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72" r:id="rId1"/>
  </p:sldMasterIdLst>
  <p:notesMasterIdLst>
    <p:notesMasterId r:id="rId69"/>
  </p:notesMasterIdLst>
  <p:sldIdLst>
    <p:sldId id="558" r:id="rId2"/>
    <p:sldId id="548" r:id="rId3"/>
    <p:sldId id="504" r:id="rId4"/>
    <p:sldId id="555" r:id="rId5"/>
    <p:sldId id="557" r:id="rId6"/>
    <p:sldId id="560" r:id="rId7"/>
    <p:sldId id="559" r:id="rId8"/>
    <p:sldId id="561" r:id="rId9"/>
    <p:sldId id="562" r:id="rId10"/>
    <p:sldId id="563" r:id="rId11"/>
    <p:sldId id="564" r:id="rId12"/>
    <p:sldId id="556" r:id="rId13"/>
    <p:sldId id="565" r:id="rId14"/>
    <p:sldId id="566" r:id="rId15"/>
    <p:sldId id="567" r:id="rId16"/>
    <p:sldId id="568" r:id="rId17"/>
    <p:sldId id="569" r:id="rId18"/>
    <p:sldId id="516" r:id="rId19"/>
    <p:sldId id="570" r:id="rId20"/>
    <p:sldId id="518" r:id="rId21"/>
    <p:sldId id="547" r:id="rId22"/>
    <p:sldId id="549" r:id="rId23"/>
    <p:sldId id="571" r:id="rId24"/>
    <p:sldId id="572" r:id="rId25"/>
    <p:sldId id="573" r:id="rId26"/>
    <p:sldId id="574" r:id="rId27"/>
    <p:sldId id="551" r:id="rId28"/>
    <p:sldId id="575" r:id="rId29"/>
    <p:sldId id="576" r:id="rId30"/>
    <p:sldId id="577" r:id="rId31"/>
    <p:sldId id="578" r:id="rId32"/>
    <p:sldId id="579" r:id="rId33"/>
    <p:sldId id="580" r:id="rId34"/>
    <p:sldId id="581" r:id="rId35"/>
    <p:sldId id="582" r:id="rId36"/>
    <p:sldId id="583" r:id="rId37"/>
    <p:sldId id="584" r:id="rId38"/>
    <p:sldId id="585" r:id="rId39"/>
    <p:sldId id="586" r:id="rId40"/>
    <p:sldId id="587" r:id="rId41"/>
    <p:sldId id="588" r:id="rId42"/>
    <p:sldId id="589" r:id="rId43"/>
    <p:sldId id="590" r:id="rId44"/>
    <p:sldId id="591" r:id="rId45"/>
    <p:sldId id="592" r:id="rId46"/>
    <p:sldId id="593" r:id="rId47"/>
    <p:sldId id="594" r:id="rId48"/>
    <p:sldId id="595" r:id="rId49"/>
    <p:sldId id="596" r:id="rId50"/>
    <p:sldId id="597" r:id="rId51"/>
    <p:sldId id="598" r:id="rId52"/>
    <p:sldId id="599" r:id="rId53"/>
    <p:sldId id="600" r:id="rId54"/>
    <p:sldId id="601" r:id="rId55"/>
    <p:sldId id="602" r:id="rId56"/>
    <p:sldId id="603" r:id="rId57"/>
    <p:sldId id="604" r:id="rId58"/>
    <p:sldId id="605" r:id="rId59"/>
    <p:sldId id="606" r:id="rId60"/>
    <p:sldId id="607" r:id="rId61"/>
    <p:sldId id="608" r:id="rId62"/>
    <p:sldId id="609" r:id="rId63"/>
    <p:sldId id="610" r:id="rId64"/>
    <p:sldId id="611" r:id="rId65"/>
    <p:sldId id="612" r:id="rId66"/>
    <p:sldId id="613" r:id="rId67"/>
    <p:sldId id="614" r:id="rId68"/>
  </p:sldIdLst>
  <p:sldSz cx="83359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 userDrawn="1">
          <p15:clr>
            <a:srgbClr val="A4A3A4"/>
          </p15:clr>
        </p15:guide>
        <p15:guide id="2" pos="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0000FF"/>
    <a:srgbClr val="FFFFCC"/>
    <a:srgbClr val="FFE699"/>
    <a:srgbClr val="FFF2CC"/>
    <a:srgbClr val="C9DEE1"/>
    <a:srgbClr val="FF9999"/>
    <a:srgbClr val="FB716F"/>
    <a:srgbClr val="8CD3D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3660" y="68"/>
      </p:cViewPr>
      <p:guideLst>
        <p:guide orient="horz" pos="113"/>
        <p:guide pos="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92" d="100"/>
          <a:sy n="192" d="100"/>
        </p:scale>
        <p:origin x="156" y="43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1BB89-63AC-4708-9FB9-64D6ED129710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38375" y="1143000"/>
            <a:ext cx="2381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3A30A-87BF-48DC-A6C7-D0BEC18FA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36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97134" rtl="0" eaLnBrk="1" latinLnBrk="1" hangingPunct="1">
      <a:defRPr sz="914" kern="1200">
        <a:solidFill>
          <a:schemeClr val="tx1"/>
        </a:solidFill>
        <a:latin typeface="+mn-lt"/>
        <a:ea typeface="+mn-ea"/>
        <a:cs typeface="+mn-cs"/>
      </a:defRPr>
    </a:lvl1pPr>
    <a:lvl2pPr marL="348567" algn="l" defTabSz="697134" rtl="0" eaLnBrk="1" latinLnBrk="1" hangingPunct="1">
      <a:defRPr sz="914" kern="1200">
        <a:solidFill>
          <a:schemeClr val="tx1"/>
        </a:solidFill>
        <a:latin typeface="+mn-lt"/>
        <a:ea typeface="+mn-ea"/>
        <a:cs typeface="+mn-cs"/>
      </a:defRPr>
    </a:lvl2pPr>
    <a:lvl3pPr marL="697134" algn="l" defTabSz="697134" rtl="0" eaLnBrk="1" latinLnBrk="1" hangingPunct="1">
      <a:defRPr sz="914" kern="1200">
        <a:solidFill>
          <a:schemeClr val="tx1"/>
        </a:solidFill>
        <a:latin typeface="+mn-lt"/>
        <a:ea typeface="+mn-ea"/>
        <a:cs typeface="+mn-cs"/>
      </a:defRPr>
    </a:lvl3pPr>
    <a:lvl4pPr marL="1045700" algn="l" defTabSz="697134" rtl="0" eaLnBrk="1" latinLnBrk="1" hangingPunct="1">
      <a:defRPr sz="914" kern="1200">
        <a:solidFill>
          <a:schemeClr val="tx1"/>
        </a:solidFill>
        <a:latin typeface="+mn-lt"/>
        <a:ea typeface="+mn-ea"/>
        <a:cs typeface="+mn-cs"/>
      </a:defRPr>
    </a:lvl4pPr>
    <a:lvl5pPr marL="1394267" algn="l" defTabSz="697134" rtl="0" eaLnBrk="1" latinLnBrk="1" hangingPunct="1">
      <a:defRPr sz="914" kern="1200">
        <a:solidFill>
          <a:schemeClr val="tx1"/>
        </a:solidFill>
        <a:latin typeface="+mn-lt"/>
        <a:ea typeface="+mn-ea"/>
        <a:cs typeface="+mn-cs"/>
      </a:defRPr>
    </a:lvl5pPr>
    <a:lvl6pPr marL="1742834" algn="l" defTabSz="697134" rtl="0" eaLnBrk="1" latinLnBrk="1" hangingPunct="1">
      <a:defRPr sz="914" kern="1200">
        <a:solidFill>
          <a:schemeClr val="tx1"/>
        </a:solidFill>
        <a:latin typeface="+mn-lt"/>
        <a:ea typeface="+mn-ea"/>
        <a:cs typeface="+mn-cs"/>
      </a:defRPr>
    </a:lvl6pPr>
    <a:lvl7pPr marL="2091401" algn="l" defTabSz="697134" rtl="0" eaLnBrk="1" latinLnBrk="1" hangingPunct="1">
      <a:defRPr sz="914" kern="1200">
        <a:solidFill>
          <a:schemeClr val="tx1"/>
        </a:solidFill>
        <a:latin typeface="+mn-lt"/>
        <a:ea typeface="+mn-ea"/>
        <a:cs typeface="+mn-cs"/>
      </a:defRPr>
    </a:lvl7pPr>
    <a:lvl8pPr marL="2439967" algn="l" defTabSz="697134" rtl="0" eaLnBrk="1" latinLnBrk="1" hangingPunct="1">
      <a:defRPr sz="914" kern="1200">
        <a:solidFill>
          <a:schemeClr val="tx1"/>
        </a:solidFill>
        <a:latin typeface="+mn-lt"/>
        <a:ea typeface="+mn-ea"/>
        <a:cs typeface="+mn-cs"/>
      </a:defRPr>
    </a:lvl8pPr>
    <a:lvl9pPr marL="2788534" algn="l" defTabSz="697134" rtl="0" eaLnBrk="1" latinLnBrk="1" hangingPunct="1">
      <a:defRPr sz="9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197" y="1767462"/>
            <a:ext cx="7085569" cy="3759917"/>
          </a:xfrm>
          <a:prstGeom prst="rect">
            <a:avLst/>
          </a:prstGeom>
        </p:spPr>
        <p:txBody>
          <a:bodyPr anchor="b"/>
          <a:lstStyle>
            <a:lvl1pPr algn="ctr">
              <a:defRPr sz="547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1996" y="5672376"/>
            <a:ext cx="6251972" cy="260744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88"/>
            </a:lvl1pPr>
            <a:lvl2pPr marL="416784" indent="0" algn="ctr">
              <a:buNone/>
              <a:defRPr sz="1823"/>
            </a:lvl2pPr>
            <a:lvl3pPr marL="833567" indent="0" algn="ctr">
              <a:buNone/>
              <a:defRPr sz="1641"/>
            </a:lvl3pPr>
            <a:lvl4pPr marL="1250351" indent="0" algn="ctr">
              <a:buNone/>
              <a:defRPr sz="1459"/>
            </a:lvl4pPr>
            <a:lvl5pPr marL="1667134" indent="0" algn="ctr">
              <a:buNone/>
              <a:defRPr sz="1459"/>
            </a:lvl5pPr>
            <a:lvl6pPr marL="2083918" indent="0" algn="ctr">
              <a:buNone/>
              <a:defRPr sz="1459"/>
            </a:lvl6pPr>
            <a:lvl7pPr marL="2500701" indent="0" algn="ctr">
              <a:buNone/>
              <a:defRPr sz="1459"/>
            </a:lvl7pPr>
            <a:lvl8pPr marL="2917485" indent="0" algn="ctr">
              <a:buNone/>
              <a:defRPr sz="1459"/>
            </a:lvl8pPr>
            <a:lvl9pPr marL="3334268" indent="0" algn="ctr">
              <a:buNone/>
              <a:defRPr sz="145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097" y="10009783"/>
            <a:ext cx="1875592" cy="574987"/>
          </a:xfrm>
          <a:prstGeom prst="rect">
            <a:avLst/>
          </a:prstGeom>
        </p:spPr>
        <p:txBody>
          <a:bodyPr/>
          <a:lstStyle/>
          <a:p>
            <a:fld id="{6608A0F2-6FD2-41F8-8E6D-92DDBB43CD73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1288" y="10009783"/>
            <a:ext cx="2813388" cy="57498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87274" y="10009783"/>
            <a:ext cx="1875592" cy="574987"/>
          </a:xfrm>
          <a:prstGeom prst="rect">
            <a:avLst/>
          </a:prstGeom>
        </p:spPr>
        <p:txBody>
          <a:bodyPr/>
          <a:lstStyle/>
          <a:p>
            <a:fld id="{F202DC39-E6FC-424B-998C-DFF532EC5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84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98" y="574990"/>
            <a:ext cx="7189768" cy="208745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3098" y="2874937"/>
            <a:ext cx="7189768" cy="6852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097" y="10009783"/>
            <a:ext cx="1875592" cy="574987"/>
          </a:xfrm>
          <a:prstGeom prst="rect">
            <a:avLst/>
          </a:prstGeom>
        </p:spPr>
        <p:txBody>
          <a:bodyPr/>
          <a:lstStyle/>
          <a:p>
            <a:fld id="{6608A0F2-6FD2-41F8-8E6D-92DDBB43CD73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1288" y="10009783"/>
            <a:ext cx="2813388" cy="57498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87274" y="10009783"/>
            <a:ext cx="1875592" cy="574987"/>
          </a:xfrm>
          <a:prstGeom prst="rect">
            <a:avLst/>
          </a:prstGeom>
        </p:spPr>
        <p:txBody>
          <a:bodyPr/>
          <a:lstStyle/>
          <a:p>
            <a:fld id="{F202DC39-E6FC-424B-998C-DFF532EC5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6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5424" y="574987"/>
            <a:ext cx="1797442" cy="91523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3098" y="574987"/>
            <a:ext cx="5288127" cy="91523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097" y="10009783"/>
            <a:ext cx="1875592" cy="574987"/>
          </a:xfrm>
          <a:prstGeom prst="rect">
            <a:avLst/>
          </a:prstGeom>
        </p:spPr>
        <p:txBody>
          <a:bodyPr/>
          <a:lstStyle/>
          <a:p>
            <a:fld id="{6608A0F2-6FD2-41F8-8E6D-92DDBB43CD73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1288" y="10009783"/>
            <a:ext cx="2813388" cy="57498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87274" y="10009783"/>
            <a:ext cx="1875592" cy="574987"/>
          </a:xfrm>
          <a:prstGeom prst="rect">
            <a:avLst/>
          </a:prstGeom>
        </p:spPr>
        <p:txBody>
          <a:bodyPr/>
          <a:lstStyle/>
          <a:p>
            <a:fld id="{F202DC39-E6FC-424B-998C-DFF532EC5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48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366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2">
          <p15:clr>
            <a:srgbClr val="FBAE40"/>
          </p15:clr>
        </p15:guide>
        <p15:guide id="2" pos="262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98" y="574990"/>
            <a:ext cx="7189768" cy="208745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098" y="2874937"/>
            <a:ext cx="7189768" cy="6852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097" y="10009783"/>
            <a:ext cx="1875592" cy="574987"/>
          </a:xfrm>
          <a:prstGeom prst="rect">
            <a:avLst/>
          </a:prstGeom>
        </p:spPr>
        <p:txBody>
          <a:bodyPr/>
          <a:lstStyle/>
          <a:p>
            <a:fld id="{6608A0F2-6FD2-41F8-8E6D-92DDBB43CD73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1288" y="10009783"/>
            <a:ext cx="2813388" cy="57498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87274" y="10009783"/>
            <a:ext cx="1875592" cy="574987"/>
          </a:xfrm>
          <a:prstGeom prst="rect">
            <a:avLst/>
          </a:prstGeom>
        </p:spPr>
        <p:txBody>
          <a:bodyPr/>
          <a:lstStyle/>
          <a:p>
            <a:fld id="{F202DC39-E6FC-424B-998C-DFF532EC5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2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56" y="2692444"/>
            <a:ext cx="7189768" cy="4492401"/>
          </a:xfrm>
          <a:prstGeom prst="rect">
            <a:avLst/>
          </a:prstGeom>
        </p:spPr>
        <p:txBody>
          <a:bodyPr anchor="b"/>
          <a:lstStyle>
            <a:lvl1pPr>
              <a:defRPr sz="547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756" y="7227345"/>
            <a:ext cx="7189768" cy="2362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88">
                <a:solidFill>
                  <a:schemeClr val="tx1"/>
                </a:solidFill>
              </a:defRPr>
            </a:lvl1pPr>
            <a:lvl2pPr marL="416784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2pPr>
            <a:lvl3pPr marL="833567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3pPr>
            <a:lvl4pPr marL="1250351" indent="0">
              <a:buNone/>
              <a:defRPr sz="1459">
                <a:solidFill>
                  <a:schemeClr val="tx1">
                    <a:tint val="75000"/>
                  </a:schemeClr>
                </a:solidFill>
              </a:defRPr>
            </a:lvl4pPr>
            <a:lvl5pPr marL="1667134" indent="0">
              <a:buNone/>
              <a:defRPr sz="1459">
                <a:solidFill>
                  <a:schemeClr val="tx1">
                    <a:tint val="75000"/>
                  </a:schemeClr>
                </a:solidFill>
              </a:defRPr>
            </a:lvl5pPr>
            <a:lvl6pPr marL="2083918" indent="0">
              <a:buNone/>
              <a:defRPr sz="1459">
                <a:solidFill>
                  <a:schemeClr val="tx1">
                    <a:tint val="75000"/>
                  </a:schemeClr>
                </a:solidFill>
              </a:defRPr>
            </a:lvl6pPr>
            <a:lvl7pPr marL="2500701" indent="0">
              <a:buNone/>
              <a:defRPr sz="1459">
                <a:solidFill>
                  <a:schemeClr val="tx1">
                    <a:tint val="75000"/>
                  </a:schemeClr>
                </a:solidFill>
              </a:defRPr>
            </a:lvl7pPr>
            <a:lvl8pPr marL="2917485" indent="0">
              <a:buNone/>
              <a:defRPr sz="1459">
                <a:solidFill>
                  <a:schemeClr val="tx1">
                    <a:tint val="75000"/>
                  </a:schemeClr>
                </a:solidFill>
              </a:defRPr>
            </a:lvl8pPr>
            <a:lvl9pPr marL="3334268" indent="0">
              <a:buNone/>
              <a:defRPr sz="14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097" y="10009783"/>
            <a:ext cx="1875592" cy="574987"/>
          </a:xfrm>
          <a:prstGeom prst="rect">
            <a:avLst/>
          </a:prstGeom>
        </p:spPr>
        <p:txBody>
          <a:bodyPr/>
          <a:lstStyle/>
          <a:p>
            <a:fld id="{6608A0F2-6FD2-41F8-8E6D-92DDBB43CD73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1288" y="10009783"/>
            <a:ext cx="2813388" cy="57498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87274" y="10009783"/>
            <a:ext cx="1875592" cy="574987"/>
          </a:xfrm>
          <a:prstGeom prst="rect">
            <a:avLst/>
          </a:prstGeom>
        </p:spPr>
        <p:txBody>
          <a:bodyPr/>
          <a:lstStyle/>
          <a:p>
            <a:fld id="{F202DC39-E6FC-424B-998C-DFF532EC5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8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98" y="574990"/>
            <a:ext cx="7189768" cy="208745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098" y="2874937"/>
            <a:ext cx="3542784" cy="6852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0081" y="2874937"/>
            <a:ext cx="3542784" cy="6852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097" y="10009783"/>
            <a:ext cx="1875592" cy="574987"/>
          </a:xfrm>
          <a:prstGeom prst="rect">
            <a:avLst/>
          </a:prstGeom>
        </p:spPr>
        <p:txBody>
          <a:bodyPr/>
          <a:lstStyle/>
          <a:p>
            <a:fld id="{6608A0F2-6FD2-41F8-8E6D-92DDBB43CD73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1288" y="10009783"/>
            <a:ext cx="2813388" cy="57498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87274" y="10009783"/>
            <a:ext cx="1875592" cy="574987"/>
          </a:xfrm>
          <a:prstGeom prst="rect">
            <a:avLst/>
          </a:prstGeom>
        </p:spPr>
        <p:txBody>
          <a:bodyPr/>
          <a:lstStyle/>
          <a:p>
            <a:fld id="{F202DC39-E6FC-424B-998C-DFF532EC5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7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183" y="574990"/>
            <a:ext cx="7189768" cy="208745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184" y="2647443"/>
            <a:ext cx="3526503" cy="129747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88" b="1"/>
            </a:lvl1pPr>
            <a:lvl2pPr marL="416784" indent="0">
              <a:buNone/>
              <a:defRPr sz="1823" b="1"/>
            </a:lvl2pPr>
            <a:lvl3pPr marL="833567" indent="0">
              <a:buNone/>
              <a:defRPr sz="1641" b="1"/>
            </a:lvl3pPr>
            <a:lvl4pPr marL="1250351" indent="0">
              <a:buNone/>
              <a:defRPr sz="1459" b="1"/>
            </a:lvl4pPr>
            <a:lvl5pPr marL="1667134" indent="0">
              <a:buNone/>
              <a:defRPr sz="1459" b="1"/>
            </a:lvl5pPr>
            <a:lvl6pPr marL="2083918" indent="0">
              <a:buNone/>
              <a:defRPr sz="1459" b="1"/>
            </a:lvl6pPr>
            <a:lvl7pPr marL="2500701" indent="0">
              <a:buNone/>
              <a:defRPr sz="1459" b="1"/>
            </a:lvl7pPr>
            <a:lvl8pPr marL="2917485" indent="0">
              <a:buNone/>
              <a:defRPr sz="1459" b="1"/>
            </a:lvl8pPr>
            <a:lvl9pPr marL="3334268" indent="0">
              <a:buNone/>
              <a:defRPr sz="145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184" y="3944914"/>
            <a:ext cx="3526503" cy="58023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20082" y="2647443"/>
            <a:ext cx="3543870" cy="129747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88" b="1"/>
            </a:lvl1pPr>
            <a:lvl2pPr marL="416784" indent="0">
              <a:buNone/>
              <a:defRPr sz="1823" b="1"/>
            </a:lvl2pPr>
            <a:lvl3pPr marL="833567" indent="0">
              <a:buNone/>
              <a:defRPr sz="1641" b="1"/>
            </a:lvl3pPr>
            <a:lvl4pPr marL="1250351" indent="0">
              <a:buNone/>
              <a:defRPr sz="1459" b="1"/>
            </a:lvl4pPr>
            <a:lvl5pPr marL="1667134" indent="0">
              <a:buNone/>
              <a:defRPr sz="1459" b="1"/>
            </a:lvl5pPr>
            <a:lvl6pPr marL="2083918" indent="0">
              <a:buNone/>
              <a:defRPr sz="1459" b="1"/>
            </a:lvl6pPr>
            <a:lvl7pPr marL="2500701" indent="0">
              <a:buNone/>
              <a:defRPr sz="1459" b="1"/>
            </a:lvl7pPr>
            <a:lvl8pPr marL="2917485" indent="0">
              <a:buNone/>
              <a:defRPr sz="1459" b="1"/>
            </a:lvl8pPr>
            <a:lvl9pPr marL="3334268" indent="0">
              <a:buNone/>
              <a:defRPr sz="145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20082" y="3944914"/>
            <a:ext cx="3543870" cy="58023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3097" y="10009783"/>
            <a:ext cx="1875592" cy="574987"/>
          </a:xfrm>
          <a:prstGeom prst="rect">
            <a:avLst/>
          </a:prstGeom>
        </p:spPr>
        <p:txBody>
          <a:bodyPr/>
          <a:lstStyle/>
          <a:p>
            <a:fld id="{6608A0F2-6FD2-41F8-8E6D-92DDBB43CD73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1288" y="10009783"/>
            <a:ext cx="2813388" cy="57498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87274" y="10009783"/>
            <a:ext cx="1875592" cy="574987"/>
          </a:xfrm>
          <a:prstGeom prst="rect">
            <a:avLst/>
          </a:prstGeom>
        </p:spPr>
        <p:txBody>
          <a:bodyPr/>
          <a:lstStyle/>
          <a:p>
            <a:fld id="{F202DC39-E6FC-424B-998C-DFF532EC5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1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98" y="574990"/>
            <a:ext cx="7189768" cy="208745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3097" y="10009783"/>
            <a:ext cx="1875592" cy="574987"/>
          </a:xfrm>
          <a:prstGeom prst="rect">
            <a:avLst/>
          </a:prstGeom>
        </p:spPr>
        <p:txBody>
          <a:bodyPr/>
          <a:lstStyle/>
          <a:p>
            <a:fld id="{6608A0F2-6FD2-41F8-8E6D-92DDBB43CD73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1288" y="10009783"/>
            <a:ext cx="2813388" cy="57498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887274" y="10009783"/>
            <a:ext cx="1875592" cy="574987"/>
          </a:xfrm>
          <a:prstGeom prst="rect">
            <a:avLst/>
          </a:prstGeom>
        </p:spPr>
        <p:txBody>
          <a:bodyPr/>
          <a:lstStyle/>
          <a:p>
            <a:fld id="{F202DC39-E6FC-424B-998C-DFF532EC5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4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3097" y="10009783"/>
            <a:ext cx="1875592" cy="574987"/>
          </a:xfrm>
          <a:prstGeom prst="rect">
            <a:avLst/>
          </a:prstGeom>
        </p:spPr>
        <p:txBody>
          <a:bodyPr/>
          <a:lstStyle/>
          <a:p>
            <a:fld id="{6608A0F2-6FD2-41F8-8E6D-92DDBB43CD73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61288" y="10009783"/>
            <a:ext cx="2813388" cy="57498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87274" y="10009783"/>
            <a:ext cx="1875592" cy="574987"/>
          </a:xfrm>
          <a:prstGeom prst="rect">
            <a:avLst/>
          </a:prstGeom>
        </p:spPr>
        <p:txBody>
          <a:bodyPr/>
          <a:lstStyle/>
          <a:p>
            <a:fld id="{F202DC39-E6FC-424B-998C-DFF532EC5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04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183" y="719984"/>
            <a:ext cx="2688565" cy="2519945"/>
          </a:xfrm>
          <a:prstGeom prst="rect">
            <a:avLst/>
          </a:prstGeom>
        </p:spPr>
        <p:txBody>
          <a:bodyPr anchor="b"/>
          <a:lstStyle>
            <a:lvl1pPr>
              <a:defRPr sz="291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870" y="1554968"/>
            <a:ext cx="4220081" cy="7674832"/>
          </a:xfrm>
          <a:prstGeom prst="rect">
            <a:avLst/>
          </a:prstGeom>
        </p:spPr>
        <p:txBody>
          <a:bodyPr/>
          <a:lstStyle>
            <a:lvl1pPr>
              <a:defRPr sz="2917"/>
            </a:lvl1pPr>
            <a:lvl2pPr>
              <a:defRPr sz="2552"/>
            </a:lvl2pPr>
            <a:lvl3pPr>
              <a:defRPr sz="2188"/>
            </a:lvl3pPr>
            <a:lvl4pPr>
              <a:defRPr sz="1823"/>
            </a:lvl4pPr>
            <a:lvl5pPr>
              <a:defRPr sz="1823"/>
            </a:lvl5pPr>
            <a:lvl6pPr>
              <a:defRPr sz="1823"/>
            </a:lvl6pPr>
            <a:lvl7pPr>
              <a:defRPr sz="1823"/>
            </a:lvl7pPr>
            <a:lvl8pPr>
              <a:defRPr sz="1823"/>
            </a:lvl8pPr>
            <a:lvl9pPr>
              <a:defRPr sz="18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183" y="3239929"/>
            <a:ext cx="2688565" cy="60023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59"/>
            </a:lvl1pPr>
            <a:lvl2pPr marL="416784" indent="0">
              <a:buNone/>
              <a:defRPr sz="1276"/>
            </a:lvl2pPr>
            <a:lvl3pPr marL="833567" indent="0">
              <a:buNone/>
              <a:defRPr sz="1094"/>
            </a:lvl3pPr>
            <a:lvl4pPr marL="1250351" indent="0">
              <a:buNone/>
              <a:defRPr sz="912"/>
            </a:lvl4pPr>
            <a:lvl5pPr marL="1667134" indent="0">
              <a:buNone/>
              <a:defRPr sz="912"/>
            </a:lvl5pPr>
            <a:lvl6pPr marL="2083918" indent="0">
              <a:buNone/>
              <a:defRPr sz="912"/>
            </a:lvl6pPr>
            <a:lvl7pPr marL="2500701" indent="0">
              <a:buNone/>
              <a:defRPr sz="912"/>
            </a:lvl7pPr>
            <a:lvl8pPr marL="2917485" indent="0">
              <a:buNone/>
              <a:defRPr sz="912"/>
            </a:lvl8pPr>
            <a:lvl9pPr marL="3334268" indent="0">
              <a:buNone/>
              <a:defRPr sz="91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097" y="10009783"/>
            <a:ext cx="1875592" cy="574987"/>
          </a:xfrm>
          <a:prstGeom prst="rect">
            <a:avLst/>
          </a:prstGeom>
        </p:spPr>
        <p:txBody>
          <a:bodyPr/>
          <a:lstStyle/>
          <a:p>
            <a:fld id="{6608A0F2-6FD2-41F8-8E6D-92DDBB43CD73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1288" y="10009783"/>
            <a:ext cx="2813388" cy="57498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87274" y="10009783"/>
            <a:ext cx="1875592" cy="574987"/>
          </a:xfrm>
          <a:prstGeom prst="rect">
            <a:avLst/>
          </a:prstGeom>
        </p:spPr>
        <p:txBody>
          <a:bodyPr/>
          <a:lstStyle/>
          <a:p>
            <a:fld id="{F202DC39-E6FC-424B-998C-DFF532EC5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7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183" y="719984"/>
            <a:ext cx="2688565" cy="2519945"/>
          </a:xfrm>
          <a:prstGeom prst="rect">
            <a:avLst/>
          </a:prstGeom>
        </p:spPr>
        <p:txBody>
          <a:bodyPr anchor="b"/>
          <a:lstStyle>
            <a:lvl1pPr>
              <a:defRPr sz="291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43870" y="1554968"/>
            <a:ext cx="4220081" cy="767483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917"/>
            </a:lvl1pPr>
            <a:lvl2pPr marL="416784" indent="0">
              <a:buNone/>
              <a:defRPr sz="2552"/>
            </a:lvl2pPr>
            <a:lvl3pPr marL="833567" indent="0">
              <a:buNone/>
              <a:defRPr sz="2188"/>
            </a:lvl3pPr>
            <a:lvl4pPr marL="1250351" indent="0">
              <a:buNone/>
              <a:defRPr sz="1823"/>
            </a:lvl4pPr>
            <a:lvl5pPr marL="1667134" indent="0">
              <a:buNone/>
              <a:defRPr sz="1823"/>
            </a:lvl5pPr>
            <a:lvl6pPr marL="2083918" indent="0">
              <a:buNone/>
              <a:defRPr sz="1823"/>
            </a:lvl6pPr>
            <a:lvl7pPr marL="2500701" indent="0">
              <a:buNone/>
              <a:defRPr sz="1823"/>
            </a:lvl7pPr>
            <a:lvl8pPr marL="2917485" indent="0">
              <a:buNone/>
              <a:defRPr sz="1823"/>
            </a:lvl8pPr>
            <a:lvl9pPr marL="3334268" indent="0">
              <a:buNone/>
              <a:defRPr sz="182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183" y="3239929"/>
            <a:ext cx="2688565" cy="60023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59"/>
            </a:lvl1pPr>
            <a:lvl2pPr marL="416784" indent="0">
              <a:buNone/>
              <a:defRPr sz="1276"/>
            </a:lvl2pPr>
            <a:lvl3pPr marL="833567" indent="0">
              <a:buNone/>
              <a:defRPr sz="1094"/>
            </a:lvl3pPr>
            <a:lvl4pPr marL="1250351" indent="0">
              <a:buNone/>
              <a:defRPr sz="912"/>
            </a:lvl4pPr>
            <a:lvl5pPr marL="1667134" indent="0">
              <a:buNone/>
              <a:defRPr sz="912"/>
            </a:lvl5pPr>
            <a:lvl6pPr marL="2083918" indent="0">
              <a:buNone/>
              <a:defRPr sz="912"/>
            </a:lvl6pPr>
            <a:lvl7pPr marL="2500701" indent="0">
              <a:buNone/>
              <a:defRPr sz="912"/>
            </a:lvl7pPr>
            <a:lvl8pPr marL="2917485" indent="0">
              <a:buNone/>
              <a:defRPr sz="912"/>
            </a:lvl8pPr>
            <a:lvl9pPr marL="3334268" indent="0">
              <a:buNone/>
              <a:defRPr sz="91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097" y="10009783"/>
            <a:ext cx="1875592" cy="574987"/>
          </a:xfrm>
          <a:prstGeom prst="rect">
            <a:avLst/>
          </a:prstGeom>
        </p:spPr>
        <p:txBody>
          <a:bodyPr/>
          <a:lstStyle/>
          <a:p>
            <a:fld id="{6608A0F2-6FD2-41F8-8E6D-92DDBB43CD73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1288" y="10009783"/>
            <a:ext cx="2813388" cy="57498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87274" y="10009783"/>
            <a:ext cx="1875592" cy="574987"/>
          </a:xfrm>
          <a:prstGeom prst="rect">
            <a:avLst/>
          </a:prstGeom>
        </p:spPr>
        <p:txBody>
          <a:bodyPr/>
          <a:lstStyle/>
          <a:p>
            <a:fld id="{F202DC39-E6FC-424B-998C-DFF532EC5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68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8F73A0-37DB-46E6-824B-4075FDA4CEB2}"/>
              </a:ext>
            </a:extLst>
          </p:cNvPr>
          <p:cNvCxnSpPr>
            <a:cxnSpLocks/>
          </p:cNvCxnSpPr>
          <p:nvPr userDrawn="1"/>
        </p:nvCxnSpPr>
        <p:spPr>
          <a:xfrm>
            <a:off x="-592" y="0"/>
            <a:ext cx="0" cy="108544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5F0867B9-E12C-45F1-BBC8-D31EA835762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940474003"/>
              </p:ext>
            </p:extLst>
          </p:nvPr>
        </p:nvGraphicFramePr>
        <p:xfrm>
          <a:off x="6660179" y="10357031"/>
          <a:ext cx="1560152" cy="377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4" imgW="1383480" imgH="335160" progId="Photoshop.Image.21">
                  <p:embed/>
                </p:oleObj>
              </mc:Choice>
              <mc:Fallback>
                <p:oleObj name="Image" r:id="rId14" imgW="1383480" imgH="335160" progId="Photoshop.Image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660179" y="10357031"/>
                        <a:ext cx="1560152" cy="377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06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74" r:id="rId2"/>
    <p:sldLayoutId id="2147484575" r:id="rId3"/>
    <p:sldLayoutId id="2147484576" r:id="rId4"/>
    <p:sldLayoutId id="2147484577" r:id="rId5"/>
    <p:sldLayoutId id="2147484578" r:id="rId6"/>
    <p:sldLayoutId id="2147484579" r:id="rId7"/>
    <p:sldLayoutId id="2147484580" r:id="rId8"/>
    <p:sldLayoutId id="2147484581" r:id="rId9"/>
    <p:sldLayoutId id="2147484582" r:id="rId10"/>
    <p:sldLayoutId id="2147484583" r:id="rId11"/>
    <p:sldLayoutId id="2147484584" r:id="rId12"/>
  </p:sldLayoutIdLst>
  <p:txStyles>
    <p:titleStyle>
      <a:lvl1pPr algn="l" defTabSz="833567" rtl="0" eaLnBrk="1" latinLnBrk="1" hangingPunct="1">
        <a:lnSpc>
          <a:spcPct val="90000"/>
        </a:lnSpc>
        <a:spcBef>
          <a:spcPct val="0"/>
        </a:spcBef>
        <a:buNone/>
        <a:defRPr sz="40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392" indent="-208392" algn="l" defTabSz="833567" rtl="0" eaLnBrk="1" latinLnBrk="1" hangingPunct="1">
        <a:lnSpc>
          <a:spcPct val="90000"/>
        </a:lnSpc>
        <a:spcBef>
          <a:spcPts val="912"/>
        </a:spcBef>
        <a:buFont typeface="Arial" panose="020B0604020202020204" pitchFamily="34" charset="0"/>
        <a:buChar char="•"/>
        <a:defRPr sz="2552" kern="1200">
          <a:solidFill>
            <a:schemeClr val="tx1"/>
          </a:solidFill>
          <a:latin typeface="+mn-lt"/>
          <a:ea typeface="+mn-ea"/>
          <a:cs typeface="+mn-cs"/>
        </a:defRPr>
      </a:lvl1pPr>
      <a:lvl2pPr marL="625175" indent="-208392" algn="l" defTabSz="833567" rtl="0" eaLnBrk="1" latinLnBrk="1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2pPr>
      <a:lvl3pPr marL="1041959" indent="-208392" algn="l" defTabSz="833567" rtl="0" eaLnBrk="1" latinLnBrk="1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3pPr>
      <a:lvl4pPr marL="1458742" indent="-208392" algn="l" defTabSz="833567" rtl="0" eaLnBrk="1" latinLnBrk="1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4pPr>
      <a:lvl5pPr marL="1875526" indent="-208392" algn="l" defTabSz="833567" rtl="0" eaLnBrk="1" latinLnBrk="1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5pPr>
      <a:lvl6pPr marL="2292309" indent="-208392" algn="l" defTabSz="833567" rtl="0" eaLnBrk="1" latinLnBrk="1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6pPr>
      <a:lvl7pPr marL="2709093" indent="-208392" algn="l" defTabSz="833567" rtl="0" eaLnBrk="1" latinLnBrk="1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7pPr>
      <a:lvl8pPr marL="3125876" indent="-208392" algn="l" defTabSz="833567" rtl="0" eaLnBrk="1" latinLnBrk="1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8pPr>
      <a:lvl9pPr marL="3542660" indent="-208392" algn="l" defTabSz="833567" rtl="0" eaLnBrk="1" latinLnBrk="1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3567" rtl="0" eaLnBrk="1" latinLnBrk="1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1pPr>
      <a:lvl2pPr marL="416784" algn="l" defTabSz="833567" rtl="0" eaLnBrk="1" latinLnBrk="1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2pPr>
      <a:lvl3pPr marL="833567" algn="l" defTabSz="833567" rtl="0" eaLnBrk="1" latinLnBrk="1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3pPr>
      <a:lvl4pPr marL="1250351" algn="l" defTabSz="833567" rtl="0" eaLnBrk="1" latinLnBrk="1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4pPr>
      <a:lvl5pPr marL="1667134" algn="l" defTabSz="833567" rtl="0" eaLnBrk="1" latinLnBrk="1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5pPr>
      <a:lvl6pPr marL="2083918" algn="l" defTabSz="833567" rtl="0" eaLnBrk="1" latinLnBrk="1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6pPr>
      <a:lvl7pPr marL="2500701" algn="l" defTabSz="833567" rtl="0" eaLnBrk="1" latinLnBrk="1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7pPr>
      <a:lvl8pPr marL="2917485" algn="l" defTabSz="833567" rtl="0" eaLnBrk="1" latinLnBrk="1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8pPr>
      <a:lvl9pPr marL="3334268" algn="l" defTabSz="833567" rtl="0" eaLnBrk="1" latinLnBrk="1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concepts/Predicat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예제 소스를 빌드 하는 방법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5927D9F2-14C5-41C1-9695-813574B5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75983"/>
              </p:ext>
            </p:extLst>
          </p:nvPr>
        </p:nvGraphicFramePr>
        <p:xfrm>
          <a:off x="100011" y="5013932"/>
          <a:ext cx="8097075" cy="2459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503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6943572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g++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t-BR" altLang="ko-KR" sz="2000" b="0" i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g++ 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소스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r>
                        <a:rPr lang="en-US" altLang="ko-KR" sz="2000" b="0" i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cpp</a:t>
                      </a:r>
                      <a:r>
                        <a:rPr lang="pt-BR" altLang="ko-KR" sz="2000" b="0" i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pt-BR" altLang="ko-KR" sz="2000" b="1" i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-std=c++20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환경에 따라 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“</a:t>
                      </a:r>
                      <a:r>
                        <a:rPr lang="en-US" altLang="ko-KR" sz="2000" b="1" i="0" dirty="0">
                          <a:solidFill>
                            <a:srgbClr val="FF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-</a:t>
                      </a:r>
                      <a:r>
                        <a:rPr lang="en-US" altLang="ko-KR" sz="2000" b="1" i="0" dirty="0" err="1">
                          <a:solidFill>
                            <a:srgbClr val="FF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lpthread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” 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가 필요 할 수 있음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.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cl.exe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Ebrima" panose="02000000000000000000" pitchFamily="2" charset="0"/>
                        </a:rPr>
                        <a:t>cl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Ebrima" panose="02000000000000000000" pitchFamily="2" charset="0"/>
                        </a:rPr>
                        <a:t>소스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Ebrima" panose="02000000000000000000" pitchFamily="2" charset="0"/>
                        </a:rPr>
                        <a:t>.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Ebrima" panose="02000000000000000000" pitchFamily="2" charset="0"/>
                        </a:rPr>
                        <a:t>cpp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Ebrima" panose="02000000000000000000" pitchFamily="2" charset="0"/>
                        </a:rPr>
                        <a:t>/permissive- /</a:t>
                      </a:r>
                      <a:r>
                        <a:rPr lang="en-US" altLang="ko-KR" sz="2000" b="1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Ebrima" panose="02000000000000000000" pitchFamily="2" charset="0"/>
                        </a:rPr>
                        <a:t>std:c</a:t>
                      </a: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Ebrima" panose="02000000000000000000" pitchFamily="2" charset="0"/>
                        </a:rPr>
                        <a:t>++latest /utf-8 /</a:t>
                      </a:r>
                      <a:r>
                        <a:rPr lang="en-US" altLang="ko-KR" sz="2000" b="1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Ebrima" panose="02000000000000000000" pitchFamily="2" charset="0"/>
                        </a:rPr>
                        <a:t>nologo</a:t>
                      </a: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Ebrima" panose="02000000000000000000" pitchFamily="2" charset="0"/>
                        </a:rPr>
                        <a:t> /</a:t>
                      </a:r>
                      <a:r>
                        <a:rPr lang="en-US" altLang="ko-KR" sz="2000" b="1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Ebrima" panose="02000000000000000000" pitchFamily="2" charset="0"/>
                        </a:rPr>
                        <a:t>EHsc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Ebrima" panose="02000000000000000000" pitchFamily="2" charset="0"/>
                      </a:endParaRP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6026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CEB2C37-1D96-480E-A565-049820DA08FF}"/>
              </a:ext>
            </a:extLst>
          </p:cNvPr>
          <p:cNvSpPr txBox="1"/>
          <p:nvPr/>
        </p:nvSpPr>
        <p:spPr>
          <a:xfrm>
            <a:off x="0" y="827388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강의 촬영 환경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F42F0080-99C0-474D-833A-89F19525F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248798"/>
              </p:ext>
            </p:extLst>
          </p:nvPr>
        </p:nvGraphicFramePr>
        <p:xfrm>
          <a:off x="100012" y="1670044"/>
          <a:ext cx="8097075" cy="198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346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6198729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소스 편집기</a:t>
                      </a:r>
                    </a:p>
                  </a:txBody>
                  <a:tcPr marL="252000" marT="180000" marB="180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visual studio code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마루 부리OTF Beta" panose="020B0600000101010101" pitchFamily="34" charset="-127"/>
                        <a:cs typeface="Tahoma" panose="020B0604030504040204" pitchFamily="34" charset="0"/>
                      </a:endParaRPr>
                    </a:p>
                  </a:txBody>
                  <a:tcPr marL="252000" marT="180000" marB="180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컴파일러</a:t>
                      </a: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g++11.0 ( mingw-w64 )</a:t>
                      </a:r>
                    </a:p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visual studio 2019 preview (cl 19.29)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마루 부리OTF Beta" panose="020B0600000101010101" pitchFamily="34" charset="-127"/>
                        <a:cs typeface="Tahoma" panose="020B0604030504040204" pitchFamily="34" charset="0"/>
                      </a:endParaRP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60262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2513F51-4442-4508-A731-0B2A7B45C4AB}"/>
              </a:ext>
            </a:extLst>
          </p:cNvPr>
          <p:cNvSpPr txBox="1"/>
          <p:nvPr/>
        </p:nvSpPr>
        <p:spPr>
          <a:xfrm>
            <a:off x="6056" y="4207438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빌드 하는 방법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6B5AF4-A946-4EFF-9F14-C78B863BF7A9}"/>
              </a:ext>
            </a:extLst>
          </p:cNvPr>
          <p:cNvSpPr txBox="1"/>
          <p:nvPr/>
        </p:nvSpPr>
        <p:spPr>
          <a:xfrm>
            <a:off x="6056" y="7918531"/>
            <a:ext cx="8329907" cy="1347384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강의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에서는 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build.bat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 </a:t>
            </a: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파일을 사용해서 빌드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github.com/</a:t>
            </a:r>
            <a:r>
              <a:rPr lang="en-US" altLang="ko-KR" sz="2400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codenuri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/CPPTHREAD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참고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66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1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4117373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스레드를 생성하는 방법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std::thread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의 생성자 인자로 스레드로 수행할 함수 전달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&lt;thread&gt;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헤더 필요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join()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이나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detach()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를 해야 한다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join()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vs 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detach()</a:t>
            </a: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8FCAD7C5-A659-48DF-94AE-33025117A8E1}"/>
              </a:ext>
            </a:extLst>
          </p:cNvPr>
          <p:cNvGraphicFramePr>
            <a:graphicFrameLocks noGrp="1"/>
          </p:cNvGraphicFramePr>
          <p:nvPr/>
        </p:nvGraphicFramePr>
        <p:xfrm>
          <a:off x="122473" y="4944761"/>
          <a:ext cx="8097075" cy="1549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996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6427079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t.join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()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스레드 종료를 대기</a:t>
                      </a:r>
                    </a:p>
                  </a:txBody>
                  <a:tcPr marL="252000" marT="180000" marB="180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t.detach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()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스레드를 떼어 낸다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. (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생성된 스레드가 독립적으로 실행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742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603375B-CB72-4EDB-9641-F85C7383760D}"/>
              </a:ext>
            </a:extLst>
          </p:cNvPr>
          <p:cNvSpPr txBox="1"/>
          <p:nvPr/>
        </p:nvSpPr>
        <p:spPr>
          <a:xfrm>
            <a:off x="6056" y="6844572"/>
            <a:ext cx="8329907" cy="1901382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주 스레드 종료 시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프로세스 종료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detach() 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된 스레드가 강제로 종료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7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3009377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스레드 함수의 인자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std::thread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의 생성자는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가변인자 템플릿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으로 되어 있으므로 생성자에 전달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스레드 함수의 인자를 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참조로 전달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</a:t>
            </a: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8FCAD7C5-A659-48DF-94AE-33025117A8E1}"/>
              </a:ext>
            </a:extLst>
          </p:cNvPr>
          <p:cNvGraphicFramePr>
            <a:graphicFrameLocks noGrp="1"/>
          </p:cNvGraphicFramePr>
          <p:nvPr/>
        </p:nvGraphicFramePr>
        <p:xfrm>
          <a:off x="100013" y="3835195"/>
          <a:ext cx="8097075" cy="1549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686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5508389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lvalue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 reference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i="0" dirty="0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std::ref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(n) 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사용</a:t>
                      </a:r>
                    </a:p>
                  </a:txBody>
                  <a:tcPr marL="252000" marT="180000" marB="180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rvalue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 reference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std::move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(s)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사용</a:t>
                      </a: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74246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64A7CA1-F00E-4F04-B889-8C0B9C62284B}"/>
              </a:ext>
            </a:extLst>
          </p:cNvPr>
          <p:cNvSpPr/>
          <p:nvPr/>
        </p:nvSpPr>
        <p:spPr>
          <a:xfrm>
            <a:off x="1114236" y="5734681"/>
            <a:ext cx="7082852" cy="690342"/>
          </a:xfrm>
          <a:prstGeom prst="roundRect">
            <a:avLst>
              <a:gd name="adj" fmla="val 2381"/>
            </a:avLst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en-US" altLang="ko-KR" sz="2400" b="1" dirty="0">
                <a:solidFill>
                  <a:srgbClr val="FFFF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std::ref, std::</a:t>
            </a:r>
            <a:r>
              <a:rPr lang="en-US" altLang="ko-KR" sz="2400" b="1" dirty="0" err="1">
                <a:solidFill>
                  <a:srgbClr val="FFFF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reference_wrapper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 </a:t>
            </a: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참고 영상</a:t>
            </a:r>
          </a:p>
        </p:txBody>
      </p:sp>
    </p:spTree>
    <p:extLst>
      <p:ext uri="{BB962C8B-B14F-4D97-AF65-F5344CB8AC3E}">
        <p14:creationId xmlns:p14="http://schemas.microsoft.com/office/powerpoint/2010/main" val="124615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3009377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스레드와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callable object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일반 함수 뿐 아니라 다양한 함수를 스레드로 수행할 수 있다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일반함수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/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멤버함수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/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함수객체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/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람다표현식</a:t>
            </a: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등</a:t>
            </a:r>
            <a:endParaRPr lang="en-US" altLang="ko-KR" sz="2400" b="1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멤버 함수의 경우 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객체를 인자로 전달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</a:t>
            </a: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해야 한다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87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3009377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스레드와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callable object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일반 함수 뿐 아니라 다양한 함수를 스레드로 수행할 수 있다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일반함수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/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멤버함수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/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함수객체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/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람다표현식</a:t>
            </a: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등</a:t>
            </a:r>
            <a:endParaRPr lang="en-US" altLang="ko-KR" sz="2400" b="1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멤버 함수의 경우 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객체를 인자로 전달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</a:t>
            </a: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해야 한다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79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member type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1F7931FB-DDF0-4B4B-8835-6CED143DD847}"/>
              </a:ext>
            </a:extLst>
          </p:cNvPr>
          <p:cNvGraphicFramePr>
            <a:graphicFrameLocks noGrp="1"/>
          </p:cNvGraphicFramePr>
          <p:nvPr/>
        </p:nvGraphicFramePr>
        <p:xfrm>
          <a:off x="100013" y="1620774"/>
          <a:ext cx="8097075" cy="774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972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4824103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native_handle_type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native_handle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()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멤버 함수의 반환타입</a:t>
                      </a: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74246"/>
                  </a:ext>
                </a:extLst>
              </a:tr>
            </a:tbl>
          </a:graphicData>
        </a:graphic>
      </p:graphicFrame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F530A090-237D-4504-A07C-A0B9039997EB}"/>
              </a:ext>
            </a:extLst>
          </p:cNvPr>
          <p:cNvGraphicFramePr>
            <a:graphicFrameLocks noGrp="1"/>
          </p:cNvGraphicFramePr>
          <p:nvPr/>
        </p:nvGraphicFramePr>
        <p:xfrm>
          <a:off x="100011" y="5597540"/>
          <a:ext cx="8097075" cy="4163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475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4769600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hardware_concurrency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CPU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가 지원하는 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thread 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개수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, static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get_id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스레드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ID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반환</a:t>
                      </a: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7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native_handle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OS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의 스레드 핸들 반환</a:t>
                      </a: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563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swap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스레드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Object swap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831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joinable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join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이 가능한지 여부 조사</a:t>
                      </a: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375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join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스레드 종료 대기</a:t>
                      </a: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641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detach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스레드 떼어 내기</a:t>
                      </a: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272258"/>
                  </a:ext>
                </a:extLst>
              </a:tr>
            </a:tbl>
          </a:graphicData>
        </a:graphic>
      </p:graphicFrame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58580146-466A-42B4-89A2-51C9D76647B6}"/>
              </a:ext>
            </a:extLst>
          </p:cNvPr>
          <p:cNvGraphicFramePr>
            <a:graphicFrameLocks noGrp="1"/>
          </p:cNvGraphicFramePr>
          <p:nvPr/>
        </p:nvGraphicFramePr>
        <p:xfrm>
          <a:off x="93956" y="3618459"/>
          <a:ext cx="8097075" cy="774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972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4824103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id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thread id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담는 타입</a:t>
                      </a: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7424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AA3889A-C825-479D-8F1C-ABFF4A99F74B}"/>
              </a:ext>
            </a:extLst>
          </p:cNvPr>
          <p:cNvSpPr txBox="1"/>
          <p:nvPr/>
        </p:nvSpPr>
        <p:spPr>
          <a:xfrm>
            <a:off x="0" y="2825074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member class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27FD55-CC6F-4532-BB3D-010832252A5D}"/>
              </a:ext>
            </a:extLst>
          </p:cNvPr>
          <p:cNvSpPr txBox="1"/>
          <p:nvPr/>
        </p:nvSpPr>
        <p:spPr>
          <a:xfrm>
            <a:off x="6056" y="4822759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member  functions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93BC90E-C5FF-4967-A8BA-63B0B5EEAB4E}"/>
              </a:ext>
            </a:extLst>
          </p:cNvPr>
          <p:cNvGrpSpPr/>
          <p:nvPr/>
        </p:nvGrpSpPr>
        <p:grpSpPr>
          <a:xfrm>
            <a:off x="100013" y="951363"/>
            <a:ext cx="8091018" cy="9209984"/>
            <a:chOff x="100013" y="951363"/>
            <a:chExt cx="8091018" cy="92099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3C8750A-94BF-4490-89CB-112EFEED88DC}"/>
                </a:ext>
              </a:extLst>
            </p:cNvPr>
            <p:cNvSpPr/>
            <p:nvPr/>
          </p:nvSpPr>
          <p:spPr>
            <a:xfrm>
              <a:off x="100013" y="5597540"/>
              <a:ext cx="8091018" cy="1222904"/>
            </a:xfrm>
            <a:prstGeom prst="rect">
              <a:avLst/>
            </a:prstGeom>
            <a:noFill/>
            <a:ln w="635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2F031ED-6443-42C1-B46E-8BD05B47CDB7}"/>
                </a:ext>
              </a:extLst>
            </p:cNvPr>
            <p:cNvSpPr/>
            <p:nvPr/>
          </p:nvSpPr>
          <p:spPr>
            <a:xfrm>
              <a:off x="100013" y="951363"/>
              <a:ext cx="8091018" cy="461472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06E3FAF-CB5F-45BE-AC79-31F7D2E790B5}"/>
                </a:ext>
              </a:extLst>
            </p:cNvPr>
            <p:cNvSpPr/>
            <p:nvPr/>
          </p:nvSpPr>
          <p:spPr>
            <a:xfrm>
              <a:off x="100013" y="6851895"/>
              <a:ext cx="8091018" cy="3309452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68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member type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1F7931FB-DDF0-4B4B-8835-6CED143DD847}"/>
              </a:ext>
            </a:extLst>
          </p:cNvPr>
          <p:cNvGraphicFramePr>
            <a:graphicFrameLocks noGrp="1"/>
          </p:cNvGraphicFramePr>
          <p:nvPr/>
        </p:nvGraphicFramePr>
        <p:xfrm>
          <a:off x="100013" y="1620774"/>
          <a:ext cx="8097075" cy="774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972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4824103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native_handle_type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native_handle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()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멤버 함수의 반환타입</a:t>
                      </a: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74246"/>
                  </a:ext>
                </a:extLst>
              </a:tr>
            </a:tbl>
          </a:graphicData>
        </a:graphic>
      </p:graphicFrame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F530A090-237D-4504-A07C-A0B9039997EB}"/>
              </a:ext>
            </a:extLst>
          </p:cNvPr>
          <p:cNvGraphicFramePr>
            <a:graphicFrameLocks noGrp="1"/>
          </p:cNvGraphicFramePr>
          <p:nvPr/>
        </p:nvGraphicFramePr>
        <p:xfrm>
          <a:off x="100011" y="5597540"/>
          <a:ext cx="8097075" cy="4163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475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4769600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hardware_concurrency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CPU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가 지원하는 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thread 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개수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, static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get_id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스레드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ID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반환</a:t>
                      </a: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7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native_handle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OS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의 스레드 핸들 반환</a:t>
                      </a: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563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swap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스레드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Object swap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831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joinable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join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이 가능한지 여부 조사</a:t>
                      </a: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375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join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스레드 종료 대기</a:t>
                      </a: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641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detach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스레드 떼어 내기</a:t>
                      </a: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272258"/>
                  </a:ext>
                </a:extLst>
              </a:tr>
            </a:tbl>
          </a:graphicData>
        </a:graphic>
      </p:graphicFrame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58580146-466A-42B4-89A2-51C9D76647B6}"/>
              </a:ext>
            </a:extLst>
          </p:cNvPr>
          <p:cNvGraphicFramePr>
            <a:graphicFrameLocks noGrp="1"/>
          </p:cNvGraphicFramePr>
          <p:nvPr/>
        </p:nvGraphicFramePr>
        <p:xfrm>
          <a:off x="93956" y="3618459"/>
          <a:ext cx="8097075" cy="774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972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4824103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id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thread id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담는 타입</a:t>
                      </a: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7424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AA3889A-C825-479D-8F1C-ABFF4A99F74B}"/>
              </a:ext>
            </a:extLst>
          </p:cNvPr>
          <p:cNvSpPr txBox="1"/>
          <p:nvPr/>
        </p:nvSpPr>
        <p:spPr>
          <a:xfrm>
            <a:off x="0" y="2825074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member class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27FD55-CC6F-4532-BB3D-010832252A5D}"/>
              </a:ext>
            </a:extLst>
          </p:cNvPr>
          <p:cNvSpPr txBox="1"/>
          <p:nvPr/>
        </p:nvSpPr>
        <p:spPr>
          <a:xfrm>
            <a:off x="6056" y="4822759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member  functions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992598-FAB7-4EEF-88AB-E887EB8DA405}"/>
              </a:ext>
            </a:extLst>
          </p:cNvPr>
          <p:cNvGrpSpPr/>
          <p:nvPr/>
        </p:nvGrpSpPr>
        <p:grpSpPr>
          <a:xfrm>
            <a:off x="81844" y="924110"/>
            <a:ext cx="8115242" cy="8924290"/>
            <a:chOff x="81844" y="924110"/>
            <a:chExt cx="8115242" cy="892429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F3DFD67-628B-4193-A3E5-C61E8FB092B0}"/>
                </a:ext>
              </a:extLst>
            </p:cNvPr>
            <p:cNvSpPr/>
            <p:nvPr/>
          </p:nvSpPr>
          <p:spPr>
            <a:xfrm>
              <a:off x="93956" y="6770389"/>
              <a:ext cx="8091018" cy="646580"/>
            </a:xfrm>
            <a:prstGeom prst="rect">
              <a:avLst/>
            </a:prstGeom>
            <a:noFill/>
            <a:ln w="635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3B39F9E-234E-4395-A4B3-712A291F78B6}"/>
                </a:ext>
              </a:extLst>
            </p:cNvPr>
            <p:cNvSpPr/>
            <p:nvPr/>
          </p:nvSpPr>
          <p:spPr>
            <a:xfrm>
              <a:off x="81844" y="2432562"/>
              <a:ext cx="8091018" cy="4300821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A783E8B-E5C0-4787-9795-70929ADBDC2E}"/>
                </a:ext>
              </a:extLst>
            </p:cNvPr>
            <p:cNvSpPr/>
            <p:nvPr/>
          </p:nvSpPr>
          <p:spPr>
            <a:xfrm>
              <a:off x="100012" y="7453975"/>
              <a:ext cx="8091018" cy="239442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7B173ED-9DD4-454D-AD78-A2EB13136DAA}"/>
                </a:ext>
              </a:extLst>
            </p:cNvPr>
            <p:cNvSpPr/>
            <p:nvPr/>
          </p:nvSpPr>
          <p:spPr>
            <a:xfrm>
              <a:off x="93956" y="1639277"/>
              <a:ext cx="8091018" cy="774782"/>
            </a:xfrm>
            <a:prstGeom prst="rect">
              <a:avLst/>
            </a:prstGeom>
            <a:noFill/>
            <a:ln w="635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78D972-D76E-4BFF-88A3-B6C64DA23781}"/>
                </a:ext>
              </a:extLst>
            </p:cNvPr>
            <p:cNvSpPr/>
            <p:nvPr/>
          </p:nvSpPr>
          <p:spPr>
            <a:xfrm>
              <a:off x="106068" y="924110"/>
              <a:ext cx="8091018" cy="659658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693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member type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1F7931FB-DDF0-4B4B-8835-6CED143DD847}"/>
              </a:ext>
            </a:extLst>
          </p:cNvPr>
          <p:cNvGraphicFramePr>
            <a:graphicFrameLocks noGrp="1"/>
          </p:cNvGraphicFramePr>
          <p:nvPr/>
        </p:nvGraphicFramePr>
        <p:xfrm>
          <a:off x="100013" y="1620774"/>
          <a:ext cx="8097075" cy="774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972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4824103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native_handle_type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native_handle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()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멤버 함수의 반환타입</a:t>
                      </a: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74246"/>
                  </a:ext>
                </a:extLst>
              </a:tr>
            </a:tbl>
          </a:graphicData>
        </a:graphic>
      </p:graphicFrame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F530A090-237D-4504-A07C-A0B9039997EB}"/>
              </a:ext>
            </a:extLst>
          </p:cNvPr>
          <p:cNvGraphicFramePr>
            <a:graphicFrameLocks noGrp="1"/>
          </p:cNvGraphicFramePr>
          <p:nvPr/>
        </p:nvGraphicFramePr>
        <p:xfrm>
          <a:off x="100011" y="5597540"/>
          <a:ext cx="8097075" cy="4163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475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4769600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hardware_concurrency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CPU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가 지원하는 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thread 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개수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, static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get_id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스레드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ID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반환</a:t>
                      </a: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7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native_handle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OS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의 스레드 핸들 반환</a:t>
                      </a: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563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swap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스레드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Object swap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831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joinable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join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이 가능한지 여부 조사</a:t>
                      </a: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375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join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스레드 종료 대기</a:t>
                      </a: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641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detach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스레드 떼어 내기</a:t>
                      </a: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272258"/>
                  </a:ext>
                </a:extLst>
              </a:tr>
            </a:tbl>
          </a:graphicData>
        </a:graphic>
      </p:graphicFrame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58580146-466A-42B4-89A2-51C9D76647B6}"/>
              </a:ext>
            </a:extLst>
          </p:cNvPr>
          <p:cNvGraphicFramePr>
            <a:graphicFrameLocks noGrp="1"/>
          </p:cNvGraphicFramePr>
          <p:nvPr/>
        </p:nvGraphicFramePr>
        <p:xfrm>
          <a:off x="93956" y="3618459"/>
          <a:ext cx="8097075" cy="774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972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4824103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id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thread id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담는 타입</a:t>
                      </a: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7424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AA3889A-C825-479D-8F1C-ABFF4A99F74B}"/>
              </a:ext>
            </a:extLst>
          </p:cNvPr>
          <p:cNvSpPr txBox="1"/>
          <p:nvPr/>
        </p:nvSpPr>
        <p:spPr>
          <a:xfrm>
            <a:off x="0" y="2825074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member class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27FD55-CC6F-4532-BB3D-010832252A5D}"/>
              </a:ext>
            </a:extLst>
          </p:cNvPr>
          <p:cNvSpPr txBox="1"/>
          <p:nvPr/>
        </p:nvSpPr>
        <p:spPr>
          <a:xfrm>
            <a:off x="6056" y="4822759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member  functions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93BC90E-C5FF-4967-A8BA-63B0B5EEAB4E}"/>
              </a:ext>
            </a:extLst>
          </p:cNvPr>
          <p:cNvGrpSpPr/>
          <p:nvPr/>
        </p:nvGrpSpPr>
        <p:grpSpPr>
          <a:xfrm>
            <a:off x="93956" y="1038749"/>
            <a:ext cx="8091018" cy="8844038"/>
            <a:chOff x="100013" y="-1332195"/>
            <a:chExt cx="8091018" cy="884403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3C8750A-94BF-4490-89CB-112EFEED88DC}"/>
                </a:ext>
              </a:extLst>
            </p:cNvPr>
            <p:cNvSpPr/>
            <p:nvPr/>
          </p:nvSpPr>
          <p:spPr>
            <a:xfrm>
              <a:off x="100013" y="5597540"/>
              <a:ext cx="8091018" cy="1222904"/>
            </a:xfrm>
            <a:prstGeom prst="rect">
              <a:avLst/>
            </a:prstGeom>
            <a:noFill/>
            <a:ln w="635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2F031ED-6443-42C1-B46E-8BD05B47CDB7}"/>
                </a:ext>
              </a:extLst>
            </p:cNvPr>
            <p:cNvSpPr/>
            <p:nvPr/>
          </p:nvSpPr>
          <p:spPr>
            <a:xfrm>
              <a:off x="100013" y="-1332195"/>
              <a:ext cx="8091018" cy="689828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06E3FAF-CB5F-45BE-AC79-31F7D2E790B5}"/>
                </a:ext>
              </a:extLst>
            </p:cNvPr>
            <p:cNvSpPr/>
            <p:nvPr/>
          </p:nvSpPr>
          <p:spPr>
            <a:xfrm>
              <a:off x="100013" y="6851895"/>
              <a:ext cx="8091018" cy="659948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02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F530A090-237D-4504-A07C-A0B9039997EB}"/>
              </a:ext>
            </a:extLst>
          </p:cNvPr>
          <p:cNvGraphicFramePr>
            <a:graphicFrameLocks noGrp="1"/>
          </p:cNvGraphicFramePr>
          <p:nvPr/>
        </p:nvGraphicFramePr>
        <p:xfrm>
          <a:off x="93955" y="1602169"/>
          <a:ext cx="8097075" cy="4163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475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4769600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hardware_concurrency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CPU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가 지원하는 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thread 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개수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, static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get_id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스레드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ID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반환</a:t>
                      </a: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7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native_handle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OS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의 스레드 핸들 반환</a:t>
                      </a: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563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swap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스레드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Object swap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831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joinable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join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이 가능한지 여부 조사</a:t>
                      </a: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375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join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스레드 종료 대기</a:t>
                      </a: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641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detach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스레드 떼어 내기</a:t>
                      </a: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27225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127FD55-CC6F-4532-BB3D-010832252A5D}"/>
              </a:ext>
            </a:extLst>
          </p:cNvPr>
          <p:cNvSpPr txBox="1"/>
          <p:nvPr/>
        </p:nvSpPr>
        <p:spPr>
          <a:xfrm>
            <a:off x="0" y="827388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member  functions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93BC90E-C5FF-4967-A8BA-63B0B5EEAB4E}"/>
              </a:ext>
            </a:extLst>
          </p:cNvPr>
          <p:cNvGrpSpPr/>
          <p:nvPr/>
        </p:nvGrpSpPr>
        <p:grpSpPr>
          <a:xfrm>
            <a:off x="119444" y="951363"/>
            <a:ext cx="8091018" cy="4904430"/>
            <a:chOff x="100013" y="3185615"/>
            <a:chExt cx="8091018" cy="490443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3C8750A-94BF-4490-89CB-112EFEED88DC}"/>
                </a:ext>
              </a:extLst>
            </p:cNvPr>
            <p:cNvSpPr/>
            <p:nvPr/>
          </p:nvSpPr>
          <p:spPr>
            <a:xfrm>
              <a:off x="100013" y="5597540"/>
              <a:ext cx="8091018" cy="659948"/>
            </a:xfrm>
            <a:prstGeom prst="rect">
              <a:avLst/>
            </a:prstGeom>
            <a:noFill/>
            <a:ln w="635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2F031ED-6443-42C1-B46E-8BD05B47CDB7}"/>
                </a:ext>
              </a:extLst>
            </p:cNvPr>
            <p:cNvSpPr/>
            <p:nvPr/>
          </p:nvSpPr>
          <p:spPr>
            <a:xfrm>
              <a:off x="100013" y="3185615"/>
              <a:ext cx="8091018" cy="238047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06E3FAF-CB5F-45BE-AC79-31F7D2E790B5}"/>
                </a:ext>
              </a:extLst>
            </p:cNvPr>
            <p:cNvSpPr/>
            <p:nvPr/>
          </p:nvSpPr>
          <p:spPr>
            <a:xfrm>
              <a:off x="100013" y="6257488"/>
              <a:ext cx="8091018" cy="183255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484C37F-7FBC-46D2-9BC2-755FCC1A93B6}"/>
              </a:ext>
            </a:extLst>
          </p:cNvPr>
          <p:cNvSpPr txBox="1"/>
          <p:nvPr/>
        </p:nvSpPr>
        <p:spPr>
          <a:xfrm>
            <a:off x="6056" y="6066516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복사는 불가능하고 이동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(move)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은 가능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701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90E38A2-5B30-4B59-A88E-BE50B67206DD}"/>
              </a:ext>
            </a:extLst>
          </p:cNvPr>
          <p:cNvSpPr txBox="1"/>
          <p:nvPr/>
        </p:nvSpPr>
        <p:spPr>
          <a:xfrm>
            <a:off x="0" y="5497105"/>
            <a:ext cx="8329907" cy="4671371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std::promise&lt;&gt;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스레드 사이에서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값 또는 예외를 공유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할 수 있는 템플릿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b="1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&lt;future&gt;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헤더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promise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통해서 전달된 데이터는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std::future&lt;&gt;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를 통해서 얻을 수 있다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스레드 생성시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promise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객체를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참조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(&amp;, &amp;&amp;) 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로 전달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한다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C5C7E18-8FD7-4259-B52C-5F5FD3776F4E}"/>
              </a:ext>
            </a:extLst>
          </p:cNvPr>
          <p:cNvGrpSpPr/>
          <p:nvPr/>
        </p:nvGrpSpPr>
        <p:grpSpPr>
          <a:xfrm>
            <a:off x="1005234" y="1686004"/>
            <a:ext cx="6116406" cy="3505929"/>
            <a:chOff x="1005234" y="1686004"/>
            <a:chExt cx="6116406" cy="350592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0A160FC-B0BD-436C-A929-E58F4FAA8542}"/>
                </a:ext>
              </a:extLst>
            </p:cNvPr>
            <p:cNvGrpSpPr/>
            <p:nvPr/>
          </p:nvGrpSpPr>
          <p:grpSpPr>
            <a:xfrm>
              <a:off x="1005234" y="1686004"/>
              <a:ext cx="6116406" cy="3505929"/>
              <a:chOff x="1005234" y="1686004"/>
              <a:chExt cx="6116406" cy="3505929"/>
            </a:xfrm>
          </p:grpSpPr>
          <p:sp>
            <p:nvSpPr>
              <p:cNvPr id="3" name="화살표: 아래쪽 2">
                <a:extLst>
                  <a:ext uri="{FF2B5EF4-FFF2-40B4-BE49-F238E27FC236}">
                    <a16:creationId xmlns:a16="http://schemas.microsoft.com/office/drawing/2014/main" id="{A3149A26-3F6E-485C-B6E9-558758D7547E}"/>
                  </a:ext>
                </a:extLst>
              </p:cNvPr>
              <p:cNvSpPr/>
              <p:nvPr/>
            </p:nvSpPr>
            <p:spPr>
              <a:xfrm>
                <a:off x="1005234" y="1686004"/>
                <a:ext cx="472339" cy="3009377"/>
              </a:xfrm>
              <a:prstGeom prst="down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2E2EC53-5420-424E-85B8-3C3165A9EEFA}"/>
                  </a:ext>
                </a:extLst>
              </p:cNvPr>
              <p:cNvSpPr/>
              <p:nvPr/>
            </p:nvSpPr>
            <p:spPr>
              <a:xfrm>
                <a:off x="4676740" y="1991177"/>
                <a:ext cx="2444900" cy="3200756"/>
              </a:xfrm>
              <a:prstGeom prst="rect">
                <a:avLst/>
              </a:prstGeom>
              <a:solidFill>
                <a:srgbClr val="FFFFCC"/>
              </a:solidFill>
              <a:ln w="508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r>
                  <a:rPr lang="en-US" altLang="ko-KR" sz="2000" dirty="0">
                    <a:solidFill>
                      <a:srgbClr val="0000FF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void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work(…)</a:t>
                </a:r>
              </a:p>
              <a:p>
                <a:r>
                  <a:rPr lang="en-US" altLang="ko-KR" sz="2000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{</a:t>
                </a:r>
              </a:p>
              <a:p>
                <a:endParaRPr lang="en-US" altLang="ko-KR" sz="200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2000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	……</a:t>
                </a:r>
              </a:p>
              <a:p>
                <a:r>
                  <a:rPr lang="en-US" altLang="ko-KR" sz="2000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	……</a:t>
                </a:r>
              </a:p>
              <a:p>
                <a:r>
                  <a:rPr lang="en-US" altLang="ko-KR" sz="2000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	……</a:t>
                </a:r>
              </a:p>
              <a:p>
                <a:endParaRPr lang="en-US" altLang="ko-KR" sz="200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2000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}</a:t>
                </a:r>
              </a:p>
            </p:txBody>
          </p:sp>
        </p:grp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A6D4CCAA-3F2F-4DB0-B1E7-D3FE05DBEAAC}"/>
                </a:ext>
              </a:extLst>
            </p:cNvPr>
            <p:cNvSpPr/>
            <p:nvPr/>
          </p:nvSpPr>
          <p:spPr>
            <a:xfrm>
              <a:off x="5663021" y="1686005"/>
              <a:ext cx="472339" cy="3009377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12C236D-0213-4E15-94B4-F1FFBAD8DEE2}"/>
              </a:ext>
            </a:extLst>
          </p:cNvPr>
          <p:cNvGrpSpPr/>
          <p:nvPr/>
        </p:nvGrpSpPr>
        <p:grpSpPr>
          <a:xfrm>
            <a:off x="1816689" y="3687878"/>
            <a:ext cx="3766601" cy="560752"/>
            <a:chOff x="1816689" y="3687878"/>
            <a:chExt cx="3766601" cy="560752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AA96A006-C067-496C-9120-C205B3C1D000}"/>
                </a:ext>
              </a:extLst>
            </p:cNvPr>
            <p:cNvCxnSpPr/>
            <p:nvPr/>
          </p:nvCxnSpPr>
          <p:spPr>
            <a:xfrm flipH="1">
              <a:off x="1816689" y="3687878"/>
              <a:ext cx="3766601" cy="0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A1D73B-B759-4F4F-8B58-0F80CB3999BE}"/>
                </a:ext>
              </a:extLst>
            </p:cNvPr>
            <p:cNvSpPr txBox="1"/>
            <p:nvPr/>
          </p:nvSpPr>
          <p:spPr>
            <a:xfrm>
              <a:off x="2133156" y="3786965"/>
              <a:ext cx="24449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연산의 결과 전달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298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5D09B0E-8AFA-4610-8367-54BF1E8B392F}"/>
              </a:ext>
            </a:extLst>
          </p:cNvPr>
          <p:cNvSpPr txBox="1"/>
          <p:nvPr/>
        </p:nvSpPr>
        <p:spPr>
          <a:xfrm>
            <a:off x="0" y="827388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promise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멤버 함수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5927D9F2-14C5-41C1-9695-813574B518F8}"/>
              </a:ext>
            </a:extLst>
          </p:cNvPr>
          <p:cNvGraphicFramePr>
            <a:graphicFrameLocks noGrp="1"/>
          </p:cNvGraphicFramePr>
          <p:nvPr/>
        </p:nvGraphicFramePr>
        <p:xfrm>
          <a:off x="100013" y="1666025"/>
          <a:ext cx="8097075" cy="4622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262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3812813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set_value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52000" marT="180000" marB="180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p.set_value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Ebrima" panose="02000000000000000000" pitchFamily="2" charset="0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() </a:t>
                      </a:r>
                    </a:p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마루 부리OTF Beta" panose="020B0600000101010101" pitchFamily="34" charset="-127"/>
                          <a:cs typeface="Ebrima" panose="02000000000000000000" pitchFamily="2" charset="0"/>
                          <a:sym typeface="Wingdings" panose="05000000000000000000" pitchFamily="2" charset="2"/>
                        </a:rPr>
                        <a:t>promise&lt;void&gt;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Ebrima" panose="02000000000000000000" pitchFamily="2" charset="0"/>
                          <a:ea typeface="마루 부리OTF Beta" panose="020B0600000101010101" pitchFamily="34" charset="-127"/>
                          <a:cs typeface="Ebrima" panose="02000000000000000000" pitchFamily="2" charset="0"/>
                          <a:sym typeface="Wingdings" panose="05000000000000000000" pitchFamily="2" charset="2"/>
                        </a:rPr>
                        <a:t>버전만 가능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252000" marT="180000" marB="180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set_value_at_thread_exit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253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set_exception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938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set_exception_at_thread_exit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561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get_future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79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swap()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tx1"/>
                        </a:solidFill>
                        <a:latin typeface="Ebrima" panose="02000000000000000000" pitchFamily="2" charset="0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526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31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5D09B0E-8AFA-4610-8367-54BF1E8B392F}"/>
              </a:ext>
            </a:extLst>
          </p:cNvPr>
          <p:cNvSpPr txBox="1"/>
          <p:nvPr/>
        </p:nvSpPr>
        <p:spPr>
          <a:xfrm>
            <a:off x="0" y="827388"/>
            <a:ext cx="8329907" cy="1901382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</a:t>
            </a:r>
            <a:r>
              <a:rPr lang="en-US" altLang="ko-KR" sz="2400" b="1" dirty="0" err="1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this_thread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namespace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스레드 관련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4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개의 함수를 제공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하는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namespace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&lt;thread&gt;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헤더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5927D9F2-14C5-41C1-9695-813574B5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124623"/>
              </p:ext>
            </p:extLst>
          </p:nvPr>
        </p:nvGraphicFramePr>
        <p:xfrm>
          <a:off x="100012" y="2728770"/>
          <a:ext cx="8097075" cy="309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331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6055744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get_id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()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현재 스레드의 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ID 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반환</a:t>
                      </a:r>
                    </a:p>
                  </a:txBody>
                  <a:tcPr marL="252000" marT="180000" marB="180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sleep_for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()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주어진 시간 만큼 현재 스레드 재우기</a:t>
                      </a: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7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sleep_until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()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주어진 시간 까지 현재 스레드 재우기</a:t>
                      </a: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106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yield()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다른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스레드를 실행 할 수 있도록 힌트 제공</a:t>
                      </a: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602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17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1D05B16A-0993-43BD-811F-2EBF949367A1}"/>
              </a:ext>
            </a:extLst>
          </p:cNvPr>
          <p:cNvGraphicFramePr>
            <a:graphicFrameLocks noGrp="1"/>
          </p:cNvGraphicFramePr>
          <p:nvPr/>
        </p:nvGraphicFramePr>
        <p:xfrm>
          <a:off x="93955" y="1602169"/>
          <a:ext cx="8097075" cy="3568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850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5926225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get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결과를 꺼내기</a:t>
                      </a:r>
                    </a:p>
                  </a:txBody>
                  <a:tcPr marL="252000" marT="72000" marB="108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wait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결과값 이 준비 될 때 까지 대기</a:t>
                      </a: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7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wait_for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주어진 시간 만큼 대기</a:t>
                      </a: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563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wait_until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주어진 시간 까지 대기</a:t>
                      </a: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831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share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shared_future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얻기</a:t>
                      </a: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641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valid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유효성 확인</a:t>
                      </a:r>
                    </a:p>
                  </a:txBody>
                  <a:tcPr marL="252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27225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0348DBA-F2E4-4D80-A0A2-978B09C247A5}"/>
              </a:ext>
            </a:extLst>
          </p:cNvPr>
          <p:cNvSpPr txBox="1"/>
          <p:nvPr/>
        </p:nvSpPr>
        <p:spPr>
          <a:xfrm>
            <a:off x="0" y="827388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std::future&lt;&gt; </a:t>
            </a: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멤버 함수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80905F8-5126-43B2-B57B-AD2D8BE96868}"/>
              </a:ext>
            </a:extLst>
          </p:cNvPr>
          <p:cNvGrpSpPr/>
          <p:nvPr/>
        </p:nvGrpSpPr>
        <p:grpSpPr>
          <a:xfrm>
            <a:off x="93955" y="934299"/>
            <a:ext cx="8091018" cy="4309876"/>
            <a:chOff x="100013" y="3185615"/>
            <a:chExt cx="8091018" cy="430987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DAFAA2F-43A2-418D-81D2-9CF860A06F52}"/>
                </a:ext>
              </a:extLst>
            </p:cNvPr>
            <p:cNvSpPr/>
            <p:nvPr/>
          </p:nvSpPr>
          <p:spPr>
            <a:xfrm>
              <a:off x="100013" y="4443453"/>
              <a:ext cx="8091018" cy="1814035"/>
            </a:xfrm>
            <a:prstGeom prst="rect">
              <a:avLst/>
            </a:prstGeom>
            <a:noFill/>
            <a:ln w="635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2FD6C0-E25C-4E23-9DA2-34479ED13EAE}"/>
                </a:ext>
              </a:extLst>
            </p:cNvPr>
            <p:cNvSpPr/>
            <p:nvPr/>
          </p:nvSpPr>
          <p:spPr>
            <a:xfrm>
              <a:off x="100013" y="3185615"/>
              <a:ext cx="8091018" cy="1184523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9B7773D-2D84-49E4-A739-622F1A9E7346}"/>
                </a:ext>
              </a:extLst>
            </p:cNvPr>
            <p:cNvSpPr/>
            <p:nvPr/>
          </p:nvSpPr>
          <p:spPr>
            <a:xfrm>
              <a:off x="100013" y="6257489"/>
              <a:ext cx="8091018" cy="1238002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AA786E7-7647-4F23-9E02-9933CC70C043}"/>
              </a:ext>
            </a:extLst>
          </p:cNvPr>
          <p:cNvSpPr txBox="1"/>
          <p:nvPr/>
        </p:nvSpPr>
        <p:spPr>
          <a:xfrm>
            <a:off x="6056" y="5555587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wait_for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/</a:t>
            </a:r>
            <a:r>
              <a:rPr lang="en-US" altLang="ko-KR" sz="2400" b="1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wait_until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함수의 </a:t>
            </a:r>
            <a:r>
              <a:rPr lang="ko-KR" altLang="en-US" sz="2400" b="1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반환값</a:t>
            </a:r>
            <a:endParaRPr lang="en-US" altLang="ko-KR" sz="2400" b="1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A13F873B-1CE9-433C-BDAF-065A327C908F}"/>
              </a:ext>
            </a:extLst>
          </p:cNvPr>
          <p:cNvGraphicFramePr>
            <a:graphicFrameLocks noGrp="1"/>
          </p:cNvGraphicFramePr>
          <p:nvPr/>
        </p:nvGraphicFramePr>
        <p:xfrm>
          <a:off x="100013" y="6348823"/>
          <a:ext cx="8097075" cy="2781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149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4042926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std::</a:t>
                      </a:r>
                      <a:r>
                        <a:rPr lang="en-US" altLang="ko-KR" sz="2000" b="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future_status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::ready</a:t>
                      </a:r>
                    </a:p>
                  </a:txBody>
                  <a:tcPr marL="252000" marT="180000" marB="180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결과값이 준비 됨</a:t>
                      </a:r>
                    </a:p>
                  </a:txBody>
                  <a:tcPr marL="252000" marT="180000" marB="180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std::</a:t>
                      </a:r>
                      <a:r>
                        <a:rPr lang="en-US" altLang="ko-KR" sz="2000" b="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future_status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::timeout</a:t>
                      </a: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시간 초과</a:t>
                      </a: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7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std::</a:t>
                      </a:r>
                      <a:r>
                        <a:rPr lang="en-US" altLang="ko-KR" sz="2000" b="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future_status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::deferred</a:t>
                      </a: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연산할 수행할 함수가 아직 시작 안됨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. </a:t>
                      </a: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async() </a:t>
                      </a:r>
                      <a:r>
                        <a:rPr lang="ko-KR" altLang="en-US" sz="2000" b="1" dirty="0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함수에서 사용</a:t>
                      </a: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.</a:t>
                      </a:r>
                      <a:endParaRPr lang="ko-KR" altLang="en-US" sz="2000" b="1" dirty="0">
                        <a:solidFill>
                          <a:srgbClr val="C00000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527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33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5D09B0E-8AFA-4610-8367-54BF1E8B392F}"/>
              </a:ext>
            </a:extLst>
          </p:cNvPr>
          <p:cNvSpPr txBox="1"/>
          <p:nvPr/>
        </p:nvSpPr>
        <p:spPr>
          <a:xfrm>
            <a:off x="3027" y="5610272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std::future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vs 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</a:t>
            </a:r>
            <a:r>
              <a:rPr lang="en-US" altLang="ko-KR" sz="2400" b="1" dirty="0" err="1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shared_future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247E00-1986-4AB2-BF09-4FEF440A7ABA}"/>
              </a:ext>
            </a:extLst>
          </p:cNvPr>
          <p:cNvGrpSpPr/>
          <p:nvPr/>
        </p:nvGrpSpPr>
        <p:grpSpPr>
          <a:xfrm>
            <a:off x="1605300" y="1328722"/>
            <a:ext cx="5130126" cy="1802038"/>
            <a:chOff x="1005234" y="1686004"/>
            <a:chExt cx="5130126" cy="3009378"/>
          </a:xfrm>
        </p:grpSpPr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EC896E2A-CB18-42A6-BE3B-080F28437AF1}"/>
                </a:ext>
              </a:extLst>
            </p:cNvPr>
            <p:cNvSpPr/>
            <p:nvPr/>
          </p:nvSpPr>
          <p:spPr>
            <a:xfrm>
              <a:off x="1005234" y="1686004"/>
              <a:ext cx="472339" cy="3009377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031EA15E-63A5-4079-99DB-94F93E1BFF44}"/>
                </a:ext>
              </a:extLst>
            </p:cNvPr>
            <p:cNvSpPr/>
            <p:nvPr/>
          </p:nvSpPr>
          <p:spPr>
            <a:xfrm>
              <a:off x="5663021" y="1686005"/>
              <a:ext cx="472339" cy="3009377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3F2A2E2-1ADF-4DED-807A-1779F574290F}"/>
              </a:ext>
            </a:extLst>
          </p:cNvPr>
          <p:cNvSpPr/>
          <p:nvPr/>
        </p:nvSpPr>
        <p:spPr>
          <a:xfrm>
            <a:off x="5098840" y="1980191"/>
            <a:ext cx="3015703" cy="648000"/>
          </a:xfrm>
          <a:prstGeom prst="roundRect">
            <a:avLst>
              <a:gd name="adj" fmla="val 1012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p.set_value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(a + b)</a:t>
            </a:r>
            <a:endParaRPr lang="ko-KR" altLang="en-US" sz="24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024A3A4-F74C-436F-917C-B7811516A9BE}"/>
              </a:ext>
            </a:extLst>
          </p:cNvPr>
          <p:cNvSpPr/>
          <p:nvPr/>
        </p:nvSpPr>
        <p:spPr>
          <a:xfrm>
            <a:off x="793003" y="1980191"/>
            <a:ext cx="2142683" cy="648000"/>
          </a:xfrm>
          <a:prstGeom prst="roundRect">
            <a:avLst>
              <a:gd name="adj" fmla="val 10125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ft.get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ko-KR" altLang="en-US" sz="24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9A52C9F-8879-4BC8-AE83-E39FE707F35C}"/>
              </a:ext>
            </a:extLst>
          </p:cNvPr>
          <p:cNvGrpSpPr/>
          <p:nvPr/>
        </p:nvGrpSpPr>
        <p:grpSpPr>
          <a:xfrm>
            <a:off x="1540201" y="3370478"/>
            <a:ext cx="2142683" cy="1802037"/>
            <a:chOff x="1540201" y="3370478"/>
            <a:chExt cx="2142683" cy="1802037"/>
          </a:xfrm>
        </p:grpSpPr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81F67F01-7A93-495F-8E1F-8431878A1400}"/>
                </a:ext>
              </a:extLst>
            </p:cNvPr>
            <p:cNvSpPr/>
            <p:nvPr/>
          </p:nvSpPr>
          <p:spPr>
            <a:xfrm>
              <a:off x="2375374" y="3370478"/>
              <a:ext cx="472339" cy="1802037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151F785-FA95-4E28-B565-BA825B516C8A}"/>
                </a:ext>
              </a:extLst>
            </p:cNvPr>
            <p:cNvSpPr/>
            <p:nvPr/>
          </p:nvSpPr>
          <p:spPr>
            <a:xfrm>
              <a:off x="1540201" y="3873046"/>
              <a:ext cx="2142683" cy="648000"/>
            </a:xfrm>
            <a:prstGeom prst="roundRect">
              <a:avLst>
                <a:gd name="adj" fmla="val 10125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ft.get</a:t>
              </a:r>
              <a:r>
                <a:rPr lang="en-US" altLang="ko-KR" sz="2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()</a:t>
              </a:r>
              <a:endPara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2E4E3D7-2D69-4B06-9622-9D53CDF4E42D}"/>
              </a:ext>
            </a:extLst>
          </p:cNvPr>
          <p:cNvGrpSpPr/>
          <p:nvPr/>
        </p:nvGrpSpPr>
        <p:grpSpPr>
          <a:xfrm>
            <a:off x="4278355" y="3370477"/>
            <a:ext cx="2142683" cy="1802037"/>
            <a:chOff x="1540201" y="3370478"/>
            <a:chExt cx="2142683" cy="1802037"/>
          </a:xfrm>
        </p:grpSpPr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49137A0B-240E-4DEF-8CDA-CA60B3BAD011}"/>
                </a:ext>
              </a:extLst>
            </p:cNvPr>
            <p:cNvSpPr/>
            <p:nvPr/>
          </p:nvSpPr>
          <p:spPr>
            <a:xfrm>
              <a:off x="2375374" y="3370478"/>
              <a:ext cx="472339" cy="1802037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CAFE26C-E2C7-4095-A584-37DD9B0199FE}"/>
                </a:ext>
              </a:extLst>
            </p:cNvPr>
            <p:cNvSpPr/>
            <p:nvPr/>
          </p:nvSpPr>
          <p:spPr>
            <a:xfrm>
              <a:off x="1540201" y="3873046"/>
              <a:ext cx="2142683" cy="648000"/>
            </a:xfrm>
            <a:prstGeom prst="roundRect">
              <a:avLst>
                <a:gd name="adj" fmla="val 10125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ft.get</a:t>
              </a:r>
              <a:r>
                <a:rPr lang="en-US" altLang="ko-KR" sz="2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()</a:t>
              </a:r>
              <a:endPara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aphicFrame>
        <p:nvGraphicFramePr>
          <p:cNvPr id="26" name="표 2">
            <a:extLst>
              <a:ext uri="{FF2B5EF4-FFF2-40B4-BE49-F238E27FC236}">
                <a16:creationId xmlns:a16="http://schemas.microsoft.com/office/drawing/2014/main" id="{228A8AD2-91A7-465B-AD98-1A9F8AB677D2}"/>
              </a:ext>
            </a:extLst>
          </p:cNvPr>
          <p:cNvGraphicFramePr>
            <a:graphicFrameLocks noGrp="1"/>
          </p:cNvGraphicFramePr>
          <p:nvPr/>
        </p:nvGraphicFramePr>
        <p:xfrm>
          <a:off x="100013" y="6403658"/>
          <a:ext cx="8097075" cy="1549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412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5211663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,  마루 부리OTF beta"/>
                        </a:rPr>
                        <a:t>std::future</a:t>
                      </a:r>
                    </a:p>
                  </a:txBody>
                  <a:tcPr marL="252000" marT="180000" marB="180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i="0" dirty="0" err="1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noncopyable</a:t>
                      </a:r>
                      <a:r>
                        <a:rPr lang="en-US" altLang="ko-KR" sz="2000" b="1" i="0" dirty="0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, only movable</a:t>
                      </a:r>
                      <a:endParaRPr lang="ko-KR" altLang="en-US" sz="2000" b="1" i="0" dirty="0">
                        <a:solidFill>
                          <a:srgbClr val="C00000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,  마루 부리OTF beta"/>
                        </a:rPr>
                        <a:t>std::</a:t>
                      </a:r>
                      <a:r>
                        <a:rPr lang="en-US" altLang="ko-KR" sz="2000" b="0" dirty="0" err="1">
                          <a:solidFill>
                            <a:srgbClr val="000000"/>
                          </a:solidFill>
                          <a:effectLst/>
                          <a:latin typeface="D2Coding,  마루 부리OTF beta"/>
                        </a:rPr>
                        <a:t>shared_future</a:t>
                      </a:r>
                      <a:endParaRPr lang="en-US" altLang="ko-KR" sz="2000" b="0" dirty="0">
                        <a:solidFill>
                          <a:srgbClr val="000000"/>
                        </a:solidFill>
                        <a:effectLst/>
                        <a:latin typeface="D2Coding,  마루 부리OTF beta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copyable</a:t>
                      </a:r>
                      <a:endParaRPr lang="ko-KR" altLang="en-US" sz="2000" b="1" dirty="0">
                        <a:solidFill>
                          <a:srgbClr val="C00000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7424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6451F6E-8ED3-40E4-92A4-0F6F2ED618A3}"/>
              </a:ext>
            </a:extLst>
          </p:cNvPr>
          <p:cNvSpPr txBox="1"/>
          <p:nvPr/>
        </p:nvSpPr>
        <p:spPr>
          <a:xfrm>
            <a:off x="6056" y="8154595"/>
            <a:ext cx="8329907" cy="1901382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</a:t>
            </a:r>
            <a:r>
              <a:rPr lang="en-US" altLang="ko-KR" sz="2400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shared_future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를 얻으려면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std::promise::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get_future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std::future::share()</a:t>
            </a:r>
          </a:p>
        </p:txBody>
      </p:sp>
    </p:spTree>
    <p:extLst>
      <p:ext uri="{BB962C8B-B14F-4D97-AF65-F5344CB8AC3E}">
        <p14:creationId xmlns:p14="http://schemas.microsoft.com/office/powerpoint/2010/main" val="28310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3" grpId="0" animBg="1"/>
      <p:bldP spid="19" grpId="0" animBg="1"/>
      <p:bldP spid="2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5D09B0E-8AFA-4610-8367-54BF1E8B392F}"/>
              </a:ext>
            </a:extLst>
          </p:cNvPr>
          <p:cNvSpPr txBox="1"/>
          <p:nvPr/>
        </p:nvSpPr>
        <p:spPr>
          <a:xfrm>
            <a:off x="0" y="827388"/>
            <a:ext cx="8329907" cy="4671371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std::promise&lt;&gt;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set_value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()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는 한번만 사용할 수 있다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future()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는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한번만 꺼낼 수 있다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여러 개의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future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가 필요하면 </a:t>
            </a:r>
            <a:r>
              <a:rPr lang="en-US" altLang="ko-KR" sz="2400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shared_future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사용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std::future&lt;&gt;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get()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은 한번만 사용할 수 있다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valid()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멤버 함수로 확인 가능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955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5D09B0E-8AFA-4610-8367-54BF1E8B392F}"/>
              </a:ext>
            </a:extLst>
          </p:cNvPr>
          <p:cNvSpPr txBox="1"/>
          <p:nvPr/>
        </p:nvSpPr>
        <p:spPr>
          <a:xfrm>
            <a:off x="0" y="827388"/>
            <a:ext cx="8329907" cy="3563375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멀티 스레드를 고려 하지 않고 작성된 함수를 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비동기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스레드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)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로 실행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</a:t>
            </a: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하려면</a:t>
            </a:r>
            <a:endParaRPr lang="en-US" altLang="ko-KR" sz="2400" b="1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</a:t>
            </a:r>
            <a:r>
              <a:rPr lang="en-US" altLang="ko-KR" sz="2400" b="1" dirty="0" err="1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packaged_task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callable object(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함수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,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함수객체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,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람다 등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)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을 비동기 호출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스레드로 호출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)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할 수 있도록 래퍼를 만드는 도구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80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5D09B0E-8AFA-4610-8367-54BF1E8B392F}"/>
              </a:ext>
            </a:extLst>
          </p:cNvPr>
          <p:cNvSpPr txBox="1"/>
          <p:nvPr/>
        </p:nvSpPr>
        <p:spPr>
          <a:xfrm>
            <a:off x="0" y="827388"/>
            <a:ext cx="8329907" cy="6887362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함수를 비동기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스레드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)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로 실행하려면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std::thread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를 사용해서 스레드 생성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</a:t>
            </a:r>
            <a:r>
              <a:rPr lang="en-US" altLang="ko-KR" sz="2400" b="1" dirty="0" err="1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jthread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를 사용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 C++20 )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std::async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함수 템플릿 사용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std::async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주어진 함수를 비동기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(asynchronous)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로 수행하는 함수 템플릿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기존에 작성된 함수를 간단하게 스레드로 수행할 수 있다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일반적인 구현은 스레드 풀 사용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std::future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반환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61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5D09B0E-8AFA-4610-8367-54BF1E8B392F}"/>
              </a:ext>
            </a:extLst>
          </p:cNvPr>
          <p:cNvSpPr txBox="1"/>
          <p:nvPr/>
        </p:nvSpPr>
        <p:spPr>
          <a:xfrm>
            <a:off x="0" y="827388"/>
            <a:ext cx="8329907" cy="4117373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std::async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주어진 함수를 비동기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(asynchronous)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로 수행하는 함수 템플릿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일반적인 구현은 스레드 풀 사용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std::future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반환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launch option</a:t>
            </a: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A48A04B4-32B7-426B-9791-EB6C535BDA9B}"/>
              </a:ext>
            </a:extLst>
          </p:cNvPr>
          <p:cNvGraphicFramePr>
            <a:graphicFrameLocks noGrp="1"/>
          </p:cNvGraphicFramePr>
          <p:nvPr/>
        </p:nvGraphicFramePr>
        <p:xfrm>
          <a:off x="100013" y="4944761"/>
          <a:ext cx="8097075" cy="1549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423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4936652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,  마루 부리OTF beta"/>
                        </a:rPr>
                        <a:t>std::launch::async</a:t>
                      </a:r>
                    </a:p>
                  </a:txBody>
                  <a:tcPr marL="252000" marT="180000" marB="180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비동기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(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스레드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)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로 수행</a:t>
                      </a:r>
                    </a:p>
                  </a:txBody>
                  <a:tcPr marL="252000" marT="180000" marB="180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,  마루 부리OTF beta"/>
                        </a:rPr>
                        <a:t>std::launch::deferred</a:t>
                      </a: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지연 실행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. 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74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71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5D09B0E-8AFA-4610-8367-54BF1E8B392F}"/>
              </a:ext>
            </a:extLst>
          </p:cNvPr>
          <p:cNvSpPr txBox="1"/>
          <p:nvPr/>
        </p:nvSpPr>
        <p:spPr>
          <a:xfrm>
            <a:off x="0" y="827388"/>
            <a:ext cx="8329907" cy="6333364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std::async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의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ko-KR" altLang="en-US" sz="2400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반환값</a:t>
            </a:r>
            <a:endParaRPr lang="en-US" altLang="ko-KR" sz="2400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std::future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소멸자에서 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get() 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을 호출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해서 대기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사용자가 명시적으로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get()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을 호출하지 않아도 스레드 종료를 대기 하게 된다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std::async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의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반환 값을 받지 않은 경우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반환값으로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나오는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임시객체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가 파괴될 때 소멸자에서 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get() 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호출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”.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비동기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스레드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)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로 수행한 함수가 종료 될 때 까지 주 스레드가 대기하는 효과</a:t>
            </a:r>
            <a:endParaRPr lang="en-US" altLang="ko-KR" sz="2400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6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450665C-D4F8-458F-8554-6E2143836D20}"/>
              </a:ext>
            </a:extLst>
          </p:cNvPr>
          <p:cNvSpPr txBox="1"/>
          <p:nvPr/>
        </p:nvSpPr>
        <p:spPr>
          <a:xfrm>
            <a:off x="6056" y="827388"/>
            <a:ext cx="8329907" cy="4117373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std::thread </a:t>
            </a: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사용시</a:t>
            </a:r>
            <a:endParaRPr lang="en-US" altLang="ko-KR" sz="2400" b="1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반드시 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join 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또는 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detach 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해야 한다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</a:t>
            </a:r>
            <a:r>
              <a:rPr lang="en-US" altLang="ko-KR" sz="2400" b="1" dirty="0" err="1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jthread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C++20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에서 추가된 새로운 스레드 클래스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&lt;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thread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&gt;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Cooperatively Interruptible Joining Thread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075E3A2-59BE-425B-9B0D-E93A2A49943E}"/>
              </a:ext>
            </a:extLst>
          </p:cNvPr>
          <p:cNvGrpSpPr/>
          <p:nvPr/>
        </p:nvGrpSpPr>
        <p:grpSpPr>
          <a:xfrm>
            <a:off x="992087" y="5400675"/>
            <a:ext cx="6356551" cy="1331367"/>
            <a:chOff x="1192378" y="3452774"/>
            <a:chExt cx="5957176" cy="1331367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4FFBDE2-AA2D-465A-8098-D6ECB2ED5C46}"/>
                </a:ext>
              </a:extLst>
            </p:cNvPr>
            <p:cNvSpPr/>
            <p:nvPr/>
          </p:nvSpPr>
          <p:spPr>
            <a:xfrm>
              <a:off x="1192378" y="3452774"/>
              <a:ext cx="2157984" cy="1331367"/>
            </a:xfrm>
            <a:prstGeom prst="roundRect">
              <a:avLst>
                <a:gd name="adj" fmla="val 3785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Cooperatively</a:t>
              </a:r>
            </a:p>
            <a:p>
              <a:pPr algn="ctr"/>
              <a:r>
                <a:rPr lang="en-US" altLang="ko-KR" sz="2800" dirty="0"/>
                <a:t>Interruptible</a:t>
              </a:r>
              <a:endParaRPr lang="ko-KR" altLang="en-US" sz="2800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DF71DAB-CA82-4886-96D4-513C9A2B9A89}"/>
                </a:ext>
              </a:extLst>
            </p:cNvPr>
            <p:cNvSpPr/>
            <p:nvPr/>
          </p:nvSpPr>
          <p:spPr>
            <a:xfrm>
              <a:off x="4991570" y="3452774"/>
              <a:ext cx="2157984" cy="1331367"/>
            </a:xfrm>
            <a:prstGeom prst="roundRect">
              <a:avLst>
                <a:gd name="adj" fmla="val 3785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Joining</a:t>
              </a:r>
            </a:p>
            <a:p>
              <a:pPr algn="ctr"/>
              <a:r>
                <a:rPr lang="en-US" altLang="ko-KR" sz="2800" dirty="0"/>
                <a:t>Thread</a:t>
              </a:r>
              <a:endParaRPr lang="ko-KR" altLang="en-US" sz="2800" dirty="0"/>
            </a:p>
          </p:txBody>
        </p:sp>
        <p:sp>
          <p:nvSpPr>
            <p:cNvPr id="3" name="더하기 기호 2">
              <a:extLst>
                <a:ext uri="{FF2B5EF4-FFF2-40B4-BE49-F238E27FC236}">
                  <a16:creationId xmlns:a16="http://schemas.microsoft.com/office/drawing/2014/main" id="{2FF21DB6-D871-44DE-BC14-E8CC97A960C9}"/>
                </a:ext>
              </a:extLst>
            </p:cNvPr>
            <p:cNvSpPr/>
            <p:nvPr/>
          </p:nvSpPr>
          <p:spPr>
            <a:xfrm>
              <a:off x="3468749" y="3452774"/>
              <a:ext cx="1404519" cy="1331367"/>
            </a:xfrm>
            <a:prstGeom prst="mathPlus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77715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5D09B0E-8AFA-4610-8367-54BF1E8B392F}"/>
              </a:ext>
            </a:extLst>
          </p:cNvPr>
          <p:cNvSpPr txBox="1"/>
          <p:nvPr/>
        </p:nvSpPr>
        <p:spPr>
          <a:xfrm>
            <a:off x="0" y="827388"/>
            <a:ext cx="8329907" cy="2455379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std::ref()</a:t>
            </a:r>
            <a:endParaRPr lang="en-US" altLang="ko-KR" sz="2400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en-US" altLang="ko-KR" sz="24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call by value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를 사용하는 함수 템플릿에 객체를 참조로 보내고 싶을 때 사용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&lt;</a:t>
            </a:r>
            <a:r>
              <a:rPr lang="en-US" altLang="ko-KR" sz="24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functional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&gt;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헤더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, C++11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부터 지원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73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5BF940F-65F9-41EF-9EB9-DEF1A873AC48}"/>
              </a:ext>
            </a:extLst>
          </p:cNvPr>
          <p:cNvGrpSpPr/>
          <p:nvPr/>
        </p:nvGrpSpPr>
        <p:grpSpPr>
          <a:xfrm>
            <a:off x="3488044" y="2025640"/>
            <a:ext cx="1526020" cy="1532450"/>
            <a:chOff x="1132403" y="2528257"/>
            <a:chExt cx="1526020" cy="153245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792437-AB1E-4C64-9E5D-5F515B01A7F5}"/>
                </a:ext>
              </a:extLst>
            </p:cNvPr>
            <p:cNvSpPr/>
            <p:nvPr/>
          </p:nvSpPr>
          <p:spPr>
            <a:xfrm>
              <a:off x="1731911" y="2712923"/>
              <a:ext cx="926512" cy="853844"/>
            </a:xfrm>
            <a:prstGeom prst="roundRect">
              <a:avLst>
                <a:gd name="adj" fmla="val 23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10</a:t>
              </a:r>
              <a:endParaRPr lang="ko-KR" altLang="en-US" sz="36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FA824B-8A8B-4D28-A2CB-0B8278ECB5C9}"/>
                </a:ext>
              </a:extLst>
            </p:cNvPr>
            <p:cNvSpPr txBox="1"/>
            <p:nvPr/>
          </p:nvSpPr>
          <p:spPr>
            <a:xfrm>
              <a:off x="1993830" y="3475932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atin typeface="Abadi" panose="020B0604020104020204" pitchFamily="34" charset="0"/>
                </a:rPr>
                <a:t>n</a:t>
              </a:r>
              <a:endParaRPr lang="ko-KR" altLang="en-US" sz="3200" dirty="0">
                <a:latin typeface="Abadi" panose="020B06040201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09F3C8-48FB-4FA2-B6A8-B071EA5F83BD}"/>
                </a:ext>
              </a:extLst>
            </p:cNvPr>
            <p:cNvSpPr txBox="1"/>
            <p:nvPr/>
          </p:nvSpPr>
          <p:spPr>
            <a:xfrm>
              <a:off x="1132403" y="252825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1000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0EF43D-ABB7-404B-A65D-9D7D8F082C1A}"/>
              </a:ext>
            </a:extLst>
          </p:cNvPr>
          <p:cNvGrpSpPr/>
          <p:nvPr/>
        </p:nvGrpSpPr>
        <p:grpSpPr>
          <a:xfrm>
            <a:off x="1073866" y="2210306"/>
            <a:ext cx="2414178" cy="1560537"/>
            <a:chOff x="1073866" y="2210306"/>
            <a:chExt cx="2414178" cy="156053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FEEF076-5424-4F88-AA25-3445D5026377}"/>
                </a:ext>
              </a:extLst>
            </p:cNvPr>
            <p:cNvGrpSpPr/>
            <p:nvPr/>
          </p:nvGrpSpPr>
          <p:grpSpPr>
            <a:xfrm>
              <a:off x="1073866" y="2357456"/>
              <a:ext cx="1027437" cy="1413387"/>
              <a:chOff x="2272880" y="5119026"/>
              <a:chExt cx="1027437" cy="1413387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2500D6B-752A-475B-9FF7-D5C665CC384A}"/>
                  </a:ext>
                </a:extLst>
              </p:cNvPr>
              <p:cNvGrpSpPr/>
              <p:nvPr/>
            </p:nvGrpSpPr>
            <p:grpSpPr>
              <a:xfrm>
                <a:off x="2272880" y="5119026"/>
                <a:ext cx="1027437" cy="960826"/>
                <a:chOff x="2272880" y="5119026"/>
                <a:chExt cx="1027437" cy="960826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3B6A0DFE-7A42-4212-AADB-DE8B9B667F45}"/>
                    </a:ext>
                  </a:extLst>
                </p:cNvPr>
                <p:cNvSpPr/>
                <p:nvPr/>
              </p:nvSpPr>
              <p:spPr>
                <a:xfrm>
                  <a:off x="2272880" y="5119026"/>
                  <a:ext cx="1027437" cy="960826"/>
                </a:xfrm>
                <a:prstGeom prst="roundRect">
                  <a:avLst>
                    <a:gd name="adj" fmla="val 2381"/>
                  </a:avLst>
                </a:prstGeom>
                <a:solidFill>
                  <a:schemeClr val="accent6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 dirty="0"/>
                </a:p>
              </p:txBody>
            </p:sp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D1E093C4-79A8-47EB-804A-D91D0FEA082C}"/>
                    </a:ext>
                  </a:extLst>
                </p:cNvPr>
                <p:cNvSpPr/>
                <p:nvPr/>
              </p:nvSpPr>
              <p:spPr>
                <a:xfrm>
                  <a:off x="2326373" y="5172517"/>
                  <a:ext cx="926512" cy="853844"/>
                </a:xfrm>
                <a:prstGeom prst="roundRect">
                  <a:avLst>
                    <a:gd name="adj" fmla="val 238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solidFill>
                        <a:srgbClr val="FF0000"/>
                      </a:solidFill>
                    </a:rPr>
                    <a:t>1000</a:t>
                  </a:r>
                  <a:endParaRPr lang="ko-KR" altLang="en-US" sz="2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0EA649-E2B2-47A1-ADB9-AEACD8D6819E}"/>
                  </a:ext>
                </a:extLst>
              </p:cNvPr>
              <p:cNvSpPr txBox="1"/>
              <p:nvPr/>
            </p:nvSpPr>
            <p:spPr>
              <a:xfrm>
                <a:off x="2501459" y="5947638"/>
                <a:ext cx="6126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err="1">
                    <a:latin typeface="Abadi" panose="020B0604020104020204" pitchFamily="34" charset="0"/>
                  </a:rPr>
                  <a:t>rw</a:t>
                </a:r>
                <a:endParaRPr lang="ko-KR" altLang="en-US" sz="3200" dirty="0">
                  <a:latin typeface="Abadi" panose="020B0604020104020204" pitchFamily="34" charset="0"/>
                </a:endParaRPr>
              </a:p>
            </p:txBody>
          </p:sp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5BA4271-CF0E-4799-BD00-70D93536B465}"/>
                </a:ext>
              </a:extLst>
            </p:cNvPr>
            <p:cNvCxnSpPr>
              <a:stCxn id="14" idx="3"/>
              <a:endCxn id="5" idx="1"/>
            </p:cNvCxnSpPr>
            <p:nvPr/>
          </p:nvCxnSpPr>
          <p:spPr>
            <a:xfrm flipV="1">
              <a:off x="2053871" y="2210306"/>
              <a:ext cx="1434173" cy="62756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6A598FD-D3E9-41F2-9D5B-E4967B1E0E5C}"/>
              </a:ext>
            </a:extLst>
          </p:cNvPr>
          <p:cNvGrpSpPr/>
          <p:nvPr/>
        </p:nvGrpSpPr>
        <p:grpSpPr>
          <a:xfrm>
            <a:off x="2667015" y="3064150"/>
            <a:ext cx="1319477" cy="1078715"/>
            <a:chOff x="2667015" y="3064150"/>
            <a:chExt cx="1319477" cy="107871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0394EA-BD22-4D8F-9ED4-630DE0A5AF57}"/>
                </a:ext>
              </a:extLst>
            </p:cNvPr>
            <p:cNvSpPr txBox="1"/>
            <p:nvPr/>
          </p:nvSpPr>
          <p:spPr>
            <a:xfrm>
              <a:off x="2667015" y="3558090"/>
              <a:ext cx="325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rgbClr val="FF0000"/>
                  </a:solidFill>
                  <a:latin typeface="Abadi" panose="020B0604020104020204" pitchFamily="34" charset="0"/>
                </a:rPr>
                <a:t>r</a:t>
              </a:r>
              <a:endParaRPr lang="ko-KR" altLang="en-US" sz="3200" dirty="0">
                <a:solidFill>
                  <a:srgbClr val="FF0000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C758C87-0878-4B16-BBE7-2891C4ACF57D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2992745" y="3064150"/>
              <a:ext cx="993747" cy="7863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D4D3F60-B28B-47FA-9C15-1A4C8D942AA9}"/>
              </a:ext>
            </a:extLst>
          </p:cNvPr>
          <p:cNvSpPr txBox="1"/>
          <p:nvPr/>
        </p:nvSpPr>
        <p:spPr>
          <a:xfrm>
            <a:off x="6056" y="4786294"/>
            <a:ext cx="8329907" cy="1901382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</a:t>
            </a:r>
            <a:r>
              <a:rPr lang="en-US" altLang="ko-KR" sz="2400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reference_wrapper</a:t>
            </a:r>
            <a:endParaRPr lang="en-US" altLang="ko-KR" sz="2400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ko-KR" altLang="en-US" sz="24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객체의 주소를 보관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하고 있다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en-US" altLang="ko-KR" sz="24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T&amp; </a:t>
            </a:r>
            <a:r>
              <a:rPr lang="ko-KR" altLang="en-US" sz="24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로 암시적 변환이 가능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하다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384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1347384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std::</a:t>
            </a:r>
            <a:r>
              <a:rPr lang="en-US" altLang="ko-KR" sz="24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this_thread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2400" b="1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get_id</a:t>
            </a:r>
            <a:r>
              <a:rPr lang="en-US" altLang="ko-KR" sz="2400" b="1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실행중인 현재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스레드의 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ID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를 반환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9F9F75-7DAF-40B2-B6B4-9CA25F0DB095}"/>
              </a:ext>
            </a:extLst>
          </p:cNvPr>
          <p:cNvSpPr/>
          <p:nvPr/>
        </p:nvSpPr>
        <p:spPr>
          <a:xfrm>
            <a:off x="143637" y="2174773"/>
            <a:ext cx="8053449" cy="931766"/>
          </a:xfrm>
          <a:prstGeom prst="rect">
            <a:avLst/>
          </a:prstGeom>
          <a:solidFill>
            <a:srgbClr val="FFFFCC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bIns="14400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std::thread::id </a:t>
            </a:r>
            <a:r>
              <a:rPr lang="en-US" altLang="ko-KR" sz="2800" b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get_id</a:t>
            </a:r>
            <a:r>
              <a:rPr lang="en-US" altLang="ko-KR" sz="2800" b="1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28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2800" b="1" dirty="0" err="1">
                <a:solidFill>
                  <a:srgbClr val="0000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noexcept</a:t>
            </a:r>
            <a:r>
              <a:rPr lang="en-US" altLang="ko-KR" sz="280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2800" b="1" dirty="0">
              <a:solidFill>
                <a:srgbClr val="000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EFD844-EC35-49A7-8C72-8A1B8C91DF88}"/>
              </a:ext>
            </a:extLst>
          </p:cNvPr>
          <p:cNvSpPr txBox="1"/>
          <p:nvPr/>
        </p:nvSpPr>
        <p:spPr>
          <a:xfrm>
            <a:off x="-1" y="3553430"/>
            <a:ext cx="8329907" cy="3563375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std::thread::id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스레드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ID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를 나타내는 가벼운 구조체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cout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으로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출력 가능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하고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, “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비교 연산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가능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정수로 변환 안됨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b="1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std::hash&lt;std::thread::id&gt;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함수객체가 제공 되므로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unordered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컨테이너에 키 값으로 사용가능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49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9" grpId="0" animBg="1"/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5BF940F-65F9-41EF-9EB9-DEF1A873AC48}"/>
              </a:ext>
            </a:extLst>
          </p:cNvPr>
          <p:cNvGrpSpPr/>
          <p:nvPr/>
        </p:nvGrpSpPr>
        <p:grpSpPr>
          <a:xfrm>
            <a:off x="3917994" y="7118424"/>
            <a:ext cx="1526020" cy="1532450"/>
            <a:chOff x="1132403" y="2528257"/>
            <a:chExt cx="1526020" cy="153245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792437-AB1E-4C64-9E5D-5F515B01A7F5}"/>
                </a:ext>
              </a:extLst>
            </p:cNvPr>
            <p:cNvSpPr/>
            <p:nvPr/>
          </p:nvSpPr>
          <p:spPr>
            <a:xfrm>
              <a:off x="1731911" y="2712923"/>
              <a:ext cx="926512" cy="853844"/>
            </a:xfrm>
            <a:prstGeom prst="roundRect">
              <a:avLst>
                <a:gd name="adj" fmla="val 23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10</a:t>
              </a:r>
              <a:endParaRPr lang="ko-KR" altLang="en-US" sz="36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FA824B-8A8B-4D28-A2CB-0B8278ECB5C9}"/>
                </a:ext>
              </a:extLst>
            </p:cNvPr>
            <p:cNvSpPr txBox="1"/>
            <p:nvPr/>
          </p:nvSpPr>
          <p:spPr>
            <a:xfrm>
              <a:off x="1993830" y="3475932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atin typeface="Abadi" panose="020B0604020104020204" pitchFamily="34" charset="0"/>
                </a:rPr>
                <a:t>n</a:t>
              </a:r>
              <a:endParaRPr lang="ko-KR" altLang="en-US" sz="3200" dirty="0">
                <a:latin typeface="Abadi" panose="020B06040201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09F3C8-48FB-4FA2-B6A8-B071EA5F83BD}"/>
                </a:ext>
              </a:extLst>
            </p:cNvPr>
            <p:cNvSpPr txBox="1"/>
            <p:nvPr/>
          </p:nvSpPr>
          <p:spPr>
            <a:xfrm>
              <a:off x="1132403" y="252825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1000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0EF43D-ABB7-404B-A65D-9D7D8F082C1A}"/>
              </a:ext>
            </a:extLst>
          </p:cNvPr>
          <p:cNvGrpSpPr/>
          <p:nvPr/>
        </p:nvGrpSpPr>
        <p:grpSpPr>
          <a:xfrm>
            <a:off x="1542415" y="7303090"/>
            <a:ext cx="2375579" cy="2026820"/>
            <a:chOff x="1073866" y="1744023"/>
            <a:chExt cx="2375579" cy="202682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FEEF076-5424-4F88-AA25-3445D5026377}"/>
                </a:ext>
              </a:extLst>
            </p:cNvPr>
            <p:cNvGrpSpPr/>
            <p:nvPr/>
          </p:nvGrpSpPr>
          <p:grpSpPr>
            <a:xfrm>
              <a:off x="1073866" y="2357456"/>
              <a:ext cx="1027437" cy="1413387"/>
              <a:chOff x="2272880" y="5119026"/>
              <a:chExt cx="1027437" cy="1413387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2500D6B-752A-475B-9FF7-D5C665CC384A}"/>
                  </a:ext>
                </a:extLst>
              </p:cNvPr>
              <p:cNvGrpSpPr/>
              <p:nvPr/>
            </p:nvGrpSpPr>
            <p:grpSpPr>
              <a:xfrm>
                <a:off x="2272880" y="5119026"/>
                <a:ext cx="1027437" cy="960826"/>
                <a:chOff x="2272880" y="5119026"/>
                <a:chExt cx="1027437" cy="960826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3B6A0DFE-7A42-4212-AADB-DE8B9B667F45}"/>
                    </a:ext>
                  </a:extLst>
                </p:cNvPr>
                <p:cNvSpPr/>
                <p:nvPr/>
              </p:nvSpPr>
              <p:spPr>
                <a:xfrm>
                  <a:off x="2272880" y="5119026"/>
                  <a:ext cx="1027437" cy="960826"/>
                </a:xfrm>
                <a:prstGeom prst="roundRect">
                  <a:avLst>
                    <a:gd name="adj" fmla="val 2381"/>
                  </a:avLst>
                </a:prstGeom>
                <a:solidFill>
                  <a:schemeClr val="accent6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 dirty="0"/>
                </a:p>
              </p:txBody>
            </p:sp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D1E093C4-79A8-47EB-804A-D91D0FEA082C}"/>
                    </a:ext>
                  </a:extLst>
                </p:cNvPr>
                <p:cNvSpPr/>
                <p:nvPr/>
              </p:nvSpPr>
              <p:spPr>
                <a:xfrm>
                  <a:off x="2326373" y="5172517"/>
                  <a:ext cx="926512" cy="853844"/>
                </a:xfrm>
                <a:prstGeom prst="roundRect">
                  <a:avLst>
                    <a:gd name="adj" fmla="val 238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solidFill>
                        <a:srgbClr val="FF0000"/>
                      </a:solidFill>
                    </a:rPr>
                    <a:t>1000</a:t>
                  </a:r>
                  <a:endParaRPr lang="ko-KR" altLang="en-US" sz="2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0EA649-E2B2-47A1-ADB9-AEACD8D6819E}"/>
                  </a:ext>
                </a:extLst>
              </p:cNvPr>
              <p:cNvSpPr txBox="1"/>
              <p:nvPr/>
            </p:nvSpPr>
            <p:spPr>
              <a:xfrm>
                <a:off x="2501459" y="5947638"/>
                <a:ext cx="6126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err="1">
                    <a:latin typeface="Abadi" panose="020B0604020104020204" pitchFamily="34" charset="0"/>
                  </a:rPr>
                  <a:t>rw</a:t>
                </a:r>
                <a:endParaRPr lang="ko-KR" altLang="en-US" sz="3200" dirty="0">
                  <a:latin typeface="Abadi" panose="020B0604020104020204" pitchFamily="34" charset="0"/>
                </a:endParaRPr>
              </a:p>
            </p:txBody>
          </p:sp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5BA4271-CF0E-4799-BD00-70D93536B465}"/>
                </a:ext>
              </a:extLst>
            </p:cNvPr>
            <p:cNvCxnSpPr>
              <a:cxnSpLocks/>
              <a:stCxn id="14" idx="3"/>
              <a:endCxn id="5" idx="1"/>
            </p:cNvCxnSpPr>
            <p:nvPr/>
          </p:nvCxnSpPr>
          <p:spPr>
            <a:xfrm flipV="1">
              <a:off x="2053871" y="1744023"/>
              <a:ext cx="1395574" cy="109384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04B4796-C57E-4DBA-9471-6113F811F602}"/>
              </a:ext>
            </a:extLst>
          </p:cNvPr>
          <p:cNvGrpSpPr/>
          <p:nvPr/>
        </p:nvGrpSpPr>
        <p:grpSpPr>
          <a:xfrm>
            <a:off x="2395884" y="2786287"/>
            <a:ext cx="2174853" cy="4280632"/>
            <a:chOff x="2395884" y="2786287"/>
            <a:chExt cx="2174853" cy="42806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0394EA-BD22-4D8F-9ED4-630DE0A5AF57}"/>
                </a:ext>
              </a:extLst>
            </p:cNvPr>
            <p:cNvSpPr txBox="1"/>
            <p:nvPr/>
          </p:nvSpPr>
          <p:spPr>
            <a:xfrm>
              <a:off x="2395884" y="2786287"/>
              <a:ext cx="3866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rgbClr val="FF0000"/>
                  </a:solidFill>
                  <a:latin typeface="Abadi" panose="020B0604020104020204" pitchFamily="34" charset="0"/>
                </a:rPr>
                <a:t>a</a:t>
              </a:r>
              <a:endParaRPr lang="ko-KR" altLang="en-US" sz="3200" dirty="0">
                <a:solidFill>
                  <a:srgbClr val="FF0000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C758C87-0878-4B16-BBE7-2891C4ACF57D}"/>
                </a:ext>
              </a:extLst>
            </p:cNvPr>
            <p:cNvCxnSpPr>
              <a:cxnSpLocks/>
            </p:cNvCxnSpPr>
            <p:nvPr/>
          </p:nvCxnSpPr>
          <p:spPr>
            <a:xfrm>
              <a:off x="2802214" y="3204844"/>
              <a:ext cx="1768523" cy="386207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04C5F56-7497-4E0A-A0FF-587564AFD173}"/>
              </a:ext>
            </a:extLst>
          </p:cNvPr>
          <p:cNvGrpSpPr/>
          <p:nvPr/>
        </p:nvGrpSpPr>
        <p:grpSpPr>
          <a:xfrm>
            <a:off x="1599691" y="4849548"/>
            <a:ext cx="2318303" cy="2331492"/>
            <a:chOff x="1073866" y="2357456"/>
            <a:chExt cx="2318303" cy="233149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E0F7526-3D1E-4901-A3D2-0718FB03DA10}"/>
                </a:ext>
              </a:extLst>
            </p:cNvPr>
            <p:cNvGrpSpPr/>
            <p:nvPr/>
          </p:nvGrpSpPr>
          <p:grpSpPr>
            <a:xfrm>
              <a:off x="1073866" y="2357456"/>
              <a:ext cx="1027437" cy="1413387"/>
              <a:chOff x="2272880" y="5119026"/>
              <a:chExt cx="1027437" cy="1413387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D8C55B8B-1F45-4C56-9D85-F50994F9DB93}"/>
                  </a:ext>
                </a:extLst>
              </p:cNvPr>
              <p:cNvGrpSpPr/>
              <p:nvPr/>
            </p:nvGrpSpPr>
            <p:grpSpPr>
              <a:xfrm>
                <a:off x="2272880" y="5119026"/>
                <a:ext cx="1027437" cy="960826"/>
                <a:chOff x="2272880" y="5119026"/>
                <a:chExt cx="1027437" cy="960826"/>
              </a:xfrm>
            </p:grpSpPr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DFB1EAC3-6F07-4D5A-9C67-B5A71A3D0291}"/>
                    </a:ext>
                  </a:extLst>
                </p:cNvPr>
                <p:cNvSpPr/>
                <p:nvPr/>
              </p:nvSpPr>
              <p:spPr>
                <a:xfrm>
                  <a:off x="2272880" y="5119026"/>
                  <a:ext cx="1027437" cy="960826"/>
                </a:xfrm>
                <a:prstGeom prst="roundRect">
                  <a:avLst>
                    <a:gd name="adj" fmla="val 2381"/>
                  </a:avLst>
                </a:prstGeom>
                <a:solidFill>
                  <a:schemeClr val="accent6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0" dirty="0"/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9BB80DE5-C22B-4ECD-9D09-3A5857953078}"/>
                    </a:ext>
                  </a:extLst>
                </p:cNvPr>
                <p:cNvSpPr/>
                <p:nvPr/>
              </p:nvSpPr>
              <p:spPr>
                <a:xfrm>
                  <a:off x="2326373" y="5172517"/>
                  <a:ext cx="926512" cy="853844"/>
                </a:xfrm>
                <a:prstGeom prst="roundRect">
                  <a:avLst>
                    <a:gd name="adj" fmla="val 238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solidFill>
                        <a:srgbClr val="FF0000"/>
                      </a:solidFill>
                    </a:rPr>
                    <a:t>1000</a:t>
                  </a:r>
                  <a:endParaRPr lang="ko-KR" altLang="en-US" sz="2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E0A501-A549-4663-8DF0-44A733C3AA3D}"/>
                  </a:ext>
                </a:extLst>
              </p:cNvPr>
              <p:cNvSpPr txBox="1"/>
              <p:nvPr/>
            </p:nvSpPr>
            <p:spPr>
              <a:xfrm>
                <a:off x="2501459" y="5947638"/>
                <a:ext cx="7585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err="1">
                    <a:latin typeface="Abadi" panose="020B0604020104020204" pitchFamily="34" charset="0"/>
                  </a:rPr>
                  <a:t>arg</a:t>
                </a:r>
                <a:endParaRPr lang="ko-KR" altLang="en-US" sz="3200" dirty="0">
                  <a:latin typeface="Abadi" panose="020B0604020104020204" pitchFamily="34" charset="0"/>
                </a:endParaRP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5013B579-6FD9-4C98-B4EB-6B3ABC4C2312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2053871" y="2837869"/>
              <a:ext cx="1338298" cy="18510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17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51DD0C-4B27-4FDA-B183-4A98CB787E0F}"/>
              </a:ext>
            </a:extLst>
          </p:cNvPr>
          <p:cNvSpPr/>
          <p:nvPr/>
        </p:nvSpPr>
        <p:spPr>
          <a:xfrm>
            <a:off x="153988" y="3305211"/>
            <a:ext cx="7967908" cy="4722795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lIns="360000" tIns="144000" bIns="180000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 foo()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x = 0;</a:t>
            </a:r>
          </a:p>
          <a:p>
            <a:pPr lvl="1"/>
            <a:endParaRPr lang="ko-KR" altLang="en-US" sz="2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nn-NO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nn-NO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nn-NO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nn-NO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 = 0; i &lt; 20; i++)</a:t>
            </a:r>
          </a:p>
          <a:p>
            <a:pPr lvl="1"/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 = 100;   </a:t>
            </a:r>
          </a:p>
          <a:p>
            <a:pPr lvl="2"/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 = x + 1; </a:t>
            </a:r>
          </a:p>
          <a:p>
            <a:pPr lvl="2"/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std::</a:t>
            </a:r>
            <a:r>
              <a:rPr lang="en-US" altLang="ko-KR" sz="2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cout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&lt;&lt; x &lt;&lt; std::</a:t>
            </a:r>
            <a:r>
              <a:rPr lang="en-US" altLang="ko-KR" sz="2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endl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pt-BR" altLang="ko-KR" sz="2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0;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pt-BR" altLang="ko-KR" sz="7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E2A678-D529-4B15-AF7B-D362EA008C86}"/>
              </a:ext>
            </a:extLst>
          </p:cNvPr>
          <p:cNvGrpSpPr/>
          <p:nvPr/>
        </p:nvGrpSpPr>
        <p:grpSpPr>
          <a:xfrm>
            <a:off x="1647954" y="1247113"/>
            <a:ext cx="794931" cy="2192166"/>
            <a:chOff x="9670124" y="2404773"/>
            <a:chExt cx="794931" cy="2323456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87217705-5251-4D86-A51B-8905DA78C31B}"/>
                </a:ext>
              </a:extLst>
            </p:cNvPr>
            <p:cNvSpPr/>
            <p:nvPr/>
          </p:nvSpPr>
          <p:spPr>
            <a:xfrm>
              <a:off x="9888386" y="2404773"/>
              <a:ext cx="358408" cy="1859364"/>
            </a:xfrm>
            <a:prstGeom prst="round2SameRect">
              <a:avLst>
                <a:gd name="adj1" fmla="val 12518"/>
                <a:gd name="adj2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8F689441-839F-442F-A26B-1DED3359E51A}"/>
                </a:ext>
              </a:extLst>
            </p:cNvPr>
            <p:cNvSpPr/>
            <p:nvPr/>
          </p:nvSpPr>
          <p:spPr>
            <a:xfrm flipV="1">
              <a:off x="9670124" y="4264137"/>
              <a:ext cx="794931" cy="46409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9F9C59A-6661-41DA-9485-F111102B13B4}"/>
                </a:ext>
              </a:extLst>
            </p:cNvPr>
            <p:cNvSpPr/>
            <p:nvPr/>
          </p:nvSpPr>
          <p:spPr>
            <a:xfrm>
              <a:off x="9895450" y="4137775"/>
              <a:ext cx="345600" cy="2508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5FDD910-3982-4582-BFC4-A36C049402BA}"/>
              </a:ext>
            </a:extLst>
          </p:cNvPr>
          <p:cNvGrpSpPr/>
          <p:nvPr/>
        </p:nvGrpSpPr>
        <p:grpSpPr>
          <a:xfrm>
            <a:off x="2783799" y="1247113"/>
            <a:ext cx="794931" cy="2155062"/>
            <a:chOff x="9670124" y="2444099"/>
            <a:chExt cx="794931" cy="2284130"/>
          </a:xfrm>
        </p:grpSpPr>
        <p:sp>
          <p:nvSpPr>
            <p:cNvPr id="25" name="사각형: 둥근 위쪽 모서리 24">
              <a:extLst>
                <a:ext uri="{FF2B5EF4-FFF2-40B4-BE49-F238E27FC236}">
                  <a16:creationId xmlns:a16="http://schemas.microsoft.com/office/drawing/2014/main" id="{46733D24-199F-49FA-948E-1336C63926B0}"/>
                </a:ext>
              </a:extLst>
            </p:cNvPr>
            <p:cNvSpPr/>
            <p:nvPr/>
          </p:nvSpPr>
          <p:spPr>
            <a:xfrm>
              <a:off x="9888386" y="2444099"/>
              <a:ext cx="358408" cy="1820038"/>
            </a:xfrm>
            <a:prstGeom prst="round2SameRect">
              <a:avLst>
                <a:gd name="adj1" fmla="val 12518"/>
                <a:gd name="adj2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DDC06462-4AB2-4A48-990D-EF3632CE63E7}"/>
                </a:ext>
              </a:extLst>
            </p:cNvPr>
            <p:cNvSpPr/>
            <p:nvPr/>
          </p:nvSpPr>
          <p:spPr>
            <a:xfrm flipV="1">
              <a:off x="9670124" y="4264137"/>
              <a:ext cx="794931" cy="46409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A4E8FE-3F5F-4A03-914E-7967E185925E}"/>
                </a:ext>
              </a:extLst>
            </p:cNvPr>
            <p:cNvSpPr/>
            <p:nvPr/>
          </p:nvSpPr>
          <p:spPr>
            <a:xfrm>
              <a:off x="9895450" y="4137775"/>
              <a:ext cx="345600" cy="2508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658EC99-DCDC-41FE-A9CF-A3015DEB5653}"/>
              </a:ext>
            </a:extLst>
          </p:cNvPr>
          <p:cNvSpPr/>
          <p:nvPr/>
        </p:nvSpPr>
        <p:spPr>
          <a:xfrm>
            <a:off x="6349" y="8028006"/>
            <a:ext cx="8323263" cy="2238900"/>
          </a:xfrm>
          <a:prstGeom prst="rect">
            <a:avLst/>
          </a:prstGeom>
        </p:spPr>
        <p:txBody>
          <a:bodyPr wrap="square" lIns="184127" tIns="184127" rIns="184127" bIns="184127">
            <a:spAutoFit/>
          </a:bodyPr>
          <a:lstStyle/>
          <a:p>
            <a:pPr marL="469739" indent="-469739" defTabSz="939478" latinLnBrk="1">
              <a:lnSpc>
                <a:spcPct val="150000"/>
              </a:lnSpc>
              <a:spcBef>
                <a:spcPts val="1027"/>
              </a:spcBef>
              <a:buBlip>
                <a:blip r:embed="rId2"/>
              </a:buBlip>
            </a:pPr>
            <a:r>
              <a:rPr kumimoji="1"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지역변수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926939" lvl="1" indent="-469739" defTabSz="939478" latinLnBrk="1">
              <a:lnSpc>
                <a:spcPct val="150000"/>
              </a:lnSpc>
              <a:spcBef>
                <a:spcPts val="1027"/>
              </a:spcBef>
              <a:buFont typeface="고도 M" panose="02000503000000020004" pitchFamily="2" charset="-127"/>
              <a:buChar char="⇢"/>
            </a:pPr>
            <a:r>
              <a:rPr kumimoji="1" lang="ko-KR" altLang="en-US" sz="2400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스택에 놓인다</a:t>
            </a:r>
            <a:r>
              <a:rPr kumimoji="1" lang="en-US" altLang="ko-KR" sz="2400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marL="926939" lvl="1" indent="-469739" defTabSz="939478" latinLnBrk="1">
              <a:lnSpc>
                <a:spcPct val="150000"/>
              </a:lnSpc>
              <a:spcBef>
                <a:spcPts val="1027"/>
              </a:spcBef>
              <a:buFont typeface="고도 M" panose="02000503000000020004" pitchFamily="2" charset="-127"/>
              <a:buChar char="⇢"/>
            </a:pPr>
            <a:r>
              <a:rPr kumimoji="1" lang="ko-KR" altLang="en-US" sz="2400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스택은 스레드당 한 개씩 따로 만들어진다</a:t>
            </a:r>
            <a:endParaRPr kumimoji="1" lang="en-US" altLang="ko-KR" sz="2400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DAD38A6-7FE1-47CB-9E9A-5DCCFDE93F55}"/>
              </a:ext>
            </a:extLst>
          </p:cNvPr>
          <p:cNvSpPr/>
          <p:nvPr/>
        </p:nvSpPr>
        <p:spPr>
          <a:xfrm>
            <a:off x="718821" y="1804017"/>
            <a:ext cx="839153" cy="698040"/>
          </a:xfrm>
          <a:prstGeom prst="roundRect">
            <a:avLst>
              <a:gd name="adj" fmla="val 37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  <a:cs typeface="Calibri" panose="020F0502020204030204" pitchFamily="34" charset="0"/>
              </a:rPr>
              <a:t>Thread</a:t>
            </a:r>
          </a:p>
          <a:p>
            <a:pPr algn="ctr"/>
            <a:r>
              <a:rPr lang="en-US" altLang="ko-KR" sz="1600" dirty="0">
                <a:solidFill>
                  <a:srgbClr val="C00000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  <a:cs typeface="Calibri" panose="020F0502020204030204" pitchFamily="34" charset="0"/>
              </a:rPr>
              <a:t>Stack</a:t>
            </a:r>
            <a:endParaRPr lang="ko-KR" altLang="en-US" sz="1600" dirty="0">
              <a:solidFill>
                <a:srgbClr val="C00000"/>
              </a:solidFill>
              <a:latin typeface="야놀자 야체 R" panose="02020603020101020101" pitchFamily="18" charset="-127"/>
              <a:ea typeface="야놀자 야체 R" panose="020206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CC703B0-16BB-46D9-AD64-564A975DFD21}"/>
              </a:ext>
            </a:extLst>
          </p:cNvPr>
          <p:cNvSpPr/>
          <p:nvPr/>
        </p:nvSpPr>
        <p:spPr>
          <a:xfrm>
            <a:off x="3668711" y="1804017"/>
            <a:ext cx="839153" cy="698040"/>
          </a:xfrm>
          <a:prstGeom prst="roundRect">
            <a:avLst>
              <a:gd name="adj" fmla="val 37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  <a:cs typeface="Calibri" panose="020F0502020204030204" pitchFamily="34" charset="0"/>
              </a:rPr>
              <a:t>Thread</a:t>
            </a:r>
          </a:p>
          <a:p>
            <a:pPr algn="ctr"/>
            <a:r>
              <a:rPr lang="en-US" altLang="ko-KR" sz="1600" dirty="0">
                <a:solidFill>
                  <a:srgbClr val="C00000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  <a:cs typeface="Calibri" panose="020F0502020204030204" pitchFamily="34" charset="0"/>
              </a:rPr>
              <a:t>Stack</a:t>
            </a:r>
            <a:endParaRPr lang="ko-KR" altLang="en-US" sz="1600" dirty="0">
              <a:solidFill>
                <a:srgbClr val="C00000"/>
              </a:solidFill>
              <a:latin typeface="야놀자 야체 R" panose="02020603020101020101" pitchFamily="18" charset="-127"/>
              <a:ea typeface="야놀자 야체 R" panose="020206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BEE78B5-45C1-421E-B362-ED63E41C4B85}"/>
              </a:ext>
            </a:extLst>
          </p:cNvPr>
          <p:cNvSpPr/>
          <p:nvPr/>
        </p:nvSpPr>
        <p:spPr>
          <a:xfrm>
            <a:off x="1053546" y="2067060"/>
            <a:ext cx="439033" cy="3928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35ED9A8-C1B8-44DD-8192-32FCD72FEFE2}"/>
              </a:ext>
            </a:extLst>
          </p:cNvPr>
          <p:cNvSpPr/>
          <p:nvPr/>
        </p:nvSpPr>
        <p:spPr>
          <a:xfrm>
            <a:off x="4039010" y="2064176"/>
            <a:ext cx="439033" cy="3928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8C1BD51-799B-4351-9E8A-7BDD8D4D1BBB}"/>
              </a:ext>
            </a:extLst>
          </p:cNvPr>
          <p:cNvSpPr/>
          <p:nvPr/>
        </p:nvSpPr>
        <p:spPr>
          <a:xfrm>
            <a:off x="999988" y="5100343"/>
            <a:ext cx="6335983" cy="1222773"/>
          </a:xfrm>
          <a:prstGeom prst="roundRect">
            <a:avLst>
              <a:gd name="adj" fmla="val 405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지역변수는 </a:t>
            </a:r>
            <a:r>
              <a:rPr lang="en-US" altLang="ko-KR" sz="32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ko-KR" altLang="en-US" sz="3200" b="1" dirty="0">
                <a:solidFill>
                  <a:srgbClr val="FFFF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스레드에 안전</a:t>
            </a:r>
            <a:r>
              <a:rPr lang="en-US" altLang="ko-KR" sz="32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</a:t>
            </a:r>
            <a:r>
              <a:rPr lang="ko-KR" altLang="en-US" sz="32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하다</a:t>
            </a:r>
            <a:r>
              <a:rPr lang="en-US" altLang="ko-KR" sz="32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  <a:endParaRPr lang="ko-KR" altLang="en-US" sz="32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05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/>
      <p:bldP spid="29" grpId="0" animBg="1"/>
      <p:bldP spid="30" grpId="0" animBg="1"/>
      <p:bldP spid="31" grpId="0" animBg="1"/>
      <p:bldP spid="32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AD45EA-99D3-439D-9CF5-77D4EB800FAA}"/>
              </a:ext>
            </a:extLst>
          </p:cNvPr>
          <p:cNvSpPr/>
          <p:nvPr/>
        </p:nvSpPr>
        <p:spPr>
          <a:xfrm>
            <a:off x="153988" y="3305211"/>
            <a:ext cx="7967908" cy="4722795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lIns="360000" tIns="144000" bIns="180000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 foo()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2400" b="1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int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x = 0;</a:t>
            </a:r>
          </a:p>
          <a:p>
            <a:pPr lvl="1"/>
            <a:endParaRPr lang="ko-KR" altLang="en-US" sz="2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nn-NO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nn-NO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nn-NO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nn-NO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 = 0; i &lt; 20; i++)</a:t>
            </a:r>
          </a:p>
          <a:p>
            <a:pPr lvl="1"/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 = 100;   </a:t>
            </a:r>
          </a:p>
          <a:p>
            <a:pPr lvl="2"/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 = x + 1; </a:t>
            </a:r>
          </a:p>
          <a:p>
            <a:pPr lvl="2"/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std::</a:t>
            </a:r>
            <a:r>
              <a:rPr lang="en-US" altLang="ko-KR" sz="2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cout</a:t>
            </a:r>
            <a:r>
              <a:rPr lang="ko-KR" altLang="en-US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ko-KR" altLang="en-US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ko-KR" altLang="en-US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ko-KR" altLang="en-US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std::</a:t>
            </a:r>
            <a:r>
              <a:rPr lang="en-US" altLang="ko-KR" sz="2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endl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pt-BR" altLang="ko-KR" sz="2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0;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pt-BR" altLang="ko-KR" sz="7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77B3722-ABC7-4952-8A65-00FD00F95D82}"/>
              </a:ext>
            </a:extLst>
          </p:cNvPr>
          <p:cNvGrpSpPr/>
          <p:nvPr/>
        </p:nvGrpSpPr>
        <p:grpSpPr>
          <a:xfrm>
            <a:off x="1647954" y="1247113"/>
            <a:ext cx="794931" cy="2192166"/>
            <a:chOff x="9670124" y="2404773"/>
            <a:chExt cx="794931" cy="2323456"/>
          </a:xfrm>
        </p:grpSpPr>
        <p:sp>
          <p:nvSpPr>
            <p:cNvPr id="35" name="사각형: 둥근 위쪽 모서리 34">
              <a:extLst>
                <a:ext uri="{FF2B5EF4-FFF2-40B4-BE49-F238E27FC236}">
                  <a16:creationId xmlns:a16="http://schemas.microsoft.com/office/drawing/2014/main" id="{83AF8A08-3521-4CBD-99DD-924554225F63}"/>
                </a:ext>
              </a:extLst>
            </p:cNvPr>
            <p:cNvSpPr/>
            <p:nvPr/>
          </p:nvSpPr>
          <p:spPr>
            <a:xfrm>
              <a:off x="9888386" y="2404773"/>
              <a:ext cx="358408" cy="1859364"/>
            </a:xfrm>
            <a:prstGeom prst="round2SameRect">
              <a:avLst>
                <a:gd name="adj1" fmla="val 12518"/>
                <a:gd name="adj2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B73F0724-1CBB-443F-A1EC-B2D68A969465}"/>
                </a:ext>
              </a:extLst>
            </p:cNvPr>
            <p:cNvSpPr/>
            <p:nvPr/>
          </p:nvSpPr>
          <p:spPr>
            <a:xfrm flipV="1">
              <a:off x="9670124" y="4264137"/>
              <a:ext cx="794931" cy="46409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CB1A2E2-8424-4750-A241-255373FFF48B}"/>
                </a:ext>
              </a:extLst>
            </p:cNvPr>
            <p:cNvSpPr/>
            <p:nvPr/>
          </p:nvSpPr>
          <p:spPr>
            <a:xfrm>
              <a:off x="9895450" y="4137775"/>
              <a:ext cx="345600" cy="2508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F0F2DEA-82C8-4AB4-8709-EE280A1164B8}"/>
              </a:ext>
            </a:extLst>
          </p:cNvPr>
          <p:cNvGrpSpPr/>
          <p:nvPr/>
        </p:nvGrpSpPr>
        <p:grpSpPr>
          <a:xfrm>
            <a:off x="2783799" y="1247113"/>
            <a:ext cx="794931" cy="2155062"/>
            <a:chOff x="9670124" y="2444099"/>
            <a:chExt cx="794931" cy="2284130"/>
          </a:xfrm>
        </p:grpSpPr>
        <p:sp>
          <p:nvSpPr>
            <p:cNvPr id="39" name="사각형: 둥근 위쪽 모서리 38">
              <a:extLst>
                <a:ext uri="{FF2B5EF4-FFF2-40B4-BE49-F238E27FC236}">
                  <a16:creationId xmlns:a16="http://schemas.microsoft.com/office/drawing/2014/main" id="{FF3E6068-ACC4-4106-B506-9CCEEFCF2DF1}"/>
                </a:ext>
              </a:extLst>
            </p:cNvPr>
            <p:cNvSpPr/>
            <p:nvPr/>
          </p:nvSpPr>
          <p:spPr>
            <a:xfrm>
              <a:off x="9888386" y="2444099"/>
              <a:ext cx="358408" cy="1820038"/>
            </a:xfrm>
            <a:prstGeom prst="round2SameRect">
              <a:avLst>
                <a:gd name="adj1" fmla="val 12518"/>
                <a:gd name="adj2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B21A3ED6-1B64-4F55-869D-DC16256047FC}"/>
                </a:ext>
              </a:extLst>
            </p:cNvPr>
            <p:cNvSpPr/>
            <p:nvPr/>
          </p:nvSpPr>
          <p:spPr>
            <a:xfrm flipV="1">
              <a:off x="9670124" y="4264137"/>
              <a:ext cx="794931" cy="46409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863E3FA-6917-445D-8801-7842391BCB24}"/>
                </a:ext>
              </a:extLst>
            </p:cNvPr>
            <p:cNvSpPr/>
            <p:nvPr/>
          </p:nvSpPr>
          <p:spPr>
            <a:xfrm>
              <a:off x="9895450" y="4137775"/>
              <a:ext cx="345600" cy="2508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2044C1-DEAF-4EDA-B38C-FDFFF22EEBC5}"/>
              </a:ext>
            </a:extLst>
          </p:cNvPr>
          <p:cNvSpPr/>
          <p:nvPr/>
        </p:nvSpPr>
        <p:spPr>
          <a:xfrm>
            <a:off x="0" y="8028006"/>
            <a:ext cx="8323263" cy="2399585"/>
          </a:xfrm>
          <a:prstGeom prst="rect">
            <a:avLst/>
          </a:prstGeom>
        </p:spPr>
        <p:txBody>
          <a:bodyPr wrap="square" lIns="184127" tIns="184127" rIns="184127" bIns="184127">
            <a:spAutoFit/>
          </a:bodyPr>
          <a:lstStyle/>
          <a:p>
            <a:pPr marL="469739" indent="-469739" defTabSz="939478" latinLnBrk="1">
              <a:lnSpc>
                <a:spcPct val="150000"/>
              </a:lnSpc>
              <a:spcBef>
                <a:spcPts val="1027"/>
              </a:spcBef>
              <a:buBlip>
                <a:blip r:embed="rId2"/>
              </a:buBlip>
            </a:pPr>
            <a:r>
              <a:rPr kumimoji="1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static </a:t>
            </a:r>
            <a:r>
              <a:rPr kumimoji="1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지역변수 또는 전역변수</a:t>
            </a:r>
            <a:endParaRPr kumimoji="1"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926939" lvl="1" indent="-469739" defTabSz="939478" latinLnBrk="1">
              <a:lnSpc>
                <a:spcPct val="150000"/>
              </a:lnSpc>
              <a:spcBef>
                <a:spcPts val="1027"/>
              </a:spcBef>
              <a:buFont typeface="고도 M" panose="02000503000000020004" pitchFamily="2" charset="-127"/>
              <a:buChar char="⇢"/>
            </a:pPr>
            <a:r>
              <a:rPr kumimoji="1" lang="en-US" altLang="ko-KR" sz="2400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data </a:t>
            </a:r>
            <a:r>
              <a:rPr kumimoji="1" lang="ko-KR" altLang="en-US" sz="2400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메모리에 놓인다</a:t>
            </a:r>
            <a:r>
              <a:rPr kumimoji="1" lang="en-US" altLang="ko-KR" sz="2400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 </a:t>
            </a:r>
          </a:p>
          <a:p>
            <a:pPr marL="926939" lvl="1" indent="-469739" defTabSz="939478" latinLnBrk="1">
              <a:lnSpc>
                <a:spcPct val="150000"/>
              </a:lnSpc>
              <a:spcBef>
                <a:spcPts val="1027"/>
              </a:spcBef>
              <a:buFont typeface="고도 M" panose="02000503000000020004" pitchFamily="2" charset="-127"/>
              <a:buChar char="⇢"/>
            </a:pPr>
            <a:r>
              <a:rPr kumimoji="1" lang="ko-KR" altLang="en-US" sz="2400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모든 스레드가 공유 한다</a:t>
            </a:r>
            <a:r>
              <a:rPr kumimoji="1" lang="en-US" altLang="ko-KR" sz="2400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  <a:endParaRPr kumimoji="1" lang="en-US" altLang="ko-KR" sz="2800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ACD27E-1312-4306-BCBB-48AAA4AC9CF2}"/>
              </a:ext>
            </a:extLst>
          </p:cNvPr>
          <p:cNvSpPr/>
          <p:nvPr/>
        </p:nvSpPr>
        <p:spPr>
          <a:xfrm>
            <a:off x="1063680" y="1802450"/>
            <a:ext cx="3118455" cy="856305"/>
          </a:xfrm>
          <a:prstGeom prst="roundRect">
            <a:avLst>
              <a:gd name="adj" fmla="val 37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data </a:t>
            </a:r>
            <a:r>
              <a:rPr lang="ko-KR" altLang="en-US" sz="2400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메모리</a:t>
            </a:r>
            <a:endParaRPr lang="en-US" altLang="ko-KR" sz="2400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  <a:cs typeface="Calibri" panose="020F0502020204030204" pitchFamily="34" charset="0"/>
            </a:endParaRPr>
          </a:p>
          <a:p>
            <a:pPr algn="ctr"/>
            <a:r>
              <a:rPr lang="ko-KR" altLang="en-US" sz="2400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모든 스레드가 공유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FB1815-FA2B-4BC7-B686-59D7BB6BABA0}"/>
              </a:ext>
            </a:extLst>
          </p:cNvPr>
          <p:cNvSpPr/>
          <p:nvPr/>
        </p:nvSpPr>
        <p:spPr>
          <a:xfrm>
            <a:off x="1208921" y="2105710"/>
            <a:ext cx="439033" cy="3928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X</a:t>
            </a:r>
            <a:endParaRPr lang="ko-KR" altLang="en-US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B1E8E30-1C2D-4066-9701-6842943E0BD1}"/>
              </a:ext>
            </a:extLst>
          </p:cNvPr>
          <p:cNvSpPr/>
          <p:nvPr/>
        </p:nvSpPr>
        <p:spPr>
          <a:xfrm>
            <a:off x="5365334" y="5514776"/>
            <a:ext cx="1679409" cy="1200329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파일 열기</a:t>
            </a:r>
            <a:r>
              <a:rPr lang="en-US" altLang="ko-KR" sz="2400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;</a:t>
            </a:r>
          </a:p>
          <a:p>
            <a:r>
              <a:rPr lang="ko-KR" altLang="en-US" sz="2400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파일 쓰기</a:t>
            </a:r>
            <a:r>
              <a:rPr lang="en-US" altLang="ko-KR" sz="2400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;</a:t>
            </a:r>
          </a:p>
          <a:p>
            <a:r>
              <a:rPr lang="ko-KR" altLang="en-US" sz="2400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파일 닫기</a:t>
            </a:r>
            <a:r>
              <a:rPr lang="en-US" altLang="ko-KR" sz="2400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;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E392DCF-5A4B-42C2-89D1-A7EE5F062FD0}"/>
              </a:ext>
            </a:extLst>
          </p:cNvPr>
          <p:cNvSpPr/>
          <p:nvPr/>
        </p:nvSpPr>
        <p:spPr>
          <a:xfrm>
            <a:off x="947879" y="5399087"/>
            <a:ext cx="6657096" cy="1431709"/>
          </a:xfrm>
          <a:prstGeom prst="roundRect">
            <a:avLst>
              <a:gd name="adj" fmla="val 2430"/>
            </a:avLst>
          </a:prstGeom>
          <a:solidFill>
            <a:schemeClr val="accent2">
              <a:lumMod val="20000"/>
              <a:lumOff val="80000"/>
              <a:alpha val="24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782FC49-FA45-4C43-B1CC-D73614E60862}"/>
              </a:ext>
            </a:extLst>
          </p:cNvPr>
          <p:cNvSpPr/>
          <p:nvPr/>
        </p:nvSpPr>
        <p:spPr>
          <a:xfrm>
            <a:off x="999988" y="5100343"/>
            <a:ext cx="6335983" cy="1222773"/>
          </a:xfrm>
          <a:prstGeom prst="roundRect">
            <a:avLst>
              <a:gd name="adj" fmla="val 405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전역</a:t>
            </a:r>
            <a:r>
              <a:rPr lang="en-US" altLang="ko-KR" sz="32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(static </a:t>
            </a:r>
            <a:r>
              <a:rPr lang="ko-KR" altLang="en-US" sz="32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지역</a:t>
            </a:r>
            <a:r>
              <a:rPr lang="en-US" altLang="ko-KR" sz="32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) </a:t>
            </a:r>
            <a:r>
              <a:rPr lang="ko-KR" altLang="en-US" sz="32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변수는 </a:t>
            </a:r>
            <a:r>
              <a:rPr lang="en-US" altLang="ko-KR" sz="32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ko-KR" altLang="en-US" sz="3200" b="1" dirty="0">
                <a:solidFill>
                  <a:srgbClr val="FFFF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스레드에 안전하지 않다</a:t>
            </a:r>
            <a:r>
              <a:rPr lang="en-US" altLang="ko-KR" sz="32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</a:t>
            </a:r>
            <a:endParaRPr lang="ko-KR" altLang="en-US" sz="32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29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AD45EA-99D3-439D-9CF5-77D4EB800FAA}"/>
              </a:ext>
            </a:extLst>
          </p:cNvPr>
          <p:cNvSpPr/>
          <p:nvPr/>
        </p:nvSpPr>
        <p:spPr>
          <a:xfrm>
            <a:off x="143638" y="2337814"/>
            <a:ext cx="7967908" cy="5497810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lIns="360000" tIns="144000" bIns="180000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 foo()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2400" b="1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int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x = 0;</a:t>
            </a:r>
          </a:p>
          <a:p>
            <a:pPr lvl="1"/>
            <a:endParaRPr lang="ko-KR" altLang="en-US" sz="2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nn-NO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nn-NO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nn-NO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nn-NO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 = 0; i &lt; 20; i++)</a:t>
            </a:r>
          </a:p>
          <a:p>
            <a:pPr lvl="1"/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2400" b="1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 = 100;   </a:t>
            </a:r>
          </a:p>
          <a:p>
            <a:pPr lvl="2"/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 = x + 1; </a:t>
            </a:r>
          </a:p>
          <a:p>
            <a:pPr lvl="2"/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std::</a:t>
            </a:r>
            <a:r>
              <a:rPr lang="en-US" altLang="ko-KR" sz="2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cout</a:t>
            </a:r>
            <a:r>
              <a:rPr lang="ko-KR" altLang="en-US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ko-KR" altLang="en-US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ko-KR" altLang="en-US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ko-KR" altLang="en-US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std::</a:t>
            </a:r>
            <a:r>
              <a:rPr lang="en-US" altLang="ko-KR" sz="2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endl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2400" b="1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pt-BR" altLang="ko-KR" sz="2400" b="1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0;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pt-BR" altLang="ko-KR" sz="7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1AA8BD-AC8D-4AB8-8F2E-8B1B9D5734B5}"/>
              </a:ext>
            </a:extLst>
          </p:cNvPr>
          <p:cNvSpPr/>
          <p:nvPr/>
        </p:nvSpPr>
        <p:spPr>
          <a:xfrm>
            <a:off x="143638" y="2337814"/>
            <a:ext cx="7967908" cy="5497810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lIns="360000" tIns="144000" bIns="180000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 foo()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2400" b="1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int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x = 0;</a:t>
            </a:r>
          </a:p>
          <a:p>
            <a:pPr lvl="1"/>
            <a:endParaRPr lang="ko-KR" altLang="en-US" sz="2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nn-NO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nn-NO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nn-NO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nn-NO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 = 0; i &lt; 20; i++)</a:t>
            </a:r>
          </a:p>
          <a:p>
            <a:pPr lvl="1"/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2400" b="1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mutex_object.lock</a:t>
            </a:r>
            <a:r>
              <a:rPr lang="en-US" altLang="ko-KR" sz="2400" b="1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 = 100;   </a:t>
            </a:r>
          </a:p>
          <a:p>
            <a:pPr lvl="2"/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 = x + 1; </a:t>
            </a:r>
          </a:p>
          <a:p>
            <a:pPr lvl="2"/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std::</a:t>
            </a:r>
            <a:r>
              <a:rPr lang="en-US" altLang="ko-KR" sz="2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cout</a:t>
            </a:r>
            <a:r>
              <a:rPr lang="ko-KR" altLang="en-US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ko-KR" altLang="en-US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ko-KR" altLang="en-US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ko-KR" altLang="en-US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std::</a:t>
            </a:r>
            <a:r>
              <a:rPr lang="en-US" altLang="ko-KR" sz="24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endl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2400" b="1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mutex_object.unlock</a:t>
            </a:r>
            <a:r>
              <a:rPr lang="en-US" altLang="ko-KR" sz="2400" b="1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pt-BR" altLang="ko-KR" sz="2400" b="1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0;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pt-BR" altLang="ko-KR" sz="7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0420F7C-52E3-4543-AA3A-F3848B9714E1}"/>
              </a:ext>
            </a:extLst>
          </p:cNvPr>
          <p:cNvSpPr/>
          <p:nvPr/>
        </p:nvSpPr>
        <p:spPr>
          <a:xfrm>
            <a:off x="962509" y="5043482"/>
            <a:ext cx="6657096" cy="1116098"/>
          </a:xfrm>
          <a:prstGeom prst="roundRect">
            <a:avLst>
              <a:gd name="adj" fmla="val 2430"/>
            </a:avLst>
          </a:prstGeom>
          <a:solidFill>
            <a:schemeClr val="accent2">
              <a:lumMod val="20000"/>
              <a:lumOff val="80000"/>
              <a:alpha val="24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77B3722-ABC7-4952-8A65-00FD00F95D82}"/>
              </a:ext>
            </a:extLst>
          </p:cNvPr>
          <p:cNvGrpSpPr/>
          <p:nvPr/>
        </p:nvGrpSpPr>
        <p:grpSpPr>
          <a:xfrm>
            <a:off x="1626009" y="1247113"/>
            <a:ext cx="794931" cy="4561156"/>
            <a:chOff x="9670124" y="2404773"/>
            <a:chExt cx="794931" cy="2323456"/>
          </a:xfrm>
        </p:grpSpPr>
        <p:sp>
          <p:nvSpPr>
            <p:cNvPr id="35" name="사각형: 둥근 위쪽 모서리 34">
              <a:extLst>
                <a:ext uri="{FF2B5EF4-FFF2-40B4-BE49-F238E27FC236}">
                  <a16:creationId xmlns:a16="http://schemas.microsoft.com/office/drawing/2014/main" id="{83AF8A08-3521-4CBD-99DD-924554225F63}"/>
                </a:ext>
              </a:extLst>
            </p:cNvPr>
            <p:cNvSpPr/>
            <p:nvPr/>
          </p:nvSpPr>
          <p:spPr>
            <a:xfrm>
              <a:off x="9888386" y="2404773"/>
              <a:ext cx="358408" cy="1859364"/>
            </a:xfrm>
            <a:prstGeom prst="round2SameRect">
              <a:avLst>
                <a:gd name="adj1" fmla="val 12518"/>
                <a:gd name="adj2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B73F0724-1CBB-443F-A1EC-B2D68A969465}"/>
                </a:ext>
              </a:extLst>
            </p:cNvPr>
            <p:cNvSpPr/>
            <p:nvPr/>
          </p:nvSpPr>
          <p:spPr>
            <a:xfrm flipV="1">
              <a:off x="9670124" y="4264137"/>
              <a:ext cx="794931" cy="46409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CB1A2E2-8424-4750-A241-255373FFF48B}"/>
                </a:ext>
              </a:extLst>
            </p:cNvPr>
            <p:cNvSpPr/>
            <p:nvPr/>
          </p:nvSpPr>
          <p:spPr>
            <a:xfrm>
              <a:off x="9895450" y="4137775"/>
              <a:ext cx="345600" cy="2508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F0F2DEA-82C8-4AB4-8709-EE280A1164B8}"/>
              </a:ext>
            </a:extLst>
          </p:cNvPr>
          <p:cNvGrpSpPr/>
          <p:nvPr/>
        </p:nvGrpSpPr>
        <p:grpSpPr>
          <a:xfrm>
            <a:off x="2783799" y="1247113"/>
            <a:ext cx="794931" cy="3402041"/>
            <a:chOff x="9670124" y="2444099"/>
            <a:chExt cx="794931" cy="2284130"/>
          </a:xfrm>
        </p:grpSpPr>
        <p:sp>
          <p:nvSpPr>
            <p:cNvPr id="39" name="사각형: 둥근 위쪽 모서리 38">
              <a:extLst>
                <a:ext uri="{FF2B5EF4-FFF2-40B4-BE49-F238E27FC236}">
                  <a16:creationId xmlns:a16="http://schemas.microsoft.com/office/drawing/2014/main" id="{FF3E6068-ACC4-4106-B506-9CCEEFCF2DF1}"/>
                </a:ext>
              </a:extLst>
            </p:cNvPr>
            <p:cNvSpPr/>
            <p:nvPr/>
          </p:nvSpPr>
          <p:spPr>
            <a:xfrm>
              <a:off x="9888386" y="2444099"/>
              <a:ext cx="358408" cy="1820038"/>
            </a:xfrm>
            <a:prstGeom prst="round2SameRect">
              <a:avLst>
                <a:gd name="adj1" fmla="val 12518"/>
                <a:gd name="adj2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B21A3ED6-1B64-4F55-869D-DC16256047FC}"/>
                </a:ext>
              </a:extLst>
            </p:cNvPr>
            <p:cNvSpPr/>
            <p:nvPr/>
          </p:nvSpPr>
          <p:spPr>
            <a:xfrm flipV="1">
              <a:off x="9670124" y="4264137"/>
              <a:ext cx="794931" cy="46409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863E3FA-6917-445D-8801-7842391BCB24}"/>
                </a:ext>
              </a:extLst>
            </p:cNvPr>
            <p:cNvSpPr/>
            <p:nvPr/>
          </p:nvSpPr>
          <p:spPr>
            <a:xfrm>
              <a:off x="9895450" y="4137775"/>
              <a:ext cx="345600" cy="2508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36B06C-7191-4A6A-B4CC-4E4C1FD3C293}"/>
              </a:ext>
            </a:extLst>
          </p:cNvPr>
          <p:cNvGrpSpPr/>
          <p:nvPr/>
        </p:nvGrpSpPr>
        <p:grpSpPr>
          <a:xfrm>
            <a:off x="3361789" y="1918089"/>
            <a:ext cx="4830536" cy="2731065"/>
            <a:chOff x="3361789" y="1918089"/>
            <a:chExt cx="4830536" cy="2731065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300A9CF-3EC1-4314-9EFA-844BA7AE4643}"/>
                </a:ext>
              </a:extLst>
            </p:cNvPr>
            <p:cNvSpPr/>
            <p:nvPr/>
          </p:nvSpPr>
          <p:spPr>
            <a:xfrm>
              <a:off x="3865479" y="1918089"/>
              <a:ext cx="4326846" cy="1505283"/>
            </a:xfrm>
            <a:prstGeom prst="roundRect">
              <a:avLst>
                <a:gd name="adj" fmla="val 405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먼저 들어온 스레드가 </a:t>
              </a:r>
              <a:r>
                <a:rPr lang="ko-KR" altLang="en-US" sz="2400" dirty="0" err="1"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나갈때</a:t>
              </a:r>
              <a:r>
                <a:rPr lang="en-US" altLang="ko-KR" sz="2400" dirty="0"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(unlock) </a:t>
              </a:r>
              <a:r>
                <a:rPr lang="ko-KR" altLang="en-US" sz="2400" dirty="0"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까지 대기</a:t>
              </a: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D0B34FFC-EE7B-4930-8B58-90DE5BDF5E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1789" y="3423372"/>
              <a:ext cx="1016324" cy="12257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9FC4187-344A-4FA0-9E6C-C439D6EFE85D}"/>
              </a:ext>
            </a:extLst>
          </p:cNvPr>
          <p:cNvSpPr/>
          <p:nvPr/>
        </p:nvSpPr>
        <p:spPr>
          <a:xfrm>
            <a:off x="3578730" y="6811497"/>
            <a:ext cx="4326846" cy="737790"/>
          </a:xfrm>
          <a:prstGeom prst="roundRect">
            <a:avLst>
              <a:gd name="adj" fmla="val 405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직렬화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(serialization)</a:t>
            </a:r>
            <a:endParaRPr lang="ko-KR" altLang="en-US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90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5535426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member type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1F7931FB-DDF0-4B4B-8835-6CED143DD847}"/>
              </a:ext>
            </a:extLst>
          </p:cNvPr>
          <p:cNvGraphicFramePr>
            <a:graphicFrameLocks noGrp="1"/>
          </p:cNvGraphicFramePr>
          <p:nvPr/>
        </p:nvGraphicFramePr>
        <p:xfrm>
          <a:off x="100013" y="6328812"/>
          <a:ext cx="8097075" cy="774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972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4824103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native_handle_type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native_handle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()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멤버 함수의 반환타입</a:t>
                      </a: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74246"/>
                  </a:ext>
                </a:extLst>
              </a:tr>
            </a:tbl>
          </a:graphicData>
        </a:graphic>
      </p:graphicFrame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F530A090-237D-4504-A07C-A0B9039997EB}"/>
              </a:ext>
            </a:extLst>
          </p:cNvPr>
          <p:cNvGraphicFramePr>
            <a:graphicFrameLocks noGrp="1"/>
          </p:cNvGraphicFramePr>
          <p:nvPr/>
        </p:nvGraphicFramePr>
        <p:xfrm>
          <a:off x="100011" y="1602169"/>
          <a:ext cx="8097075" cy="366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211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5731864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lock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</a:pPr>
                      <a:r>
                        <a:rPr lang="en-US" altLang="ko-KR" sz="2000" b="0" i="0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locks the mutex, </a:t>
                      </a:r>
                      <a:r>
                        <a:rPr lang="en-US" altLang="ko-KR" sz="2000" b="1" i="0" dirty="0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blocks</a:t>
                      </a:r>
                      <a:r>
                        <a:rPr lang="en-US" altLang="ko-KR" sz="2000" b="0" i="0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 if the mutex is not available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72000" marB="108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try_lock</a:t>
                      </a:r>
                      <a:endParaRPr lang="ko-KR" altLang="en-US" sz="2000" b="1" dirty="0">
                        <a:solidFill>
                          <a:srgbClr val="C00000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kern="1200" dirty="0">
                          <a:solidFill>
                            <a:schemeClr val="dk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+mn-cs"/>
                        </a:rPr>
                        <a:t>tries to lock the mutex, </a:t>
                      </a:r>
                      <a:r>
                        <a:rPr lang="en-US" altLang="ko-KR" sz="2000" b="1" i="0" kern="1200" dirty="0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+mn-cs"/>
                        </a:rPr>
                        <a:t>return false</a:t>
                      </a:r>
                      <a:r>
                        <a:rPr lang="en-US" altLang="ko-KR" sz="2000" b="0" i="0" kern="1200" dirty="0">
                          <a:solidFill>
                            <a:schemeClr val="dk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+mn-cs"/>
                        </a:rPr>
                        <a:t> if the mutex is not available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180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7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unlock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unlock mutex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180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272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native_handle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returns the underlying implementation-defined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native handle object</a:t>
                      </a:r>
                    </a:p>
                  </a:txBody>
                  <a:tcPr marL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1493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127FD55-CC6F-4532-BB3D-010832252A5D}"/>
              </a:ext>
            </a:extLst>
          </p:cNvPr>
          <p:cNvSpPr txBox="1"/>
          <p:nvPr/>
        </p:nvSpPr>
        <p:spPr>
          <a:xfrm>
            <a:off x="6056" y="827388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member  functions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15A2E3-7331-42F3-AC8E-F368F7D506BF}"/>
              </a:ext>
            </a:extLst>
          </p:cNvPr>
          <p:cNvSpPr txBox="1"/>
          <p:nvPr/>
        </p:nvSpPr>
        <p:spPr>
          <a:xfrm>
            <a:off x="6058" y="7392267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mutex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는 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non-copyable</a:t>
            </a:r>
          </a:p>
        </p:txBody>
      </p:sp>
    </p:spTree>
    <p:extLst>
      <p:ext uri="{BB962C8B-B14F-4D97-AF65-F5344CB8AC3E}">
        <p14:creationId xmlns:p14="http://schemas.microsoft.com/office/powerpoint/2010/main" val="69364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B4C61059-847D-49A6-9508-B26F0BBC1618}"/>
              </a:ext>
            </a:extLst>
          </p:cNvPr>
          <p:cNvGraphicFramePr>
            <a:graphicFrameLocks noGrp="1"/>
          </p:cNvGraphicFramePr>
          <p:nvPr/>
        </p:nvGraphicFramePr>
        <p:xfrm>
          <a:off x="100013" y="1744749"/>
          <a:ext cx="8097075" cy="4163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211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2865932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  <a:gridCol w="2865932">
                  <a:extLst>
                    <a:ext uri="{9D8B030D-6E8A-4147-A177-3AD203B41FA5}">
                      <a16:colId xmlns:a16="http://schemas.microsoft.com/office/drawing/2014/main" val="17704139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std::mutex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72000" marB="108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i="0" dirty="0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std::</a:t>
                      </a:r>
                      <a:r>
                        <a:rPr lang="en-US" altLang="ko-KR" sz="2000" b="1" i="0" dirty="0" err="1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timed_mutex</a:t>
                      </a:r>
                      <a:endParaRPr lang="ko-KR" altLang="en-US" sz="2000" b="1" i="0" dirty="0">
                        <a:solidFill>
                          <a:srgbClr val="C00000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72000" marB="108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lock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O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180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O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180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7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try_lock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O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180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O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180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272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unlock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O</a:t>
                      </a:r>
                    </a:p>
                  </a:txBody>
                  <a:tcPr marL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O</a:t>
                      </a:r>
                    </a:p>
                  </a:txBody>
                  <a:tcPr marL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149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native_handle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O</a:t>
                      </a:r>
                    </a:p>
                  </a:txBody>
                  <a:tcPr marL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O</a:t>
                      </a:r>
                    </a:p>
                  </a:txBody>
                  <a:tcPr marL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742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try_lock_for</a:t>
                      </a:r>
                      <a:endParaRPr lang="ko-KR" altLang="en-US" sz="2000" b="1" dirty="0">
                        <a:solidFill>
                          <a:srgbClr val="C00000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O</a:t>
                      </a:r>
                    </a:p>
                  </a:txBody>
                  <a:tcPr marL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89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try_lock_until</a:t>
                      </a:r>
                      <a:endParaRPr lang="ko-KR" altLang="en-US" sz="2000" b="1" dirty="0">
                        <a:solidFill>
                          <a:srgbClr val="C00000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O</a:t>
                      </a:r>
                    </a:p>
                  </a:txBody>
                  <a:tcPr marL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58517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6BA8600-0FFA-4034-B702-B8BB6102395A}"/>
              </a:ext>
            </a:extLst>
          </p:cNvPr>
          <p:cNvSpPr txBox="1"/>
          <p:nvPr/>
        </p:nvSpPr>
        <p:spPr>
          <a:xfrm>
            <a:off x="6056" y="827388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std::mutex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vs 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</a:t>
            </a:r>
            <a:r>
              <a:rPr lang="en-US" altLang="ko-KR" sz="2400" b="1" dirty="0" err="1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timed_mutex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82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F530A090-237D-4504-A07C-A0B9039997EB}"/>
              </a:ext>
            </a:extLst>
          </p:cNvPr>
          <p:cNvGraphicFramePr>
            <a:graphicFrameLocks noGrp="1"/>
          </p:cNvGraphicFramePr>
          <p:nvPr/>
        </p:nvGraphicFramePr>
        <p:xfrm>
          <a:off x="100012" y="1782395"/>
          <a:ext cx="8097075" cy="207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5796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5161279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std::mutex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</a:pPr>
                      <a:r>
                        <a:rPr lang="ko-KR" altLang="en-US" sz="2000" b="0" i="0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한 번만 </a:t>
                      </a:r>
                      <a:r>
                        <a:rPr lang="ko-KR" altLang="en-US" sz="2000" b="0" i="0" dirty="0" err="1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뮤텍스를</a:t>
                      </a:r>
                      <a:r>
                        <a:rPr lang="ko-KR" altLang="en-US" sz="2000" b="0" i="0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 소유할 수 있다</a:t>
                      </a:r>
                      <a:r>
                        <a:rPr lang="en-US" altLang="ko-KR" sz="2000" b="0" i="0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.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std::</a:t>
                      </a: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recursive_mutex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하나의 스레드가 </a:t>
                      </a:r>
                      <a:r>
                        <a:rPr lang="en-US" altLang="ko-KR" sz="2000" dirty="0"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“</a:t>
                      </a:r>
                      <a:r>
                        <a:rPr lang="ko-KR" altLang="en-US" sz="2000" b="1" dirty="0" err="1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여러번</a:t>
                      </a:r>
                      <a:r>
                        <a:rPr lang="ko-KR" altLang="en-US" sz="2000" b="1" dirty="0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 </a:t>
                      </a:r>
                      <a:r>
                        <a:rPr lang="ko-KR" altLang="en-US" sz="2000" b="1" dirty="0" err="1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뮤텍스</a:t>
                      </a:r>
                      <a:r>
                        <a:rPr lang="ko-KR" altLang="en-US" sz="2000" b="1" dirty="0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 소유</a:t>
                      </a:r>
                      <a:r>
                        <a:rPr lang="en-US" altLang="ko-KR" sz="2000" dirty="0"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”</a:t>
                      </a:r>
                      <a:r>
                        <a:rPr lang="ko-KR" altLang="en-US" sz="2000" dirty="0"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 가능</a:t>
                      </a:r>
                      <a:r>
                        <a:rPr lang="en-US" altLang="ko-KR" sz="2000" dirty="0"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. </a:t>
                      </a:r>
                      <a:r>
                        <a:rPr lang="ko-KR" altLang="en-US" sz="2000" dirty="0"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소유한 횟수 만큼 </a:t>
                      </a:r>
                      <a:r>
                        <a:rPr lang="en-US" altLang="ko-KR" sz="2000" dirty="0"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unlock() </a:t>
                      </a:r>
                      <a:r>
                        <a:rPr lang="ko-KR" altLang="en-US" sz="2000" dirty="0"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해야 한다</a:t>
                      </a:r>
                      <a:r>
                        <a:rPr lang="en-US" altLang="ko-KR" sz="2000" dirty="0"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.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14939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575B4EF-6C5A-4F53-9A3E-C4C530C7475B}"/>
              </a:ext>
            </a:extLst>
          </p:cNvPr>
          <p:cNvSpPr txBox="1"/>
          <p:nvPr/>
        </p:nvSpPr>
        <p:spPr>
          <a:xfrm>
            <a:off x="6056" y="887674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std::mutex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vs 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</a:t>
            </a:r>
            <a:r>
              <a:rPr lang="en-US" altLang="ko-KR" sz="2400" b="1" dirty="0" err="1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recursive_mutex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23056F7E-847C-4CE1-80BD-03C9AC73FFA6}"/>
              </a:ext>
            </a:extLst>
          </p:cNvPr>
          <p:cNvGraphicFramePr>
            <a:graphicFrameLocks noGrp="1"/>
          </p:cNvGraphicFramePr>
          <p:nvPr/>
        </p:nvGraphicFramePr>
        <p:xfrm>
          <a:off x="100011" y="5168263"/>
          <a:ext cx="8097075" cy="4620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211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2362810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  <a:gridCol w="3369054">
                  <a:extLst>
                    <a:ext uri="{9D8B030D-6E8A-4147-A177-3AD203B41FA5}">
                      <a16:colId xmlns:a16="http://schemas.microsoft.com/office/drawing/2014/main" val="17704139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mutex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 i="0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recursive_mutex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72000" marB="108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i="0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timed_mutex</a:t>
                      </a:r>
                      <a:endParaRPr lang="en-US" altLang="ko-KR" sz="2000" b="1" i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i="0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recursive_timed_mutex</a:t>
                      </a:r>
                      <a:endParaRPr lang="ko-KR" altLang="en-US" sz="2000" b="1" i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72000" marB="108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lock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O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180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O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180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7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try_lock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O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180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O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180000" marT="72000" marB="108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272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unlock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O</a:t>
                      </a:r>
                    </a:p>
                  </a:txBody>
                  <a:tcPr marL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O</a:t>
                      </a:r>
                    </a:p>
                  </a:txBody>
                  <a:tcPr marL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149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native_handle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O</a:t>
                      </a:r>
                    </a:p>
                  </a:txBody>
                  <a:tcPr marL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O</a:t>
                      </a:r>
                    </a:p>
                  </a:txBody>
                  <a:tcPr marL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742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try_lock_for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O</a:t>
                      </a:r>
                    </a:p>
                  </a:txBody>
                  <a:tcPr marL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89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try_lock_until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72000" marB="108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O</a:t>
                      </a:r>
                    </a:p>
                  </a:txBody>
                  <a:tcPr marL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58517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FD59649-A212-47C5-89D2-6794AFC2A740}"/>
              </a:ext>
            </a:extLst>
          </p:cNvPr>
          <p:cNvSpPr txBox="1"/>
          <p:nvPr/>
        </p:nvSpPr>
        <p:spPr>
          <a:xfrm>
            <a:off x="6056" y="4374877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C++11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에서 제공하는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4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개의 </a:t>
            </a:r>
            <a:r>
              <a:rPr lang="ko-KR" altLang="en-US" sz="2400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뮤텍스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31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5317701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mutex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사용시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lock/unlock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을 직접 하는 경우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실수로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unlock()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을 하지 않을 수도 있다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예외가 발생하면 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unlock() 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이 되지 않는다</a:t>
            </a:r>
            <a:r>
              <a:rPr lang="en-US" altLang="ko-KR" sz="24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</a:t>
            </a: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800" b="1" dirty="0">
                <a:solidFill>
                  <a:srgbClr val="C00000"/>
                </a:solidFill>
                <a:latin typeface="Calibri" panose="020F0502020204030204" pitchFamily="34" charset="0"/>
                <a:ea typeface="마루 부리OTF Beta" panose="020B0600000101010101" pitchFamily="34" charset="-127"/>
                <a:cs typeface="Calibri" panose="020F0502020204030204" pitchFamily="34" charset="0"/>
              </a:rPr>
              <a:t>std::</a:t>
            </a:r>
            <a:r>
              <a:rPr lang="en-US" altLang="ko-KR" sz="2800" b="1" dirty="0" err="1">
                <a:solidFill>
                  <a:srgbClr val="C00000"/>
                </a:solidFill>
                <a:latin typeface="Calibri" panose="020F0502020204030204" pitchFamily="34" charset="0"/>
                <a:ea typeface="마루 부리OTF Beta" panose="020B0600000101010101" pitchFamily="34" charset="-127"/>
                <a:cs typeface="Calibri" panose="020F0502020204030204" pitchFamily="34" charset="0"/>
              </a:rPr>
              <a:t>lock_guard</a:t>
            </a:r>
            <a:endParaRPr lang="en-US" altLang="ko-KR" sz="2800" b="1" dirty="0">
              <a:solidFill>
                <a:srgbClr val="C00000"/>
              </a:solidFill>
              <a:latin typeface="Calibri" panose="020F0502020204030204" pitchFamily="34" charset="0"/>
              <a:ea typeface="마루 부리OTF Beta" panose="020B0600000101010101" pitchFamily="34" charset="-127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생성자에서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lock(),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소멸자에서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unlock()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을 수행하는 간단한 도구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 ( RAII 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예외 발생시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지역변수는 안전하게 파괴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(stack unwinding)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되므로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unlock()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을 보장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540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</a:t>
            </a:r>
            <a:r>
              <a:rPr lang="en-US" altLang="ko-KR" sz="2400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lock_guard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객체를 사용하는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2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가지 방법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73D8FE1C-63D2-47EF-908E-C6BB494F647E}"/>
              </a:ext>
            </a:extLst>
          </p:cNvPr>
          <p:cNvGraphicFramePr>
            <a:graphicFrameLocks noGrp="1"/>
          </p:cNvGraphicFramePr>
          <p:nvPr/>
        </p:nvGraphicFramePr>
        <p:xfrm>
          <a:off x="100013" y="1682008"/>
          <a:ext cx="8097075" cy="3979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7075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2000" b="0" dirty="0">
                          <a:solidFill>
                            <a:srgbClr val="267F99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::</a:t>
                      </a:r>
                      <a:r>
                        <a:rPr lang="en-US" altLang="ko-KR" sz="2000" b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lock_guard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altLang="ko-KR" sz="2000" b="0" dirty="0">
                          <a:solidFill>
                            <a:srgbClr val="267F99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::mutex&gt; </a:t>
                      </a:r>
                      <a:r>
                        <a:rPr lang="en-US" altLang="ko-KR" sz="2000" b="0" dirty="0">
                          <a:solidFill>
                            <a:srgbClr val="795E2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lg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(m);</a:t>
                      </a:r>
                    </a:p>
                  </a:txBody>
                  <a:tcPr marL="180000" marT="180000" marB="216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990538">
                <a:tc>
                  <a:txBody>
                    <a:bodyPr/>
                    <a:lstStyle/>
                    <a:p>
                      <a:pPr marL="342900" indent="-342900">
                        <a:buFont typeface="마루 부리OTF Beta" panose="020B0600000101010101" pitchFamily="34" charset="-127"/>
                        <a:buChar char="→"/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생성자에서 </a:t>
                      </a:r>
                      <a:r>
                        <a:rPr lang="en-US" altLang="ko-KR" sz="2000" b="1" dirty="0" err="1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m.lock</a:t>
                      </a:r>
                      <a:r>
                        <a:rPr lang="en-US" altLang="ko-KR" sz="2000" b="1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()</a:t>
                      </a: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을 수행</a:t>
                      </a:r>
                      <a:endParaRPr lang="en-US" altLang="ko-KR" sz="2000" b="1" dirty="0">
                        <a:solidFill>
                          <a:srgbClr val="000000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  <a:p>
                      <a:pPr marL="0" indent="0">
                        <a:buFont typeface="마루 부리OTF Beta" panose="020B0600000101010101" pitchFamily="34" charset="-127"/>
                        <a:buNone/>
                      </a:pPr>
                      <a:endParaRPr lang="en-US" altLang="ko-KR" sz="2000" b="1" dirty="0">
                        <a:solidFill>
                          <a:srgbClr val="000000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  <a:p>
                      <a:pPr marL="0" indent="0">
                        <a:buFont typeface="마루 부리OTF Beta" panose="020B0600000101010101" pitchFamily="34" charset="-127"/>
                        <a:buNone/>
                      </a:pPr>
                      <a:endParaRPr lang="en-US" altLang="ko-KR" sz="2000" b="1" dirty="0">
                        <a:solidFill>
                          <a:srgbClr val="000000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149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2000" b="0" dirty="0">
                          <a:solidFill>
                            <a:srgbClr val="267F99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::</a:t>
                      </a:r>
                      <a:r>
                        <a:rPr lang="en-US" altLang="ko-KR" sz="2000" b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lock_guard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altLang="ko-KR" sz="2000" b="0" dirty="0">
                          <a:solidFill>
                            <a:srgbClr val="267F99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::mutex&gt; </a:t>
                      </a:r>
                      <a:r>
                        <a:rPr lang="en-US" altLang="ko-KR" sz="2000" b="0" dirty="0">
                          <a:solidFill>
                            <a:srgbClr val="795E2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lg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(m, </a:t>
                      </a:r>
                      <a:r>
                        <a:rPr lang="en-US" altLang="ko-KR" sz="2000" b="0" dirty="0">
                          <a:solidFill>
                            <a:srgbClr val="267F99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::</a:t>
                      </a:r>
                      <a:r>
                        <a:rPr lang="en-US" altLang="ko-KR" sz="2000" b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adopt_lock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);</a:t>
                      </a: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952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마루 부리OTF Beta" panose="020B0600000101010101" pitchFamily="34" charset="-127"/>
                        <a:buChar char="→"/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생성자에서 </a:t>
                      </a:r>
                      <a:r>
                        <a:rPr lang="en-US" altLang="ko-KR" sz="2000" b="1" dirty="0" err="1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m.lock</a:t>
                      </a: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()</a:t>
                      </a:r>
                      <a:r>
                        <a:rPr lang="ko-KR" altLang="en-US" sz="2000" b="1" dirty="0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을 수행하지 않음</a:t>
                      </a: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마루 부리OTF Beta" panose="020B0600000101010101" pitchFamily="34" charset="-127"/>
                        <a:buChar char="→"/>
                      </a:pPr>
                      <a:r>
                        <a:rPr lang="ko-KR" altLang="en-US" sz="2000" b="0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이미 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lock </a:t>
                      </a:r>
                      <a:r>
                        <a:rPr lang="ko-KR" altLang="en-US" sz="2000" b="0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을 획득한 </a:t>
                      </a:r>
                      <a:r>
                        <a:rPr lang="ko-KR" altLang="en-US" sz="2000" b="0" dirty="0" err="1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뮤텍스에</a:t>
                      </a:r>
                      <a:r>
                        <a:rPr lang="ko-KR" altLang="en-US" sz="2000" b="0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 대해 자동 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unlock()</a:t>
                      </a:r>
                      <a:r>
                        <a:rPr lang="ko-KR" altLang="en-US" sz="2000" b="0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을 위해 사용</a:t>
                      </a:r>
                      <a:endParaRPr lang="en-US" altLang="ko-KR" sz="2000" b="0" dirty="0">
                        <a:solidFill>
                          <a:srgbClr val="000000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43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80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3655708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800" b="1" dirty="0">
                <a:solidFill>
                  <a:srgbClr val="C00000"/>
                </a:solidFill>
                <a:latin typeface="Calibri" panose="020F0502020204030204" pitchFamily="34" charset="0"/>
                <a:ea typeface="마루 부리OTF Beta" panose="020B0600000101010101" pitchFamily="34" charset="-127"/>
                <a:cs typeface="Calibri" panose="020F0502020204030204" pitchFamily="34" charset="0"/>
              </a:rPr>
              <a:t>std::</a:t>
            </a:r>
            <a:r>
              <a:rPr lang="en-US" altLang="ko-KR" sz="2800" b="1" dirty="0" err="1">
                <a:solidFill>
                  <a:srgbClr val="C00000"/>
                </a:solidFill>
                <a:latin typeface="Calibri" panose="020F0502020204030204" pitchFamily="34" charset="0"/>
                <a:ea typeface="마루 부리OTF Beta" panose="020B0600000101010101" pitchFamily="34" charset="-127"/>
                <a:cs typeface="Calibri" panose="020F0502020204030204" pitchFamily="34" charset="0"/>
              </a:rPr>
              <a:t>lock_guard</a:t>
            </a:r>
            <a:endParaRPr lang="en-US" altLang="ko-KR" sz="2800" b="1" dirty="0">
              <a:solidFill>
                <a:srgbClr val="C00000"/>
              </a:solidFill>
              <a:latin typeface="Calibri" panose="020F0502020204030204" pitchFamily="34" charset="0"/>
              <a:ea typeface="마루 부리OTF Beta" panose="020B0600000101010101" pitchFamily="34" charset="-127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lock/unlock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을 관리하는 최소한의 기능만 제공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좀더 다양한 방법으로 </a:t>
            </a:r>
            <a:r>
              <a:rPr lang="ko-KR" altLang="en-US" sz="2400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뮤텍스를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관리할 수 없을까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? (</a:t>
            </a:r>
            <a:r>
              <a:rPr lang="en-US" altLang="ko-KR" sz="2400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try_lock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, </a:t>
            </a:r>
            <a:r>
              <a:rPr lang="en-US" altLang="ko-KR" sz="2400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try_lock_for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, </a:t>
            </a:r>
            <a:r>
              <a:rPr lang="en-US" altLang="ko-KR" sz="2400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lock_shared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등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mutex 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의 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lock/unlock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을 관리하는 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4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개의 도구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39C15912-D3FA-4383-81C6-E460EBC62734}"/>
              </a:ext>
            </a:extLst>
          </p:cNvPr>
          <p:cNvGraphicFramePr>
            <a:graphicFrameLocks noGrp="1"/>
          </p:cNvGraphicFramePr>
          <p:nvPr/>
        </p:nvGraphicFramePr>
        <p:xfrm>
          <a:off x="100013" y="4483096"/>
          <a:ext cx="8097075" cy="370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905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4838448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  <a:gridCol w="972722">
                  <a:extLst>
                    <a:ext uri="{9D8B030D-6E8A-4147-A177-3AD203B41FA5}">
                      <a16:colId xmlns:a16="http://schemas.microsoft.com/office/drawing/2014/main" val="13014113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std::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lock_guard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한 개의 </a:t>
                      </a:r>
                      <a:r>
                        <a:rPr lang="ko-KR" altLang="en-US" sz="2000" b="0" i="0" dirty="0" err="1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뮤텍스를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 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lock/unlock</a:t>
                      </a:r>
                      <a:endParaRPr lang="ko-KR" altLang="en-US" sz="2000" b="1" i="0" dirty="0">
                        <a:solidFill>
                          <a:srgbClr val="C00000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</a:pPr>
                      <a:r>
                        <a:rPr lang="en-US" altLang="ko-KR" sz="2000" b="1" i="0" dirty="0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C++11</a:t>
                      </a:r>
                      <a:endParaRPr lang="ko-KR" altLang="en-US" sz="2000" b="1" i="0" dirty="0">
                        <a:solidFill>
                          <a:srgbClr val="C00000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std::</a:t>
                      </a:r>
                      <a:r>
                        <a:rPr lang="en-US" altLang="ko-KR" sz="2000" b="1" dirty="0" err="1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unique_lock</a:t>
                      </a:r>
                      <a:endParaRPr lang="ko-KR" altLang="en-US" sz="2000" b="1" dirty="0">
                        <a:solidFill>
                          <a:srgbClr val="C00000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2000" b="0" dirty="0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std::</a:t>
                      </a:r>
                      <a:r>
                        <a:rPr lang="en-US" sz="2000" b="0" dirty="0" err="1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lock_guard</a:t>
                      </a:r>
                      <a:r>
                        <a:rPr lang="en-US" sz="2000" b="0" dirty="0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 </a:t>
                      </a:r>
                      <a:r>
                        <a:rPr lang="ko-KR" altLang="en-US" sz="2000" b="0" dirty="0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보다 다양한 기능을 제공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C++11</a:t>
                      </a: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149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std::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scoped_lock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여러 개의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뮤텍스를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deadlock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없이 안전하게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lock/unlock. 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C++17</a:t>
                      </a: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53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std::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shared_lock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shard_mutex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를 관리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. 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C++14</a:t>
                      </a: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772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50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788193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sleep_for</a:t>
            </a:r>
            <a:r>
              <a:rPr lang="en-US" altLang="ko-KR" sz="2400" b="1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(), </a:t>
            </a:r>
            <a:r>
              <a:rPr lang="en-US" altLang="ko-KR" sz="2400" b="1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sleep_until</a:t>
            </a:r>
            <a:r>
              <a:rPr lang="en-US" altLang="ko-KR" sz="2400" b="1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9F9F75-7DAF-40B2-B6B4-9CA25F0DB095}"/>
              </a:ext>
            </a:extLst>
          </p:cNvPr>
          <p:cNvSpPr/>
          <p:nvPr/>
        </p:nvSpPr>
        <p:spPr>
          <a:xfrm>
            <a:off x="143639" y="3639290"/>
            <a:ext cx="8053449" cy="2676731"/>
          </a:xfrm>
          <a:prstGeom prst="rect">
            <a:avLst/>
          </a:prstGeom>
          <a:solidFill>
            <a:srgbClr val="FFFFCC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72000" bIns="144000"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-US" altLang="ko-KR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Rep, </a:t>
            </a:r>
            <a:r>
              <a:rPr lang="en-US" altLang="ko-KR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Period </a:t>
            </a:r>
            <a:r>
              <a:rPr lang="en-US" altLang="ko-KR" dirty="0">
                <a:solidFill>
                  <a:srgbClr val="000080"/>
                </a:solidFill>
                <a:latin typeface="DejaVuSansMono"/>
              </a:rPr>
              <a:t>&gt;</a:t>
            </a:r>
            <a:br>
              <a:rPr lang="en-US" altLang="ko-KR" dirty="0"/>
            </a:br>
            <a:r>
              <a:rPr lang="en-US" altLang="ko-KR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DejaVuSansMono"/>
              </a:rPr>
              <a:t>sleep_for</a:t>
            </a:r>
            <a:r>
              <a:rPr lang="en-US" altLang="ko-KR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sz="2000" b="1" dirty="0">
                <a:solidFill>
                  <a:srgbClr val="C00000"/>
                </a:solidFill>
                <a:latin typeface="DejaVuSansMono"/>
              </a:rPr>
              <a:t>std::chrono::duration</a:t>
            </a:r>
            <a:r>
              <a:rPr lang="en-US" altLang="ko-KR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Rep, Period</a:t>
            </a:r>
            <a:r>
              <a:rPr lang="en-US" altLang="ko-KR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-US" altLang="ko-KR" dirty="0">
                <a:solidFill>
                  <a:srgbClr val="000040"/>
                </a:solidFill>
                <a:latin typeface="DejaVuSansMono"/>
              </a:rPr>
              <a:t>&amp;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DejaVuSansMono"/>
              </a:rPr>
              <a:t>sleep_duration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-US" altLang="ko-KR" dirty="0">
                <a:solidFill>
                  <a:srgbClr val="008080"/>
                </a:solidFill>
                <a:latin typeface="DejaVuSansMono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8080"/>
              </a:solidFill>
              <a:latin typeface="DejaVuSansMono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-US" altLang="ko-KR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Clock, </a:t>
            </a:r>
            <a:r>
              <a:rPr lang="en-US" altLang="ko-KR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Duration </a:t>
            </a:r>
            <a:r>
              <a:rPr lang="en-US" altLang="ko-KR" dirty="0">
                <a:solidFill>
                  <a:srgbClr val="000080"/>
                </a:solidFill>
                <a:latin typeface="DejaVuSansMono"/>
              </a:rPr>
              <a:t>&gt;</a:t>
            </a:r>
            <a:br>
              <a:rPr lang="en-US" altLang="ko-KR" dirty="0"/>
            </a:br>
            <a:r>
              <a:rPr lang="en-US" altLang="ko-KR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DejaVuSansMono"/>
              </a:rPr>
              <a:t>sleep_until</a:t>
            </a:r>
            <a:r>
              <a:rPr lang="en-US" altLang="ko-KR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sz="2000" b="1" dirty="0">
                <a:solidFill>
                  <a:srgbClr val="C00000"/>
                </a:solidFill>
                <a:latin typeface="DejaVuSansMono"/>
              </a:rPr>
              <a:t>std::chrono::</a:t>
            </a:r>
            <a:r>
              <a:rPr lang="en-US" altLang="ko-KR" sz="2000" b="1" dirty="0" err="1">
                <a:solidFill>
                  <a:srgbClr val="C00000"/>
                </a:solidFill>
                <a:latin typeface="DejaVuSansMono"/>
              </a:rPr>
              <a:t>time_point</a:t>
            </a:r>
            <a:r>
              <a:rPr lang="en-US" altLang="ko-KR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-US" altLang="ko-KR" dirty="0" err="1">
                <a:solidFill>
                  <a:srgbClr val="000000"/>
                </a:solidFill>
                <a:latin typeface="DejaVuSansMono"/>
              </a:rPr>
              <a:t>Clock,Duration</a:t>
            </a:r>
            <a:r>
              <a:rPr lang="en-US" altLang="ko-KR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-US" altLang="ko-KR" dirty="0">
                <a:solidFill>
                  <a:srgbClr val="000040"/>
                </a:solidFill>
                <a:latin typeface="DejaVuSansMono"/>
              </a:rPr>
              <a:t>&amp;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DejaVuSansMono"/>
              </a:rPr>
              <a:t>sleep_time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-US" altLang="ko-KR" dirty="0">
                <a:solidFill>
                  <a:srgbClr val="008080"/>
                </a:solidFill>
                <a:latin typeface="DejaVuSansMono"/>
              </a:rPr>
              <a:t>;</a:t>
            </a:r>
            <a:endParaRPr lang="en-US" altLang="ko-KR" b="1" dirty="0">
              <a:solidFill>
                <a:srgbClr val="000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55FD1262-9668-461B-85D3-1B120F44F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872827"/>
              </p:ext>
            </p:extLst>
          </p:nvPr>
        </p:nvGraphicFramePr>
        <p:xfrm>
          <a:off x="100013" y="1615581"/>
          <a:ext cx="8097075" cy="1549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331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6055744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sleep_for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()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주어진 </a:t>
                      </a:r>
                      <a:r>
                        <a:rPr lang="ko-KR" altLang="en-US" sz="2000" b="1" dirty="0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시간 만큼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현재 스레드 멈추기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(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재우기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7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sleep_until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()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주어진 </a:t>
                      </a:r>
                      <a:r>
                        <a:rPr lang="ko-KR" altLang="en-US" sz="2000" b="1" dirty="0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시간 까지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현재 스레드 멈추기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(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재우기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106316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008DDBE-B3D8-4261-95BF-F755BD812AD9}"/>
              </a:ext>
            </a:extLst>
          </p:cNvPr>
          <p:cNvSpPr/>
          <p:nvPr/>
        </p:nvSpPr>
        <p:spPr>
          <a:xfrm>
            <a:off x="5098840" y="6515857"/>
            <a:ext cx="3098248" cy="763009"/>
          </a:xfrm>
          <a:prstGeom prst="roundRect">
            <a:avLst>
              <a:gd name="adj" fmla="val 6350"/>
            </a:avLst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en-US" altLang="ko-KR" sz="2400" b="1" dirty="0">
                <a:solidFill>
                  <a:srgbClr val="FFFF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chrono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강좌 참고</a:t>
            </a:r>
          </a:p>
        </p:txBody>
      </p:sp>
    </p:spTree>
    <p:extLst>
      <p:ext uri="{BB962C8B-B14F-4D97-AF65-F5344CB8AC3E}">
        <p14:creationId xmlns:p14="http://schemas.microsoft.com/office/powerpoint/2010/main" val="356569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9" grpId="0" animBg="1"/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en-US" altLang="ko-KR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std::</a:t>
                </a:r>
                <a:r>
                  <a:rPr lang="en-US" altLang="ko-KR" sz="2800" dirty="0" err="1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unique_lock</a:t>
                </a:r>
                <a:r>
                  <a:rPr lang="en-US" altLang="ko-KR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 </a:t>
                </a:r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생성자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39C15912-D3FA-4383-81C6-E460EBC62734}"/>
              </a:ext>
            </a:extLst>
          </p:cNvPr>
          <p:cNvGraphicFramePr>
            <a:graphicFrameLocks noGrp="1"/>
          </p:cNvGraphicFramePr>
          <p:nvPr/>
        </p:nvGraphicFramePr>
        <p:xfrm>
          <a:off x="119443" y="1122223"/>
          <a:ext cx="8097076" cy="947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7076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2000" b="0" dirty="0">
                          <a:solidFill>
                            <a:srgbClr val="267F99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::</a:t>
                      </a:r>
                      <a:r>
                        <a:rPr lang="en-US" altLang="ko-KR" sz="2000" b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unique_lock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altLang="ko-KR" sz="2000" b="0" dirty="0">
                          <a:solidFill>
                            <a:srgbClr val="267F99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::mutex&gt; </a:t>
                      </a:r>
                      <a:r>
                        <a:rPr lang="en-US" altLang="ko-KR" sz="2000" b="0" dirty="0">
                          <a:solidFill>
                            <a:srgbClr val="795E2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u1;</a:t>
                      </a:r>
                    </a:p>
                    <a:p>
                      <a:endParaRPr lang="en-US" altLang="ko-KR" sz="2000" b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US" altLang="ko-KR" sz="2000" b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80000" marT="180000" marB="216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2000" b="0" dirty="0">
                          <a:solidFill>
                            <a:srgbClr val="267F99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::</a:t>
                      </a:r>
                      <a:r>
                        <a:rPr lang="en-US" altLang="ko-KR" sz="2000" b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unique_lock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altLang="ko-KR" sz="2000" b="0" dirty="0">
                          <a:solidFill>
                            <a:srgbClr val="267F99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::mutex&gt; </a:t>
                      </a:r>
                      <a:r>
                        <a:rPr lang="en-US" altLang="ko-KR" sz="2000" b="0" dirty="0">
                          <a:solidFill>
                            <a:srgbClr val="795E2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u2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(m);</a:t>
                      </a:r>
                    </a:p>
                    <a:p>
                      <a:endParaRPr lang="en-US" altLang="ko-KR" sz="2000" b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US" altLang="ko-KR" sz="2000" b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80000" marT="180000" marB="216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149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2000" b="0" dirty="0">
                          <a:solidFill>
                            <a:srgbClr val="267F99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::</a:t>
                      </a:r>
                      <a:r>
                        <a:rPr lang="en-US" altLang="ko-KR" sz="2000" b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unique_lock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altLang="ko-KR" sz="2000" b="0" dirty="0">
                          <a:solidFill>
                            <a:srgbClr val="267F99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::mutex&gt; </a:t>
                      </a:r>
                      <a:r>
                        <a:rPr lang="en-US" altLang="ko-KR" sz="2000" b="0" dirty="0">
                          <a:solidFill>
                            <a:srgbClr val="795E2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u3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(m, </a:t>
                      </a: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std::</a:t>
                      </a:r>
                      <a:r>
                        <a:rPr lang="en-US" altLang="ko-KR" sz="2000" b="1" dirty="0" err="1">
                          <a:solidFill>
                            <a:srgbClr val="C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try_to_lock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);</a:t>
                      </a:r>
                    </a:p>
                    <a:p>
                      <a:endParaRPr lang="en-US" altLang="ko-KR" sz="2000" b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US" altLang="ko-KR" sz="2000" b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53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2000" b="0" dirty="0">
                          <a:solidFill>
                            <a:srgbClr val="267F99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::</a:t>
                      </a:r>
                      <a:r>
                        <a:rPr lang="en-US" altLang="ko-KR" sz="2000" b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unique_lock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altLang="ko-KR" sz="2000" b="0" dirty="0">
                          <a:solidFill>
                            <a:srgbClr val="267F99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::mutex&gt; </a:t>
                      </a:r>
                      <a:r>
                        <a:rPr lang="en-US" altLang="ko-KR" sz="2000" b="0" dirty="0">
                          <a:solidFill>
                            <a:srgbClr val="795E2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u4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(m, </a:t>
                      </a: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std::</a:t>
                      </a:r>
                      <a:r>
                        <a:rPr lang="en-US" altLang="ko-KR" sz="2000" b="1" dirty="0" err="1">
                          <a:solidFill>
                            <a:srgbClr val="C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adopt_lock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);</a:t>
                      </a:r>
                    </a:p>
                    <a:p>
                      <a:endParaRPr lang="en-US" altLang="ko-KR" sz="2000" b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US" altLang="ko-KR" sz="2000" b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772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2000" b="0" dirty="0">
                          <a:solidFill>
                            <a:srgbClr val="267F99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::</a:t>
                      </a:r>
                      <a:r>
                        <a:rPr lang="en-US" altLang="ko-KR" sz="2000" b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unique_lock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altLang="ko-KR" sz="2000" b="0" dirty="0">
                          <a:solidFill>
                            <a:srgbClr val="267F99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::mutex&gt; </a:t>
                      </a:r>
                      <a:r>
                        <a:rPr lang="en-US" altLang="ko-KR" sz="2000" b="0" dirty="0">
                          <a:solidFill>
                            <a:srgbClr val="795E2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u5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(m, </a:t>
                      </a: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std::</a:t>
                      </a:r>
                      <a:r>
                        <a:rPr lang="en-US" altLang="ko-KR" sz="2000" b="1" dirty="0" err="1">
                          <a:solidFill>
                            <a:srgbClr val="C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defer_lock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);</a:t>
                      </a:r>
                    </a:p>
                    <a:p>
                      <a:endParaRPr lang="en-US" altLang="ko-KR" sz="2000" b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US" altLang="ko-KR" sz="2000" b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14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2000" b="0" dirty="0">
                          <a:solidFill>
                            <a:srgbClr val="267F99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::</a:t>
                      </a:r>
                      <a:r>
                        <a:rPr lang="en-US" altLang="ko-KR" sz="2000" b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unique_lock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altLang="ko-KR" sz="2000" b="0" dirty="0">
                          <a:solidFill>
                            <a:srgbClr val="267F99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::</a:t>
                      </a:r>
                      <a:r>
                        <a:rPr lang="en-US" altLang="ko-KR" sz="2000" b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timed_mutex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 </a:t>
                      </a:r>
                      <a:r>
                        <a:rPr lang="en-US" altLang="ko-KR" sz="2000" b="0" dirty="0">
                          <a:solidFill>
                            <a:srgbClr val="795E2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u6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(tm, </a:t>
                      </a:r>
                      <a:r>
                        <a:rPr lang="en-US" altLang="ko-KR" sz="2000" b="0" dirty="0">
                          <a:solidFill>
                            <a:srgbClr val="C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2s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);</a:t>
                      </a:r>
                    </a:p>
                    <a:p>
                      <a:endParaRPr lang="en-US" altLang="ko-KR" sz="2000" b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US" altLang="ko-KR" sz="2000" b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689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2000" b="0" dirty="0">
                          <a:solidFill>
                            <a:srgbClr val="267F99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::</a:t>
                      </a:r>
                      <a:r>
                        <a:rPr lang="en-US" altLang="ko-KR" sz="2000" b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unique_lock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altLang="ko-KR" sz="2000" b="0" dirty="0">
                          <a:solidFill>
                            <a:srgbClr val="267F99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::</a:t>
                      </a:r>
                      <a:r>
                        <a:rPr lang="en-US" altLang="ko-KR" sz="2000" b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timed_mutex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 </a:t>
                      </a:r>
                      <a:r>
                        <a:rPr lang="en-US" altLang="ko-KR" sz="2000" b="0" dirty="0">
                          <a:solidFill>
                            <a:srgbClr val="795E2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u7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(tm, </a:t>
                      </a:r>
                    </a:p>
                    <a:p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    </a:t>
                      </a: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std::chrono::</a:t>
                      </a:r>
                      <a:r>
                        <a:rPr lang="en-US" altLang="ko-KR" sz="2000" b="1" dirty="0" err="1">
                          <a:solidFill>
                            <a:srgbClr val="C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steady_clock</a:t>
                      </a: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::now() + 2s </a:t>
                      </a:r>
                      <a:r>
                        <a:rPr lang="en-US" altLang="ko-KR" sz="2000" b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);</a:t>
                      </a:r>
                    </a:p>
                    <a:p>
                      <a:endParaRPr lang="en-US" altLang="ko-KR" sz="2000" b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US" altLang="ko-KR" sz="2000" b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119146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26407DE6-9B0C-4F80-A03E-44832FF7D4AE}"/>
              </a:ext>
            </a:extLst>
          </p:cNvPr>
          <p:cNvGrpSpPr/>
          <p:nvPr/>
        </p:nvGrpSpPr>
        <p:grpSpPr>
          <a:xfrm>
            <a:off x="1957232" y="1752937"/>
            <a:ext cx="6210842" cy="8701435"/>
            <a:chOff x="1957232" y="1752937"/>
            <a:chExt cx="6210842" cy="8701435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7B8BE4E-6388-442A-A92F-2AEEEC128452}"/>
                </a:ext>
              </a:extLst>
            </p:cNvPr>
            <p:cNvSpPr/>
            <p:nvPr/>
          </p:nvSpPr>
          <p:spPr>
            <a:xfrm>
              <a:off x="1957232" y="3049851"/>
              <a:ext cx="6210842" cy="571415"/>
            </a:xfrm>
            <a:prstGeom prst="roundRect">
              <a:avLst>
                <a:gd name="adj" fmla="val 2754"/>
              </a:avLst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  <a:sym typeface="Wingdings" panose="05000000000000000000" pitchFamily="2" charset="2"/>
                </a:rPr>
                <a:t> </a:t>
              </a:r>
              <a:r>
                <a:rPr lang="ko-KR" altLang="en-US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생성자에서</a:t>
              </a:r>
              <a:r>
                <a:rPr lang="en-US" altLang="ko-KR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 </a:t>
              </a:r>
              <a:r>
                <a:rPr lang="en-US" altLang="ko-KR" sz="2000" b="1" dirty="0" err="1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m.lock</a:t>
              </a:r>
              <a:r>
                <a:rPr lang="en-US" altLang="ko-KR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() </a:t>
              </a:r>
              <a:r>
                <a:rPr lang="ko-KR" altLang="en-US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을 수행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44AA8E3-9835-460A-B00D-CAC6350C747B}"/>
                </a:ext>
              </a:extLst>
            </p:cNvPr>
            <p:cNvSpPr/>
            <p:nvPr/>
          </p:nvSpPr>
          <p:spPr>
            <a:xfrm>
              <a:off x="1957232" y="4346765"/>
              <a:ext cx="6210842" cy="571415"/>
            </a:xfrm>
            <a:prstGeom prst="roundRect">
              <a:avLst>
                <a:gd name="adj" fmla="val 2754"/>
              </a:avLst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  <a:sym typeface="Wingdings" panose="05000000000000000000" pitchFamily="2" charset="2"/>
                </a:rPr>
                <a:t> </a:t>
              </a:r>
              <a:r>
                <a:rPr lang="ko-KR" altLang="en-US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생성자에서</a:t>
              </a:r>
              <a:r>
                <a:rPr lang="en-US" altLang="ko-KR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 </a:t>
              </a:r>
              <a:r>
                <a:rPr lang="en-US" altLang="ko-KR" sz="2000" b="1" dirty="0" err="1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m.try_lock</a:t>
              </a:r>
              <a:r>
                <a:rPr lang="en-US" altLang="ko-KR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() </a:t>
              </a:r>
              <a:r>
                <a:rPr lang="ko-KR" altLang="en-US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을 수행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209F1A4-FDAF-4625-BC5C-4545A5D227EC}"/>
                </a:ext>
              </a:extLst>
            </p:cNvPr>
            <p:cNvSpPr/>
            <p:nvPr/>
          </p:nvSpPr>
          <p:spPr>
            <a:xfrm>
              <a:off x="1957232" y="5643679"/>
              <a:ext cx="6210842" cy="571415"/>
            </a:xfrm>
            <a:prstGeom prst="roundRect">
              <a:avLst>
                <a:gd name="adj" fmla="val 2754"/>
              </a:avLst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  <a:sym typeface="Wingdings" panose="05000000000000000000" pitchFamily="2" charset="2"/>
                </a:rPr>
                <a:t> </a:t>
              </a:r>
              <a:r>
                <a:rPr lang="ko-KR" altLang="en-US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이미 </a:t>
              </a:r>
              <a:r>
                <a:rPr lang="en-US" altLang="ko-KR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lock </a:t>
              </a:r>
              <a:r>
                <a:rPr lang="ko-KR" altLang="en-US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을 획득한 </a:t>
              </a:r>
              <a:r>
                <a:rPr lang="ko-KR" altLang="en-US" sz="2000" b="1" dirty="0" err="1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뮤텍스로</a:t>
              </a:r>
              <a:r>
                <a:rPr lang="ko-KR" altLang="en-US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 초기화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A2CFA48-D470-4767-9051-561035C35ED8}"/>
                </a:ext>
              </a:extLst>
            </p:cNvPr>
            <p:cNvSpPr/>
            <p:nvPr/>
          </p:nvSpPr>
          <p:spPr>
            <a:xfrm>
              <a:off x="1957232" y="6940593"/>
              <a:ext cx="6210842" cy="571415"/>
            </a:xfrm>
            <a:prstGeom prst="roundRect">
              <a:avLst>
                <a:gd name="adj" fmla="val 2754"/>
              </a:avLst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  <a:sym typeface="Wingdings" panose="05000000000000000000" pitchFamily="2" charset="2"/>
                </a:rPr>
                <a:t> </a:t>
              </a:r>
              <a:r>
                <a:rPr lang="en-US" altLang="ko-KR" sz="2000" b="1" dirty="0" err="1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unique_lock</a:t>
              </a:r>
              <a:r>
                <a:rPr lang="en-US" altLang="ko-KR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 </a:t>
              </a:r>
              <a:r>
                <a:rPr lang="ko-KR" altLang="en-US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을 먼저 생성하고 나중에 </a:t>
              </a:r>
              <a:r>
                <a:rPr lang="en-US" altLang="ko-KR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lock </a:t>
              </a:r>
              <a:r>
                <a:rPr lang="ko-KR" altLang="en-US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시도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952FD74-E85E-41FF-9867-D17DBA6DDDDF}"/>
                </a:ext>
              </a:extLst>
            </p:cNvPr>
            <p:cNvSpPr/>
            <p:nvPr/>
          </p:nvSpPr>
          <p:spPr>
            <a:xfrm>
              <a:off x="1957232" y="1752937"/>
              <a:ext cx="6210842" cy="571415"/>
            </a:xfrm>
            <a:prstGeom prst="roundRect">
              <a:avLst>
                <a:gd name="adj" fmla="val 2754"/>
              </a:avLst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  <a:sym typeface="Wingdings" panose="05000000000000000000" pitchFamily="2" charset="2"/>
                </a:rPr>
                <a:t> </a:t>
              </a:r>
              <a:r>
                <a:rPr lang="ko-KR" altLang="en-US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  <a:sym typeface="Wingdings" panose="05000000000000000000" pitchFamily="2" charset="2"/>
                </a:rPr>
                <a:t>연결된 </a:t>
              </a:r>
              <a:r>
                <a:rPr lang="en-US" altLang="ko-KR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  <a:sym typeface="Wingdings" panose="05000000000000000000" pitchFamily="2" charset="2"/>
                </a:rPr>
                <a:t>mutex </a:t>
              </a:r>
              <a:r>
                <a:rPr lang="ko-KR" altLang="en-US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  <a:sym typeface="Wingdings" panose="05000000000000000000" pitchFamily="2" charset="2"/>
                </a:rPr>
                <a:t>없이 </a:t>
              </a:r>
              <a:r>
                <a:rPr lang="en-US" altLang="ko-KR" sz="2000" b="1" dirty="0" err="1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  <a:sym typeface="Wingdings" panose="05000000000000000000" pitchFamily="2" charset="2"/>
                </a:rPr>
                <a:t>unique_lock</a:t>
              </a:r>
              <a:r>
                <a:rPr lang="en-US" altLang="ko-KR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  <a:sym typeface="Wingdings" panose="05000000000000000000" pitchFamily="2" charset="2"/>
                </a:rPr>
                <a:t> </a:t>
              </a:r>
              <a:r>
                <a:rPr lang="ko-KR" altLang="en-US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  <a:sym typeface="Wingdings" panose="05000000000000000000" pitchFamily="2" charset="2"/>
                </a:rPr>
                <a:t>객체만 생성</a:t>
              </a:r>
              <a:endParaRPr lang="ko-KR" altLang="en-US" sz="2000" b="1" dirty="0">
                <a:solidFill>
                  <a:srgbClr val="00206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C42416D-B59B-4715-99D6-EC89BBD62C1F}"/>
                </a:ext>
              </a:extLst>
            </p:cNvPr>
            <p:cNvSpPr/>
            <p:nvPr/>
          </p:nvSpPr>
          <p:spPr>
            <a:xfrm>
              <a:off x="1957232" y="8271150"/>
              <a:ext cx="6210842" cy="571415"/>
            </a:xfrm>
            <a:prstGeom prst="roundRect">
              <a:avLst>
                <a:gd name="adj" fmla="val 2754"/>
              </a:avLst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  <a:sym typeface="Wingdings" panose="05000000000000000000" pitchFamily="2" charset="2"/>
                </a:rPr>
                <a:t> </a:t>
              </a:r>
              <a:r>
                <a:rPr lang="en-US" altLang="ko-KR" sz="2000" b="1" dirty="0" err="1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  <a:sym typeface="Wingdings" panose="05000000000000000000" pitchFamily="2" charset="2"/>
                </a:rPr>
                <a:t>tm.try_lock_for</a:t>
              </a:r>
              <a:r>
                <a:rPr lang="en-US" altLang="ko-KR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  <a:sym typeface="Wingdings" panose="05000000000000000000" pitchFamily="2" charset="2"/>
                </a:rPr>
                <a:t>() </a:t>
              </a:r>
              <a:r>
                <a:rPr lang="ko-KR" altLang="en-US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  <a:sym typeface="Wingdings" panose="05000000000000000000" pitchFamily="2" charset="2"/>
                </a:rPr>
                <a:t>사용</a:t>
              </a:r>
              <a:endParaRPr lang="ko-KR" altLang="en-US" sz="2000" b="1" dirty="0">
                <a:solidFill>
                  <a:srgbClr val="00206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F530150-FAF5-4DEC-8531-695AA5C14805}"/>
                </a:ext>
              </a:extLst>
            </p:cNvPr>
            <p:cNvSpPr/>
            <p:nvPr/>
          </p:nvSpPr>
          <p:spPr>
            <a:xfrm>
              <a:off x="1957232" y="9882957"/>
              <a:ext cx="6210842" cy="571415"/>
            </a:xfrm>
            <a:prstGeom prst="roundRect">
              <a:avLst>
                <a:gd name="adj" fmla="val 2754"/>
              </a:avLst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  <a:sym typeface="Wingdings" panose="05000000000000000000" pitchFamily="2" charset="2"/>
                </a:rPr>
                <a:t> </a:t>
              </a:r>
              <a:r>
                <a:rPr lang="en-US" altLang="ko-KR" sz="2000" b="1" dirty="0" err="1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  <a:sym typeface="Wingdings" panose="05000000000000000000" pitchFamily="2" charset="2"/>
                </a:rPr>
                <a:t>tm.try_lock_untile</a:t>
              </a:r>
              <a:r>
                <a:rPr lang="en-US" altLang="ko-KR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  <a:sym typeface="Wingdings" panose="05000000000000000000" pitchFamily="2" charset="2"/>
                </a:rPr>
                <a:t>() </a:t>
              </a:r>
              <a:r>
                <a:rPr lang="ko-KR" altLang="en-US" sz="2000" b="1" dirty="0">
                  <a:solidFill>
                    <a:srgbClr val="00206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  <a:sym typeface="Wingdings" panose="05000000000000000000" pitchFamily="2" charset="2"/>
                </a:rPr>
                <a:t>사용</a:t>
              </a:r>
              <a:endParaRPr lang="ko-KR" altLang="en-US" sz="2000" b="1" dirty="0">
                <a:solidFill>
                  <a:srgbClr val="00206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34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83A01D1-5C59-4C79-B695-180B9FED38DF}"/>
              </a:ext>
            </a:extLst>
          </p:cNvPr>
          <p:cNvSpPr txBox="1"/>
          <p:nvPr/>
        </p:nvSpPr>
        <p:spPr>
          <a:xfrm>
            <a:off x="6056" y="827388"/>
            <a:ext cx="8329907" cy="875524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800" b="1" dirty="0">
                <a:solidFill>
                  <a:srgbClr val="C00000"/>
                </a:solidFill>
                <a:latin typeface="Calibri" panose="020F0502020204030204" pitchFamily="34" charset="0"/>
                <a:ea typeface="마루 부리OTF Beta" panose="020B0600000101010101" pitchFamily="34" charset="-127"/>
                <a:cs typeface="Calibri" panose="020F0502020204030204" pitchFamily="34" charset="0"/>
              </a:rPr>
              <a:t>std::</a:t>
            </a:r>
            <a:r>
              <a:rPr lang="en-US" altLang="ko-KR" sz="2800" b="1" dirty="0" err="1">
                <a:solidFill>
                  <a:srgbClr val="C00000"/>
                </a:solidFill>
                <a:latin typeface="Calibri" panose="020F0502020204030204" pitchFamily="34" charset="0"/>
                <a:ea typeface="마루 부리OTF Beta" panose="020B0600000101010101" pitchFamily="34" charset="-127"/>
                <a:cs typeface="Calibri" panose="020F0502020204030204" pitchFamily="34" charset="0"/>
              </a:rPr>
              <a:t>unique_lock</a:t>
            </a:r>
            <a:r>
              <a:rPr lang="en-US" altLang="ko-KR" sz="2800" b="1" dirty="0">
                <a:solidFill>
                  <a:srgbClr val="C00000"/>
                </a:solidFill>
                <a:latin typeface="Calibri" panose="020F0502020204030204" pitchFamily="34" charset="0"/>
                <a:ea typeface="마루 부리OTF Beta" panose="020B0600000101010101" pitchFamily="34" charset="-127"/>
                <a:cs typeface="Calibri" panose="020F0502020204030204" pitchFamily="34" charset="0"/>
              </a:rPr>
              <a:t> </a:t>
            </a:r>
            <a:r>
              <a:rPr lang="ko-KR" alt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마루 부리OTF Beta" panose="020B0600000101010101" pitchFamily="34" charset="-127"/>
                <a:cs typeface="Calibri" panose="020F0502020204030204" pitchFamily="34" charset="0"/>
              </a:rPr>
              <a:t>멤버 함수</a:t>
            </a:r>
            <a:endParaRPr lang="en-US" altLang="ko-KR" sz="2800" b="1" dirty="0">
              <a:solidFill>
                <a:srgbClr val="C00000"/>
              </a:solidFill>
              <a:latin typeface="Calibri" panose="020F0502020204030204" pitchFamily="34" charset="0"/>
              <a:ea typeface="마루 부리OTF Beta" panose="020B0600000101010101" pitchFamily="34" charset="-127"/>
              <a:cs typeface="Calibri" panose="020F0502020204030204" pitchFamily="34" charset="0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5CF540FB-F9A2-425C-80DC-85FA39838997}"/>
              </a:ext>
            </a:extLst>
          </p:cNvPr>
          <p:cNvGraphicFramePr>
            <a:graphicFrameLocks noGrp="1"/>
          </p:cNvGraphicFramePr>
          <p:nvPr/>
        </p:nvGraphicFramePr>
        <p:xfrm>
          <a:off x="100012" y="1702912"/>
          <a:ext cx="8097076" cy="720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457">
                  <a:extLst>
                    <a:ext uri="{9D8B030D-6E8A-4147-A177-3AD203B41FA5}">
                      <a16:colId xmlns:a16="http://schemas.microsoft.com/office/drawing/2014/main" val="1586391156"/>
                    </a:ext>
                  </a:extLst>
                </a:gridCol>
                <a:gridCol w="6186619">
                  <a:extLst>
                    <a:ext uri="{9D8B030D-6E8A-4147-A177-3AD203B41FA5}">
                      <a16:colId xmlns:a16="http://schemas.microsoft.com/office/drawing/2014/main" val="4219269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lock</a:t>
                      </a:r>
                    </a:p>
                  </a:txBody>
                  <a:tcPr marL="108000" marR="4763" marT="36000" marB="108000" anchor="ctr"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locks the associated mutex</a:t>
                      </a:r>
                    </a:p>
                  </a:txBody>
                  <a:tcPr marL="108000" marR="4763" marT="36000" marB="108000" anchor="ctr"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7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try_lock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08000" marR="4763" marT="36000" marB="108000" anchor="ctr">
                    <a:lnT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tries to lock the associated mutex without blocking</a:t>
                      </a:r>
                    </a:p>
                  </a:txBody>
                  <a:tcPr marL="108000" marR="4763" marT="36000" marB="108000" anchor="ctr">
                    <a:lnT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0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try_lock_for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08000" marR="4763" marT="36000" marB="108000" anchor="ctr">
                    <a:lnT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attempts to lock. the associated 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TimedLockable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 mutex, returns if the mutex has been unavailable for the specified time duration</a:t>
                      </a:r>
                    </a:p>
                  </a:txBody>
                  <a:tcPr marL="108000" marR="4763" marT="36000" marB="108000" anchor="ctr">
                    <a:lnT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34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try_lock_until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08000" marR="4763" marT="36000" marB="108000" anchor="ctr">
                    <a:lnT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tries to lock. the associated 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TimedLockable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 mutex, returns if the mutex has been unavailable until specified time point has been reached</a:t>
                      </a:r>
                    </a:p>
                  </a:txBody>
                  <a:tcPr marL="108000" marR="4763" marT="36000" marB="108000" anchor="ctr">
                    <a:lnT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89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unlock</a:t>
                      </a:r>
                    </a:p>
                  </a:txBody>
                  <a:tcPr marL="108000" marR="4763" marT="36000" marB="108000" anchor="ctr">
                    <a:lnT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unlocks the associated mutex</a:t>
                      </a:r>
                    </a:p>
                  </a:txBody>
                  <a:tcPr marL="108000" marR="4763" marT="36000" marB="108000" anchor="ctr">
                    <a:lnT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43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swap</a:t>
                      </a:r>
                    </a:p>
                  </a:txBody>
                  <a:tcPr marL="108000" marR="4763" marT="36000" marB="108000" anchor="ctr">
                    <a:lnT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swaps state with another 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std::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unique_lock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08000" marR="4763" marT="36000" marB="108000" anchor="ctr">
                    <a:lnT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985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release</a:t>
                      </a:r>
                    </a:p>
                  </a:txBody>
                  <a:tcPr marL="108000" marR="4763" marT="36000" marB="108000" anchor="ctr">
                    <a:lnT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disassociates the associated mutex without unlocking it</a:t>
                      </a:r>
                    </a:p>
                  </a:txBody>
                  <a:tcPr marL="108000" marR="4763" marT="36000" marB="108000" anchor="ctr">
                    <a:lnT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39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mutex</a:t>
                      </a:r>
                    </a:p>
                  </a:txBody>
                  <a:tcPr marL="108000" marR="4763" marT="36000" marB="108000" anchor="ctr">
                    <a:lnT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returns a pointer to the associated mutex</a:t>
                      </a:r>
                    </a:p>
                  </a:txBody>
                  <a:tcPr marL="108000" marR="4763" marT="36000" marB="108000" anchor="ctr">
                    <a:lnT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6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owns_lock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08000" marR="4763" marT="36000" marB="108000" anchor="ctr">
                    <a:lnT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tests whether the lock owns its associated mutex</a:t>
                      </a:r>
                    </a:p>
                  </a:txBody>
                  <a:tcPr marL="108000" marR="4763" marT="36000" marB="108000" anchor="ctr">
                    <a:lnT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72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operator bool</a:t>
                      </a:r>
                    </a:p>
                  </a:txBody>
                  <a:tcPr marL="108000" marR="4763" marT="36000" marB="108000" anchor="ctr">
                    <a:lnT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tests whether the lock owns its associated mutex</a:t>
                      </a:r>
                    </a:p>
                  </a:txBody>
                  <a:tcPr marL="108000" marR="4763" marT="36000" marB="108000" anchor="ctr">
                    <a:lnT w="952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8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88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6056" y="4122817"/>
            <a:ext cx="8329907" cy="3178654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800" b="1" dirty="0">
                <a:solidFill>
                  <a:srgbClr val="C00000"/>
                </a:solidFill>
                <a:latin typeface="Calibri" panose="020F0502020204030204" pitchFamily="34" charset="0"/>
                <a:ea typeface="마루 부리OTF Beta" panose="020B0600000101010101" pitchFamily="34" charset="-127"/>
                <a:cs typeface="Calibri" panose="020F0502020204030204" pitchFamily="34" charset="0"/>
              </a:rPr>
              <a:t>std::lock()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deadlock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회피 기술을 사용해서 여러 개의 </a:t>
            </a:r>
            <a:r>
              <a:rPr lang="ko-KR" altLang="en-US" sz="2400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뮤텍스를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안전하게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lock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하는 함수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800" b="1" dirty="0">
                <a:solidFill>
                  <a:srgbClr val="C00000"/>
                </a:solidFill>
                <a:latin typeface="Calibri" panose="020F0502020204030204" pitchFamily="34" charset="0"/>
                <a:ea typeface="마루 부리OTF Beta" panose="020B0600000101010101" pitchFamily="34" charset="-127"/>
                <a:cs typeface="Calibri" panose="020F0502020204030204" pitchFamily="34" charset="0"/>
              </a:rPr>
              <a:t>std::</a:t>
            </a:r>
            <a:r>
              <a:rPr lang="en-US" altLang="ko-KR" sz="2800" b="1" dirty="0" err="1">
                <a:solidFill>
                  <a:srgbClr val="C00000"/>
                </a:solidFill>
                <a:latin typeface="Calibri" panose="020F0502020204030204" pitchFamily="34" charset="0"/>
                <a:ea typeface="마루 부리OTF Beta" panose="020B0600000101010101" pitchFamily="34" charset="-127"/>
                <a:cs typeface="Calibri" panose="020F0502020204030204" pitchFamily="34" charset="0"/>
              </a:rPr>
              <a:t>scoped_lock</a:t>
            </a:r>
            <a:endParaRPr lang="en-US" altLang="ko-KR" sz="2800" b="1" dirty="0">
              <a:solidFill>
                <a:srgbClr val="C00000"/>
              </a:solidFill>
              <a:latin typeface="Calibri" panose="020F0502020204030204" pitchFamily="34" charset="0"/>
              <a:ea typeface="마루 부리OTF Beta" panose="020B0600000101010101" pitchFamily="34" charset="-127"/>
              <a:cs typeface="Calibri" panose="020F050202020403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904017F-48D9-42A4-A6EE-AAA28EC3F325}"/>
              </a:ext>
            </a:extLst>
          </p:cNvPr>
          <p:cNvGrpSpPr/>
          <p:nvPr/>
        </p:nvGrpSpPr>
        <p:grpSpPr>
          <a:xfrm>
            <a:off x="3631075" y="1725697"/>
            <a:ext cx="1078575" cy="1472576"/>
            <a:chOff x="3570519" y="2300008"/>
            <a:chExt cx="1078575" cy="147257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76BF7DB-86A5-4F79-B9D6-79EDFA662EC1}"/>
                </a:ext>
              </a:extLst>
            </p:cNvPr>
            <p:cNvSpPr/>
            <p:nvPr/>
          </p:nvSpPr>
          <p:spPr>
            <a:xfrm>
              <a:off x="3570519" y="2300008"/>
              <a:ext cx="1078575" cy="648001"/>
            </a:xfrm>
            <a:prstGeom prst="roundRect">
              <a:avLst>
                <a:gd name="adj" fmla="val 66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고도 B" panose="02000503000000020004" pitchFamily="2" charset="-127"/>
                  <a:ea typeface="고도 B" panose="02000503000000020004" pitchFamily="2" charset="-127"/>
                </a:rPr>
                <a:t>m1</a:t>
              </a:r>
              <a:endParaRPr lang="ko-KR" altLang="en-US" sz="2400" dirty="0"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987645B-27B7-4A0F-A55A-DC12E6CE147B}"/>
                </a:ext>
              </a:extLst>
            </p:cNvPr>
            <p:cNvSpPr/>
            <p:nvPr/>
          </p:nvSpPr>
          <p:spPr>
            <a:xfrm>
              <a:off x="3570519" y="3124583"/>
              <a:ext cx="1078575" cy="648001"/>
            </a:xfrm>
            <a:prstGeom prst="roundRect">
              <a:avLst>
                <a:gd name="adj" fmla="val 66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고도 B" panose="02000503000000020004" pitchFamily="2" charset="-127"/>
                  <a:ea typeface="고도 B" panose="02000503000000020004" pitchFamily="2" charset="-127"/>
                </a:rPr>
                <a:t>m2</a:t>
              </a:r>
              <a:endParaRPr lang="ko-KR" altLang="en-US" sz="2400" dirty="0"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2C90E50-661C-4FBD-B770-F6A5326E57DC}"/>
              </a:ext>
            </a:extLst>
          </p:cNvPr>
          <p:cNvGrpSpPr/>
          <p:nvPr/>
        </p:nvGrpSpPr>
        <p:grpSpPr>
          <a:xfrm>
            <a:off x="2352903" y="1588032"/>
            <a:ext cx="1199015" cy="461665"/>
            <a:chOff x="2292347" y="2162343"/>
            <a:chExt cx="1199015" cy="461665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8AE9B069-39A0-4219-935D-2234D944CF74}"/>
                </a:ext>
              </a:extLst>
            </p:cNvPr>
            <p:cNvCxnSpPr/>
            <p:nvPr/>
          </p:nvCxnSpPr>
          <p:spPr>
            <a:xfrm>
              <a:off x="2292347" y="2624008"/>
              <a:ext cx="1199015" cy="0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96F2DF-C8CC-45D6-BF15-7599C3D24B52}"/>
                </a:ext>
              </a:extLst>
            </p:cNvPr>
            <p:cNvSpPr txBox="1"/>
            <p:nvPr/>
          </p:nvSpPr>
          <p:spPr>
            <a:xfrm>
              <a:off x="2479691" y="21623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lock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DFA2EC-BED6-409C-B113-6B6554C57E13}"/>
              </a:ext>
            </a:extLst>
          </p:cNvPr>
          <p:cNvGrpSpPr/>
          <p:nvPr/>
        </p:nvGrpSpPr>
        <p:grpSpPr>
          <a:xfrm>
            <a:off x="1935937" y="1305982"/>
            <a:ext cx="4468851" cy="2488578"/>
            <a:chOff x="1875381" y="1880293"/>
            <a:chExt cx="4468851" cy="2488578"/>
          </a:xfrm>
        </p:grpSpPr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004E342B-44BA-4314-B591-F464CBD65698}"/>
                </a:ext>
              </a:extLst>
            </p:cNvPr>
            <p:cNvSpPr/>
            <p:nvPr/>
          </p:nvSpPr>
          <p:spPr>
            <a:xfrm>
              <a:off x="1875381" y="1880294"/>
              <a:ext cx="416966" cy="2488577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02837D1C-1065-45D2-8DCE-2DF814C08FFC}"/>
                </a:ext>
              </a:extLst>
            </p:cNvPr>
            <p:cNvSpPr/>
            <p:nvPr/>
          </p:nvSpPr>
          <p:spPr>
            <a:xfrm>
              <a:off x="5927266" y="1880293"/>
              <a:ext cx="416966" cy="2488577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EBE597-CE77-4013-9207-556FF464DF46}"/>
              </a:ext>
            </a:extLst>
          </p:cNvPr>
          <p:cNvGrpSpPr/>
          <p:nvPr/>
        </p:nvGrpSpPr>
        <p:grpSpPr>
          <a:xfrm>
            <a:off x="4814224" y="2871146"/>
            <a:ext cx="1122386" cy="461665"/>
            <a:chOff x="4753668" y="3448583"/>
            <a:chExt cx="1122386" cy="461665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B061A2C-8A1E-4B40-AE3B-05003612B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3668" y="3448583"/>
              <a:ext cx="1122386" cy="0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849A7-A751-479D-8296-60BBFEBFB28D}"/>
                </a:ext>
              </a:extLst>
            </p:cNvPr>
            <p:cNvSpPr txBox="1"/>
            <p:nvPr/>
          </p:nvSpPr>
          <p:spPr>
            <a:xfrm>
              <a:off x="4964444" y="344858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lock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5199304-570C-4117-9983-C4A6DA914391}"/>
              </a:ext>
            </a:extLst>
          </p:cNvPr>
          <p:cNvGrpSpPr/>
          <p:nvPr/>
        </p:nvGrpSpPr>
        <p:grpSpPr>
          <a:xfrm>
            <a:off x="2352902" y="2412607"/>
            <a:ext cx="1199015" cy="461665"/>
            <a:chOff x="2292347" y="2162343"/>
            <a:chExt cx="1199015" cy="461665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EAFE004-5101-4166-853F-44D8380B71F1}"/>
                </a:ext>
              </a:extLst>
            </p:cNvPr>
            <p:cNvCxnSpPr/>
            <p:nvPr/>
          </p:nvCxnSpPr>
          <p:spPr>
            <a:xfrm>
              <a:off x="2292347" y="2624008"/>
              <a:ext cx="1199015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373F56-3568-44C6-BAC4-754F35E49B13}"/>
                </a:ext>
              </a:extLst>
            </p:cNvPr>
            <p:cNvSpPr txBox="1"/>
            <p:nvPr/>
          </p:nvSpPr>
          <p:spPr>
            <a:xfrm>
              <a:off x="2479691" y="2162343"/>
              <a:ext cx="7455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wait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ADC3DE3-39E2-4FF3-8089-AE5F36709F40}"/>
              </a:ext>
            </a:extLst>
          </p:cNvPr>
          <p:cNvGrpSpPr/>
          <p:nvPr/>
        </p:nvGrpSpPr>
        <p:grpSpPr>
          <a:xfrm>
            <a:off x="4892948" y="1588032"/>
            <a:ext cx="1043662" cy="484121"/>
            <a:chOff x="2181618" y="2162343"/>
            <a:chExt cx="1043662" cy="484121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B1151CF3-8C8E-4BFF-9CB6-2A97D71778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1618" y="2632662"/>
              <a:ext cx="1022339" cy="13802"/>
            </a:xfrm>
            <a:prstGeom prst="straightConnector1">
              <a:avLst/>
            </a:prstGeom>
            <a:ln w="508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D06321-67D9-497A-B6E2-68968DB0117C}"/>
                </a:ext>
              </a:extLst>
            </p:cNvPr>
            <p:cNvSpPr txBox="1"/>
            <p:nvPr/>
          </p:nvSpPr>
          <p:spPr>
            <a:xfrm>
              <a:off x="2479691" y="2162343"/>
              <a:ext cx="7455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wait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id="{853023D7-D728-4969-ABB7-943460CD2537}"/>
              </a:ext>
            </a:extLst>
          </p:cNvPr>
          <p:cNvGraphicFramePr>
            <a:graphicFrameLocks noGrp="1"/>
          </p:cNvGraphicFramePr>
          <p:nvPr/>
        </p:nvGraphicFramePr>
        <p:xfrm>
          <a:off x="100013" y="7301471"/>
          <a:ext cx="8097075" cy="207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076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5465999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std::</a:t>
                      </a: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lock_guard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</a:pPr>
                      <a:r>
                        <a:rPr lang="ko-KR" altLang="en-US" sz="2000" b="0" i="0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한 개의 </a:t>
                      </a:r>
                      <a:r>
                        <a:rPr lang="en-US" altLang="ko-KR" sz="2000" b="0" i="0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mutex </a:t>
                      </a:r>
                      <a:r>
                        <a:rPr lang="ko-KR" altLang="en-US" sz="2000" b="0" i="0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를 </a:t>
                      </a:r>
                      <a:r>
                        <a:rPr lang="en-US" altLang="ko-KR" sz="2000" b="0" i="0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RAII </a:t>
                      </a:r>
                      <a:r>
                        <a:rPr lang="ko-KR" altLang="en-US" sz="2000" b="0" i="0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기술로 관리</a:t>
                      </a:r>
                      <a:r>
                        <a:rPr lang="en-US" altLang="ko-KR" sz="2000" b="0" i="0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, </a:t>
                      </a:r>
                      <a:r>
                        <a:rPr lang="en-US" altLang="ko-KR" sz="2000" b="0" i="0" dirty="0">
                          <a:solidFill>
                            <a:srgbClr val="FF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C++11</a:t>
                      </a:r>
                      <a:endParaRPr lang="ko-KR" altLang="en-US" sz="2000" b="0" i="0" dirty="0">
                        <a:solidFill>
                          <a:srgbClr val="FF0000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std::</a:t>
                      </a: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scoped_lock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여러 개의 </a:t>
                      </a:r>
                      <a:r>
                        <a:rPr lang="en-US" altLang="ko-KR" sz="2000" dirty="0"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mutex</a:t>
                      </a:r>
                      <a:r>
                        <a:rPr lang="ko-KR" altLang="en-US" sz="2000" dirty="0"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를 </a:t>
                      </a:r>
                      <a:r>
                        <a:rPr lang="en-US" altLang="ko-KR" sz="2000" dirty="0"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RAII </a:t>
                      </a:r>
                      <a:r>
                        <a:rPr lang="ko-KR" altLang="en-US" sz="2000" dirty="0"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기술로 관리</a:t>
                      </a:r>
                      <a:endParaRPr lang="en-US" altLang="ko-KR" sz="2000" dirty="0"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내부적으로 </a:t>
                      </a: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std::lock </a:t>
                      </a:r>
                      <a:r>
                        <a:rPr lang="ko-KR" altLang="en-US" sz="2000" b="1" dirty="0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을 사용</a:t>
                      </a: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, C++17</a:t>
                      </a: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149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6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82E400-3CF7-48AE-8209-6FFA90AE8884}"/>
              </a:ext>
            </a:extLst>
          </p:cNvPr>
          <p:cNvGrpSpPr/>
          <p:nvPr/>
        </p:nvGrpSpPr>
        <p:grpSpPr>
          <a:xfrm>
            <a:off x="2306384" y="3072383"/>
            <a:ext cx="2024913" cy="1715599"/>
            <a:chOff x="2145450" y="2640786"/>
            <a:chExt cx="2024913" cy="1715599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B10A0AC-5062-4710-A72B-405B0CD8A599}"/>
                </a:ext>
              </a:extLst>
            </p:cNvPr>
            <p:cNvSpPr/>
            <p:nvPr/>
          </p:nvSpPr>
          <p:spPr>
            <a:xfrm>
              <a:off x="2369141" y="2640786"/>
              <a:ext cx="1572768" cy="1038759"/>
            </a:xfrm>
            <a:prstGeom prst="roundRect">
              <a:avLst>
                <a:gd name="adj" fmla="val 46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06C53E-4B14-4366-A2A9-CBA7E5BA423F}"/>
                </a:ext>
              </a:extLst>
            </p:cNvPr>
            <p:cNvSpPr txBox="1"/>
            <p:nvPr/>
          </p:nvSpPr>
          <p:spPr>
            <a:xfrm>
              <a:off x="2145450" y="3833165"/>
              <a:ext cx="2024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공유 </a:t>
              </a:r>
              <a:r>
                <a:rPr lang="ko-KR" altLang="en-US" sz="2800" dirty="0" err="1"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데이타</a:t>
              </a:r>
              <a:endParaRPr lang="ko-KR" altLang="en-US" sz="2800" dirty="0"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</p:txBody>
        </p:sp>
      </p:grp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090CA738-B5C7-489F-9DB5-0E01E5521CCC}"/>
              </a:ext>
            </a:extLst>
          </p:cNvPr>
          <p:cNvSpPr/>
          <p:nvPr/>
        </p:nvSpPr>
        <p:spPr>
          <a:xfrm>
            <a:off x="1051815" y="2347473"/>
            <a:ext cx="416966" cy="248857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E0AB553-05E3-4CC0-A105-F209CE83046B}"/>
              </a:ext>
            </a:extLst>
          </p:cNvPr>
          <p:cNvGrpSpPr/>
          <p:nvPr/>
        </p:nvGrpSpPr>
        <p:grpSpPr>
          <a:xfrm>
            <a:off x="1432206" y="3035401"/>
            <a:ext cx="1061294" cy="563675"/>
            <a:chOff x="1307847" y="2603804"/>
            <a:chExt cx="1061294" cy="563675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5D49092-680E-4A2B-B695-ACE60239670F}"/>
                </a:ext>
              </a:extLst>
            </p:cNvPr>
            <p:cNvCxnSpPr/>
            <p:nvPr/>
          </p:nvCxnSpPr>
          <p:spPr>
            <a:xfrm>
              <a:off x="1307847" y="3167479"/>
              <a:ext cx="1061294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902C0B-87F4-408B-A697-4750578D63B4}"/>
                </a:ext>
              </a:extLst>
            </p:cNvPr>
            <p:cNvSpPr txBox="1"/>
            <p:nvPr/>
          </p:nvSpPr>
          <p:spPr>
            <a:xfrm>
              <a:off x="1420815" y="2603804"/>
              <a:ext cx="835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write</a:t>
              </a:r>
              <a:endParaRPr lang="ko-KR" altLang="en-US" sz="24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E0AC8F3-E6B6-41E1-9CBE-0CC1EF007828}"/>
              </a:ext>
            </a:extLst>
          </p:cNvPr>
          <p:cNvGrpSpPr/>
          <p:nvPr/>
        </p:nvGrpSpPr>
        <p:grpSpPr>
          <a:xfrm>
            <a:off x="4233121" y="2973274"/>
            <a:ext cx="1437021" cy="1236974"/>
            <a:chOff x="4233121" y="2973274"/>
            <a:chExt cx="1437021" cy="1236974"/>
          </a:xfrm>
        </p:grpSpPr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1EEA6C28-8566-46C5-8E9E-8C1E2811B79B}"/>
                </a:ext>
              </a:extLst>
            </p:cNvPr>
            <p:cNvSpPr/>
            <p:nvPr/>
          </p:nvSpPr>
          <p:spPr>
            <a:xfrm>
              <a:off x="5253176" y="2973274"/>
              <a:ext cx="416966" cy="1236974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063B55A-E2A0-4267-BD40-300D17C0598C}"/>
                </a:ext>
              </a:extLst>
            </p:cNvPr>
            <p:cNvGrpSpPr/>
            <p:nvPr/>
          </p:nvGrpSpPr>
          <p:grpSpPr>
            <a:xfrm>
              <a:off x="4233121" y="3086407"/>
              <a:ext cx="1061294" cy="563675"/>
              <a:chOff x="1307847" y="2603804"/>
              <a:chExt cx="1061294" cy="563675"/>
            </a:xfrm>
          </p:grpSpPr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C5942C77-50DB-432B-8151-60866E097341}"/>
                  </a:ext>
                </a:extLst>
              </p:cNvPr>
              <p:cNvCxnSpPr/>
              <p:nvPr/>
            </p:nvCxnSpPr>
            <p:spPr>
              <a:xfrm>
                <a:off x="1307847" y="3167479"/>
                <a:ext cx="1061294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A0B369-AA97-4B80-B184-35E93DDA09A0}"/>
                  </a:ext>
                </a:extLst>
              </p:cNvPr>
              <p:cNvSpPr txBox="1"/>
              <p:nvPr/>
            </p:nvSpPr>
            <p:spPr>
              <a:xfrm>
                <a:off x="1420815" y="2603804"/>
                <a:ext cx="751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read</a:t>
                </a:r>
                <a:endParaRPr lang="ko-KR" altLang="en-US" sz="2400" dirty="0"/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9978BC3-24AF-4E14-81A5-EBDDE874D158}"/>
              </a:ext>
            </a:extLst>
          </p:cNvPr>
          <p:cNvGrpSpPr/>
          <p:nvPr/>
        </p:nvGrpSpPr>
        <p:grpSpPr>
          <a:xfrm>
            <a:off x="4170363" y="1338410"/>
            <a:ext cx="1499779" cy="1580355"/>
            <a:chOff x="4170363" y="2973274"/>
            <a:chExt cx="1499779" cy="1580355"/>
          </a:xfrm>
        </p:grpSpPr>
        <p:sp>
          <p:nvSpPr>
            <p:cNvPr id="30" name="화살표: 아래쪽 29">
              <a:extLst>
                <a:ext uri="{FF2B5EF4-FFF2-40B4-BE49-F238E27FC236}">
                  <a16:creationId xmlns:a16="http://schemas.microsoft.com/office/drawing/2014/main" id="{7CEE0851-2439-4C71-9D25-2710AFA45893}"/>
                </a:ext>
              </a:extLst>
            </p:cNvPr>
            <p:cNvSpPr/>
            <p:nvPr/>
          </p:nvSpPr>
          <p:spPr>
            <a:xfrm>
              <a:off x="5253176" y="2973274"/>
              <a:ext cx="416966" cy="1236974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AA04724-4D46-4913-802C-18A9F7F806DB}"/>
                </a:ext>
              </a:extLst>
            </p:cNvPr>
            <p:cNvGrpSpPr/>
            <p:nvPr/>
          </p:nvGrpSpPr>
          <p:grpSpPr>
            <a:xfrm>
              <a:off x="4170363" y="3086407"/>
              <a:ext cx="1124052" cy="1467222"/>
              <a:chOff x="1245089" y="2603804"/>
              <a:chExt cx="1124052" cy="1467222"/>
            </a:xfrm>
          </p:grpSpPr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5A9BBE86-54C2-48B2-9BF2-A18FA9E0AF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5089" y="3167479"/>
                <a:ext cx="1124052" cy="903547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4B9920-80B3-4A17-8466-ABAE6BDDD51C}"/>
                  </a:ext>
                </a:extLst>
              </p:cNvPr>
              <p:cNvSpPr txBox="1"/>
              <p:nvPr/>
            </p:nvSpPr>
            <p:spPr>
              <a:xfrm>
                <a:off x="1420815" y="2603804"/>
                <a:ext cx="751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read</a:t>
                </a:r>
                <a:endParaRPr lang="ko-KR" altLang="en-US" sz="2400" dirty="0"/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B51856-1F30-40FB-B57D-1EB65E1ABD51}"/>
              </a:ext>
            </a:extLst>
          </p:cNvPr>
          <p:cNvGrpSpPr/>
          <p:nvPr/>
        </p:nvGrpSpPr>
        <p:grpSpPr>
          <a:xfrm>
            <a:off x="4170363" y="4210248"/>
            <a:ext cx="1499779" cy="1553098"/>
            <a:chOff x="4170363" y="2657150"/>
            <a:chExt cx="1499779" cy="1553098"/>
          </a:xfrm>
        </p:grpSpPr>
        <p:sp>
          <p:nvSpPr>
            <p:cNvPr id="36" name="화살표: 아래쪽 35">
              <a:extLst>
                <a:ext uri="{FF2B5EF4-FFF2-40B4-BE49-F238E27FC236}">
                  <a16:creationId xmlns:a16="http://schemas.microsoft.com/office/drawing/2014/main" id="{BB5CE384-BD74-489E-B53B-CBADD7485CE5}"/>
                </a:ext>
              </a:extLst>
            </p:cNvPr>
            <p:cNvSpPr/>
            <p:nvPr/>
          </p:nvSpPr>
          <p:spPr>
            <a:xfrm>
              <a:off x="5253176" y="2973274"/>
              <a:ext cx="416966" cy="1236974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BCBE1B3-DF3F-4995-B36A-A45FE9660820}"/>
                </a:ext>
              </a:extLst>
            </p:cNvPr>
            <p:cNvGrpSpPr/>
            <p:nvPr/>
          </p:nvGrpSpPr>
          <p:grpSpPr>
            <a:xfrm>
              <a:off x="4170363" y="2657150"/>
              <a:ext cx="1124052" cy="992932"/>
              <a:chOff x="1245089" y="2174547"/>
              <a:chExt cx="1124052" cy="992932"/>
            </a:xfrm>
          </p:grpSpPr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BE862B64-326F-4FC0-B169-A1C4E48E1A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089" y="2174547"/>
                <a:ext cx="1124052" cy="992932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2AC8AB4-BE10-4A7D-889B-1E1824C0646B}"/>
                  </a:ext>
                </a:extLst>
              </p:cNvPr>
              <p:cNvSpPr txBox="1"/>
              <p:nvPr/>
            </p:nvSpPr>
            <p:spPr>
              <a:xfrm>
                <a:off x="1420815" y="2603804"/>
                <a:ext cx="751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read</a:t>
                </a:r>
                <a:endParaRPr lang="ko-KR" altLang="en-US" sz="24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38580D3-E424-46FC-89FB-84D076B896B9}"/>
              </a:ext>
            </a:extLst>
          </p:cNvPr>
          <p:cNvSpPr txBox="1"/>
          <p:nvPr/>
        </p:nvSpPr>
        <p:spPr>
          <a:xfrm>
            <a:off x="6056" y="6011781"/>
            <a:ext cx="8329907" cy="4671371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쓰는 동안에는 읽을 수 없어야 한다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읽는 동안에는 쓸 수 없어야 한다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하나의 스레드가 읽는 동안 다른 스레드도 읽을 수 있다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</a:t>
            </a:r>
            <a:r>
              <a:rPr lang="en-US" altLang="ko-KR" sz="2400" b="1" dirty="0" err="1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shared_mutex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사용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</a:t>
            </a:r>
            <a:r>
              <a:rPr lang="en-US" altLang="ko-KR" sz="2400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shared_lock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b="1" dirty="0" err="1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lock_shared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() / </a:t>
            </a:r>
            <a:r>
              <a:rPr lang="en-US" altLang="ko-KR" sz="2400" b="1" dirty="0" err="1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unlock_shared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() 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를 자동으로 수행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96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38580D3-E424-46FC-89FB-84D076B896B9}"/>
              </a:ext>
            </a:extLst>
          </p:cNvPr>
          <p:cNvSpPr txBox="1"/>
          <p:nvPr/>
        </p:nvSpPr>
        <p:spPr>
          <a:xfrm>
            <a:off x="6056" y="5266939"/>
            <a:ext cx="8329907" cy="4117373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공유 데이터는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동시 접근으로 부터 보호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되어야 한다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std::mutex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사용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</a:t>
            </a:r>
            <a:r>
              <a:rPr lang="en-US" altLang="ko-KR" sz="2400" dirty="0" err="1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lock_guard</a:t>
            </a:r>
            <a:r>
              <a:rPr lang="en-US" altLang="ko-KR" sz="2400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등을 사용해서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lock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을 관리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생산자가 생산후에 소비 되어야 한다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Data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가 준비 되었음을 알려야 한다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</a:t>
            </a:r>
            <a:r>
              <a:rPr lang="en-US" altLang="ko-KR" sz="2400" b="1" dirty="0" err="1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condition_variable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CC98E64-5844-4FB7-9378-D037B4B06AB9}"/>
              </a:ext>
            </a:extLst>
          </p:cNvPr>
          <p:cNvGrpSpPr/>
          <p:nvPr/>
        </p:nvGrpSpPr>
        <p:grpSpPr>
          <a:xfrm>
            <a:off x="1235984" y="1620798"/>
            <a:ext cx="5874777" cy="3107063"/>
            <a:chOff x="1235984" y="1620798"/>
            <a:chExt cx="5874777" cy="310706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182E400-3CF7-48AE-8209-6FFA90AE8884}"/>
                </a:ext>
              </a:extLst>
            </p:cNvPr>
            <p:cNvGrpSpPr/>
            <p:nvPr/>
          </p:nvGrpSpPr>
          <p:grpSpPr>
            <a:xfrm>
              <a:off x="3057282" y="2345708"/>
              <a:ext cx="2024913" cy="1715599"/>
              <a:chOff x="2145450" y="2640786"/>
              <a:chExt cx="2024913" cy="1715599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6B10A0AC-5062-4710-A72B-405B0CD8A599}"/>
                  </a:ext>
                </a:extLst>
              </p:cNvPr>
              <p:cNvSpPr/>
              <p:nvPr/>
            </p:nvSpPr>
            <p:spPr>
              <a:xfrm>
                <a:off x="2369141" y="2640786"/>
                <a:ext cx="1572768" cy="1038759"/>
              </a:xfrm>
              <a:prstGeom prst="roundRect">
                <a:avLst>
                  <a:gd name="adj" fmla="val 469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06C53E-4B14-4366-A2A9-CBA7E5BA423F}"/>
                  </a:ext>
                </a:extLst>
              </p:cNvPr>
              <p:cNvSpPr txBox="1"/>
              <p:nvPr/>
            </p:nvSpPr>
            <p:spPr>
              <a:xfrm>
                <a:off x="2145450" y="3833165"/>
                <a:ext cx="20249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dirty="0">
                    <a:latin typeface="마루 부리OTF Beta" panose="020B0600000101010101" pitchFamily="34" charset="-127"/>
                    <a:ea typeface="마루 부리OTF Beta" panose="020B0600000101010101" pitchFamily="34" charset="-127"/>
                  </a:rPr>
                  <a:t>공유 </a:t>
                </a:r>
                <a:r>
                  <a:rPr lang="ko-KR" altLang="en-US" sz="2800" dirty="0" err="1">
                    <a:latin typeface="마루 부리OTF Beta" panose="020B0600000101010101" pitchFamily="34" charset="-127"/>
                    <a:ea typeface="마루 부리OTF Beta" panose="020B0600000101010101" pitchFamily="34" charset="-127"/>
                  </a:rPr>
                  <a:t>데이타</a:t>
                </a:r>
                <a:endParaRPr lang="ko-KR" altLang="en-US" sz="2800" dirty="0">
                  <a:latin typeface="마루 부리OTF Beta" panose="020B0600000101010101" pitchFamily="34" charset="-127"/>
                  <a:ea typeface="마루 부리OTF Beta" panose="020B0600000101010101" pitchFamily="34" charset="-127"/>
                </a:endParaRPr>
              </a:p>
            </p:txBody>
          </p:sp>
        </p:grp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090CA738-B5C7-489F-9DB5-0E01E5521CCC}"/>
                </a:ext>
              </a:extLst>
            </p:cNvPr>
            <p:cNvSpPr/>
            <p:nvPr/>
          </p:nvSpPr>
          <p:spPr>
            <a:xfrm>
              <a:off x="1802713" y="1620798"/>
              <a:ext cx="416966" cy="2488577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E0AB553-05E3-4CC0-A105-F209CE83046B}"/>
                </a:ext>
              </a:extLst>
            </p:cNvPr>
            <p:cNvGrpSpPr/>
            <p:nvPr/>
          </p:nvGrpSpPr>
          <p:grpSpPr>
            <a:xfrm>
              <a:off x="2183104" y="2308726"/>
              <a:ext cx="1061294" cy="563675"/>
              <a:chOff x="1307847" y="2603804"/>
              <a:chExt cx="1061294" cy="563675"/>
            </a:xfrm>
          </p:grpSpPr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95D49092-680E-4A2B-B695-ACE60239670F}"/>
                  </a:ext>
                </a:extLst>
              </p:cNvPr>
              <p:cNvCxnSpPr/>
              <p:nvPr/>
            </p:nvCxnSpPr>
            <p:spPr>
              <a:xfrm>
                <a:off x="1307847" y="3167479"/>
                <a:ext cx="1061294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02C0B-87F4-408B-A697-4750578D63B4}"/>
                  </a:ext>
                </a:extLst>
              </p:cNvPr>
              <p:cNvSpPr txBox="1"/>
              <p:nvPr/>
            </p:nvSpPr>
            <p:spPr>
              <a:xfrm>
                <a:off x="1420815" y="2603804"/>
                <a:ext cx="8353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write</a:t>
                </a:r>
                <a:endParaRPr lang="ko-KR" altLang="en-US" sz="2400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7B991CA-A1BD-4861-8AE7-C6ECA2386614}"/>
                </a:ext>
              </a:extLst>
            </p:cNvPr>
            <p:cNvGrpSpPr/>
            <p:nvPr/>
          </p:nvGrpSpPr>
          <p:grpSpPr>
            <a:xfrm>
              <a:off x="4984019" y="1620798"/>
              <a:ext cx="1478260" cy="2488577"/>
              <a:chOff x="4233121" y="2347473"/>
              <a:chExt cx="1478260" cy="2488577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0063B55A-E2A0-4267-BD40-300D17C0598C}"/>
                  </a:ext>
                </a:extLst>
              </p:cNvPr>
              <p:cNvGrpSpPr/>
              <p:nvPr/>
            </p:nvGrpSpPr>
            <p:grpSpPr>
              <a:xfrm>
                <a:off x="4233121" y="3086407"/>
                <a:ext cx="1061294" cy="563675"/>
                <a:chOff x="1307847" y="2603804"/>
                <a:chExt cx="1061294" cy="563675"/>
              </a:xfrm>
            </p:grpSpPr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C5942C77-50DB-432B-8151-60866E097341}"/>
                    </a:ext>
                  </a:extLst>
                </p:cNvPr>
                <p:cNvCxnSpPr/>
                <p:nvPr/>
              </p:nvCxnSpPr>
              <p:spPr>
                <a:xfrm>
                  <a:off x="1307847" y="3167479"/>
                  <a:ext cx="1061294" cy="0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5A0B369-AA97-4B80-B184-35E93DDA09A0}"/>
                    </a:ext>
                  </a:extLst>
                </p:cNvPr>
                <p:cNvSpPr txBox="1"/>
                <p:nvPr/>
              </p:nvSpPr>
              <p:spPr>
                <a:xfrm>
                  <a:off x="1420815" y="2603804"/>
                  <a:ext cx="7512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/>
                    <a:t>read</a:t>
                  </a:r>
                  <a:endParaRPr lang="ko-KR" altLang="en-US" sz="2400" dirty="0"/>
                </a:p>
              </p:txBody>
            </p:sp>
          </p:grpSp>
          <p:sp>
            <p:nvSpPr>
              <p:cNvPr id="34" name="화살표: 아래쪽 33">
                <a:extLst>
                  <a:ext uri="{FF2B5EF4-FFF2-40B4-BE49-F238E27FC236}">
                    <a16:creationId xmlns:a16="http://schemas.microsoft.com/office/drawing/2014/main" id="{D886C2D8-C79C-4C26-BFC6-C9F5C4F5247E}"/>
                  </a:ext>
                </a:extLst>
              </p:cNvPr>
              <p:cNvSpPr/>
              <p:nvPr/>
            </p:nvSpPr>
            <p:spPr>
              <a:xfrm>
                <a:off x="5294415" y="2347473"/>
                <a:ext cx="416966" cy="2488577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3C9E11-B578-4A21-B244-59067A95A409}"/>
                </a:ext>
              </a:extLst>
            </p:cNvPr>
            <p:cNvSpPr txBox="1"/>
            <p:nvPr/>
          </p:nvSpPr>
          <p:spPr>
            <a:xfrm>
              <a:off x="1235984" y="4266196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Producer</a:t>
              </a:r>
              <a:endPara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074CC6-C258-4F69-B7D3-7E32BC224439}"/>
                </a:ext>
              </a:extLst>
            </p:cNvPr>
            <p:cNvSpPr txBox="1"/>
            <p:nvPr/>
          </p:nvSpPr>
          <p:spPr>
            <a:xfrm>
              <a:off x="5396830" y="4262138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Consumer</a:t>
              </a:r>
              <a:endPara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39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38580D3-E424-46FC-89FB-84D076B896B9}"/>
              </a:ext>
            </a:extLst>
          </p:cNvPr>
          <p:cNvSpPr txBox="1"/>
          <p:nvPr/>
        </p:nvSpPr>
        <p:spPr>
          <a:xfrm>
            <a:off x="0" y="827388"/>
            <a:ext cx="8329907" cy="2455379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</a:t>
            </a:r>
            <a:r>
              <a:rPr lang="en-US" altLang="ko-KR" sz="2400" b="1" dirty="0" err="1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condition_variable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신호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(signal)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기반의 동기화 도구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&lt;</a:t>
            </a:r>
            <a:r>
              <a:rPr lang="en-US" altLang="ko-KR" sz="2400" b="1" dirty="0" err="1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condition_variable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&gt;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헤더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</a:t>
            </a:r>
            <a:r>
              <a:rPr lang="en-US" altLang="ko-KR" sz="2400" b="1" dirty="0" err="1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unique_lock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을 사용해야 한다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2EED1C-CFD1-4D61-9298-15EBC837117A}"/>
              </a:ext>
            </a:extLst>
          </p:cNvPr>
          <p:cNvGrpSpPr/>
          <p:nvPr/>
        </p:nvGrpSpPr>
        <p:grpSpPr>
          <a:xfrm>
            <a:off x="186409" y="3529269"/>
            <a:ext cx="7967908" cy="1378542"/>
            <a:chOff x="143638" y="4352835"/>
            <a:chExt cx="7967908" cy="137854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744B9BB-BF85-4048-89D0-0F47E67D99B4}"/>
                </a:ext>
              </a:extLst>
            </p:cNvPr>
            <p:cNvSpPr/>
            <p:nvPr/>
          </p:nvSpPr>
          <p:spPr>
            <a:xfrm>
              <a:off x="143638" y="4352835"/>
              <a:ext cx="7967908" cy="137854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txBody>
            <a:bodyPr wrap="square" lIns="360000" tIns="144000" b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267F99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std</a:t>
              </a:r>
              <a:r>
                <a:rPr lang="en-US" altLang="ko-KR" sz="240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::</a:t>
              </a:r>
              <a:r>
                <a:rPr lang="en-US" altLang="ko-KR" sz="2400" dirty="0" err="1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unique_lock</a:t>
              </a:r>
              <a:r>
                <a:rPr lang="en-US" altLang="ko-KR" sz="240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2400" dirty="0">
                  <a:solidFill>
                    <a:srgbClr val="267F99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std</a:t>
              </a:r>
              <a:r>
                <a:rPr lang="en-US" altLang="ko-KR" sz="240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::mutex&gt; </a:t>
              </a:r>
              <a:r>
                <a:rPr lang="en-US" altLang="ko-KR" sz="2400" dirty="0">
                  <a:solidFill>
                    <a:srgbClr val="795E26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ul</a:t>
              </a:r>
              <a:r>
                <a:rPr lang="en-US" altLang="ko-KR" sz="240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(m);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 err="1">
                  <a:solidFill>
                    <a:srgbClr val="00108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cv</a:t>
              </a:r>
              <a:r>
                <a:rPr lang="en-US" altLang="ko-KR" sz="2400" dirty="0" err="1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r>
                <a:rPr lang="en-US" altLang="ko-KR" sz="2400" dirty="0" err="1">
                  <a:solidFill>
                    <a:srgbClr val="795E26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wait</a:t>
              </a:r>
              <a:r>
                <a:rPr lang="en-US" altLang="ko-KR" sz="240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(ul);</a:t>
              </a:r>
              <a:endParaRPr lang="pt-BR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12EC91-8AF2-4D4B-9453-FEBCBDA7967E}"/>
                </a:ext>
              </a:extLst>
            </p:cNvPr>
            <p:cNvSpPr txBox="1"/>
            <p:nvPr/>
          </p:nvSpPr>
          <p:spPr>
            <a:xfrm>
              <a:off x="6661192" y="5288677"/>
              <a:ext cx="132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Consumer</a:t>
              </a:r>
              <a:endParaRPr lang="ko-KR" altLang="en-US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D89E64-CCBF-4D3E-AE4E-FE59BA92372D}"/>
              </a:ext>
            </a:extLst>
          </p:cNvPr>
          <p:cNvGrpSpPr/>
          <p:nvPr/>
        </p:nvGrpSpPr>
        <p:grpSpPr>
          <a:xfrm>
            <a:off x="186409" y="5431381"/>
            <a:ext cx="7967908" cy="824544"/>
            <a:chOff x="143638" y="4352835"/>
            <a:chExt cx="7967908" cy="82454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493A792-1CBA-4AC2-85EF-28036C42E5AE}"/>
                </a:ext>
              </a:extLst>
            </p:cNvPr>
            <p:cNvSpPr/>
            <p:nvPr/>
          </p:nvSpPr>
          <p:spPr>
            <a:xfrm>
              <a:off x="143638" y="4352835"/>
              <a:ext cx="7967908" cy="824544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txBody>
            <a:bodyPr wrap="square" lIns="360000" tIns="144000" b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 err="1">
                  <a:solidFill>
                    <a:srgbClr val="00108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cv</a:t>
              </a:r>
              <a:r>
                <a:rPr lang="en-US" altLang="ko-KR" sz="2400" dirty="0" err="1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r>
                <a:rPr lang="en-US" altLang="ko-KR" sz="2400" dirty="0" err="1">
                  <a:solidFill>
                    <a:srgbClr val="795E26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notify_one</a:t>
              </a:r>
              <a:r>
                <a:rPr lang="en-US" altLang="ko-KR" sz="2400" dirty="0">
                  <a:solidFill>
                    <a:srgbClr val="795E26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</a:t>
              </a:r>
              <a:endParaRPr lang="pt-BR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B85F5F-136A-4836-8284-4A08062953E7}"/>
                </a:ext>
              </a:extLst>
            </p:cNvPr>
            <p:cNvSpPr txBox="1"/>
            <p:nvPr/>
          </p:nvSpPr>
          <p:spPr>
            <a:xfrm>
              <a:off x="6661192" y="4765107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Producer</a:t>
              </a:r>
              <a:endParaRPr lang="ko-KR" altLang="en-US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6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38580D3-E424-46FC-89FB-84D076B896B9}"/>
              </a:ext>
            </a:extLst>
          </p:cNvPr>
          <p:cNvSpPr txBox="1"/>
          <p:nvPr/>
        </p:nvSpPr>
        <p:spPr>
          <a:xfrm>
            <a:off x="0" y="827388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</a:t>
            </a:r>
            <a:r>
              <a:rPr lang="en-US" altLang="ko-KR" sz="2400" b="1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condition_variable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::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wait()</a:t>
            </a:r>
          </a:p>
        </p:txBody>
      </p:sp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67CACD88-10B7-46D1-A7D6-1A6D8D73EF8F}"/>
              </a:ext>
            </a:extLst>
          </p:cNvPr>
          <p:cNvGraphicFramePr>
            <a:graphicFrameLocks noGrp="1"/>
          </p:cNvGraphicFramePr>
          <p:nvPr/>
        </p:nvGraphicFramePr>
        <p:xfrm>
          <a:off x="100013" y="1744749"/>
          <a:ext cx="8097075" cy="1617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5312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4351763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0" i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wait</a:t>
                      </a:r>
                      <a:r>
                        <a:rPr lang="en-US" altLang="ko-KR" sz="2000" b="0" i="0" dirty="0">
                          <a:solidFill>
                            <a:srgbClr val="008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2000" b="0" i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 </a:t>
                      </a:r>
                      <a:r>
                        <a:rPr lang="en-US" altLang="ko-KR" sz="2000" b="0" i="0" u="none" strike="noStrike" dirty="0">
                          <a:solidFill>
                            <a:srgbClr val="003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ul </a:t>
                      </a:r>
                      <a:r>
                        <a:rPr lang="en-US" altLang="ko-KR" sz="2000" b="0" i="0" dirty="0">
                          <a:solidFill>
                            <a:srgbClr val="008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r>
                        <a:rPr lang="en-US" altLang="ko-KR" sz="2000" b="0" i="0" dirty="0">
                          <a:solidFill>
                            <a:srgbClr val="008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;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80000" marT="180000" marB="216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</a:pPr>
                      <a:r>
                        <a:rPr lang="en-US" altLang="ko-KR" sz="2000" b="0" i="0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ul </a:t>
                      </a:r>
                      <a:r>
                        <a:rPr lang="ko-KR" altLang="en-US" sz="2000" b="0" i="0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을 </a:t>
                      </a:r>
                      <a:r>
                        <a:rPr lang="en-US" altLang="ko-KR" sz="2000" b="0" i="0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unlock </a:t>
                      </a:r>
                      <a:r>
                        <a:rPr lang="ko-KR" altLang="en-US" sz="2000" b="0" i="0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하고</a:t>
                      </a:r>
                      <a:r>
                        <a:rPr lang="en-US" altLang="ko-KR" sz="2000" b="0" i="0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, signal </a:t>
                      </a:r>
                      <a:r>
                        <a:rPr lang="ko-KR" altLang="en-US" sz="2000" b="0" i="0" dirty="0">
                          <a:solidFill>
                            <a:srgbClr val="0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대기</a:t>
                      </a:r>
                      <a:endParaRPr lang="ko-KR" altLang="en-US" sz="2000" b="0" i="0" dirty="0">
                        <a:solidFill>
                          <a:srgbClr val="FF0000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0" i="0" u="none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wait</a:t>
                      </a:r>
                      <a:r>
                        <a:rPr lang="en-US" altLang="ko-KR" sz="2000" b="0" i="0" u="none" dirty="0">
                          <a:solidFill>
                            <a:srgbClr val="008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2000" b="0" i="0" u="none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 </a:t>
                      </a:r>
                      <a:r>
                        <a:rPr lang="en-US" altLang="ko-KR" sz="2000" b="0" i="0" u="none" strike="noStrike" dirty="0">
                          <a:solidFill>
                            <a:srgbClr val="003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ul, </a:t>
                      </a:r>
                      <a:r>
                        <a:rPr lang="en-US" altLang="ko-KR" sz="2000" b="0" i="0" u="sng" strike="noStrike" dirty="0">
                          <a:solidFill>
                            <a:srgbClr val="003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Predicate</a:t>
                      </a:r>
                      <a:r>
                        <a:rPr lang="en-US" altLang="ko-KR" sz="2000" b="0" i="0" u="none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 </a:t>
                      </a:r>
                      <a:r>
                        <a:rPr lang="en-US" altLang="ko-KR" sz="2000" b="0" i="0" u="none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pred</a:t>
                      </a:r>
                      <a:r>
                        <a:rPr lang="en-US" altLang="ko-KR" sz="2000" b="0" i="0" u="none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 </a:t>
                      </a:r>
                      <a:r>
                        <a:rPr lang="en-US" altLang="ko-KR" sz="2000" b="0" i="0" u="none" dirty="0">
                          <a:solidFill>
                            <a:srgbClr val="008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r>
                        <a:rPr lang="en-US" altLang="ko-KR" sz="2000" b="0" i="0" u="none" dirty="0">
                          <a:solidFill>
                            <a:srgbClr val="008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;</a:t>
                      </a:r>
                      <a:endParaRPr lang="ko-KR" altLang="en-US" sz="2000" b="1" u="none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altLang="ko-KR" sz="2000" u="none" dirty="0">
                          <a:solidFill>
                            <a:srgbClr val="0000DD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</a:t>
                      </a:r>
                      <a:r>
                        <a:rPr lang="en-US" altLang="ko-KR" sz="2000" u="none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2000" u="none" dirty="0">
                          <a:solidFill>
                            <a:srgbClr val="008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2000" u="none" dirty="0">
                          <a:solidFill>
                            <a:srgbClr val="00004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</a:t>
                      </a:r>
                      <a:r>
                        <a:rPr lang="en-US" altLang="ko-KR" sz="2000" u="none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pred</a:t>
                      </a:r>
                      <a:r>
                        <a:rPr lang="en-US" altLang="ko-KR" sz="2000" u="none" dirty="0">
                          <a:solidFill>
                            <a:srgbClr val="008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())</a:t>
                      </a:r>
                      <a:r>
                        <a:rPr lang="en-US" altLang="ko-KR" sz="2000" u="none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2000" u="none" dirty="0">
                          <a:solidFill>
                            <a:srgbClr val="008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</a:t>
                      </a:r>
                      <a:r>
                        <a:rPr lang="en-US" altLang="ko-KR" sz="2000" u="none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wait</a:t>
                      </a:r>
                      <a:r>
                        <a:rPr lang="en-US" altLang="ko-KR" sz="2000" u="none" dirty="0">
                          <a:solidFill>
                            <a:srgbClr val="008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2000" u="none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lock</a:t>
                      </a:r>
                      <a:r>
                        <a:rPr lang="en-US" altLang="ko-KR" sz="2000" u="none" dirty="0">
                          <a:solidFill>
                            <a:srgbClr val="008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r>
                        <a:rPr lang="en-US" altLang="ko-KR" sz="2000" u="none" dirty="0">
                          <a:solidFill>
                            <a:srgbClr val="00808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;</a:t>
                      </a:r>
                      <a:r>
                        <a:rPr lang="en-US" altLang="ko-KR" sz="2000" u="none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2000" u="none" dirty="0">
                          <a:solidFill>
                            <a:srgbClr val="008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</a:t>
                      </a:r>
                      <a:endParaRPr lang="en-US" altLang="ko-KR" sz="2000" b="1" u="none" dirty="0">
                        <a:solidFill>
                          <a:srgbClr val="C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149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00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CC98E64-5844-4FB7-9378-D037B4B06AB9}"/>
              </a:ext>
            </a:extLst>
          </p:cNvPr>
          <p:cNvGrpSpPr/>
          <p:nvPr/>
        </p:nvGrpSpPr>
        <p:grpSpPr>
          <a:xfrm>
            <a:off x="525149" y="3718063"/>
            <a:ext cx="7290428" cy="3201759"/>
            <a:chOff x="566654" y="1071753"/>
            <a:chExt cx="7290428" cy="320175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182E400-3CF7-48AE-8209-6FFA90AE8884}"/>
                </a:ext>
              </a:extLst>
            </p:cNvPr>
            <p:cNvGrpSpPr/>
            <p:nvPr/>
          </p:nvGrpSpPr>
          <p:grpSpPr>
            <a:xfrm>
              <a:off x="3178372" y="2359732"/>
              <a:ext cx="2024913" cy="1697114"/>
              <a:chOff x="2266540" y="2654810"/>
              <a:chExt cx="2024913" cy="1697114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6B10A0AC-5062-4710-A72B-405B0CD8A599}"/>
                  </a:ext>
                </a:extLst>
              </p:cNvPr>
              <p:cNvSpPr/>
              <p:nvPr/>
            </p:nvSpPr>
            <p:spPr>
              <a:xfrm>
                <a:off x="2513652" y="2654810"/>
                <a:ext cx="1572768" cy="1038759"/>
              </a:xfrm>
              <a:prstGeom prst="roundRect">
                <a:avLst>
                  <a:gd name="adj" fmla="val 469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06C53E-4B14-4366-A2A9-CBA7E5BA423F}"/>
                  </a:ext>
                </a:extLst>
              </p:cNvPr>
              <p:cNvSpPr txBox="1"/>
              <p:nvPr/>
            </p:nvSpPr>
            <p:spPr>
              <a:xfrm>
                <a:off x="2266540" y="3828704"/>
                <a:ext cx="20249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dirty="0">
                    <a:latin typeface="마루 부리OTF Beta" panose="020B0600000101010101" pitchFamily="34" charset="-127"/>
                    <a:ea typeface="마루 부리OTF Beta" panose="020B0600000101010101" pitchFamily="34" charset="-127"/>
                  </a:rPr>
                  <a:t>공유 </a:t>
                </a:r>
                <a:r>
                  <a:rPr lang="ko-KR" altLang="en-US" sz="2800" dirty="0" err="1">
                    <a:latin typeface="마루 부리OTF Beta" panose="020B0600000101010101" pitchFamily="34" charset="-127"/>
                    <a:ea typeface="마루 부리OTF Beta" panose="020B0600000101010101" pitchFamily="34" charset="-127"/>
                  </a:rPr>
                  <a:t>데이타</a:t>
                </a:r>
                <a:endParaRPr lang="ko-KR" altLang="en-US" sz="2800" dirty="0">
                  <a:latin typeface="마루 부리OTF Beta" panose="020B0600000101010101" pitchFamily="34" charset="-127"/>
                  <a:ea typeface="마루 부리OTF Beta" panose="020B0600000101010101" pitchFamily="34" charset="-127"/>
                </a:endParaRPr>
              </a:p>
            </p:txBody>
          </p:sp>
        </p:grp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090CA738-B5C7-489F-9DB5-0E01E5521CCC}"/>
                </a:ext>
              </a:extLst>
            </p:cNvPr>
            <p:cNvSpPr/>
            <p:nvPr/>
          </p:nvSpPr>
          <p:spPr>
            <a:xfrm>
              <a:off x="1133383" y="1166449"/>
              <a:ext cx="416966" cy="2488577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E0AB553-05E3-4CC0-A105-F209CE83046B}"/>
                </a:ext>
              </a:extLst>
            </p:cNvPr>
            <p:cNvGrpSpPr/>
            <p:nvPr/>
          </p:nvGrpSpPr>
          <p:grpSpPr>
            <a:xfrm>
              <a:off x="1513774" y="2359732"/>
              <a:ext cx="1061294" cy="563675"/>
              <a:chOff x="638517" y="2654810"/>
              <a:chExt cx="1061294" cy="563675"/>
            </a:xfrm>
          </p:grpSpPr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95D49092-680E-4A2B-B695-ACE60239670F}"/>
                  </a:ext>
                </a:extLst>
              </p:cNvPr>
              <p:cNvCxnSpPr/>
              <p:nvPr/>
            </p:nvCxnSpPr>
            <p:spPr>
              <a:xfrm>
                <a:off x="638517" y="3218485"/>
                <a:ext cx="1061294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02C0B-87F4-408B-A697-4750578D63B4}"/>
                  </a:ext>
                </a:extLst>
              </p:cNvPr>
              <p:cNvSpPr txBox="1"/>
              <p:nvPr/>
            </p:nvSpPr>
            <p:spPr>
              <a:xfrm>
                <a:off x="751485" y="2654810"/>
                <a:ext cx="8353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write</a:t>
                </a:r>
                <a:endParaRPr lang="ko-KR" altLang="en-US" sz="2400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7B991CA-A1BD-4861-8AE7-C6ECA2386614}"/>
                </a:ext>
              </a:extLst>
            </p:cNvPr>
            <p:cNvGrpSpPr/>
            <p:nvPr/>
          </p:nvGrpSpPr>
          <p:grpSpPr>
            <a:xfrm>
              <a:off x="5730340" y="1071753"/>
              <a:ext cx="1478260" cy="2488577"/>
              <a:chOff x="4979442" y="1798428"/>
              <a:chExt cx="1478260" cy="2488577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0063B55A-E2A0-4267-BD40-300D17C0598C}"/>
                  </a:ext>
                </a:extLst>
              </p:cNvPr>
              <p:cNvGrpSpPr/>
              <p:nvPr/>
            </p:nvGrpSpPr>
            <p:grpSpPr>
              <a:xfrm>
                <a:off x="4979442" y="3042717"/>
                <a:ext cx="1061294" cy="563675"/>
                <a:chOff x="2054168" y="2560114"/>
                <a:chExt cx="1061294" cy="563675"/>
              </a:xfrm>
            </p:grpSpPr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C5942C77-50DB-432B-8151-60866E097341}"/>
                    </a:ext>
                  </a:extLst>
                </p:cNvPr>
                <p:cNvCxnSpPr/>
                <p:nvPr/>
              </p:nvCxnSpPr>
              <p:spPr>
                <a:xfrm>
                  <a:off x="2054168" y="3123789"/>
                  <a:ext cx="1061294" cy="0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5A0B369-AA97-4B80-B184-35E93DDA09A0}"/>
                    </a:ext>
                  </a:extLst>
                </p:cNvPr>
                <p:cNvSpPr txBox="1"/>
                <p:nvPr/>
              </p:nvSpPr>
              <p:spPr>
                <a:xfrm>
                  <a:off x="2167136" y="2560114"/>
                  <a:ext cx="7512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/>
                    <a:t>read</a:t>
                  </a:r>
                  <a:endParaRPr lang="ko-KR" altLang="en-US" sz="2400" dirty="0"/>
                </a:p>
              </p:txBody>
            </p:sp>
          </p:grpSp>
          <p:sp>
            <p:nvSpPr>
              <p:cNvPr id="34" name="화살표: 아래쪽 33">
                <a:extLst>
                  <a:ext uri="{FF2B5EF4-FFF2-40B4-BE49-F238E27FC236}">
                    <a16:creationId xmlns:a16="http://schemas.microsoft.com/office/drawing/2014/main" id="{D886C2D8-C79C-4C26-BFC6-C9F5C4F5247E}"/>
                  </a:ext>
                </a:extLst>
              </p:cNvPr>
              <p:cNvSpPr/>
              <p:nvPr/>
            </p:nvSpPr>
            <p:spPr>
              <a:xfrm>
                <a:off x="6040736" y="1798428"/>
                <a:ext cx="416966" cy="2488577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3C9E11-B578-4A21-B244-59067A95A409}"/>
                </a:ext>
              </a:extLst>
            </p:cNvPr>
            <p:cNvSpPr txBox="1"/>
            <p:nvPr/>
          </p:nvSpPr>
          <p:spPr>
            <a:xfrm>
              <a:off x="566654" y="3811847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Producer</a:t>
              </a:r>
              <a:endPara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074CC6-C258-4F69-B7D3-7E32BC224439}"/>
                </a:ext>
              </a:extLst>
            </p:cNvPr>
            <p:cNvSpPr txBox="1"/>
            <p:nvPr/>
          </p:nvSpPr>
          <p:spPr>
            <a:xfrm>
              <a:off x="6143151" y="3713093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Consumer</a:t>
              </a:r>
              <a:endPara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EBA83E3-46CA-4947-B654-D4F39138B386}"/>
              </a:ext>
            </a:extLst>
          </p:cNvPr>
          <p:cNvSpPr/>
          <p:nvPr/>
        </p:nvSpPr>
        <p:spPr>
          <a:xfrm>
            <a:off x="2420594" y="1871190"/>
            <a:ext cx="3568083" cy="569227"/>
          </a:xfrm>
          <a:prstGeom prst="roundRect">
            <a:avLst>
              <a:gd name="adj" fmla="val 545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std::</a:t>
            </a:r>
            <a:r>
              <a:rPr lang="en-US" altLang="ko-KR" sz="2400" dirty="0" err="1"/>
              <a:t>condition_variable</a:t>
            </a:r>
            <a:r>
              <a:rPr lang="en-US" altLang="ko-KR" sz="2400" dirty="0"/>
              <a:t> cv</a:t>
            </a:r>
            <a:endParaRPr lang="ko-KR" altLang="en-US" sz="2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E6B22C2-5701-4B37-91CB-19CEA6044AA0}"/>
              </a:ext>
            </a:extLst>
          </p:cNvPr>
          <p:cNvSpPr/>
          <p:nvPr/>
        </p:nvSpPr>
        <p:spPr>
          <a:xfrm>
            <a:off x="3157906" y="2922372"/>
            <a:ext cx="2003873" cy="50867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data_ready</a:t>
            </a:r>
            <a:endParaRPr lang="ko-KR" altLang="en-US" sz="24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7A819A5-B249-4511-B4BC-F9B66C6C7382}"/>
              </a:ext>
            </a:extLst>
          </p:cNvPr>
          <p:cNvGrpSpPr/>
          <p:nvPr/>
        </p:nvGrpSpPr>
        <p:grpSpPr>
          <a:xfrm>
            <a:off x="6009512" y="2503625"/>
            <a:ext cx="1591435" cy="1061675"/>
            <a:chOff x="6009512" y="2503625"/>
            <a:chExt cx="1591435" cy="1061675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A0139C1-A02D-47C8-B646-20AC5AA89D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9512" y="2503625"/>
              <a:ext cx="784904" cy="10616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A48768-5E05-4F9F-94C6-A2E4D97E3DD7}"/>
                </a:ext>
              </a:extLst>
            </p:cNvPr>
            <p:cNvSpPr txBox="1"/>
            <p:nvPr/>
          </p:nvSpPr>
          <p:spPr>
            <a:xfrm>
              <a:off x="6382793" y="2629415"/>
              <a:ext cx="1218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/>
                <a:t>cv.wait</a:t>
              </a:r>
              <a:r>
                <a:rPr lang="en-US" altLang="ko-KR" sz="2400" dirty="0"/>
                <a:t>()</a:t>
              </a:r>
              <a:endParaRPr lang="ko-KR" altLang="en-US" sz="24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3DAF2C5-10F6-4DF4-9534-F7ACD110391A}"/>
              </a:ext>
            </a:extLst>
          </p:cNvPr>
          <p:cNvGrpSpPr/>
          <p:nvPr/>
        </p:nvGrpSpPr>
        <p:grpSpPr>
          <a:xfrm>
            <a:off x="143638" y="2503625"/>
            <a:ext cx="2224113" cy="1089770"/>
            <a:chOff x="143638" y="2503625"/>
            <a:chExt cx="2224113" cy="1089770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4EEE318-56E3-464A-A804-AF6507DA713D}"/>
                </a:ext>
              </a:extLst>
            </p:cNvPr>
            <p:cNvCxnSpPr/>
            <p:nvPr/>
          </p:nvCxnSpPr>
          <p:spPr>
            <a:xfrm flipV="1">
              <a:off x="1472269" y="2563938"/>
              <a:ext cx="895482" cy="10294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31DF530-1B50-4305-8914-2EE5F994178E}"/>
                </a:ext>
              </a:extLst>
            </p:cNvPr>
            <p:cNvSpPr txBox="1"/>
            <p:nvPr/>
          </p:nvSpPr>
          <p:spPr>
            <a:xfrm>
              <a:off x="143638" y="2503625"/>
              <a:ext cx="2055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/>
                <a:t>cv.notify_one</a:t>
              </a:r>
              <a:r>
                <a:rPr lang="en-US" altLang="ko-KR" sz="2400" dirty="0"/>
                <a:t>()</a:t>
              </a:r>
              <a:endParaRPr lang="ko-KR" altLang="en-US" sz="2400" dirty="0"/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A9D6F23-7E1F-4CCE-8B45-E026853526E0}"/>
              </a:ext>
            </a:extLst>
          </p:cNvPr>
          <p:cNvSpPr/>
          <p:nvPr/>
        </p:nvSpPr>
        <p:spPr>
          <a:xfrm>
            <a:off x="3157906" y="3709872"/>
            <a:ext cx="2024913" cy="50867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data_process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189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C98D508-278A-4D13-9CCA-322D518CEABE}"/>
              </a:ext>
            </a:extLst>
          </p:cNvPr>
          <p:cNvGrpSpPr/>
          <p:nvPr/>
        </p:nvGrpSpPr>
        <p:grpSpPr>
          <a:xfrm>
            <a:off x="143638" y="1871190"/>
            <a:ext cx="7671939" cy="5048632"/>
            <a:chOff x="143638" y="1871190"/>
            <a:chExt cx="7671939" cy="50486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CC98E64-5844-4FB7-9378-D037B4B06AB9}"/>
                </a:ext>
              </a:extLst>
            </p:cNvPr>
            <p:cNvGrpSpPr/>
            <p:nvPr/>
          </p:nvGrpSpPr>
          <p:grpSpPr>
            <a:xfrm>
              <a:off x="525149" y="3718063"/>
              <a:ext cx="7290428" cy="3201759"/>
              <a:chOff x="566654" y="1071753"/>
              <a:chExt cx="7290428" cy="3201759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8182E400-3CF7-48AE-8209-6FFA90AE8884}"/>
                  </a:ext>
                </a:extLst>
              </p:cNvPr>
              <p:cNvGrpSpPr/>
              <p:nvPr/>
            </p:nvGrpSpPr>
            <p:grpSpPr>
              <a:xfrm>
                <a:off x="3178372" y="2359732"/>
                <a:ext cx="2024913" cy="1697114"/>
                <a:chOff x="2266540" y="2654810"/>
                <a:chExt cx="2024913" cy="1697114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6B10A0AC-5062-4710-A72B-405B0CD8A599}"/>
                    </a:ext>
                  </a:extLst>
                </p:cNvPr>
                <p:cNvSpPr/>
                <p:nvPr/>
              </p:nvSpPr>
              <p:spPr>
                <a:xfrm>
                  <a:off x="2513652" y="2654810"/>
                  <a:ext cx="1572768" cy="1038759"/>
                </a:xfrm>
                <a:prstGeom prst="roundRect">
                  <a:avLst>
                    <a:gd name="adj" fmla="val 469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706C53E-4B14-4366-A2A9-CBA7E5BA423F}"/>
                    </a:ext>
                  </a:extLst>
                </p:cNvPr>
                <p:cNvSpPr txBox="1"/>
                <p:nvPr/>
              </p:nvSpPr>
              <p:spPr>
                <a:xfrm>
                  <a:off x="2266540" y="3828704"/>
                  <a:ext cx="20249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800" dirty="0">
                      <a:latin typeface="마루 부리OTF Beta" panose="020B0600000101010101" pitchFamily="34" charset="-127"/>
                      <a:ea typeface="마루 부리OTF Beta" panose="020B0600000101010101" pitchFamily="34" charset="-127"/>
                    </a:rPr>
                    <a:t>공유 </a:t>
                  </a:r>
                  <a:r>
                    <a:rPr lang="ko-KR" altLang="en-US" sz="2800" dirty="0" err="1">
                      <a:latin typeface="마루 부리OTF Beta" panose="020B0600000101010101" pitchFamily="34" charset="-127"/>
                      <a:ea typeface="마루 부리OTF Beta" panose="020B0600000101010101" pitchFamily="34" charset="-127"/>
                    </a:rPr>
                    <a:t>데이타</a:t>
                  </a:r>
                  <a:endParaRPr lang="ko-KR" altLang="en-US" sz="2800" dirty="0">
                    <a:latin typeface="마루 부리OTF Beta" panose="020B0600000101010101" pitchFamily="34" charset="-127"/>
                    <a:ea typeface="마루 부리OTF Beta" panose="020B0600000101010101" pitchFamily="34" charset="-127"/>
                  </a:endParaRPr>
                </a:p>
              </p:txBody>
            </p:sp>
          </p:grpSp>
          <p:sp>
            <p:nvSpPr>
              <p:cNvPr id="15" name="화살표: 아래쪽 14">
                <a:extLst>
                  <a:ext uri="{FF2B5EF4-FFF2-40B4-BE49-F238E27FC236}">
                    <a16:creationId xmlns:a16="http://schemas.microsoft.com/office/drawing/2014/main" id="{090CA738-B5C7-489F-9DB5-0E01E5521CCC}"/>
                  </a:ext>
                </a:extLst>
              </p:cNvPr>
              <p:cNvSpPr/>
              <p:nvPr/>
            </p:nvSpPr>
            <p:spPr>
              <a:xfrm>
                <a:off x="1133383" y="1166449"/>
                <a:ext cx="416966" cy="2488577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E0AB553-05E3-4CC0-A105-F209CE83046B}"/>
                  </a:ext>
                </a:extLst>
              </p:cNvPr>
              <p:cNvGrpSpPr/>
              <p:nvPr/>
            </p:nvGrpSpPr>
            <p:grpSpPr>
              <a:xfrm>
                <a:off x="1513774" y="2359732"/>
                <a:ext cx="1061294" cy="563675"/>
                <a:chOff x="638517" y="2654810"/>
                <a:chExt cx="1061294" cy="563675"/>
              </a:xfrm>
            </p:grpSpPr>
            <p:cxnSp>
              <p:nvCxnSpPr>
                <p:cNvPr id="7" name="직선 화살표 연결선 6">
                  <a:extLst>
                    <a:ext uri="{FF2B5EF4-FFF2-40B4-BE49-F238E27FC236}">
                      <a16:creationId xmlns:a16="http://schemas.microsoft.com/office/drawing/2014/main" id="{95D49092-680E-4A2B-B695-ACE60239670F}"/>
                    </a:ext>
                  </a:extLst>
                </p:cNvPr>
                <p:cNvCxnSpPr/>
                <p:nvPr/>
              </p:nvCxnSpPr>
              <p:spPr>
                <a:xfrm>
                  <a:off x="638517" y="3218485"/>
                  <a:ext cx="1061294" cy="0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7902C0B-87F4-408B-A697-4750578D63B4}"/>
                    </a:ext>
                  </a:extLst>
                </p:cNvPr>
                <p:cNvSpPr txBox="1"/>
                <p:nvPr/>
              </p:nvSpPr>
              <p:spPr>
                <a:xfrm>
                  <a:off x="751485" y="2654810"/>
                  <a:ext cx="8353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/>
                    <a:t>write</a:t>
                  </a:r>
                  <a:endParaRPr lang="ko-KR" altLang="en-US" sz="2400" dirty="0"/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7B991CA-A1BD-4861-8AE7-C6ECA2386614}"/>
                  </a:ext>
                </a:extLst>
              </p:cNvPr>
              <p:cNvGrpSpPr/>
              <p:nvPr/>
            </p:nvGrpSpPr>
            <p:grpSpPr>
              <a:xfrm>
                <a:off x="5730340" y="1071753"/>
                <a:ext cx="1478260" cy="2488577"/>
                <a:chOff x="4979442" y="1798428"/>
                <a:chExt cx="1478260" cy="2488577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0063B55A-E2A0-4267-BD40-300D17C0598C}"/>
                    </a:ext>
                  </a:extLst>
                </p:cNvPr>
                <p:cNvGrpSpPr/>
                <p:nvPr/>
              </p:nvGrpSpPr>
              <p:grpSpPr>
                <a:xfrm>
                  <a:off x="4979442" y="3042717"/>
                  <a:ext cx="1061294" cy="563675"/>
                  <a:chOff x="2054168" y="2560114"/>
                  <a:chExt cx="1061294" cy="563675"/>
                </a:xfrm>
              </p:grpSpPr>
              <p:cxnSp>
                <p:nvCxnSpPr>
                  <p:cNvPr id="24" name="직선 화살표 연결선 23">
                    <a:extLst>
                      <a:ext uri="{FF2B5EF4-FFF2-40B4-BE49-F238E27FC236}">
                        <a16:creationId xmlns:a16="http://schemas.microsoft.com/office/drawing/2014/main" id="{C5942C77-50DB-432B-8151-60866E097341}"/>
                      </a:ext>
                    </a:extLst>
                  </p:cNvPr>
                  <p:cNvCxnSpPr/>
                  <p:nvPr/>
                </p:nvCxnSpPr>
                <p:spPr>
                  <a:xfrm>
                    <a:off x="2054168" y="3123789"/>
                    <a:ext cx="1061294" cy="0"/>
                  </a:xfrm>
                  <a:prstGeom prst="straightConnector1">
                    <a:avLst/>
                  </a:prstGeom>
                  <a:ln w="508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5A0B369-AA97-4B80-B184-35E93DDA09A0}"/>
                      </a:ext>
                    </a:extLst>
                  </p:cNvPr>
                  <p:cNvSpPr txBox="1"/>
                  <p:nvPr/>
                </p:nvSpPr>
                <p:spPr>
                  <a:xfrm>
                    <a:off x="2167136" y="2560114"/>
                    <a:ext cx="75129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400" dirty="0"/>
                      <a:t>read</a:t>
                    </a:r>
                    <a:endParaRPr lang="ko-KR" altLang="en-US" sz="2400" dirty="0"/>
                  </a:p>
                </p:txBody>
              </p:sp>
            </p:grpSp>
            <p:sp>
              <p:nvSpPr>
                <p:cNvPr id="34" name="화살표: 아래쪽 33">
                  <a:extLst>
                    <a:ext uri="{FF2B5EF4-FFF2-40B4-BE49-F238E27FC236}">
                      <a16:creationId xmlns:a16="http://schemas.microsoft.com/office/drawing/2014/main" id="{D886C2D8-C79C-4C26-BFC6-C9F5C4F5247E}"/>
                    </a:ext>
                  </a:extLst>
                </p:cNvPr>
                <p:cNvSpPr/>
                <p:nvPr/>
              </p:nvSpPr>
              <p:spPr>
                <a:xfrm>
                  <a:off x="6040736" y="1798428"/>
                  <a:ext cx="416966" cy="2488577"/>
                </a:xfrm>
                <a:prstGeom prst="downArrow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3C9E11-B578-4A21-B244-59067A95A409}"/>
                  </a:ext>
                </a:extLst>
              </p:cNvPr>
              <p:cNvSpPr txBox="1"/>
              <p:nvPr/>
            </p:nvSpPr>
            <p:spPr>
              <a:xfrm>
                <a:off x="566654" y="3811847"/>
                <a:ext cx="1550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latin typeface="마루 부리OTF Beta" panose="020B0600000101010101" pitchFamily="34" charset="-127"/>
                    <a:ea typeface="마루 부리OTF Beta" panose="020B0600000101010101" pitchFamily="34" charset="-127"/>
                  </a:rPr>
                  <a:t>Producer</a:t>
                </a:r>
                <a:endParaRPr lang="ko-KR" altLang="en-US" sz="2400" b="1" dirty="0">
                  <a:latin typeface="마루 부리OTF Beta" panose="020B0600000101010101" pitchFamily="34" charset="-127"/>
                  <a:ea typeface="마루 부리OTF Beta" panose="020B0600000101010101" pitchFamily="34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1074CC6-C258-4F69-B7D3-7E32BC224439}"/>
                  </a:ext>
                </a:extLst>
              </p:cNvPr>
              <p:cNvSpPr txBox="1"/>
              <p:nvPr/>
            </p:nvSpPr>
            <p:spPr>
              <a:xfrm>
                <a:off x="6143151" y="3713093"/>
                <a:ext cx="17139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latin typeface="마루 부리OTF Beta" panose="020B0600000101010101" pitchFamily="34" charset="-127"/>
                    <a:ea typeface="마루 부리OTF Beta" panose="020B0600000101010101" pitchFamily="34" charset="-127"/>
                  </a:rPr>
                  <a:t>Consumer</a:t>
                </a:r>
                <a:endParaRPr lang="ko-KR" altLang="en-US" sz="2400" b="1" dirty="0">
                  <a:latin typeface="마루 부리OTF Beta" panose="020B0600000101010101" pitchFamily="34" charset="-127"/>
                  <a:ea typeface="마루 부리OTF Beta" panose="020B0600000101010101" pitchFamily="34" charset="-127"/>
                </a:endParaRPr>
              </a:p>
            </p:txBody>
          </p:sp>
        </p:grp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EBA83E3-46CA-4947-B654-D4F39138B386}"/>
                </a:ext>
              </a:extLst>
            </p:cNvPr>
            <p:cNvSpPr/>
            <p:nvPr/>
          </p:nvSpPr>
          <p:spPr>
            <a:xfrm>
              <a:off x="2420594" y="1871190"/>
              <a:ext cx="3568083" cy="569227"/>
            </a:xfrm>
            <a:prstGeom prst="roundRect">
              <a:avLst>
                <a:gd name="adj" fmla="val 5453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std::</a:t>
              </a:r>
              <a:r>
                <a:rPr lang="en-US" altLang="ko-KR" sz="2400" dirty="0" err="1"/>
                <a:t>condition_variable</a:t>
              </a:r>
              <a:r>
                <a:rPr lang="en-US" altLang="ko-KR" sz="2400" dirty="0"/>
                <a:t> cv</a:t>
              </a:r>
              <a:endParaRPr lang="ko-KR" altLang="en-US" sz="2400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E6B22C2-5701-4B37-91CB-19CEA6044AA0}"/>
                </a:ext>
              </a:extLst>
            </p:cNvPr>
            <p:cNvSpPr/>
            <p:nvPr/>
          </p:nvSpPr>
          <p:spPr>
            <a:xfrm>
              <a:off x="3157906" y="2922372"/>
              <a:ext cx="2003873" cy="50867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/>
                <a:t>data_ready</a:t>
              </a:r>
              <a:endParaRPr lang="ko-KR" altLang="en-US" sz="2400" dirty="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7A819A5-B249-4511-B4BC-F9B66C6C7382}"/>
                </a:ext>
              </a:extLst>
            </p:cNvPr>
            <p:cNvGrpSpPr/>
            <p:nvPr/>
          </p:nvGrpSpPr>
          <p:grpSpPr>
            <a:xfrm>
              <a:off x="6009512" y="2503625"/>
              <a:ext cx="1591435" cy="1061675"/>
              <a:chOff x="6009512" y="2503625"/>
              <a:chExt cx="1591435" cy="1061675"/>
            </a:xfrm>
          </p:grpSpPr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2A0139C1-A02D-47C8-B646-20AC5AA89D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09512" y="2503625"/>
                <a:ext cx="784904" cy="106167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A48768-5E05-4F9F-94C6-A2E4D97E3DD7}"/>
                  </a:ext>
                </a:extLst>
              </p:cNvPr>
              <p:cNvSpPr txBox="1"/>
              <p:nvPr/>
            </p:nvSpPr>
            <p:spPr>
              <a:xfrm>
                <a:off x="6382793" y="2629415"/>
                <a:ext cx="12181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err="1"/>
                  <a:t>cv.wait</a:t>
                </a:r>
                <a:r>
                  <a:rPr lang="en-US" altLang="ko-KR" sz="2400" dirty="0"/>
                  <a:t>()</a:t>
                </a:r>
                <a:endParaRPr lang="ko-KR" altLang="en-US" sz="2400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DAF2C5-10F6-4DF4-9534-F7ACD110391A}"/>
                </a:ext>
              </a:extLst>
            </p:cNvPr>
            <p:cNvGrpSpPr/>
            <p:nvPr/>
          </p:nvGrpSpPr>
          <p:grpSpPr>
            <a:xfrm>
              <a:off x="143638" y="2503625"/>
              <a:ext cx="2224113" cy="1089770"/>
              <a:chOff x="143638" y="2503625"/>
              <a:chExt cx="2224113" cy="1089770"/>
            </a:xfrm>
          </p:grpSpPr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14EEE318-56E3-464A-A804-AF6507DA713D}"/>
                  </a:ext>
                </a:extLst>
              </p:cNvPr>
              <p:cNvCxnSpPr/>
              <p:nvPr/>
            </p:nvCxnSpPr>
            <p:spPr>
              <a:xfrm flipV="1">
                <a:off x="1472269" y="2563938"/>
                <a:ext cx="895482" cy="102945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1DF530-1B50-4305-8914-2EE5F994178E}"/>
                  </a:ext>
                </a:extLst>
              </p:cNvPr>
              <p:cNvSpPr txBox="1"/>
              <p:nvPr/>
            </p:nvSpPr>
            <p:spPr>
              <a:xfrm>
                <a:off x="143638" y="2503625"/>
                <a:ext cx="20556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err="1"/>
                  <a:t>cv.notify_one</a:t>
                </a:r>
                <a:r>
                  <a:rPr lang="en-US" altLang="ko-KR" sz="2400" dirty="0"/>
                  <a:t>()</a:t>
                </a:r>
                <a:endParaRPr lang="ko-KR" alt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32437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2455379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semaphore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C++20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에서 추가됨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자원에 대한 한정적인 공유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(N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개의 스레드가 공유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)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&lt;semaphore&gt;</a:t>
            </a:r>
          </a:p>
        </p:txBody>
      </p:sp>
    </p:spTree>
    <p:extLst>
      <p:ext uri="{BB962C8B-B14F-4D97-AF65-F5344CB8AC3E}">
        <p14:creationId xmlns:p14="http://schemas.microsoft.com/office/powerpoint/2010/main" val="3942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1347384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std::</a:t>
            </a:r>
            <a:r>
              <a:rPr lang="en-US" altLang="ko-KR" sz="24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this_thread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2400" b="1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yield()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다른 스레드에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실행 흐름을 양보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(yield)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9F9F75-7DAF-40B2-B6B4-9CA25F0DB095}"/>
              </a:ext>
            </a:extLst>
          </p:cNvPr>
          <p:cNvSpPr/>
          <p:nvPr/>
        </p:nvSpPr>
        <p:spPr>
          <a:xfrm>
            <a:off x="143637" y="2174773"/>
            <a:ext cx="8053449" cy="931766"/>
          </a:xfrm>
          <a:prstGeom prst="rect">
            <a:avLst/>
          </a:prstGeom>
          <a:solidFill>
            <a:srgbClr val="FFFFCC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bIns="14400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yield</a:t>
            </a:r>
            <a:r>
              <a:rPr lang="en-US" altLang="ko-KR" sz="28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2800" dirty="0" err="1">
                <a:solidFill>
                  <a:srgbClr val="0000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noexcept</a:t>
            </a:r>
            <a:r>
              <a:rPr lang="en-US" altLang="ko-KR" sz="2800" dirty="0">
                <a:solidFill>
                  <a:srgbClr val="0000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2800" b="1" dirty="0">
              <a:solidFill>
                <a:srgbClr val="000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68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</a:t>
            </a:r>
            <a:r>
              <a:rPr lang="en-US" altLang="ko-KR" sz="2400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counting_semaphore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생성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BE4135-B5BF-4D36-8A99-F6228B7F39A2}"/>
              </a:ext>
            </a:extLst>
          </p:cNvPr>
          <p:cNvSpPr/>
          <p:nvPr/>
        </p:nvSpPr>
        <p:spPr>
          <a:xfrm>
            <a:off x="100013" y="1824155"/>
            <a:ext cx="7967908" cy="741573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lIns="360000" tIns="144000" bIns="18000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std::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counting_semaphore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2000" b="0" i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MAX_COUNT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sem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b="0" i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counter </a:t>
            </a:r>
            <a:r>
              <a:rPr lang="ko-KR" altLang="en-US" sz="2000" b="0" i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초기값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20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A1B45BA-01D9-4977-9FC6-4EA1C44B9121}"/>
              </a:ext>
            </a:extLst>
          </p:cNvPr>
          <p:cNvGraphicFramePr>
            <a:graphicFrameLocks noGrp="1"/>
          </p:cNvGraphicFramePr>
          <p:nvPr/>
        </p:nvGraphicFramePr>
        <p:xfrm>
          <a:off x="1078772" y="2829500"/>
          <a:ext cx="1439203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203">
                  <a:extLst>
                    <a:ext uri="{9D8B030D-6E8A-4147-A177-3AD203B41FA5}">
                      <a16:colId xmlns:a16="http://schemas.microsoft.com/office/drawing/2014/main" val="2254891915"/>
                    </a:ext>
                  </a:extLst>
                </a:gridCol>
              </a:tblGrid>
              <a:tr h="8191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MAX</a:t>
                      </a:r>
                    </a:p>
                    <a:p>
                      <a:pPr algn="ctr" latinLnBrk="1"/>
                      <a:r>
                        <a:rPr lang="en-US" altLang="ko-KR" sz="3200" dirty="0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3</a:t>
                      </a:r>
                      <a:endParaRPr lang="ko-KR" altLang="en-US" sz="3200" dirty="0">
                        <a:solidFill>
                          <a:srgbClr val="C00000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129475"/>
                  </a:ext>
                </a:extLst>
              </a:tr>
              <a:tr h="7716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counter</a:t>
                      </a:r>
                    </a:p>
                    <a:p>
                      <a:pPr algn="ctr" latinLnBrk="1"/>
                      <a:r>
                        <a:rPr lang="en-US" altLang="ko-KR" sz="3200" dirty="0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3</a:t>
                      </a:r>
                      <a:endParaRPr lang="ko-KR" altLang="en-US" sz="3200" dirty="0">
                        <a:solidFill>
                          <a:srgbClr val="C00000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690905"/>
                  </a:ext>
                </a:extLst>
              </a:tr>
            </a:tbl>
          </a:graphicData>
        </a:graphic>
      </p:graphicFrame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23F87743-841D-476A-B371-FBF224CFE785}"/>
              </a:ext>
            </a:extLst>
          </p:cNvPr>
          <p:cNvGraphicFramePr>
            <a:graphicFrameLocks noGrp="1"/>
          </p:cNvGraphicFramePr>
          <p:nvPr/>
        </p:nvGraphicFramePr>
        <p:xfrm>
          <a:off x="100013" y="4712731"/>
          <a:ext cx="8097075" cy="34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359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5108716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0" i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sem.acquire</a:t>
                      </a:r>
                      <a:r>
                        <a:rPr lang="en-US" altLang="ko-KR" sz="2000" b="0" i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80000" marT="180000" marB="216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 ( </a:t>
                      </a:r>
                      <a:r>
                        <a:rPr lang="en-US" altLang="ko-KR" sz="2000" b="0" i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sem.counter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&gt; 0 ) </a:t>
                      </a:r>
                      <a:r>
                        <a:rPr lang="en-US" altLang="ko-KR" sz="2000" b="1" i="0" dirty="0">
                          <a:solidFill>
                            <a:srgbClr val="C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--</a:t>
                      </a:r>
                      <a:r>
                        <a:rPr lang="en-US" altLang="ko-KR" sz="2000" b="1" i="0" dirty="0" err="1">
                          <a:solidFill>
                            <a:srgbClr val="C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sem.counter</a:t>
                      </a:r>
                      <a:r>
                        <a:rPr lang="en-US" altLang="ko-KR" sz="2000" b="1" i="0" dirty="0">
                          <a:solidFill>
                            <a:srgbClr val="C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;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 wait </a:t>
                      </a:r>
                      <a:r>
                        <a:rPr lang="en-US" altLang="ko-KR" sz="2000" b="0" i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sem.counter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&gt; 0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80000" marT="180000" marB="216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0" i="0" u="none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sem.release</a:t>
                      </a:r>
                      <a:r>
                        <a:rPr lang="en-US" altLang="ko-KR" sz="2000" b="0" i="0" u="none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(update=1)</a:t>
                      </a:r>
                      <a:endParaRPr lang="ko-KR" altLang="en-US" sz="2000" b="1" u="none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altLang="ko-KR" sz="2000" b="1" u="none" dirty="0" err="1">
                          <a:solidFill>
                            <a:srgbClr val="C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sem.counter</a:t>
                      </a:r>
                      <a:r>
                        <a:rPr lang="en-US" altLang="ko-KR" sz="2000" b="1" u="none" dirty="0">
                          <a:solidFill>
                            <a:srgbClr val="C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+= update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altLang="ko-KR" sz="2000" b="1" u="none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“update &lt; 0” or </a:t>
                      </a: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en-US" altLang="ko-KR" sz="2000" b="1" u="none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“</a:t>
                      </a:r>
                      <a:r>
                        <a:rPr lang="en-US" altLang="ko-KR" sz="2000" b="1" u="none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sem.counter</a:t>
                      </a:r>
                      <a:r>
                        <a:rPr lang="en-US" altLang="ko-KR" sz="2000" b="1" u="none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update &gt; MAX” </a:t>
                      </a:r>
                      <a:r>
                        <a:rPr lang="ko-KR" altLang="en-US" sz="2000" b="1" u="none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라면 </a:t>
                      </a:r>
                      <a:r>
                        <a:rPr lang="en-US" altLang="ko-KR" sz="2000" b="1" u="none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std::</a:t>
                      </a:r>
                      <a:r>
                        <a:rPr lang="en-US" altLang="ko-KR" sz="2000" b="1" u="none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system_error</a:t>
                      </a:r>
                      <a:r>
                        <a:rPr lang="en-US" altLang="ko-KR" sz="2000" b="1" u="none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2000" b="1" u="none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예외</a:t>
                      </a:r>
                      <a:endParaRPr lang="en-US" altLang="ko-KR" sz="2000" b="1" u="none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1493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9F5B4E-E200-4363-AA37-88C402F4197D}"/>
              </a:ext>
            </a:extLst>
          </p:cNvPr>
          <p:cNvSpPr txBox="1"/>
          <p:nvPr/>
        </p:nvSpPr>
        <p:spPr>
          <a:xfrm>
            <a:off x="2878253" y="3814682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 &lt;= counter</a:t>
            </a:r>
            <a:r>
              <a:rPr lang="ko-KR" altLang="en-US" sz="32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32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&lt;=</a:t>
            </a:r>
            <a:r>
              <a:rPr lang="ko-KR" altLang="en-US" sz="32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32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endParaRPr lang="ko-KR" altLang="en-US" sz="32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91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animBg="1"/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C5ABCDD-19F6-42D2-9A22-65308502B268}"/>
              </a:ext>
            </a:extLst>
          </p:cNvPr>
          <p:cNvSpPr txBox="1"/>
          <p:nvPr/>
        </p:nvSpPr>
        <p:spPr>
          <a:xfrm>
            <a:off x="-1" y="827388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semaphore vs mutex</a:t>
            </a:r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AE0DC1D1-A12C-4D64-8A5A-5215DF45D894}"/>
              </a:ext>
            </a:extLst>
          </p:cNvPr>
          <p:cNvGraphicFramePr>
            <a:graphicFrameLocks noGrp="1"/>
          </p:cNvGraphicFramePr>
          <p:nvPr/>
        </p:nvGraphicFramePr>
        <p:xfrm>
          <a:off x="100013" y="1620774"/>
          <a:ext cx="8011533" cy="253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73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6512860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0" i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mutex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80000" marT="180000" marB="216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자원의 독점</a:t>
                      </a:r>
                      <a:endParaRPr lang="en-US" altLang="ko-KR" sz="2000" b="0" i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</a:pPr>
                      <a:r>
                        <a:rPr lang="en-US" altLang="ko-KR" sz="2000" b="1" i="0" dirty="0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lock</a:t>
                      </a:r>
                      <a:r>
                        <a:rPr lang="ko-KR" altLang="en-US" sz="2000" b="1" i="0" dirty="0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 획득한 스레드만 </a:t>
                      </a:r>
                      <a:r>
                        <a:rPr lang="en-US" altLang="ko-KR" sz="2000" b="1" i="0" dirty="0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unlock </a:t>
                      </a:r>
                      <a:r>
                        <a:rPr lang="ko-KR" altLang="en-US" sz="2000" b="1" i="0" dirty="0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가능</a:t>
                      </a:r>
                    </a:p>
                  </a:txBody>
                  <a:tcPr marL="180000" marT="180000" marB="216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0" i="0" u="none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semaphore</a:t>
                      </a:r>
                      <a:endParaRPr lang="ko-KR" altLang="en-US" sz="2000" b="1" u="none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자원의 한정적인 공유</a:t>
                      </a:r>
                      <a:endParaRPr lang="en-US" altLang="ko-KR" sz="2000" b="0" i="0" dirty="0">
                        <a:solidFill>
                          <a:schemeClr val="tx1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ko-KR" altLang="en-US" sz="2000" b="1" i="0" u="none" dirty="0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모든 스레드가 </a:t>
                      </a:r>
                      <a:r>
                        <a:rPr lang="en-US" altLang="ko-KR" sz="2000" b="1" i="0" u="none" dirty="0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counter</a:t>
                      </a:r>
                      <a:r>
                        <a:rPr lang="ko-KR" altLang="en-US" sz="2000" b="1" i="0" u="none" dirty="0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를 증가할 수 있다</a:t>
                      </a:r>
                      <a:endParaRPr lang="en-US" altLang="ko-KR" sz="2000" b="1" u="none" dirty="0">
                        <a:solidFill>
                          <a:srgbClr val="C00000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149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86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533E9D-5455-4A41-8736-889A2BEA5BE9}"/>
              </a:ext>
            </a:extLst>
          </p:cNvPr>
          <p:cNvSpPr/>
          <p:nvPr/>
        </p:nvSpPr>
        <p:spPr>
          <a:xfrm>
            <a:off x="143638" y="1170147"/>
            <a:ext cx="7967908" cy="803769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lIns="360000" tIns="144000" bIns="18000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2300" dirty="0">
                <a:solidFill>
                  <a:srgbClr val="0000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2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23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binary_semaphore</a:t>
            </a:r>
            <a:r>
              <a:rPr lang="en-US" altLang="ko-KR" sz="2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2300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2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std</a:t>
            </a:r>
            <a:r>
              <a:rPr lang="en-US" altLang="ko-KR" sz="2300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23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counting_semaphore</a:t>
            </a:r>
            <a:r>
              <a:rPr lang="en-US" altLang="ko-KR" sz="2300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&lt;1&gt;</a:t>
            </a:r>
            <a:r>
              <a:rPr lang="en-US" altLang="ko-KR" sz="2300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23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6A3E4D40-F2E5-4F62-A36A-B10A11E74D3B}"/>
              </a:ext>
            </a:extLst>
          </p:cNvPr>
          <p:cNvGraphicFramePr>
            <a:graphicFrameLocks noGrp="1"/>
          </p:cNvGraphicFramePr>
          <p:nvPr/>
        </p:nvGraphicFramePr>
        <p:xfrm>
          <a:off x="95250" y="3912199"/>
          <a:ext cx="8097075" cy="4812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227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5527848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+mn-cs"/>
                        </a:rPr>
                        <a:t>acquire</a:t>
                      </a:r>
                    </a:p>
                  </a:txBody>
                  <a:tcPr marL="252000" marT="180000" marB="180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decrements the internal counter or blocks until it can</a:t>
                      </a:r>
                    </a:p>
                  </a:txBody>
                  <a:tcPr marL="180000" marT="72000" marB="72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err="1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+mn-cs"/>
                        </a:rPr>
                        <a:t>try_acquire</a:t>
                      </a:r>
                      <a:endParaRPr lang="en-US" altLang="ko-KR" sz="2000" b="1" kern="1200" dirty="0">
                        <a:solidFill>
                          <a:schemeClr val="tx1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+mn-cs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tries to decrement the internal counter without blocking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180000" marT="72000" marB="72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527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err="1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+mn-cs"/>
                        </a:rPr>
                        <a:t>try_acquire_for</a:t>
                      </a:r>
                      <a:endParaRPr lang="en-US" altLang="ko-KR" sz="2000" b="1" kern="1200" dirty="0">
                        <a:solidFill>
                          <a:schemeClr val="tx1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+mn-cs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tries to decrement the internal counter, blocking for up to a duration time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180000" marT="72000" marB="72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239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err="1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+mn-cs"/>
                        </a:rPr>
                        <a:t>try_acquire_until</a:t>
                      </a:r>
                      <a:endParaRPr lang="en-US" altLang="ko-KR" sz="2000" b="1" kern="1200" dirty="0">
                        <a:solidFill>
                          <a:schemeClr val="tx1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+mn-cs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tries to decrement the internal counter, blocking until a point in time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180000" marT="72000" marB="72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548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+mn-cs"/>
                        </a:rPr>
                        <a:t>release</a:t>
                      </a: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increments the internal counter and unblocks acquirers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180000" marT="72000" marB="72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2087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D5F910D-B618-4817-8AD4-2D089EDB4695}"/>
              </a:ext>
            </a:extLst>
          </p:cNvPr>
          <p:cNvSpPr txBox="1"/>
          <p:nvPr/>
        </p:nvSpPr>
        <p:spPr>
          <a:xfrm>
            <a:off x="6056" y="3043748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semaphore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멤버 함수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7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3563375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3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의 배수를 차례대로 반환 하는 함수 만들기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static 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지역변수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사용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싱글 스레드에는 안전하지만 멀티 스레드 환경에서는 안전하지 않다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지역변수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vs 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static 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지역변수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vs 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Thread Local Storage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D0C6B1A-20FD-41F0-8DD5-2D3FC1A60765}"/>
              </a:ext>
            </a:extLst>
          </p:cNvPr>
          <p:cNvGrpSpPr/>
          <p:nvPr/>
        </p:nvGrpSpPr>
        <p:grpSpPr>
          <a:xfrm>
            <a:off x="1468783" y="5038763"/>
            <a:ext cx="1808495" cy="2488578"/>
            <a:chOff x="1468783" y="5038763"/>
            <a:chExt cx="1808495" cy="2488578"/>
          </a:xfrm>
        </p:grpSpPr>
        <p:sp>
          <p:nvSpPr>
            <p:cNvPr id="2" name="화살표: 아래쪽 1">
              <a:extLst>
                <a:ext uri="{FF2B5EF4-FFF2-40B4-BE49-F238E27FC236}">
                  <a16:creationId xmlns:a16="http://schemas.microsoft.com/office/drawing/2014/main" id="{4C7D1F2A-6C40-4203-8D66-6CD5CE8C2D00}"/>
                </a:ext>
              </a:extLst>
            </p:cNvPr>
            <p:cNvSpPr/>
            <p:nvPr/>
          </p:nvSpPr>
          <p:spPr>
            <a:xfrm>
              <a:off x="1468783" y="5038763"/>
              <a:ext cx="416966" cy="2488577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EB8A0231-CB1E-48B3-A518-5BA9B050B54E}"/>
                </a:ext>
              </a:extLst>
            </p:cNvPr>
            <p:cNvSpPr/>
            <p:nvPr/>
          </p:nvSpPr>
          <p:spPr>
            <a:xfrm>
              <a:off x="2860312" y="5038763"/>
              <a:ext cx="416966" cy="248857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234732C-D34C-4599-8259-A0F8E5A44A30}"/>
              </a:ext>
            </a:extLst>
          </p:cNvPr>
          <p:cNvGrpSpPr/>
          <p:nvPr/>
        </p:nvGrpSpPr>
        <p:grpSpPr>
          <a:xfrm>
            <a:off x="269089" y="5399880"/>
            <a:ext cx="4190203" cy="738836"/>
            <a:chOff x="269089" y="5399880"/>
            <a:chExt cx="4190203" cy="73883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9C82089-4295-48F9-A100-284279CAFAE0}"/>
                </a:ext>
              </a:extLst>
            </p:cNvPr>
            <p:cNvSpPr/>
            <p:nvPr/>
          </p:nvSpPr>
          <p:spPr>
            <a:xfrm>
              <a:off x="269089" y="5399881"/>
              <a:ext cx="1814169" cy="738835"/>
            </a:xfrm>
            <a:prstGeom prst="roundRect">
              <a:avLst>
                <a:gd name="adj" fmla="val 6966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Arial" panose="020B0604020202020204" pitchFamily="34" charset="0"/>
                  <a:cs typeface="Arial" panose="020B0604020202020204" pitchFamily="34" charset="0"/>
                </a:rPr>
                <a:t>Stack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C1221FB-B210-427F-9F3B-E1946C74DEFD}"/>
                </a:ext>
              </a:extLst>
            </p:cNvPr>
            <p:cNvSpPr/>
            <p:nvPr/>
          </p:nvSpPr>
          <p:spPr>
            <a:xfrm>
              <a:off x="2645123" y="5399880"/>
              <a:ext cx="1814169" cy="738835"/>
            </a:xfrm>
            <a:prstGeom prst="roundRect">
              <a:avLst>
                <a:gd name="adj" fmla="val 6966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Arial" panose="020B0604020202020204" pitchFamily="34" charset="0"/>
                  <a:cs typeface="Arial" panose="020B0604020202020204" pitchFamily="34" charset="0"/>
                </a:rPr>
                <a:t>Stack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9F2550-9CDC-4CC6-AA3D-6C6AD56ADE9D}"/>
              </a:ext>
            </a:extLst>
          </p:cNvPr>
          <p:cNvSpPr/>
          <p:nvPr/>
        </p:nvSpPr>
        <p:spPr>
          <a:xfrm>
            <a:off x="1034663" y="7852234"/>
            <a:ext cx="2722559" cy="1250856"/>
          </a:xfrm>
          <a:prstGeom prst="roundRect">
            <a:avLst>
              <a:gd name="adj" fmla="val 6966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Static(Data)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4547C9E-7503-47AA-B923-9E83F012CDE0}"/>
              </a:ext>
            </a:extLst>
          </p:cNvPr>
          <p:cNvGrpSpPr/>
          <p:nvPr/>
        </p:nvGrpSpPr>
        <p:grpSpPr>
          <a:xfrm>
            <a:off x="269089" y="6463610"/>
            <a:ext cx="4189738" cy="738835"/>
            <a:chOff x="269089" y="6463610"/>
            <a:chExt cx="4189738" cy="738835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CA7DF8B-B8F5-4B5D-9D78-318EF16E24DB}"/>
                </a:ext>
              </a:extLst>
            </p:cNvPr>
            <p:cNvSpPr/>
            <p:nvPr/>
          </p:nvSpPr>
          <p:spPr>
            <a:xfrm>
              <a:off x="269089" y="6463610"/>
              <a:ext cx="1814169" cy="738835"/>
            </a:xfrm>
            <a:prstGeom prst="roundRect">
              <a:avLst>
                <a:gd name="adj" fmla="val 696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TLS</a:t>
              </a:r>
              <a:endPara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B9547A3-F84A-4D70-9FD0-E7B99B509076}"/>
                </a:ext>
              </a:extLst>
            </p:cNvPr>
            <p:cNvSpPr/>
            <p:nvPr/>
          </p:nvSpPr>
          <p:spPr>
            <a:xfrm>
              <a:off x="2644658" y="6463610"/>
              <a:ext cx="1814169" cy="738835"/>
            </a:xfrm>
            <a:prstGeom prst="roundRect">
              <a:avLst>
                <a:gd name="adj" fmla="val 696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TLS</a:t>
              </a:r>
              <a:endPara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B3F2FE5-983F-4EA7-B536-2DC8874D4817}"/>
              </a:ext>
            </a:extLst>
          </p:cNvPr>
          <p:cNvGrpSpPr/>
          <p:nvPr/>
        </p:nvGrpSpPr>
        <p:grpSpPr>
          <a:xfrm>
            <a:off x="4458828" y="4730585"/>
            <a:ext cx="3808667" cy="1148904"/>
            <a:chOff x="4458828" y="4730585"/>
            <a:chExt cx="3808667" cy="114890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257AAF-CE91-4568-8F9C-B052F2C8D905}"/>
                </a:ext>
              </a:extLst>
            </p:cNvPr>
            <p:cNvSpPr txBox="1"/>
            <p:nvPr/>
          </p:nvSpPr>
          <p:spPr>
            <a:xfrm>
              <a:off x="4948958" y="4730585"/>
              <a:ext cx="3318537" cy="1148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스레드당 한 개</a:t>
              </a:r>
              <a:endPara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함수 호출 종료 시 파괴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1ED56957-5343-4A06-ABB5-D4970F2A2B89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4458828" y="5305037"/>
              <a:ext cx="490130" cy="40939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6ECF464-1406-4B85-9D72-839A5B2A586F}"/>
              </a:ext>
            </a:extLst>
          </p:cNvPr>
          <p:cNvGrpSpPr/>
          <p:nvPr/>
        </p:nvGrpSpPr>
        <p:grpSpPr>
          <a:xfrm>
            <a:off x="3757222" y="8079728"/>
            <a:ext cx="4415694" cy="1702902"/>
            <a:chOff x="3757222" y="8079728"/>
            <a:chExt cx="4415694" cy="170290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8D8E1F-3863-4715-98F5-3930A3C5475C}"/>
                </a:ext>
              </a:extLst>
            </p:cNvPr>
            <p:cNvSpPr txBox="1"/>
            <p:nvPr/>
          </p:nvSpPr>
          <p:spPr>
            <a:xfrm>
              <a:off x="4948957" y="8079728"/>
              <a:ext cx="3223959" cy="1702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모든 스레드 공유</a:t>
              </a:r>
              <a:endPara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함수 호출 종료되어도 </a:t>
              </a:r>
              <a:endPara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파괴 안됨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515AB65D-A92E-406B-AA05-F9E660241735}"/>
                </a:ext>
              </a:extLst>
            </p:cNvPr>
            <p:cNvCxnSpPr>
              <a:cxnSpLocks/>
              <a:stCxn id="21" idx="1"/>
              <a:endCxn id="15" idx="3"/>
            </p:cNvCxnSpPr>
            <p:nvPr/>
          </p:nvCxnSpPr>
          <p:spPr>
            <a:xfrm flipH="1" flipV="1">
              <a:off x="3757222" y="8477662"/>
              <a:ext cx="1191735" cy="453517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3262CE6-F99A-4AE2-B0CD-7A6D549D628E}"/>
              </a:ext>
            </a:extLst>
          </p:cNvPr>
          <p:cNvGrpSpPr/>
          <p:nvPr/>
        </p:nvGrpSpPr>
        <p:grpSpPr>
          <a:xfrm>
            <a:off x="4458827" y="6128157"/>
            <a:ext cx="3714089" cy="1702902"/>
            <a:chOff x="4458827" y="6128157"/>
            <a:chExt cx="3714089" cy="17029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B283F6-6ED2-47F8-A1D6-FC7D65D9BB2F}"/>
                </a:ext>
              </a:extLst>
            </p:cNvPr>
            <p:cNvSpPr txBox="1"/>
            <p:nvPr/>
          </p:nvSpPr>
          <p:spPr>
            <a:xfrm>
              <a:off x="4948957" y="6128157"/>
              <a:ext cx="3223959" cy="1702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C0000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스레드당 한 개</a:t>
              </a:r>
              <a:endPara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C0000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함수 호출 종료되어도 </a:t>
              </a:r>
              <a:endPara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C00000"/>
                  </a:solidFill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파괴 안됨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1808169-77B1-4779-A699-C9BDBD00379E}"/>
                </a:ext>
              </a:extLst>
            </p:cNvPr>
            <p:cNvCxnSpPr>
              <a:cxnSpLocks/>
              <a:stCxn id="22" idx="1"/>
              <a:endCxn id="17" idx="3"/>
            </p:cNvCxnSpPr>
            <p:nvPr/>
          </p:nvCxnSpPr>
          <p:spPr>
            <a:xfrm flipH="1" flipV="1">
              <a:off x="4458827" y="6833028"/>
              <a:ext cx="490130" cy="14658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922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6056" y="3798622"/>
            <a:ext cx="8329907" cy="3563375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 err="1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thread_local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키워드</a:t>
            </a:r>
            <a:endParaRPr lang="en-US" altLang="ko-KR" sz="2400" b="1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변수를 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Thread Local Storage </a:t>
            </a: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에 저장해 달라는 키워드</a:t>
            </a:r>
            <a:endParaRPr lang="en-US" altLang="ko-KR" sz="2400" b="1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static </a:t>
            </a: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을 표기하지 않아도 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암시적으로 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static 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변수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실행 파일과 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TLS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5A1C500-376E-4C2F-AAD8-A30B0CF3A998}"/>
              </a:ext>
            </a:extLst>
          </p:cNvPr>
          <p:cNvGraphicFramePr>
            <a:graphicFrameLocks noGrp="1"/>
          </p:cNvGraphicFramePr>
          <p:nvPr/>
        </p:nvGraphicFramePr>
        <p:xfrm>
          <a:off x="1172134" y="7608914"/>
          <a:ext cx="2118447" cy="208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447">
                  <a:extLst>
                    <a:ext uri="{9D8B030D-6E8A-4147-A177-3AD203B41FA5}">
                      <a16:colId xmlns:a16="http://schemas.microsoft.com/office/drawing/2014/main" val="191841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18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.data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37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05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en-US" altLang="ko-KR" sz="2800" dirty="0" err="1">
                          <a:solidFill>
                            <a:schemeClr val="bg1"/>
                          </a:solidFill>
                        </a:rPr>
                        <a:t>tls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41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918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A4966B-33EC-4BC0-A9E5-6FA680EFAA8C}"/>
              </a:ext>
            </a:extLst>
          </p:cNvPr>
          <p:cNvSpPr txBox="1"/>
          <p:nvPr/>
        </p:nvSpPr>
        <p:spPr>
          <a:xfrm>
            <a:off x="1539404" y="9610434"/>
            <a:ext cx="1383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PE(.exe)</a:t>
            </a:r>
            <a:endParaRPr lang="ko-KR" altLang="en-US" sz="2800" b="1" dirty="0"/>
          </a:p>
        </p:txBody>
      </p: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783EA1B9-F7B9-453D-89C3-254920E96703}"/>
              </a:ext>
            </a:extLst>
          </p:cNvPr>
          <p:cNvGraphicFramePr>
            <a:graphicFrameLocks noGrp="1"/>
          </p:cNvGraphicFramePr>
          <p:nvPr/>
        </p:nvGraphicFramePr>
        <p:xfrm>
          <a:off x="5039009" y="7608914"/>
          <a:ext cx="2118447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447">
                  <a:extLst>
                    <a:ext uri="{9D8B030D-6E8A-4147-A177-3AD203B41FA5}">
                      <a16:colId xmlns:a16="http://schemas.microsoft.com/office/drawing/2014/main" val="191841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18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.data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37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05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en-US" altLang="ko-KR" sz="2400" dirty="0" err="1">
                          <a:solidFill>
                            <a:schemeClr val="bg1"/>
                          </a:solidFill>
                        </a:rPr>
                        <a:t>tdata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/.tdata1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41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9183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7A16ED2-0BDE-4535-BE77-9EE144AA27CB}"/>
              </a:ext>
            </a:extLst>
          </p:cNvPr>
          <p:cNvSpPr txBox="1"/>
          <p:nvPr/>
        </p:nvSpPr>
        <p:spPr>
          <a:xfrm>
            <a:off x="5759838" y="9672333"/>
            <a:ext cx="67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ELF</a:t>
            </a:r>
            <a:endParaRPr lang="ko-KR" altLang="en-US" sz="2800" b="1" dirty="0"/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74E06DDE-C125-4FB5-AF9F-D9BBB1587E2F}"/>
              </a:ext>
            </a:extLst>
          </p:cNvPr>
          <p:cNvGraphicFramePr>
            <a:graphicFrameLocks noGrp="1"/>
          </p:cNvGraphicFramePr>
          <p:nvPr/>
        </p:nvGraphicFramePr>
        <p:xfrm>
          <a:off x="100013" y="1150832"/>
          <a:ext cx="8097075" cy="232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5133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5431942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2000" b="1" kern="1200" dirty="0" err="1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+mn-cs"/>
                        </a:rPr>
                        <a:t>linux</a:t>
                      </a: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+mn-cs"/>
                        </a:rPr>
                        <a:t> ( </a:t>
                      </a:r>
                      <a:r>
                        <a:rPr lang="en-US" altLang="ko-KR" sz="2000" b="1" kern="1200" dirty="0" err="1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+mn-cs"/>
                        </a:rPr>
                        <a:t>gcc</a:t>
                      </a: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+mn-cs"/>
                        </a:rPr>
                        <a:t> )</a:t>
                      </a:r>
                    </a:p>
                  </a:txBody>
                  <a:tcPr marL="252000" marT="180000" marB="180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_thread static int x</a:t>
                      </a:r>
                      <a:endParaRPr lang="ko-KR" altLang="en-US" sz="2000" b="1" i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+mn-cs"/>
                        </a:rPr>
                        <a:t>windows ( cl )</a:t>
                      </a: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__</a:t>
                      </a: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declspec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(thread)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527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+mn-cs"/>
                        </a:rPr>
                        <a:t>C++ 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+mn-cs"/>
                        </a:rPr>
                        <a:t>표준</a:t>
                      </a:r>
                      <a:endParaRPr lang="en-US" altLang="ko-KR" sz="2000" b="1" kern="1200" dirty="0">
                        <a:solidFill>
                          <a:schemeClr val="tx1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+mn-cs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err="1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thread_local</a:t>
                      </a:r>
                      <a:endParaRPr lang="ko-KR" altLang="en-US" sz="2000" b="1" dirty="0">
                        <a:solidFill>
                          <a:srgbClr val="C00000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239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4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4" grpId="0"/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2455379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동일한 함수를 여러 개의 스레드로 수행하지만 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ko-KR" altLang="en-US" sz="24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초기화 작업은 한번만 수행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</a:t>
            </a: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하고 싶다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</a:t>
            </a:r>
            <a:r>
              <a:rPr lang="en-US" altLang="ko-KR" sz="2400" b="1" dirty="0" err="1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call_once</a:t>
            </a:r>
            <a:r>
              <a:rPr lang="en-US" altLang="ko-KR" sz="24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()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사용</a:t>
            </a:r>
            <a:endParaRPr lang="en-US" altLang="ko-KR" sz="2400" b="1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&lt;mutex&gt; </a:t>
            </a: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헤더 필요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A8AC13-65BC-404C-8FA6-72A3CC379B1E}"/>
              </a:ext>
            </a:extLst>
          </p:cNvPr>
          <p:cNvSpPr/>
          <p:nvPr/>
        </p:nvSpPr>
        <p:spPr>
          <a:xfrm>
            <a:off x="143638" y="3376770"/>
            <a:ext cx="8053450" cy="1770078"/>
          </a:xfrm>
          <a:prstGeom prst="rect">
            <a:avLst/>
          </a:prstGeom>
          <a:solidFill>
            <a:srgbClr val="FFFFCC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dirty="0">
                <a:solidFill>
                  <a:srgbClr val="267F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lang="en-US" altLang="ko-KR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2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once_flag</a:t>
            </a:r>
            <a:r>
              <a:rPr lang="en-US" altLang="ko-KR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2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init_flag</a:t>
            </a:r>
            <a:r>
              <a:rPr lang="en-US" altLang="ko-KR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28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// </a:t>
            </a:r>
            <a:r>
              <a:rPr lang="ko-KR" altLang="en-US" sz="28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전역변수</a:t>
            </a:r>
            <a:endParaRPr lang="en-US" altLang="ko-KR" sz="2800" b="1" dirty="0">
              <a:solidFill>
                <a:srgbClr val="FF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endParaRPr lang="en-US" altLang="ko-KR" sz="28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800" dirty="0">
                <a:solidFill>
                  <a:srgbClr val="267F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lang="en-US" altLang="ko-KR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2800" dirty="0" err="1">
                <a:solidFill>
                  <a:srgbClr val="795E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call_once</a:t>
            </a:r>
            <a:r>
              <a:rPr lang="en-US" altLang="ko-KR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init_flag</a:t>
            </a:r>
            <a:r>
              <a:rPr lang="en-US" altLang="ko-KR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en-US" altLang="ko-KR" sz="28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en-US" altLang="ko-KR" sz="2800" dirty="0">
                <a:solidFill>
                  <a:srgbClr val="09865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en-US" altLang="ko-KR" sz="2800" dirty="0">
                <a:solidFill>
                  <a:srgbClr val="09865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3.4</a:t>
            </a:r>
            <a:r>
              <a:rPr lang="en-US" altLang="ko-KR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A2999-9CC9-4259-B8D4-4B276E3EC7AA}"/>
              </a:ext>
            </a:extLst>
          </p:cNvPr>
          <p:cNvSpPr txBox="1"/>
          <p:nvPr/>
        </p:nvSpPr>
        <p:spPr>
          <a:xfrm>
            <a:off x="6056" y="5709670"/>
            <a:ext cx="8329907" cy="1901382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</a:t>
            </a:r>
            <a:r>
              <a:rPr lang="en-US" altLang="ko-KR" sz="2400" b="1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once_flag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ko-KR" altLang="en-US" sz="24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복사 와 이동을 모두 삭제</a:t>
            </a:r>
            <a:r>
              <a:rPr lang="en-US" altLang="ko-KR" sz="24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(=delete)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 </a:t>
            </a: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한 간단한 구조체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42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9" grpId="0" animBg="1"/>
      <p:bldP spid="10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1347384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Mayer’s Singleton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오직 한 개 있는 객체가 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static </a:t>
            </a: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지역변수로 있는 형태</a:t>
            </a:r>
            <a:endParaRPr lang="en-US" altLang="ko-KR" sz="2400" b="1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AFF6A9-E517-4713-9630-618C483BB6F3}"/>
              </a:ext>
            </a:extLst>
          </p:cNvPr>
          <p:cNvSpPr/>
          <p:nvPr/>
        </p:nvSpPr>
        <p:spPr>
          <a:xfrm>
            <a:off x="143638" y="2298747"/>
            <a:ext cx="8053450" cy="2513376"/>
          </a:xfrm>
          <a:prstGeom prst="rect">
            <a:avLst/>
          </a:prstGeom>
          <a:solidFill>
            <a:srgbClr val="FFFFCC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2800" dirty="0">
                <a:solidFill>
                  <a:srgbClr val="267F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Singleton</a:t>
            </a:r>
            <a:r>
              <a:rPr lang="en-US" altLang="ko-KR" sz="28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lang="en-US" altLang="ko-KR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2800" dirty="0" err="1">
                <a:solidFill>
                  <a:srgbClr val="795E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getInstance</a:t>
            </a:r>
            <a:r>
              <a:rPr lang="en-US" altLang="ko-KR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 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        </a:t>
            </a:r>
          </a:p>
          <a:p>
            <a:r>
              <a:rPr lang="en-US" altLang="ko-KR" sz="28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static Singleton instance;        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2800" dirty="0">
                <a:solidFill>
                  <a:srgbClr val="AF00D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instance;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2B003F-6E13-47D5-9FDD-D9E3FAF1C204}"/>
              </a:ext>
            </a:extLst>
          </p:cNvPr>
          <p:cNvSpPr/>
          <p:nvPr/>
        </p:nvSpPr>
        <p:spPr>
          <a:xfrm>
            <a:off x="100013" y="5399880"/>
            <a:ext cx="8097075" cy="1347383"/>
          </a:xfrm>
          <a:prstGeom prst="roundRect">
            <a:avLst>
              <a:gd name="adj" fmla="val 903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C++11 </a:t>
            </a: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부터 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en-US" altLang="ko-KR" sz="2800" b="1" dirty="0">
                <a:solidFill>
                  <a:srgbClr val="FFFF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static </a:t>
            </a:r>
            <a:r>
              <a:rPr lang="ko-KR" altLang="en-US" sz="2800" b="1" dirty="0">
                <a:solidFill>
                  <a:srgbClr val="FFFF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지역변수는 스레드에 안전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 </a:t>
            </a: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하다</a:t>
            </a:r>
          </a:p>
        </p:txBody>
      </p:sp>
    </p:spTree>
    <p:extLst>
      <p:ext uri="{BB962C8B-B14F-4D97-AF65-F5344CB8AC3E}">
        <p14:creationId xmlns:p14="http://schemas.microsoft.com/office/powerpoint/2010/main" val="139836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9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++x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의 어셈블리 코드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DA5074-B7FB-4362-A5CB-63001C54E819}"/>
              </a:ext>
            </a:extLst>
          </p:cNvPr>
          <p:cNvSpPr/>
          <p:nvPr/>
        </p:nvSpPr>
        <p:spPr>
          <a:xfrm>
            <a:off x="143638" y="1820472"/>
            <a:ext cx="8053450" cy="2430579"/>
          </a:xfrm>
          <a:prstGeom prst="rect">
            <a:avLst/>
          </a:prstGeom>
          <a:solidFill>
            <a:srgbClr val="FFFFCC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000" tIns="36000" bIns="180000" rtlCol="0" anchor="ctr"/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67F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  </a:t>
            </a:r>
            <a:r>
              <a:rPr lang="en-US" altLang="ko-KR" sz="2800" dirty="0" err="1">
                <a:solidFill>
                  <a:srgbClr val="267F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eax</a:t>
            </a:r>
            <a:r>
              <a:rPr lang="en-US" altLang="ko-KR" sz="2800" dirty="0">
                <a:solidFill>
                  <a:srgbClr val="267F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8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67F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  </a:t>
            </a:r>
            <a:r>
              <a:rPr lang="en-US" altLang="ko-KR" sz="2800" dirty="0" err="1">
                <a:solidFill>
                  <a:srgbClr val="267F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eax</a:t>
            </a:r>
            <a:r>
              <a:rPr lang="en-US" altLang="ko-KR" sz="2800" dirty="0">
                <a:solidFill>
                  <a:srgbClr val="267F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1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67F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mov  </a:t>
            </a:r>
            <a:r>
              <a:rPr lang="en-US" altLang="ko-KR" sz="28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sz="2800" dirty="0">
                <a:solidFill>
                  <a:srgbClr val="267F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800" dirty="0" err="1">
                <a:solidFill>
                  <a:srgbClr val="267F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eax</a:t>
            </a:r>
            <a:endParaRPr lang="en-US" altLang="ko-KR" sz="28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E634638C-BC48-4721-BD5E-EF2BEA5140EA}"/>
              </a:ext>
            </a:extLst>
          </p:cNvPr>
          <p:cNvSpPr/>
          <p:nvPr/>
        </p:nvSpPr>
        <p:spPr>
          <a:xfrm>
            <a:off x="1571825" y="1620774"/>
            <a:ext cx="417839" cy="1743873"/>
          </a:xfrm>
          <a:prstGeom prst="downArrow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1457EC15-E5F7-4FC0-8FEA-7A45CD62E6F0}"/>
              </a:ext>
            </a:extLst>
          </p:cNvPr>
          <p:cNvSpPr/>
          <p:nvPr/>
        </p:nvSpPr>
        <p:spPr>
          <a:xfrm>
            <a:off x="2481959" y="1620774"/>
            <a:ext cx="417839" cy="1149165"/>
          </a:xfrm>
          <a:prstGeom prst="downArrow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B194DDC-2538-4D9E-A05A-B4DFEB95F9BB}"/>
              </a:ext>
            </a:extLst>
          </p:cNvPr>
          <p:cNvGrpSpPr/>
          <p:nvPr/>
        </p:nvGrpSpPr>
        <p:grpSpPr>
          <a:xfrm>
            <a:off x="4795415" y="2330279"/>
            <a:ext cx="2823209" cy="1569695"/>
            <a:chOff x="4765137" y="2548282"/>
            <a:chExt cx="2823209" cy="156969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1D3C4086-8293-406F-A077-0CF0B3570591}"/>
                </a:ext>
              </a:extLst>
            </p:cNvPr>
            <p:cNvSpPr/>
            <p:nvPr/>
          </p:nvSpPr>
          <p:spPr>
            <a:xfrm>
              <a:off x="5655958" y="2548282"/>
              <a:ext cx="1041568" cy="974957"/>
            </a:xfrm>
            <a:prstGeom prst="roundRect">
              <a:avLst>
                <a:gd name="adj" fmla="val 310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X</a:t>
              </a:r>
              <a:endParaRPr lang="ko-KR" altLang="en-US" sz="32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B25E7D6-C81F-41D5-9074-D7B12D84E157}"/>
                </a:ext>
              </a:extLst>
            </p:cNvPr>
            <p:cNvSpPr txBox="1"/>
            <p:nvPr/>
          </p:nvSpPr>
          <p:spPr>
            <a:xfrm>
              <a:off x="4765137" y="3656312"/>
              <a:ext cx="2823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latin typeface="마루 부리OTF Beta" panose="020B0600000101010101" pitchFamily="34" charset="-127"/>
                  <a:ea typeface="마루 부리OTF Beta" panose="020B0600000101010101" pitchFamily="34" charset="-127"/>
                </a:rPr>
                <a:t>모든 스레드가 공유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75B546D-B9D9-45E2-8621-6B4FC3153C1B}"/>
              </a:ext>
            </a:extLst>
          </p:cNvPr>
          <p:cNvSpPr txBox="1"/>
          <p:nvPr/>
        </p:nvSpPr>
        <p:spPr>
          <a:xfrm>
            <a:off x="6056" y="4698719"/>
            <a:ext cx="8329907" cy="5410034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마루 부리OTF Beta" panose="020B0600000101010101" pitchFamily="34" charset="-127"/>
                <a:cs typeface="Calibri" panose="020F0502020204030204" pitchFamily="34" charset="0"/>
              </a:rPr>
              <a:t>해결책 </a:t>
            </a:r>
            <a:r>
              <a:rPr lang="en-US" altLang="ko-KR" sz="2800" b="1" dirty="0">
                <a:solidFill>
                  <a:srgbClr val="C00000"/>
                </a:solidFill>
                <a:latin typeface="Calibri" panose="020F0502020204030204" pitchFamily="34" charset="0"/>
                <a:ea typeface="마루 부리OTF Beta" panose="020B0600000101010101" pitchFamily="34" charset="-127"/>
                <a:cs typeface="Calibri" panose="020F0502020204030204" pitchFamily="34" charset="0"/>
              </a:rPr>
              <a:t>1.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OS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가 제공하는 동기화 도구 사용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std::mutex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마루 부리OTF Beta" panose="020B0600000101010101" pitchFamily="34" charset="-127"/>
                <a:cs typeface="Calibri" panose="020F0502020204030204" pitchFamily="34" charset="0"/>
              </a:rPr>
              <a:t>해결책 </a:t>
            </a:r>
            <a:r>
              <a:rPr lang="en-US" altLang="ko-KR" sz="2800" b="1" dirty="0">
                <a:solidFill>
                  <a:srgbClr val="C00000"/>
                </a:solidFill>
                <a:latin typeface="Calibri" panose="020F0502020204030204" pitchFamily="34" charset="0"/>
                <a:ea typeface="마루 부리OTF Beta" panose="020B0600000101010101" pitchFamily="34" charset="-127"/>
                <a:cs typeface="Calibri" panose="020F0502020204030204" pitchFamily="34" charset="0"/>
              </a:rPr>
              <a:t>2.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CPU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가 제공하는 스레드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멀티 코어 환경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)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에 안전한 명령어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(OPCODE)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사용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인텔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CPU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의 경우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en-US" altLang="ko-KR" sz="24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lock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 prefix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사용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atomic operation </a:t>
            </a:r>
          </a:p>
        </p:txBody>
      </p:sp>
    </p:spTree>
    <p:extLst>
      <p:ext uri="{BB962C8B-B14F-4D97-AF65-F5344CB8AC3E}">
        <p14:creationId xmlns:p14="http://schemas.microsoft.com/office/powerpoint/2010/main" val="176105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9" grpId="0" animBg="1"/>
      <p:bldP spid="3" grpId="0" animBg="1"/>
      <p:bldP spid="12" grpId="0" animBg="1"/>
      <p:bldP spid="1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3008031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std::atomic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다양한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atomic operation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을 제공하는 템플릿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&lt;atomic&gt;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std::atomic 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연산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  <a:cs typeface="Calibri" panose="020F0502020204030204" pitchFamily="34" charset="0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39C15912-D3FA-4383-81C6-E460EBC62734}"/>
              </a:ext>
            </a:extLst>
          </p:cNvPr>
          <p:cNvGraphicFramePr>
            <a:graphicFrameLocks noGrp="1"/>
          </p:cNvGraphicFramePr>
          <p:nvPr/>
        </p:nvGraphicFramePr>
        <p:xfrm>
          <a:off x="100013" y="3904875"/>
          <a:ext cx="8097075" cy="26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73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6598402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연산자 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재정의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함수</a:t>
                      </a:r>
                    </a:p>
                  </a:txBody>
                  <a:tcPr marL="180000" marT="180000" marB="216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00000"/>
                        </a:lnSpc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operator++      operator--</a:t>
                      </a:r>
                    </a:p>
                    <a:p>
                      <a:pPr lvl="0" latinLnBrk="1">
                        <a:lnSpc>
                          <a:spcPct val="100000"/>
                        </a:lnSpc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operator+=      operator-=</a:t>
                      </a:r>
                    </a:p>
                    <a:p>
                      <a:pPr lvl="0" latinLnBrk="1">
                        <a:lnSpc>
                          <a:spcPct val="100000"/>
                        </a:lnSpc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operator&amp;=      operator |=</a:t>
                      </a:r>
                    </a:p>
                    <a:p>
                      <a:pPr lvl="0" latinLnBrk="1">
                        <a:lnSpc>
                          <a:spcPct val="100000"/>
                        </a:lnSpc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operator ^=   </a:t>
                      </a:r>
                      <a:endParaRPr lang="ko-KR" altLang="en-US" sz="2000" b="1" i="0" dirty="0">
                        <a:solidFill>
                          <a:srgbClr val="C00000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멤버함수</a:t>
                      </a: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fetch_add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       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fetch_sub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      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fetch_and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fetch_or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         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fetch_xor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772959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7226F1-F07A-4089-BF72-EE21BB41B131}"/>
              </a:ext>
            </a:extLst>
          </p:cNvPr>
          <p:cNvSpPr/>
          <p:nvPr/>
        </p:nvSpPr>
        <p:spPr>
          <a:xfrm>
            <a:off x="141256" y="6894887"/>
            <a:ext cx="8053450" cy="3151401"/>
          </a:xfrm>
          <a:prstGeom prst="rect">
            <a:avLst/>
          </a:prstGeom>
          <a:solidFill>
            <a:srgbClr val="FFFFCC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000" tIns="36000" bIns="180000" rtlCol="0" anchor="ctr"/>
          <a:lstStyle/>
          <a:p>
            <a:r>
              <a:rPr lang="en-US" altLang="ko-KR" sz="2000" dirty="0">
                <a:solidFill>
                  <a:srgbClr val="0000DD"/>
                </a:solidFill>
                <a:latin typeface="DejaVuSansMono"/>
              </a:rPr>
              <a:t>typedef</a:t>
            </a: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sz="2000" dirty="0" err="1">
                <a:solidFill>
                  <a:srgbClr val="0000FF"/>
                </a:solidFill>
                <a:latin typeface="DejaVuSansMono"/>
              </a:rPr>
              <a:t>enum</a:t>
            </a: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sz="2000" dirty="0" err="1">
                <a:solidFill>
                  <a:srgbClr val="000000"/>
                </a:solidFill>
                <a:latin typeface="DejaVuSansMono"/>
              </a:rPr>
              <a:t>memory_order</a:t>
            </a: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sz="2000" dirty="0">
                <a:solidFill>
                  <a:srgbClr val="008000"/>
                </a:solidFill>
                <a:latin typeface="DejaVuSansMono"/>
              </a:rPr>
              <a:t>{</a:t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    </a:t>
            </a:r>
            <a:r>
              <a:rPr lang="en-US" altLang="ko-KR" sz="2000" dirty="0" err="1">
                <a:solidFill>
                  <a:srgbClr val="000000"/>
                </a:solidFill>
                <a:latin typeface="DejaVuSansMono"/>
              </a:rPr>
              <a:t>memory_order_relaxed</a:t>
            </a: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-US" altLang="ko-KR" sz="2000" dirty="0">
                <a:solidFill>
                  <a:srgbClr val="000000"/>
                </a:solidFill>
                <a:latin typeface="DejaVuSansMono"/>
              </a:rPr>
            </a:b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    </a:t>
            </a:r>
            <a:r>
              <a:rPr lang="en-US" altLang="ko-KR" sz="2000" dirty="0" err="1">
                <a:solidFill>
                  <a:srgbClr val="000000"/>
                </a:solidFill>
                <a:latin typeface="DejaVuSansMono"/>
              </a:rPr>
              <a:t>memory_order_consume</a:t>
            </a: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-US" altLang="ko-KR" sz="2000" dirty="0">
                <a:solidFill>
                  <a:srgbClr val="000000"/>
                </a:solidFill>
                <a:latin typeface="DejaVuSansMono"/>
              </a:rPr>
            </a:b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    </a:t>
            </a:r>
            <a:r>
              <a:rPr lang="en-US" altLang="ko-KR" sz="2000" dirty="0" err="1">
                <a:solidFill>
                  <a:srgbClr val="000000"/>
                </a:solidFill>
                <a:latin typeface="DejaVuSansMono"/>
              </a:rPr>
              <a:t>memory_order_acquire</a:t>
            </a: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-US" altLang="ko-KR" sz="2000" dirty="0">
                <a:solidFill>
                  <a:srgbClr val="000000"/>
                </a:solidFill>
                <a:latin typeface="DejaVuSansMono"/>
              </a:rPr>
            </a:b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    </a:t>
            </a:r>
            <a:r>
              <a:rPr lang="en-US" altLang="ko-KR" sz="2000" dirty="0" err="1">
                <a:solidFill>
                  <a:srgbClr val="000000"/>
                </a:solidFill>
                <a:latin typeface="DejaVuSansMono"/>
              </a:rPr>
              <a:t>memory_order_release</a:t>
            </a: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-US" altLang="ko-KR" sz="2000" dirty="0">
                <a:solidFill>
                  <a:srgbClr val="000000"/>
                </a:solidFill>
                <a:latin typeface="DejaVuSansMono"/>
              </a:rPr>
            </a:b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    </a:t>
            </a:r>
            <a:r>
              <a:rPr lang="en-US" altLang="ko-KR" sz="2000" dirty="0" err="1">
                <a:solidFill>
                  <a:srgbClr val="000000"/>
                </a:solidFill>
                <a:latin typeface="DejaVuSansMono"/>
              </a:rPr>
              <a:t>memory_order_acq_rel</a:t>
            </a: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-US" altLang="ko-KR" sz="2000" dirty="0">
                <a:solidFill>
                  <a:srgbClr val="000000"/>
                </a:solidFill>
                <a:latin typeface="DejaVuSansMono"/>
              </a:rPr>
            </a:b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    </a:t>
            </a:r>
            <a:r>
              <a:rPr lang="en-US" altLang="ko-KR" sz="2000" dirty="0" err="1">
                <a:solidFill>
                  <a:srgbClr val="000000"/>
                </a:solidFill>
                <a:latin typeface="DejaVuSansMono"/>
              </a:rPr>
              <a:t>memory_order_seq_cst</a:t>
            </a:r>
            <a:endParaRPr lang="en-US" altLang="ko-KR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-US" altLang="ko-KR" sz="2000" dirty="0">
                <a:solidFill>
                  <a:srgbClr val="008000"/>
                </a:solidFill>
                <a:latin typeface="DejaVuSansMono"/>
              </a:rPr>
              <a:t>}</a:t>
            </a: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sz="2000" dirty="0" err="1">
                <a:solidFill>
                  <a:srgbClr val="000000"/>
                </a:solidFill>
                <a:latin typeface="DejaVuSansMono"/>
              </a:rPr>
              <a:t>memory_order</a:t>
            </a:r>
            <a:r>
              <a:rPr lang="en-US" altLang="ko-KR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ko-KR" altLang="en-US" sz="20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30BFA85-7089-4617-82DE-4A4E4FE043B3}"/>
              </a:ext>
            </a:extLst>
          </p:cNvPr>
          <p:cNvSpPr/>
          <p:nvPr/>
        </p:nvSpPr>
        <p:spPr>
          <a:xfrm>
            <a:off x="4856615" y="4842763"/>
            <a:ext cx="3265424" cy="56922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DejaVuSansMono"/>
              </a:rPr>
              <a:t>memory_order_seq_cst</a:t>
            </a:r>
            <a:endParaRPr lang="en-US" altLang="ko-KR" sz="2400" dirty="0">
              <a:solidFill>
                <a:schemeClr val="bg1"/>
              </a:solidFill>
              <a:latin typeface="DejaVuSansMono"/>
            </a:endParaRPr>
          </a:p>
        </p:txBody>
      </p:sp>
    </p:spTree>
    <p:extLst>
      <p:ext uri="{BB962C8B-B14F-4D97-AF65-F5344CB8AC3E}">
        <p14:creationId xmlns:p14="http://schemas.microsoft.com/office/powerpoint/2010/main" val="46628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2" grpId="0" animBg="1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1901382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lock-free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OS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의 동기화 도구를 사용하지 않고 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CPU level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의 명령어를 사용해서 동기화 하는 것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51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2455379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chrono 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라이브러리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시간 을 다루는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C++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표준 라이브러리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&lt;chrono&gt;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헤더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std::chrono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namespace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사용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4048A-BF2A-4D3E-863E-8C2E85909363}"/>
              </a:ext>
            </a:extLst>
          </p:cNvPr>
          <p:cNvSpPr txBox="1"/>
          <p:nvPr/>
        </p:nvSpPr>
        <p:spPr>
          <a:xfrm>
            <a:off x="6056" y="3406742"/>
            <a:ext cx="8329907" cy="1347384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chrono </a:t>
            </a: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라이브러리의 모든 시간 타입은 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duration&lt;&gt; 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의 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alias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C4466E-E26B-4BF1-BF3D-33B24587DFF0}"/>
              </a:ext>
            </a:extLst>
          </p:cNvPr>
          <p:cNvSpPr/>
          <p:nvPr/>
        </p:nvSpPr>
        <p:spPr>
          <a:xfrm>
            <a:off x="143639" y="4754125"/>
            <a:ext cx="8053449" cy="3463364"/>
          </a:xfrm>
          <a:prstGeom prst="rect">
            <a:avLst/>
          </a:prstGeom>
          <a:solidFill>
            <a:srgbClr val="FFFFCC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bIns="144000"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nanoseconds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= </a:t>
            </a:r>
            <a:r>
              <a:rPr lang="en-US" altLang="ko-KR" sz="2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duration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nano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&gt;;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microseconds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2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duration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micro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&gt;;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milliseconds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2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duration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milli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&gt;;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seconds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= </a:t>
            </a:r>
            <a:r>
              <a:rPr lang="en-US" altLang="ko-KR" sz="2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duration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&gt;;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minutes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= </a:t>
            </a:r>
            <a:r>
              <a:rPr lang="en-US" altLang="ko-KR" sz="2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duration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&lt;60&gt;&gt;;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hours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= </a:t>
            </a:r>
            <a:r>
              <a:rPr lang="en-US" altLang="ko-KR" sz="2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duration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4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en-US" altLang="ko-KR" sz="2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&lt;3600&gt;&gt;;</a:t>
            </a:r>
            <a:endParaRPr lang="en-US" altLang="ko-KR" sz="2400" b="1" dirty="0">
              <a:solidFill>
                <a:srgbClr val="000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492E0-FD48-4409-B6E2-E827B194BFC6}"/>
              </a:ext>
            </a:extLst>
          </p:cNvPr>
          <p:cNvSpPr txBox="1"/>
          <p:nvPr/>
        </p:nvSpPr>
        <p:spPr>
          <a:xfrm>
            <a:off x="-1" y="8519997"/>
            <a:ext cx="8329907" cy="1901382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chrono </a:t>
            </a: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용 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user define literal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10s, 10ms, 10ns, 10min, 10h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등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using namespace std::literals</a:t>
            </a:r>
          </a:p>
        </p:txBody>
      </p:sp>
    </p:spTree>
    <p:extLst>
      <p:ext uri="{BB962C8B-B14F-4D97-AF65-F5344CB8AC3E}">
        <p14:creationId xmlns:p14="http://schemas.microsoft.com/office/powerpoint/2010/main" val="296616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0" grpId="0" build="p"/>
      <p:bldP spid="11" grpId="0" animBg="1"/>
      <p:bldP spid="1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1901382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std::atomic&lt;T&gt;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T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의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ko-KR" altLang="en-US" sz="24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복사계열의 함수와 </a:t>
            </a:r>
            <a:r>
              <a:rPr lang="en-US" altLang="ko-KR" sz="24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Move </a:t>
            </a:r>
            <a:r>
              <a:rPr lang="ko-KR" altLang="en-US" sz="24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계열의 함수가 모두 </a:t>
            </a:r>
            <a:r>
              <a:rPr lang="en-US" altLang="ko-KR" sz="24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trivial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해야 한다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750962-DEFC-46C0-ABD3-57D4DBBB5E06}"/>
              </a:ext>
            </a:extLst>
          </p:cNvPr>
          <p:cNvSpPr/>
          <p:nvPr/>
        </p:nvSpPr>
        <p:spPr>
          <a:xfrm>
            <a:off x="143638" y="2728770"/>
            <a:ext cx="8053450" cy="4550096"/>
          </a:xfrm>
          <a:prstGeom prst="rect">
            <a:avLst/>
          </a:prstGeom>
          <a:solidFill>
            <a:srgbClr val="FFFFCC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" bIns="180000" rtlCol="0" anchor="ctr"/>
          <a:lstStyle/>
          <a:p>
            <a:r>
              <a:rPr lang="en-US" altLang="ko-KR" sz="20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template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</a:t>
            </a:r>
            <a:r>
              <a:rPr lang="en-US" altLang="ko-KR" sz="20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_Ty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20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atomic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endParaRPr lang="en-US" altLang="ko-KR" sz="2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static_assert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</a:p>
          <a:p>
            <a:pPr lvl="2"/>
            <a:r>
              <a:rPr lang="en-US" altLang="ko-KR" sz="20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is_trivially_copyable_v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20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_Ty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&amp;&amp; </a:t>
            </a:r>
          </a:p>
          <a:p>
            <a:pPr lvl="2"/>
            <a:r>
              <a:rPr lang="en-US" altLang="ko-KR" sz="20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is_copy_constructible_v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20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_Ty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&amp;&amp; </a:t>
            </a:r>
          </a:p>
          <a:p>
            <a:pPr lvl="2"/>
            <a:r>
              <a:rPr lang="en-US" altLang="ko-KR" sz="20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is_move_constructible_v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20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_Ty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&amp;&amp; </a:t>
            </a:r>
          </a:p>
          <a:p>
            <a:pPr lvl="2"/>
            <a:r>
              <a:rPr lang="en-US" altLang="ko-KR" sz="20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is_copy_assignable_v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20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_Ty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   &amp;&amp; </a:t>
            </a:r>
          </a:p>
          <a:p>
            <a:pPr lvl="2"/>
            <a:r>
              <a:rPr lang="en-US" altLang="ko-KR" sz="20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is_move_assignable_v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2000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_Ty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&gt;,</a:t>
            </a:r>
          </a:p>
          <a:p>
            <a:pPr lvl="2"/>
            <a:endParaRPr lang="en-US" altLang="ko-KR" sz="2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	</a:t>
            </a:r>
            <a:r>
              <a:rPr lang="en-US" altLang="ko-KR" sz="20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"atomic&lt;T&gt; requires T to be trivially copyable, copy 		constructible, move constructible, copy assignable, "</a:t>
            </a:r>
            <a:endParaRPr lang="en-US" altLang="ko-KR" sz="2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2000" dirty="0">
                <a:solidFill>
                  <a:srgbClr val="A3151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"and move assignable."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7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어셈블리 소스 코드 만드는 법</a:t>
            </a:r>
            <a:endParaRPr lang="en-US" altLang="ko-KR" sz="2400" b="1" dirty="0">
              <a:latin typeface="마루 부리OTF Beta" panose="020B0600000101010101" pitchFamily="34" charset="-127"/>
              <a:ea typeface="마루 부리OTF Beta" panose="020B0600000101010101" pitchFamily="34" charset="-127"/>
              <a:cs typeface="Calibri" panose="020F0502020204030204" pitchFamily="34" charset="0"/>
            </a:endParaRPr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A815793A-7292-4006-B561-DD8A38C9A3BC}"/>
              </a:ext>
            </a:extLst>
          </p:cNvPr>
          <p:cNvGraphicFramePr>
            <a:graphicFrameLocks noGrp="1"/>
          </p:cNvGraphicFramePr>
          <p:nvPr/>
        </p:nvGraphicFramePr>
        <p:xfrm>
          <a:off x="100013" y="1620774"/>
          <a:ext cx="8097075" cy="14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612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2468463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g++ reorder1.cpp </a:t>
                      </a: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–S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–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masm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=intel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80000" marT="180000" marB="216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00000"/>
                        </a:lnSpc>
                      </a:pPr>
                      <a:r>
                        <a:rPr lang="en-US" altLang="ko-KR" sz="2000" b="1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reorder1.s</a:t>
                      </a:r>
                      <a:endParaRPr lang="ko-KR" altLang="en-US" sz="2000" b="1" i="0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cl reorder1.cpp </a:t>
                      </a: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/FAs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/c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reorder1.asm</a:t>
                      </a: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77295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999609D-80BD-454B-9223-797D49B4E71B}"/>
              </a:ext>
            </a:extLst>
          </p:cNvPr>
          <p:cNvSpPr txBox="1"/>
          <p:nvPr/>
        </p:nvSpPr>
        <p:spPr>
          <a:xfrm>
            <a:off x="4335830" y="1744749"/>
            <a:ext cx="681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-O2</a:t>
            </a:r>
          </a:p>
          <a:p>
            <a:endParaRPr lang="en-US" altLang="ko-KR" sz="2400" b="1" dirty="0">
              <a:solidFill>
                <a:srgbClr val="C00000"/>
              </a:solidFill>
            </a:endParaRPr>
          </a:p>
          <a:p>
            <a:r>
              <a:rPr lang="en-US" altLang="ko-KR" sz="2400" b="1" dirty="0">
                <a:solidFill>
                  <a:srgbClr val="C00000"/>
                </a:solidFill>
              </a:rPr>
              <a:t>/O2</a:t>
            </a:r>
          </a:p>
        </p:txBody>
      </p:sp>
    </p:spTree>
    <p:extLst>
      <p:ext uri="{BB962C8B-B14F-4D97-AF65-F5344CB8AC3E}">
        <p14:creationId xmlns:p14="http://schemas.microsoft.com/office/powerpoint/2010/main" val="706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5A7B5DF-91E1-48A8-85BA-979618B165CF}"/>
              </a:ext>
            </a:extLst>
          </p:cNvPr>
          <p:cNvGrpSpPr/>
          <p:nvPr/>
        </p:nvGrpSpPr>
        <p:grpSpPr>
          <a:xfrm>
            <a:off x="301487" y="1264895"/>
            <a:ext cx="7593759" cy="5032960"/>
            <a:chOff x="301487" y="1264895"/>
            <a:chExt cx="7593759" cy="503296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C3BF612-BB79-4A31-A08D-7AB3A5571932}"/>
                </a:ext>
              </a:extLst>
            </p:cNvPr>
            <p:cNvSpPr/>
            <p:nvPr/>
          </p:nvSpPr>
          <p:spPr>
            <a:xfrm>
              <a:off x="301487" y="4721651"/>
              <a:ext cx="7593759" cy="1576204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2400" b="1" dirty="0">
                  <a:solidFill>
                    <a:srgbClr val="0000FF"/>
                  </a:solidFill>
                </a:rPr>
                <a:t>MEMORY</a:t>
              </a:r>
              <a:endParaRPr lang="ko-KR" alt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5EAE7D-A565-4891-9092-D30B56D636A2}"/>
                </a:ext>
              </a:extLst>
            </p:cNvPr>
            <p:cNvSpPr/>
            <p:nvPr/>
          </p:nvSpPr>
          <p:spPr>
            <a:xfrm>
              <a:off x="793003" y="1264895"/>
              <a:ext cx="3541534" cy="221709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2400" b="1" dirty="0">
                  <a:solidFill>
                    <a:srgbClr val="0000FF"/>
                  </a:solidFill>
                </a:rPr>
                <a:t>CPU</a:t>
              </a:r>
              <a:endParaRPr lang="ko-KR" altLang="en-US" sz="24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BB84A66-64BF-4870-88E3-25FCC3CC52E9}"/>
              </a:ext>
            </a:extLst>
          </p:cNvPr>
          <p:cNvGrpSpPr/>
          <p:nvPr/>
        </p:nvGrpSpPr>
        <p:grpSpPr>
          <a:xfrm>
            <a:off x="1597392" y="5155498"/>
            <a:ext cx="2846147" cy="708509"/>
            <a:chOff x="1597392" y="5155498"/>
            <a:chExt cx="2846147" cy="70850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3BD14D2-5B15-43F5-9C3C-156A76C69F68}"/>
                </a:ext>
              </a:extLst>
            </p:cNvPr>
            <p:cNvSpPr/>
            <p:nvPr/>
          </p:nvSpPr>
          <p:spPr>
            <a:xfrm>
              <a:off x="1597392" y="5155498"/>
              <a:ext cx="775121" cy="708509"/>
            </a:xfrm>
            <a:prstGeom prst="roundRect">
              <a:avLst>
                <a:gd name="adj" fmla="val 59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a</a:t>
              </a:r>
              <a:endParaRPr lang="ko-KR" altLang="en-US" sz="3200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EDBEBE3-C901-4172-AE90-53F639DBF762}"/>
                </a:ext>
              </a:extLst>
            </p:cNvPr>
            <p:cNvSpPr/>
            <p:nvPr/>
          </p:nvSpPr>
          <p:spPr>
            <a:xfrm>
              <a:off x="3668418" y="5155498"/>
              <a:ext cx="775121" cy="708509"/>
            </a:xfrm>
            <a:prstGeom prst="roundRect">
              <a:avLst>
                <a:gd name="adj" fmla="val 59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b</a:t>
              </a:r>
              <a:endParaRPr lang="ko-KR" altLang="en-US" sz="32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F7034C-F420-4DD2-B944-D6A1DEEA790F}"/>
              </a:ext>
            </a:extLst>
          </p:cNvPr>
          <p:cNvGrpSpPr/>
          <p:nvPr/>
        </p:nvGrpSpPr>
        <p:grpSpPr>
          <a:xfrm>
            <a:off x="925216" y="1388823"/>
            <a:ext cx="2276917" cy="1991228"/>
            <a:chOff x="925216" y="1388823"/>
            <a:chExt cx="2276917" cy="199122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79D079A-F77E-41F4-A186-18BA0E29E035}"/>
                </a:ext>
              </a:extLst>
            </p:cNvPr>
            <p:cNvSpPr/>
            <p:nvPr/>
          </p:nvSpPr>
          <p:spPr>
            <a:xfrm>
              <a:off x="925216" y="1388823"/>
              <a:ext cx="817511" cy="530812"/>
            </a:xfrm>
            <a:prstGeom prst="roundRect">
              <a:avLst>
                <a:gd name="adj" fmla="val 8216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eax</a:t>
              </a:r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D60495F-F023-4F92-B5B5-0947F2BF9BE0}"/>
                </a:ext>
              </a:extLst>
            </p:cNvPr>
            <p:cNvSpPr/>
            <p:nvPr/>
          </p:nvSpPr>
          <p:spPr>
            <a:xfrm>
              <a:off x="925216" y="2567587"/>
              <a:ext cx="2276917" cy="812464"/>
            </a:xfrm>
            <a:prstGeom prst="roundRect">
              <a:avLst>
                <a:gd name="adj" fmla="val 8216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CACHE</a:t>
              </a:r>
              <a:endParaRPr lang="ko-KR" altLang="en-US" dirty="0"/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2E6D7AA-759B-49EE-A7E5-70E4842475E0}"/>
              </a:ext>
            </a:extLst>
          </p:cNvPr>
          <p:cNvCxnSpPr/>
          <p:nvPr/>
        </p:nvCxnSpPr>
        <p:spPr>
          <a:xfrm flipH="1" flipV="1">
            <a:off x="2602626" y="3380051"/>
            <a:ext cx="1283793" cy="1775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FC629E-06FE-45FB-BDCA-301DAD2F8360}"/>
              </a:ext>
            </a:extLst>
          </p:cNvPr>
          <p:cNvSpPr txBox="1"/>
          <p:nvPr/>
        </p:nvSpPr>
        <p:spPr>
          <a:xfrm>
            <a:off x="6056" y="6658132"/>
            <a:ext cx="8329907" cy="1992369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800" b="1" dirty="0">
                <a:solidFill>
                  <a:srgbClr val="C00000"/>
                </a:solidFill>
                <a:latin typeface="Calibri" panose="020F0502020204030204" pitchFamily="34" charset="0"/>
                <a:ea typeface="마루 부리OTF Beta" panose="020B0600000101010101" pitchFamily="34" charset="-127"/>
                <a:cs typeface="Calibri" panose="020F0502020204030204" pitchFamily="34" charset="0"/>
              </a:rPr>
              <a:t>reordering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성능향상을 위해서 코드의 실행순서를 변경하는 것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컴파일 시간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,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실행시간에 모두 발생</a:t>
            </a:r>
            <a:endParaRPr lang="en-US" altLang="ko-KR" sz="2800" b="1" dirty="0">
              <a:solidFill>
                <a:srgbClr val="C00000"/>
              </a:solidFill>
              <a:latin typeface="Calibri" panose="020F0502020204030204" pitchFamily="34" charset="0"/>
              <a:ea typeface="마루 부리OTF Beta" panose="020B0600000101010101" pitchFamily="34" charset="-127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EA4CF5-1895-41A7-8469-DD5BE0F27AC8}"/>
              </a:ext>
            </a:extLst>
          </p:cNvPr>
          <p:cNvSpPr txBox="1"/>
          <p:nvPr/>
        </p:nvSpPr>
        <p:spPr>
          <a:xfrm>
            <a:off x="4683853" y="2067053"/>
            <a:ext cx="3310195" cy="235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b</a:t>
            </a:r>
            <a:r>
              <a:rPr lang="ko-KR" altLang="en-US" sz="20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가</a:t>
            </a:r>
            <a:r>
              <a:rPr lang="en-US" altLang="ko-KR" sz="20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ko-KR" altLang="en-US" sz="20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이미 캐쉬에 있으므로</a:t>
            </a:r>
            <a:endParaRPr lang="en-US" altLang="ko-KR" sz="20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a </a:t>
            </a:r>
            <a:r>
              <a:rPr lang="ko-KR" altLang="en-US" sz="20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에 결과를 넣기 전에</a:t>
            </a:r>
            <a:endParaRPr lang="en-US" altLang="ko-KR" sz="20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b = 1 </a:t>
            </a:r>
            <a:r>
              <a:rPr lang="ko-KR" altLang="en-US" sz="20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을 먼저 실행하면 </a:t>
            </a:r>
            <a:r>
              <a:rPr lang="ko-KR" altLang="en-US" sz="20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성능향상을 볼 수 있지 않을까 </a:t>
            </a:r>
            <a:r>
              <a:rPr lang="en-US" altLang="ko-KR" sz="20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?</a:t>
            </a:r>
            <a:endParaRPr lang="ko-KR" altLang="en-US" sz="20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0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2455379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주어진 표현식이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스레드에 안전하게 실행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(atomic operation)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을 지원하는가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reordering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이 발생하지 않는가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64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7226F1-F07A-4089-BF72-EE21BB41B131}"/>
              </a:ext>
            </a:extLst>
          </p:cNvPr>
          <p:cNvSpPr/>
          <p:nvPr/>
        </p:nvSpPr>
        <p:spPr>
          <a:xfrm>
            <a:off x="143638" y="1069372"/>
            <a:ext cx="8053450" cy="3151401"/>
          </a:xfrm>
          <a:prstGeom prst="rect">
            <a:avLst/>
          </a:prstGeom>
          <a:solidFill>
            <a:srgbClr val="FFFFCC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6000" tIns="36000" bIns="180000" rtlCol="0" anchor="ctr"/>
          <a:lstStyle/>
          <a:p>
            <a:r>
              <a:rPr lang="en-US" altLang="ko-KR" sz="2000" dirty="0">
                <a:solidFill>
                  <a:srgbClr val="0000DD"/>
                </a:solidFill>
                <a:latin typeface="DejaVuSansMono"/>
              </a:rPr>
              <a:t>typedef</a:t>
            </a: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sz="2000" dirty="0" err="1">
                <a:solidFill>
                  <a:srgbClr val="0000FF"/>
                </a:solidFill>
                <a:latin typeface="DejaVuSansMono"/>
              </a:rPr>
              <a:t>enum</a:t>
            </a: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sz="2000" dirty="0" err="1">
                <a:solidFill>
                  <a:srgbClr val="000000"/>
                </a:solidFill>
                <a:latin typeface="DejaVuSansMono"/>
              </a:rPr>
              <a:t>memory_order</a:t>
            </a: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sz="2000" dirty="0">
                <a:solidFill>
                  <a:srgbClr val="008000"/>
                </a:solidFill>
                <a:latin typeface="DejaVuSansMono"/>
              </a:rPr>
              <a:t>{</a:t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    </a:t>
            </a:r>
            <a:r>
              <a:rPr lang="en-US" altLang="ko-KR" sz="2000" dirty="0" err="1">
                <a:solidFill>
                  <a:srgbClr val="000000"/>
                </a:solidFill>
                <a:latin typeface="DejaVuSansMono"/>
              </a:rPr>
              <a:t>memory_order_relaxed</a:t>
            </a: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-US" altLang="ko-KR" sz="2000" dirty="0">
                <a:solidFill>
                  <a:srgbClr val="000000"/>
                </a:solidFill>
                <a:latin typeface="DejaVuSansMono"/>
              </a:rPr>
            </a:b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    </a:t>
            </a:r>
            <a:r>
              <a:rPr lang="en-US" altLang="ko-KR" sz="2000" dirty="0" err="1">
                <a:solidFill>
                  <a:srgbClr val="000000"/>
                </a:solidFill>
                <a:latin typeface="DejaVuSansMono"/>
              </a:rPr>
              <a:t>memory_order_consume</a:t>
            </a: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-US" altLang="ko-KR" sz="2000" dirty="0">
                <a:solidFill>
                  <a:srgbClr val="000000"/>
                </a:solidFill>
                <a:latin typeface="DejaVuSansMono"/>
              </a:rPr>
            </a:b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    </a:t>
            </a:r>
            <a:r>
              <a:rPr lang="en-US" altLang="ko-KR" sz="2000" dirty="0" err="1">
                <a:solidFill>
                  <a:srgbClr val="000000"/>
                </a:solidFill>
                <a:latin typeface="DejaVuSansMono"/>
              </a:rPr>
              <a:t>memory_order_acquire</a:t>
            </a: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-US" altLang="ko-KR" sz="2000" dirty="0">
                <a:solidFill>
                  <a:srgbClr val="000000"/>
                </a:solidFill>
                <a:latin typeface="DejaVuSansMono"/>
              </a:rPr>
            </a:b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    </a:t>
            </a:r>
            <a:r>
              <a:rPr lang="en-US" altLang="ko-KR" sz="2000" dirty="0" err="1">
                <a:solidFill>
                  <a:srgbClr val="000000"/>
                </a:solidFill>
                <a:latin typeface="DejaVuSansMono"/>
              </a:rPr>
              <a:t>memory_order_release</a:t>
            </a: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-US" altLang="ko-KR" sz="2000" dirty="0">
                <a:solidFill>
                  <a:srgbClr val="000000"/>
                </a:solidFill>
                <a:latin typeface="DejaVuSansMono"/>
              </a:rPr>
            </a:b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    </a:t>
            </a:r>
            <a:r>
              <a:rPr lang="en-US" altLang="ko-KR" sz="2000" dirty="0" err="1">
                <a:solidFill>
                  <a:srgbClr val="000000"/>
                </a:solidFill>
                <a:latin typeface="DejaVuSansMono"/>
              </a:rPr>
              <a:t>memory_order_acq_rel</a:t>
            </a: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-US" altLang="ko-KR" sz="2000" dirty="0">
                <a:solidFill>
                  <a:srgbClr val="000000"/>
                </a:solidFill>
                <a:latin typeface="DejaVuSansMono"/>
              </a:rPr>
            </a:b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    </a:t>
            </a:r>
            <a:r>
              <a:rPr lang="en-US" altLang="ko-KR" sz="2000" dirty="0" err="1">
                <a:solidFill>
                  <a:srgbClr val="000000"/>
                </a:solidFill>
                <a:latin typeface="DejaVuSansMono"/>
              </a:rPr>
              <a:t>memory_order_seq_cst</a:t>
            </a:r>
            <a:endParaRPr lang="en-US" altLang="ko-KR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-US" altLang="ko-KR" sz="2000" dirty="0">
                <a:solidFill>
                  <a:srgbClr val="008000"/>
                </a:solidFill>
                <a:latin typeface="DejaVuSansMono"/>
              </a:rPr>
              <a:t>}</a:t>
            </a:r>
            <a:r>
              <a:rPr lang="en-US" altLang="ko-KR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sz="2000" dirty="0" err="1">
                <a:solidFill>
                  <a:srgbClr val="000000"/>
                </a:solidFill>
                <a:latin typeface="DejaVuSansMono"/>
              </a:rPr>
              <a:t>memory_order</a:t>
            </a:r>
            <a:r>
              <a:rPr lang="en-US" altLang="ko-KR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FBF9C9-DD11-4CAD-B93E-97E42B71D6FC}"/>
              </a:ext>
            </a:extLst>
          </p:cNvPr>
          <p:cNvSpPr txBox="1"/>
          <p:nvPr/>
        </p:nvSpPr>
        <p:spPr>
          <a:xfrm>
            <a:off x="0" y="4462757"/>
            <a:ext cx="8329907" cy="2455379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std::</a:t>
            </a:r>
            <a:r>
              <a:rPr lang="en-US" altLang="ko-KR" sz="2400" b="1" dirty="0" err="1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memory_order_relaxed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오버헤드가 가장 적다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atomic operation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만 보장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실행순서는 변경될 수 있다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217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1901382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release-acquire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en-US" altLang="ko-KR" sz="24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release </a:t>
            </a:r>
            <a:r>
              <a:rPr lang="ko-KR" altLang="en-US" sz="24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이전의 코드는 </a:t>
            </a:r>
            <a:r>
              <a:rPr lang="en-US" altLang="ko-KR" sz="24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acquire </a:t>
            </a:r>
            <a:r>
              <a:rPr lang="ko-KR" altLang="en-US" sz="24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이후에 읽을 수 있다는 것을 보장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해야 한다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436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STL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병렬 알고리즘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 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C++17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, 69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개 지원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)</a:t>
            </a:r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CB7D05CA-0385-4567-9BF0-4525450DDFBE}"/>
              </a:ext>
            </a:extLst>
          </p:cNvPr>
          <p:cNvGraphicFramePr>
            <a:graphicFrameLocks noGrp="1"/>
          </p:cNvGraphicFramePr>
          <p:nvPr/>
        </p:nvGraphicFramePr>
        <p:xfrm>
          <a:off x="100013" y="1620774"/>
          <a:ext cx="8097075" cy="280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913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5157162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std::execution::seq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 anchor="ctr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00000"/>
                        </a:lnSpc>
                      </a:pP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싱글 스레드</a:t>
                      </a:r>
                    </a:p>
                  </a:txBody>
                  <a:tcPr marL="180000" marT="180000" marB="216000"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7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std::execution::par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알고리즘을 병렬로 실행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772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std::execution::</a:t>
                      </a: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par_unseq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알고리즘을 병렬로 실행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(vectorized, SIMD)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309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std::execution::</a:t>
                      </a: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unseq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싱글 스레드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(vectorized, SIMD), </a:t>
                      </a: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effectLst/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C++20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180000" marT="180000" marB="216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273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11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D6DEE97-3076-4714-9278-A028D2E46082}"/>
              </a:ext>
            </a:extLst>
          </p:cNvPr>
          <p:cNvSpPr/>
          <p:nvPr/>
        </p:nvSpPr>
        <p:spPr>
          <a:xfrm>
            <a:off x="4167981" y="1565120"/>
            <a:ext cx="1913578" cy="1526019"/>
          </a:xfrm>
          <a:prstGeom prst="roundRect">
            <a:avLst>
              <a:gd name="adj" fmla="val 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자원</a:t>
            </a:r>
            <a:endParaRPr lang="en-US" altLang="ko-KR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  <a:p>
            <a:pPr algn="ctr"/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(5)</a:t>
            </a:r>
            <a:endParaRPr lang="ko-KR" altLang="en-US" sz="2400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78D3BC4-98F4-4868-B61C-A6B6344FD349}"/>
              </a:ext>
            </a:extLst>
          </p:cNvPr>
          <p:cNvGraphicFramePr>
            <a:graphicFrameLocks noGrp="1"/>
          </p:cNvGraphicFramePr>
          <p:nvPr/>
        </p:nvGraphicFramePr>
        <p:xfrm>
          <a:off x="4390305" y="3380656"/>
          <a:ext cx="146893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30">
                  <a:extLst>
                    <a:ext uri="{9D8B030D-6E8A-4147-A177-3AD203B41FA5}">
                      <a16:colId xmlns:a16="http://schemas.microsoft.com/office/drawing/2014/main" val="1908429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ref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02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23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90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561615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E9B0C2-DBDF-4891-A734-45E24FF8820A}"/>
              </a:ext>
            </a:extLst>
          </p:cNvPr>
          <p:cNvGrpSpPr/>
          <p:nvPr/>
        </p:nvGrpSpPr>
        <p:grpSpPr>
          <a:xfrm>
            <a:off x="1416733" y="1785962"/>
            <a:ext cx="2864597" cy="1714192"/>
            <a:chOff x="1416733" y="1785962"/>
            <a:chExt cx="2864597" cy="171419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3D5F4A5-6E97-4CDD-84E1-A81410AF0743}"/>
                </a:ext>
              </a:extLst>
            </p:cNvPr>
            <p:cNvGrpSpPr/>
            <p:nvPr/>
          </p:nvGrpSpPr>
          <p:grpSpPr>
            <a:xfrm>
              <a:off x="1416733" y="1785962"/>
              <a:ext cx="1011574" cy="1305177"/>
              <a:chOff x="1416733" y="1785962"/>
              <a:chExt cx="1011574" cy="130517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20AC8033-9BF9-4639-BAA7-6ACDB0F19431}"/>
                  </a:ext>
                </a:extLst>
              </p:cNvPr>
              <p:cNvSpPr/>
              <p:nvPr/>
            </p:nvSpPr>
            <p:spPr>
              <a:xfrm>
                <a:off x="1416733" y="1785962"/>
                <a:ext cx="1011574" cy="435059"/>
              </a:xfrm>
              <a:prstGeom prst="roundRect">
                <a:avLst>
                  <a:gd name="adj" fmla="val 692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610E2738-12E0-481C-B910-B1BB5F360694}"/>
                  </a:ext>
                </a:extLst>
              </p:cNvPr>
              <p:cNvSpPr/>
              <p:nvPr/>
            </p:nvSpPr>
            <p:spPr>
              <a:xfrm>
                <a:off x="1416733" y="2221021"/>
                <a:ext cx="1011574" cy="435059"/>
              </a:xfrm>
              <a:prstGeom prst="roundRect">
                <a:avLst>
                  <a:gd name="adj" fmla="val 692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FFB758-619A-4F62-9A4A-13C61F9F3311}"/>
                  </a:ext>
                </a:extLst>
              </p:cNvPr>
              <p:cNvSpPr txBox="1"/>
              <p:nvPr/>
            </p:nvSpPr>
            <p:spPr>
              <a:xfrm>
                <a:off x="1691238" y="2721807"/>
                <a:ext cx="462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ptr</a:t>
                </a:r>
                <a:endParaRPr lang="ko-KR" altLang="en-US" dirty="0"/>
              </a:p>
            </p:txBody>
          </p:sp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0AFB8EE-71EE-4C7A-9C28-B1968CA9ED18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2428307" y="1974135"/>
              <a:ext cx="1739674" cy="293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12B8199-90FA-4F97-8004-A15721C159AB}"/>
                </a:ext>
              </a:extLst>
            </p:cNvPr>
            <p:cNvCxnSpPr>
              <a:cxnSpLocks/>
            </p:cNvCxnSpPr>
            <p:nvPr/>
          </p:nvCxnSpPr>
          <p:spPr>
            <a:xfrm>
              <a:off x="2428307" y="2425864"/>
              <a:ext cx="1853023" cy="10742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5BEB040-FAC7-4115-92E0-BAB9E8E296A0}"/>
              </a:ext>
            </a:extLst>
          </p:cNvPr>
          <p:cNvGrpSpPr/>
          <p:nvPr/>
        </p:nvGrpSpPr>
        <p:grpSpPr>
          <a:xfrm>
            <a:off x="1416733" y="2103921"/>
            <a:ext cx="2864597" cy="2698184"/>
            <a:chOff x="1416733" y="392955"/>
            <a:chExt cx="2864597" cy="269818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95C4D30-3FFA-471C-9D59-AA0D0F376730}"/>
                </a:ext>
              </a:extLst>
            </p:cNvPr>
            <p:cNvGrpSpPr/>
            <p:nvPr/>
          </p:nvGrpSpPr>
          <p:grpSpPr>
            <a:xfrm>
              <a:off x="1416733" y="1785962"/>
              <a:ext cx="1011574" cy="1305177"/>
              <a:chOff x="1416733" y="1785962"/>
              <a:chExt cx="1011574" cy="1305177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FD33F2-11E9-413C-9DAA-BC0138C5045C}"/>
                  </a:ext>
                </a:extLst>
              </p:cNvPr>
              <p:cNvSpPr/>
              <p:nvPr/>
            </p:nvSpPr>
            <p:spPr>
              <a:xfrm>
                <a:off x="1416733" y="1785962"/>
                <a:ext cx="1011574" cy="435059"/>
              </a:xfrm>
              <a:prstGeom prst="roundRect">
                <a:avLst>
                  <a:gd name="adj" fmla="val 692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CD3197E9-5766-48C7-9950-BEBB152D6B34}"/>
                  </a:ext>
                </a:extLst>
              </p:cNvPr>
              <p:cNvSpPr/>
              <p:nvPr/>
            </p:nvSpPr>
            <p:spPr>
              <a:xfrm>
                <a:off x="1416733" y="2221021"/>
                <a:ext cx="1011574" cy="435059"/>
              </a:xfrm>
              <a:prstGeom prst="roundRect">
                <a:avLst>
                  <a:gd name="adj" fmla="val 692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A5AB71-2C2B-48D5-9C74-7204625A1192}"/>
                  </a:ext>
                </a:extLst>
              </p:cNvPr>
              <p:cNvSpPr txBox="1"/>
              <p:nvPr/>
            </p:nvSpPr>
            <p:spPr>
              <a:xfrm>
                <a:off x="1691238" y="2721807"/>
                <a:ext cx="462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ptr</a:t>
                </a:r>
                <a:endParaRPr lang="ko-KR" altLang="en-US" dirty="0"/>
              </a:p>
            </p:txBody>
          </p:sp>
        </p:grp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6C8A87B-F661-4552-9B24-71CE7A8950D9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2428307" y="392955"/>
              <a:ext cx="1610798" cy="16105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55AF192-6B6B-4779-953B-27700FDE1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8307" y="1946634"/>
              <a:ext cx="1853023" cy="4792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8BCBA5D-58C6-42CD-AA1D-69FC03F830A8}"/>
              </a:ext>
            </a:extLst>
          </p:cNvPr>
          <p:cNvGrpSpPr/>
          <p:nvPr/>
        </p:nvGrpSpPr>
        <p:grpSpPr>
          <a:xfrm>
            <a:off x="1350108" y="2256374"/>
            <a:ext cx="2820255" cy="4216877"/>
            <a:chOff x="1416733" y="-1125738"/>
            <a:chExt cx="2820255" cy="4216877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16F87C8-5159-4906-9BF5-B49841CD1B90}"/>
                </a:ext>
              </a:extLst>
            </p:cNvPr>
            <p:cNvGrpSpPr/>
            <p:nvPr/>
          </p:nvGrpSpPr>
          <p:grpSpPr>
            <a:xfrm>
              <a:off x="1416733" y="1785962"/>
              <a:ext cx="1011574" cy="1305177"/>
              <a:chOff x="1416733" y="1785962"/>
              <a:chExt cx="1011574" cy="1305177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FDD263FC-6040-4A92-BA18-D328B54D3EEF}"/>
                  </a:ext>
                </a:extLst>
              </p:cNvPr>
              <p:cNvSpPr/>
              <p:nvPr/>
            </p:nvSpPr>
            <p:spPr>
              <a:xfrm>
                <a:off x="1416733" y="1785962"/>
                <a:ext cx="1011574" cy="435059"/>
              </a:xfrm>
              <a:prstGeom prst="roundRect">
                <a:avLst>
                  <a:gd name="adj" fmla="val 692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92E4B5CD-F874-4C70-ADA3-0E4B789FF5DC}"/>
                  </a:ext>
                </a:extLst>
              </p:cNvPr>
              <p:cNvSpPr/>
              <p:nvPr/>
            </p:nvSpPr>
            <p:spPr>
              <a:xfrm>
                <a:off x="1416733" y="2221021"/>
                <a:ext cx="1011574" cy="435059"/>
              </a:xfrm>
              <a:prstGeom prst="roundRect">
                <a:avLst>
                  <a:gd name="adj" fmla="val 692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C2271A7-71C5-4B5C-B20B-CEB6031ECC52}"/>
                  </a:ext>
                </a:extLst>
              </p:cNvPr>
              <p:cNvSpPr txBox="1"/>
              <p:nvPr/>
            </p:nvSpPr>
            <p:spPr>
              <a:xfrm>
                <a:off x="1691238" y="2721807"/>
                <a:ext cx="462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ptr</a:t>
                </a:r>
                <a:endParaRPr lang="ko-KR" altLang="en-US" dirty="0"/>
              </a:p>
            </p:txBody>
          </p:sp>
        </p:grp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FB8ADC6-BC2E-48BD-9A31-CB7D542A9D5C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2428307" y="-1125738"/>
              <a:ext cx="1677423" cy="31292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D99C7AF-1BC1-4C0F-8E66-9DB7F5EA2E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8307" y="446759"/>
              <a:ext cx="1808681" cy="1979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82A1C15-0C99-434C-9C4B-B1B6E2CA36F5}"/>
              </a:ext>
            </a:extLst>
          </p:cNvPr>
          <p:cNvSpPr txBox="1"/>
          <p:nvPr/>
        </p:nvSpPr>
        <p:spPr>
          <a:xfrm>
            <a:off x="0" y="6473251"/>
            <a:ext cx="8329907" cy="3009377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std::</a:t>
            </a:r>
            <a:r>
              <a:rPr lang="en-US" altLang="ko-KR" sz="2400" b="1" dirty="0" err="1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shared_ptr</a:t>
            </a:r>
            <a:endParaRPr lang="en-US" altLang="ko-KR" sz="2400" b="1" dirty="0">
              <a:solidFill>
                <a:srgbClr val="C0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스마트 포인터의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“</a:t>
            </a:r>
            <a:r>
              <a:rPr lang="ko-KR" altLang="en-US" sz="24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참조 계수 증가</a:t>
            </a:r>
            <a:r>
              <a:rPr lang="en-US" altLang="ko-KR" sz="24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/</a:t>
            </a:r>
            <a:r>
              <a:rPr lang="ko-KR" altLang="en-US" sz="24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감소 는 </a:t>
            </a:r>
            <a:r>
              <a:rPr lang="ko-KR" altLang="en-US" sz="2400" b="1" dirty="0" err="1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멀티스레드</a:t>
            </a:r>
            <a:r>
              <a:rPr lang="ko-KR" altLang="en-US" sz="2400" b="1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환경에서 안전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”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하다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 ( C++11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부터 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 err="1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shared_ptr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 </a:t>
            </a:r>
            <a:r>
              <a:rPr lang="ko-KR" altLang="en-US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자체는 스레드에 안전하지 않다</a:t>
            </a:r>
            <a:r>
              <a:rPr lang="en-US" altLang="ko-KR" sz="2400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ð"/>
            </a:pPr>
            <a:r>
              <a:rPr lang="en-US" altLang="ko-KR" sz="2400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C++20 </a:t>
            </a:r>
            <a:r>
              <a:rPr lang="ko-KR" altLang="en-US" sz="2400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부터 </a:t>
            </a:r>
            <a:r>
              <a:rPr lang="en-US" altLang="ko-KR" sz="2400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std::atomic&lt;std::</a:t>
            </a:r>
            <a:r>
              <a:rPr lang="en-US" altLang="ko-KR" sz="2400" dirty="0" err="1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shared_ptr</a:t>
            </a:r>
            <a:r>
              <a:rPr lang="en-US" altLang="ko-KR" sz="2400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&gt; </a:t>
            </a:r>
            <a:r>
              <a:rPr lang="ko-KR" altLang="en-US" sz="2400" dirty="0">
                <a:solidFill>
                  <a:srgbClr val="FF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  <a:cs typeface="Calibri" panose="020F0502020204030204" pitchFamily="34" charset="0"/>
              </a:rPr>
              <a:t>지원</a:t>
            </a:r>
            <a:endParaRPr lang="en-US" altLang="ko-KR" sz="2400" dirty="0">
              <a:solidFill>
                <a:srgbClr val="FF0000"/>
              </a:solidFill>
              <a:latin typeface="마루 부리OTF Beta" panose="020B0600000101010101" pitchFamily="34" charset="-127"/>
              <a:ea typeface="마루 부리OTF Beta" panose="020B0600000101010101" pitchFamily="34" charset="-127"/>
              <a:cs typeface="Calibri" panose="020F0502020204030204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8F43AFB-CEA2-4ACC-8476-D1B9790D740D}"/>
              </a:ext>
            </a:extLst>
          </p:cNvPr>
          <p:cNvGrpSpPr/>
          <p:nvPr/>
        </p:nvGrpSpPr>
        <p:grpSpPr>
          <a:xfrm>
            <a:off x="1598686" y="1504949"/>
            <a:ext cx="472339" cy="4968303"/>
            <a:chOff x="1598686" y="1504949"/>
            <a:chExt cx="472339" cy="4968303"/>
          </a:xfrm>
        </p:grpSpPr>
        <p:sp>
          <p:nvSpPr>
            <p:cNvPr id="44" name="화살표: 아래쪽 43">
              <a:extLst>
                <a:ext uri="{FF2B5EF4-FFF2-40B4-BE49-F238E27FC236}">
                  <a16:creationId xmlns:a16="http://schemas.microsoft.com/office/drawing/2014/main" id="{CB49E0D9-AEB2-49A6-ADB2-05EDA044FDFD}"/>
                </a:ext>
              </a:extLst>
            </p:cNvPr>
            <p:cNvSpPr/>
            <p:nvPr/>
          </p:nvSpPr>
          <p:spPr>
            <a:xfrm>
              <a:off x="1598686" y="1504949"/>
              <a:ext cx="472339" cy="1526020"/>
            </a:xfrm>
            <a:prstGeom prst="downArrow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화살표: 아래쪽 44">
              <a:extLst>
                <a:ext uri="{FF2B5EF4-FFF2-40B4-BE49-F238E27FC236}">
                  <a16:creationId xmlns:a16="http://schemas.microsoft.com/office/drawing/2014/main" id="{55FD5499-6370-408F-8C60-B143E592F885}"/>
                </a:ext>
              </a:extLst>
            </p:cNvPr>
            <p:cNvSpPr/>
            <p:nvPr/>
          </p:nvSpPr>
          <p:spPr>
            <a:xfrm>
              <a:off x="1598686" y="3248498"/>
              <a:ext cx="472339" cy="1484518"/>
            </a:xfrm>
            <a:prstGeom prst="downArrow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화살표: 아래쪽 45">
              <a:extLst>
                <a:ext uri="{FF2B5EF4-FFF2-40B4-BE49-F238E27FC236}">
                  <a16:creationId xmlns:a16="http://schemas.microsoft.com/office/drawing/2014/main" id="{2A7E5FF0-E425-452F-B43F-8EE1C74B1605}"/>
                </a:ext>
              </a:extLst>
            </p:cNvPr>
            <p:cNvSpPr/>
            <p:nvPr/>
          </p:nvSpPr>
          <p:spPr>
            <a:xfrm>
              <a:off x="1598686" y="5062804"/>
              <a:ext cx="472339" cy="1410448"/>
            </a:xfrm>
            <a:prstGeom prst="downArrow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47874D5-45E3-4CE8-82DD-D4D1B33CB667}"/>
              </a:ext>
            </a:extLst>
          </p:cNvPr>
          <p:cNvGrpSpPr/>
          <p:nvPr/>
        </p:nvGrpSpPr>
        <p:grpSpPr>
          <a:xfrm>
            <a:off x="562970" y="1525700"/>
            <a:ext cx="990954" cy="1514134"/>
            <a:chOff x="569026" y="1525700"/>
            <a:chExt cx="990954" cy="1514134"/>
          </a:xfrm>
        </p:grpSpPr>
        <p:sp>
          <p:nvSpPr>
            <p:cNvPr id="48" name="화살표: 아래쪽 47">
              <a:extLst>
                <a:ext uri="{FF2B5EF4-FFF2-40B4-BE49-F238E27FC236}">
                  <a16:creationId xmlns:a16="http://schemas.microsoft.com/office/drawing/2014/main" id="{1F8E1669-B47C-447D-867A-2FD58D4EC331}"/>
                </a:ext>
              </a:extLst>
            </p:cNvPr>
            <p:cNvSpPr/>
            <p:nvPr/>
          </p:nvSpPr>
          <p:spPr>
            <a:xfrm>
              <a:off x="1087641" y="1525700"/>
              <a:ext cx="472339" cy="1484518"/>
            </a:xfrm>
            <a:prstGeom prst="downArrow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아래쪽 48">
              <a:extLst>
                <a:ext uri="{FF2B5EF4-FFF2-40B4-BE49-F238E27FC236}">
                  <a16:creationId xmlns:a16="http://schemas.microsoft.com/office/drawing/2014/main" id="{FEC98509-6E51-429E-9A3D-B85E67ADBCB5}"/>
                </a:ext>
              </a:extLst>
            </p:cNvPr>
            <p:cNvSpPr/>
            <p:nvPr/>
          </p:nvSpPr>
          <p:spPr>
            <a:xfrm>
              <a:off x="569026" y="1555316"/>
              <a:ext cx="472339" cy="1484518"/>
            </a:xfrm>
            <a:prstGeom prst="downArrow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00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793386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std::</a:t>
            </a:r>
            <a:r>
              <a:rPr lang="en-US" altLang="ko-KR" sz="2400" b="1" dirty="0" err="1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this_thread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::</a:t>
            </a:r>
            <a:r>
              <a:rPr lang="en-US" altLang="ko-KR" sz="2400" b="1" dirty="0" err="1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sleep_for</a:t>
            </a:r>
            <a:r>
              <a:rPr lang="en-US" altLang="ko-KR" sz="2400" b="1" dirty="0">
                <a:solidFill>
                  <a:srgbClr val="C00000"/>
                </a:solidFill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() </a:t>
            </a: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를 사용하는 </a:t>
            </a:r>
            <a:r>
              <a:rPr lang="en-US" altLang="ko-KR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3</a:t>
            </a:r>
            <a:r>
              <a:rPr lang="ko-KR" altLang="en-US" sz="2400" b="1" dirty="0">
                <a:latin typeface="마루 부리OTF Beta" panose="020B0600000101010101" pitchFamily="34" charset="-127"/>
                <a:ea typeface="마루 부리OTF Beta" panose="020B0600000101010101" pitchFamily="34" charset="-127"/>
              </a:rPr>
              <a:t>가지 방법</a:t>
            </a:r>
            <a:endParaRPr lang="en-US" altLang="ko-KR" sz="2400" b="1" dirty="0">
              <a:latin typeface="마루 부리OTF Beta" panose="020B0600000101010101" pitchFamily="34" charset="-127"/>
              <a:ea typeface="마루 부리OTF Beta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C4466E-E26B-4BF1-BF3D-33B24587DFF0}"/>
              </a:ext>
            </a:extLst>
          </p:cNvPr>
          <p:cNvSpPr/>
          <p:nvPr/>
        </p:nvSpPr>
        <p:spPr>
          <a:xfrm>
            <a:off x="143639" y="1620774"/>
            <a:ext cx="8053449" cy="3463364"/>
          </a:xfrm>
          <a:prstGeom prst="rect">
            <a:avLst/>
          </a:prstGeom>
          <a:solidFill>
            <a:srgbClr val="FFFFCC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36000" bIns="144000" rtlCol="0" anchor="ctr"/>
          <a:lstStyle/>
          <a:p>
            <a:r>
              <a:rPr lang="en-US" altLang="ko-KR" sz="2200" dirty="0">
                <a:solidFill>
                  <a:srgbClr val="267F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lang="en-US" altLang="ko-KR" sz="2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2200" dirty="0" err="1">
                <a:solidFill>
                  <a:srgbClr val="267F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this_thread</a:t>
            </a:r>
            <a:r>
              <a:rPr lang="en-US" altLang="ko-KR" sz="2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2200" dirty="0" err="1">
                <a:solidFill>
                  <a:srgbClr val="795E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sleep_for</a:t>
            </a:r>
            <a:r>
              <a:rPr lang="en-US" altLang="ko-KR" sz="2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en-US" altLang="ko-KR" sz="2200" b="1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std::chrono::seconds(3) </a:t>
            </a:r>
            <a:r>
              <a:rPr lang="en-US" altLang="ko-KR" sz="2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endParaRPr lang="en-US" altLang="ko-KR" sz="2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200" dirty="0">
                <a:solidFill>
                  <a:srgbClr val="267F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lang="en-US" altLang="ko-KR" sz="2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2200" dirty="0" err="1">
                <a:solidFill>
                  <a:srgbClr val="267F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this_thread</a:t>
            </a:r>
            <a:r>
              <a:rPr lang="en-US" altLang="ko-KR" sz="2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2200" dirty="0" err="1">
                <a:solidFill>
                  <a:srgbClr val="795E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sleep_for</a:t>
            </a:r>
            <a:r>
              <a:rPr lang="en-US" altLang="ko-KR" sz="2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en-US" altLang="ko-KR" sz="2200" b="1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2200" dirty="0">
                <a:solidFill>
                  <a:srgbClr val="09865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endParaRPr lang="en-US" altLang="ko-KR" sz="22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200" dirty="0">
                <a:solidFill>
                  <a:srgbClr val="267F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lang="en-US" altLang="ko-KR" sz="2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2200" dirty="0" err="1">
                <a:solidFill>
                  <a:srgbClr val="267F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this_thread</a:t>
            </a:r>
            <a:r>
              <a:rPr lang="en-US" altLang="ko-KR" sz="2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2200" dirty="0" err="1">
                <a:solidFill>
                  <a:srgbClr val="795E2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sleep_for</a:t>
            </a:r>
            <a:r>
              <a:rPr lang="en-US" altLang="ko-KR" sz="2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 		</a:t>
            </a:r>
            <a:r>
              <a:rPr lang="en-US" altLang="ko-KR" sz="2200" b="1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std::chrono::duration&lt;long, long&gt;(3) </a:t>
            </a:r>
            <a:r>
              <a:rPr lang="en-US" altLang="ko-KR" sz="2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3241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69D6E6-5680-489A-8825-7DF662F572D9}"/>
              </a:ext>
            </a:extLst>
          </p:cNvPr>
          <p:cNvSpPr txBox="1"/>
          <p:nvPr/>
        </p:nvSpPr>
        <p:spPr>
          <a:xfrm>
            <a:off x="0" y="827388"/>
            <a:ext cx="8329907" cy="788193"/>
          </a:xfrm>
          <a:prstGeom prst="rect">
            <a:avLst/>
          </a:prstGeom>
          <a:noFill/>
        </p:spPr>
        <p:txBody>
          <a:bodyPr wrap="square" lIns="180000" tIns="108000" bIns="180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altLang="ko-KR" sz="2400" b="1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sleep_for</a:t>
            </a:r>
            <a:r>
              <a:rPr lang="en-US" altLang="ko-KR" sz="2400" b="1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(), </a:t>
            </a:r>
            <a:r>
              <a:rPr lang="en-US" altLang="ko-KR" sz="2400" b="1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sleep_until</a:t>
            </a:r>
            <a:r>
              <a:rPr lang="en-US" altLang="ko-KR" sz="2400" b="1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9F9F75-7DAF-40B2-B6B4-9CA25F0DB095}"/>
              </a:ext>
            </a:extLst>
          </p:cNvPr>
          <p:cNvSpPr/>
          <p:nvPr/>
        </p:nvSpPr>
        <p:spPr>
          <a:xfrm>
            <a:off x="143639" y="3639290"/>
            <a:ext cx="8053449" cy="2676731"/>
          </a:xfrm>
          <a:prstGeom prst="rect">
            <a:avLst/>
          </a:prstGeom>
          <a:solidFill>
            <a:srgbClr val="FFFFCC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72000" bIns="144000"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-US" altLang="ko-KR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Rep, </a:t>
            </a:r>
            <a:r>
              <a:rPr lang="en-US" altLang="ko-KR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Period </a:t>
            </a:r>
            <a:r>
              <a:rPr lang="en-US" altLang="ko-KR" dirty="0">
                <a:solidFill>
                  <a:srgbClr val="000080"/>
                </a:solidFill>
                <a:latin typeface="DejaVuSansMono"/>
              </a:rPr>
              <a:t>&gt;</a:t>
            </a:r>
            <a:br>
              <a:rPr lang="en-US" altLang="ko-KR" dirty="0"/>
            </a:br>
            <a:r>
              <a:rPr lang="en-US" altLang="ko-KR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DejaVuSansMono"/>
              </a:rPr>
              <a:t>sleep_for</a:t>
            </a:r>
            <a:r>
              <a:rPr lang="en-US" altLang="ko-KR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sz="2000" b="1" dirty="0">
                <a:solidFill>
                  <a:srgbClr val="C00000"/>
                </a:solidFill>
                <a:latin typeface="DejaVuSansMono"/>
              </a:rPr>
              <a:t>std::chrono::duration</a:t>
            </a:r>
            <a:r>
              <a:rPr lang="en-US" altLang="ko-KR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Rep, Period</a:t>
            </a:r>
            <a:r>
              <a:rPr lang="en-US" altLang="ko-KR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-US" altLang="ko-KR" dirty="0">
                <a:solidFill>
                  <a:srgbClr val="000040"/>
                </a:solidFill>
                <a:latin typeface="DejaVuSansMono"/>
              </a:rPr>
              <a:t>&amp;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DejaVuSansMono"/>
              </a:rPr>
              <a:t>sleep_duration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-US" altLang="ko-KR" dirty="0">
                <a:solidFill>
                  <a:srgbClr val="008080"/>
                </a:solidFill>
                <a:latin typeface="DejaVuSansMono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8080"/>
              </a:solidFill>
              <a:latin typeface="DejaVuSansMono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-US" altLang="ko-KR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Clock, </a:t>
            </a:r>
            <a:r>
              <a:rPr lang="en-US" altLang="ko-KR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Duration </a:t>
            </a:r>
            <a:r>
              <a:rPr lang="en-US" altLang="ko-KR" dirty="0">
                <a:solidFill>
                  <a:srgbClr val="000080"/>
                </a:solidFill>
                <a:latin typeface="DejaVuSansMono"/>
              </a:rPr>
              <a:t>&gt;</a:t>
            </a:r>
            <a:br>
              <a:rPr lang="en-US" altLang="ko-KR" dirty="0"/>
            </a:br>
            <a:r>
              <a:rPr lang="en-US" altLang="ko-KR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DejaVuSansMono"/>
              </a:rPr>
              <a:t>sleep_until</a:t>
            </a:r>
            <a:r>
              <a:rPr lang="en-US" altLang="ko-KR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sz="2000" b="1" dirty="0">
                <a:solidFill>
                  <a:srgbClr val="C00000"/>
                </a:solidFill>
                <a:latin typeface="DejaVuSansMono"/>
              </a:rPr>
              <a:t>std::chrono::</a:t>
            </a:r>
            <a:r>
              <a:rPr lang="en-US" altLang="ko-KR" sz="2000" b="1" dirty="0" err="1">
                <a:solidFill>
                  <a:srgbClr val="C00000"/>
                </a:solidFill>
                <a:latin typeface="DejaVuSansMono"/>
              </a:rPr>
              <a:t>time_point</a:t>
            </a:r>
            <a:r>
              <a:rPr lang="en-US" altLang="ko-KR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-US" altLang="ko-KR" dirty="0" err="1">
                <a:solidFill>
                  <a:srgbClr val="000000"/>
                </a:solidFill>
                <a:latin typeface="DejaVuSansMono"/>
              </a:rPr>
              <a:t>Clock,Duration</a:t>
            </a:r>
            <a:r>
              <a:rPr lang="en-US" altLang="ko-KR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-US" altLang="ko-KR" dirty="0">
                <a:solidFill>
                  <a:srgbClr val="000040"/>
                </a:solidFill>
                <a:latin typeface="DejaVuSansMono"/>
              </a:rPr>
              <a:t>&amp;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DejaVuSansMono"/>
              </a:rPr>
              <a:t>sleep_time</a:t>
            </a:r>
            <a:r>
              <a:rPr lang="en-US" altLang="ko-KR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-US" altLang="ko-KR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-US" altLang="ko-KR" dirty="0">
                <a:solidFill>
                  <a:srgbClr val="008080"/>
                </a:solidFill>
                <a:latin typeface="DejaVuSansMono"/>
              </a:rPr>
              <a:t>;</a:t>
            </a:r>
            <a:endParaRPr lang="en-US" altLang="ko-KR" b="1" dirty="0">
              <a:solidFill>
                <a:srgbClr val="000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55FD1262-9668-461B-85D3-1B120F44F364}"/>
              </a:ext>
            </a:extLst>
          </p:cNvPr>
          <p:cNvGraphicFramePr>
            <a:graphicFrameLocks noGrp="1"/>
          </p:cNvGraphicFramePr>
          <p:nvPr/>
        </p:nvGraphicFramePr>
        <p:xfrm>
          <a:off x="100013" y="1615581"/>
          <a:ext cx="8097075" cy="1549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331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6055744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sleep_for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()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주어진 </a:t>
                      </a:r>
                      <a:r>
                        <a:rPr lang="ko-KR" altLang="en-US" sz="2000" b="1" dirty="0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시간 만큼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현재 스레드 멈추기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(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재우기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7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sleep_until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()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주어진 </a:t>
                      </a:r>
                      <a:r>
                        <a:rPr lang="ko-KR" altLang="en-US" sz="2000" b="1" dirty="0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시간 까지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현재 스레드 멈추기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(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재우기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106316"/>
                  </a:ext>
                </a:extLst>
              </a:tr>
            </a:tbl>
          </a:graphicData>
        </a:graphic>
      </p:graphicFrame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BD7D0BC3-238E-4449-93D9-B9358B161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067445"/>
              </p:ext>
            </p:extLst>
          </p:nvPr>
        </p:nvGraphicFramePr>
        <p:xfrm>
          <a:off x="100012" y="6648818"/>
          <a:ext cx="8097075" cy="320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011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6344064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duration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값 과 단위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,  (30, 1) =&gt; 30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초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(seconds)</a:t>
                      </a:r>
                    </a:p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(30, 1/1000) =&gt; 30 </a:t>
                      </a: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밀리초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(milliseconds)</a:t>
                      </a:r>
                    </a:p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using seconds       = duration&lt;long 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long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, </a:t>
                      </a:r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ratio&lt;1, 1&gt;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&gt;;</a:t>
                      </a:r>
                    </a:p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using 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miliseconds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 = duration&lt;long 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long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, </a:t>
                      </a:r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ratio&lt;1, 1000&gt;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&gt;;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7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time_point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기준 시간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+ duration</a:t>
                      </a:r>
                    </a:p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epoch time : 1970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년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1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월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1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일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+ duration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106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27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03B9628C-CC84-434C-AD5F-1388CD198C93}"/>
              </a:ext>
            </a:extLst>
          </p:cNvPr>
          <p:cNvGrpSpPr/>
          <p:nvPr/>
        </p:nvGrpSpPr>
        <p:grpSpPr>
          <a:xfrm>
            <a:off x="143638" y="179388"/>
            <a:ext cx="8053450" cy="648000"/>
            <a:chOff x="720000" y="4320000"/>
            <a:chExt cx="8053450" cy="64800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EF1602-0253-4E1D-9A0B-4D9D04FF6CC7}"/>
                </a:ext>
              </a:extLst>
            </p:cNvPr>
            <p:cNvGrpSpPr/>
            <p:nvPr/>
          </p:nvGrpSpPr>
          <p:grpSpPr>
            <a:xfrm>
              <a:off x="720000" y="4320000"/>
              <a:ext cx="8053450" cy="648000"/>
              <a:chOff x="720000" y="4320000"/>
              <a:chExt cx="8053450" cy="648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6E6763D-9772-4F3C-9068-189A50001F2D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핵심 정리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37452A-436A-4208-8DEC-815B05750818}"/>
                  </a:ext>
                </a:extLst>
              </p:cNvPr>
              <p:cNvSpPr/>
              <p:nvPr/>
            </p:nvSpPr>
            <p:spPr>
              <a:xfrm>
                <a:off x="720000" y="4320000"/>
                <a:ext cx="649365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A8ADCB0-5CA3-4A69-89C4-DF3D15E2524F}"/>
                  </a:ext>
                </a:extLst>
              </p:cNvPr>
              <p:cNvSpPr/>
              <p:nvPr/>
            </p:nvSpPr>
            <p:spPr>
              <a:xfrm>
                <a:off x="720000" y="4320000"/>
                <a:ext cx="8053450" cy="648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rtlCol="0" anchor="ctr"/>
              <a:lstStyle/>
              <a:p>
                <a:endParaRPr lang="ko-KR" altLang="en-US" sz="28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1B866BC-7766-499E-98D7-75438E3D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451" y="4443975"/>
              <a:ext cx="398462" cy="400050"/>
            </a:xfrm>
            <a:custGeom>
              <a:avLst/>
              <a:gdLst>
                <a:gd name="T0" fmla="*/ 2147483646 w 245"/>
                <a:gd name="T1" fmla="*/ 2147483646 h 246"/>
                <a:gd name="T2" fmla="*/ 2147483646 w 245"/>
                <a:gd name="T3" fmla="*/ 2147483646 h 246"/>
                <a:gd name="T4" fmla="*/ 2147483646 w 245"/>
                <a:gd name="T5" fmla="*/ 2147483646 h 246"/>
                <a:gd name="T6" fmla="*/ 2147483646 w 245"/>
                <a:gd name="T7" fmla="*/ 2147483646 h 246"/>
                <a:gd name="T8" fmla="*/ 2147483646 w 245"/>
                <a:gd name="T9" fmla="*/ 2147483646 h 246"/>
                <a:gd name="T10" fmla="*/ 2147483646 w 245"/>
                <a:gd name="T11" fmla="*/ 2147483646 h 246"/>
                <a:gd name="T12" fmla="*/ 2147483646 w 245"/>
                <a:gd name="T13" fmla="*/ 2147483646 h 246"/>
                <a:gd name="T14" fmla="*/ 2147483646 w 245"/>
                <a:gd name="T15" fmla="*/ 2147483646 h 246"/>
                <a:gd name="T16" fmla="*/ 2147483646 w 245"/>
                <a:gd name="T17" fmla="*/ 2147483646 h 246"/>
                <a:gd name="T18" fmla="*/ 2147483646 w 245"/>
                <a:gd name="T19" fmla="*/ 2147483646 h 246"/>
                <a:gd name="T20" fmla="*/ 2147483646 w 245"/>
                <a:gd name="T21" fmla="*/ 2147483646 h 246"/>
                <a:gd name="T22" fmla="*/ 2147483646 w 245"/>
                <a:gd name="T23" fmla="*/ 2147483646 h 246"/>
                <a:gd name="T24" fmla="*/ 2147483646 w 245"/>
                <a:gd name="T25" fmla="*/ 2147483646 h 246"/>
                <a:gd name="T26" fmla="*/ 2147483646 w 245"/>
                <a:gd name="T27" fmla="*/ 2147483646 h 246"/>
                <a:gd name="T28" fmla="*/ 2147483646 w 245"/>
                <a:gd name="T29" fmla="*/ 2147483646 h 246"/>
                <a:gd name="T30" fmla="*/ 2147483646 w 245"/>
                <a:gd name="T31" fmla="*/ 2147483646 h 246"/>
                <a:gd name="T32" fmla="*/ 2147483646 w 245"/>
                <a:gd name="T33" fmla="*/ 2147483646 h 246"/>
                <a:gd name="T34" fmla="*/ 2147483646 w 245"/>
                <a:gd name="T35" fmla="*/ 2147483646 h 246"/>
                <a:gd name="T36" fmla="*/ 2147483646 w 245"/>
                <a:gd name="T37" fmla="*/ 2147483646 h 246"/>
                <a:gd name="T38" fmla="*/ 2147483646 w 245"/>
                <a:gd name="T39" fmla="*/ 2147483646 h 246"/>
                <a:gd name="T40" fmla="*/ 2147483646 w 245"/>
                <a:gd name="T41" fmla="*/ 2147483646 h 246"/>
                <a:gd name="T42" fmla="*/ 2147483646 w 245"/>
                <a:gd name="T43" fmla="*/ 2147483646 h 246"/>
                <a:gd name="T44" fmla="*/ 2147483646 w 245"/>
                <a:gd name="T45" fmla="*/ 2147483646 h 246"/>
                <a:gd name="T46" fmla="*/ 2147483646 w 245"/>
                <a:gd name="T47" fmla="*/ 2147483646 h 246"/>
                <a:gd name="T48" fmla="*/ 0 w 245"/>
                <a:gd name="T49" fmla="*/ 2147483646 h 246"/>
                <a:gd name="T50" fmla="*/ 0 w 245"/>
                <a:gd name="T51" fmla="*/ 2147483646 h 246"/>
                <a:gd name="T52" fmla="*/ 2147483646 w 245"/>
                <a:gd name="T53" fmla="*/ 2147483646 h 246"/>
                <a:gd name="T54" fmla="*/ 2147483646 w 245"/>
                <a:gd name="T55" fmla="*/ 2147483646 h 246"/>
                <a:gd name="T56" fmla="*/ 2147483646 w 245"/>
                <a:gd name="T57" fmla="*/ 2147483646 h 246"/>
                <a:gd name="T58" fmla="*/ 2147483646 w 245"/>
                <a:gd name="T59" fmla="*/ 214748364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BD7D0BC3-238E-4449-93D9-B9358B161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116307"/>
              </p:ext>
            </p:extLst>
          </p:nvPr>
        </p:nvGraphicFramePr>
        <p:xfrm>
          <a:off x="100013" y="2028373"/>
          <a:ext cx="8097075" cy="2463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331">
                  <a:extLst>
                    <a:ext uri="{9D8B030D-6E8A-4147-A177-3AD203B41FA5}">
                      <a16:colId xmlns:a16="http://schemas.microsoft.com/office/drawing/2014/main" val="3524054399"/>
                    </a:ext>
                  </a:extLst>
                </a:gridCol>
                <a:gridCol w="6055744">
                  <a:extLst>
                    <a:ext uri="{9D8B030D-6E8A-4147-A177-3AD203B41FA5}">
                      <a16:colId xmlns:a16="http://schemas.microsoft.com/office/drawing/2014/main" val="1852718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duration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값 과 단위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(30, 1) =&gt; 30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초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(seconds)</a:t>
                      </a:r>
                    </a:p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(30, 1/1000) =&gt; 30 </a:t>
                      </a: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밀리초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(milliseconds)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7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sleep_until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</a:rPr>
                        <a:t>()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</a:endParaRPr>
                    </a:p>
                  </a:txBody>
                  <a:tcPr marL="252000" marT="180000" marB="180000" anchor="ctr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35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주어진 </a:t>
                      </a:r>
                      <a:r>
                        <a:rPr lang="ko-KR" altLang="en-US" sz="2000" b="1" dirty="0">
                          <a:solidFill>
                            <a:srgbClr val="C00000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시간 까지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현재 스레드 멈추기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(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재우기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마루 부리OTF Beta" panose="020B0600000101010101" pitchFamily="34" charset="-127"/>
                          <a:ea typeface="마루 부리OTF Beta" panose="020B0600000101010101" pitchFamily="34" charset="-127"/>
                          <a:cs typeface="Ebrima" panose="02000000000000000000" pitchFamily="2" charset="0"/>
                        </a:rPr>
                        <a:t>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마루 부리OTF Beta" panose="020B0600000101010101" pitchFamily="34" charset="-127"/>
                        <a:ea typeface="마루 부리OTF Beta" panose="020B0600000101010101" pitchFamily="34" charset="-127"/>
                        <a:cs typeface="Ebrima" panose="02000000000000000000" pitchFamily="2" charset="0"/>
                      </a:endParaRPr>
                    </a:p>
                  </a:txBody>
                  <a:tcPr marL="252000" marT="180000" marB="180000">
                    <a:lnT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106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47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26102</TotalTime>
  <Words>4404</Words>
  <Application>Microsoft Office PowerPoint</Application>
  <PresentationFormat>사용자 지정</PresentationFormat>
  <Paragraphs>846</Paragraphs>
  <Slides>67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85" baseType="lpstr">
      <vt:lpstr>D2Coding</vt:lpstr>
      <vt:lpstr>D2Coding,  마루 부리OTF beta</vt:lpstr>
      <vt:lpstr>DejaVuSansMono</vt:lpstr>
      <vt:lpstr>고도 B</vt:lpstr>
      <vt:lpstr>고도 M</vt:lpstr>
      <vt:lpstr>마루 부리OTF Beta</vt:lpstr>
      <vt:lpstr>맑은 고딕</vt:lpstr>
      <vt:lpstr>야놀자 야체 R</vt:lpstr>
      <vt:lpstr>제주고딕</vt:lpstr>
      <vt:lpstr>Abadi</vt:lpstr>
      <vt:lpstr>Arial</vt:lpstr>
      <vt:lpstr>Calibri</vt:lpstr>
      <vt:lpstr>Calibri Light</vt:lpstr>
      <vt:lpstr>Ebrima</vt:lpstr>
      <vt:lpstr>Tahoma</vt:lpstr>
      <vt:lpstr>Wingdings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강석민</cp:lastModifiedBy>
  <cp:revision>1520</cp:revision>
  <dcterms:created xsi:type="dcterms:W3CDTF">2018-03-11T05:34:12Z</dcterms:created>
  <dcterms:modified xsi:type="dcterms:W3CDTF">2021-05-09T12:40:04Z</dcterms:modified>
</cp:coreProperties>
</file>