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7" r:id="rId13"/>
    <p:sldId id="278" r:id="rId14"/>
    <p:sldId id="268" r:id="rId15"/>
    <p:sldId id="270" r:id="rId16"/>
    <p:sldId id="271" r:id="rId17"/>
    <p:sldId id="280" r:id="rId18"/>
    <p:sldId id="273" r:id="rId19"/>
    <p:sldId id="275" r:id="rId20"/>
  </p:sldIdLst>
  <p:sldSz cx="24384000" cy="13716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33" d="100"/>
          <a:sy n="33" d="100"/>
        </p:scale>
        <p:origin x="-840" y="-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1.png"/><Relationship Id="rId7" Type="http://schemas.openxmlformats.org/officeDocument/2006/relationships/image" Target="../media/image5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2" name="image 1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3" name="image 1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004" name="Object 10004"/>
          <p:cNvSpPr txBox="1"/>
          <p:nvPr/>
        </p:nvSpPr>
        <p:spPr>
          <a:xfrm>
            <a:off x="1714500" y="4673600"/>
            <a:ext cx="11487150" cy="330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8333"/>
              </a:lnSpc>
            </a:pPr>
            <a:r>
              <a:rPr lang="zh-CN" altLang="en-US" sz="10000" b="0" i="0" spc="1000" dirty="0" smtClean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贷款系统</a:t>
            </a:r>
            <a:r>
              <a:rPr lang="en-US" sz="10000" b="0" i="0" spc="1000" dirty="0" err="1" smtClean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商业项目</a:t>
            </a:r>
            <a:endParaRPr lang="en-US" dirty="0"/>
          </a:p>
          <a:p>
            <a:pPr algn="l">
              <a:lnSpc>
                <a:spcPct val="108333"/>
              </a:lnSpc>
            </a:pPr>
            <a:r>
              <a:rPr lang="en-US" sz="10000" b="0" i="0" spc="1000" dirty="0" smtClean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计划书</a:t>
            </a:r>
            <a:endParaRPr lang="en-US" dirty="0"/>
          </a:p>
        </p:txBody>
      </p:sp>
      <p:sp>
        <p:nvSpPr>
          <p:cNvPr id="10005" name="Object 10005"/>
          <p:cNvSpPr txBox="1"/>
          <p:nvPr/>
        </p:nvSpPr>
        <p:spPr>
          <a:xfrm>
            <a:off x="1765300" y="8280400"/>
            <a:ext cx="62230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000" b="0" i="0" spc="500" dirty="0" err="1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HundsunSoft</a:t>
            </a:r>
            <a:r>
              <a:rPr lang="en-US" altLang="zh-CN" sz="5000" b="0" i="0" spc="50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 </a:t>
            </a:r>
            <a:r>
              <a:rPr lang="en-US" sz="5000" b="0" i="0" spc="50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BUSINESS </a:t>
            </a:r>
            <a:r>
              <a:rPr lang="en-US" sz="5000" b="0" i="0" spc="50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PLAN</a:t>
            </a:r>
            <a:endParaRPr lang="en-US" dirty="0"/>
          </a:p>
        </p:txBody>
      </p:sp>
      <p:pic>
        <p:nvPicPr>
          <p:cNvPr id="10006" name="image 100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92300" y="1346200"/>
            <a:ext cx="1689100" cy="76200"/>
          </a:xfrm>
          <a:prstGeom prst="rect">
            <a:avLst/>
          </a:prstGeom>
        </p:spPr>
      </p:pic>
      <p:sp>
        <p:nvSpPr>
          <p:cNvPr id="10007" name="Object 10007"/>
          <p:cNvSpPr txBox="1"/>
          <p:nvPr/>
        </p:nvSpPr>
        <p:spPr>
          <a:xfrm>
            <a:off x="18116550" y="1333500"/>
            <a:ext cx="530225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i="0" spc="30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www.hundsunsoft.com</a:t>
            </a:r>
            <a:endParaRPr lang="en-US" dirty="0"/>
          </a:p>
        </p:txBody>
      </p:sp>
      <p:sp>
        <p:nvSpPr>
          <p:cNvPr id="10008" name="Object 10008"/>
          <p:cNvSpPr txBox="1"/>
          <p:nvPr/>
        </p:nvSpPr>
        <p:spPr>
          <a:xfrm>
            <a:off x="20764500" y="12065000"/>
            <a:ext cx="26797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i="0" spc="30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2019.06.08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03" name="image 10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100004" name="Object 100004"/>
          <p:cNvSpPr txBox="1"/>
          <p:nvPr/>
        </p:nvSpPr>
        <p:spPr>
          <a:xfrm>
            <a:off x="2489199" y="939800"/>
            <a:ext cx="6253841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模式一优点缺点</a:t>
            </a: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分析</a:t>
            </a:r>
            <a:endParaRPr lang="en-US" dirty="0"/>
          </a:p>
        </p:txBody>
      </p:sp>
      <p:sp>
        <p:nvSpPr>
          <p:cNvPr id="100005" name="Object 100005"/>
          <p:cNvSpPr txBox="1"/>
          <p:nvPr/>
        </p:nvSpPr>
        <p:spPr>
          <a:xfrm>
            <a:off x="3454400" y="8788400"/>
            <a:ext cx="7836706" cy="179009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产品迭代开发模式是目前最流行的模式，可以通过用户体验不断的更改产品开发方向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最终开发出切实符合用户需求的产品。</a:t>
            </a:r>
            <a:endParaRPr lang="en-US" dirty="0"/>
          </a:p>
        </p:txBody>
      </p:sp>
      <p:sp>
        <p:nvSpPr>
          <p:cNvPr id="100006" name="Object 100006"/>
          <p:cNvSpPr txBox="1"/>
          <p:nvPr/>
        </p:nvSpPr>
        <p:spPr>
          <a:xfrm>
            <a:off x="5486399" y="7747000"/>
            <a:ext cx="3256642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优点分析</a:t>
            </a:r>
            <a:endParaRPr lang="en-US" dirty="0"/>
          </a:p>
        </p:txBody>
      </p:sp>
      <p:pic>
        <p:nvPicPr>
          <p:cNvPr id="100007" name="image 1000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30900" y="4406900"/>
            <a:ext cx="2311400" cy="2311400"/>
          </a:xfrm>
          <a:prstGeom prst="rect">
            <a:avLst/>
          </a:prstGeom>
        </p:spPr>
      </p:pic>
      <p:sp>
        <p:nvSpPr>
          <p:cNvPr id="100008" name="Object 100008"/>
          <p:cNvSpPr txBox="1"/>
          <p:nvPr/>
        </p:nvSpPr>
        <p:spPr>
          <a:xfrm>
            <a:off x="13322300" y="8788400"/>
            <a:ext cx="7836706" cy="179009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产品开发时间长，需要用户不断的反馈意见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00009" name="Object 100009"/>
          <p:cNvSpPr txBox="1"/>
          <p:nvPr/>
        </p:nvSpPr>
        <p:spPr>
          <a:xfrm>
            <a:off x="15354299" y="7747000"/>
            <a:ext cx="3256642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缺点分析</a:t>
            </a:r>
            <a:endParaRPr lang="en-US" dirty="0"/>
          </a:p>
        </p:txBody>
      </p:sp>
      <p:pic>
        <p:nvPicPr>
          <p:cNvPr id="1000010" name="image 1000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98800" y="4406900"/>
            <a:ext cx="2311400" cy="2311400"/>
          </a:xfrm>
          <a:prstGeom prst="rect">
            <a:avLst/>
          </a:prstGeom>
        </p:spPr>
      </p:pic>
      <p:pic>
        <p:nvPicPr>
          <p:cNvPr id="1000011" name="image 10000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94500" y="5264150"/>
            <a:ext cx="584200" cy="596900"/>
          </a:xfrm>
          <a:prstGeom prst="rect">
            <a:avLst/>
          </a:prstGeom>
        </p:spPr>
      </p:pic>
      <p:pic>
        <p:nvPicPr>
          <p:cNvPr id="1000012" name="image 10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662400" y="5264150"/>
            <a:ext cx="5842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03" name="image 10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100004" name="Object 100004"/>
          <p:cNvSpPr txBox="1"/>
          <p:nvPr/>
        </p:nvSpPr>
        <p:spPr>
          <a:xfrm>
            <a:off x="2489199" y="939800"/>
            <a:ext cx="6253841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模式二优点缺点</a:t>
            </a: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分析</a:t>
            </a:r>
            <a:endParaRPr lang="en-US" dirty="0"/>
          </a:p>
        </p:txBody>
      </p:sp>
      <p:sp>
        <p:nvSpPr>
          <p:cNvPr id="100005" name="Object 100005"/>
          <p:cNvSpPr txBox="1"/>
          <p:nvPr/>
        </p:nvSpPr>
        <p:spPr>
          <a:xfrm>
            <a:off x="3454400" y="8788400"/>
            <a:ext cx="7836706" cy="179009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产品功能完善，开发周期集中。</a:t>
            </a:r>
            <a:endParaRPr lang="en-US" dirty="0"/>
          </a:p>
        </p:txBody>
      </p:sp>
      <p:sp>
        <p:nvSpPr>
          <p:cNvPr id="100006" name="Object 100006"/>
          <p:cNvSpPr txBox="1"/>
          <p:nvPr/>
        </p:nvSpPr>
        <p:spPr>
          <a:xfrm>
            <a:off x="5486399" y="7747000"/>
            <a:ext cx="3256642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优点分析</a:t>
            </a:r>
            <a:endParaRPr lang="en-US" dirty="0"/>
          </a:p>
        </p:txBody>
      </p:sp>
      <p:pic>
        <p:nvPicPr>
          <p:cNvPr id="100007" name="image 1000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30900" y="4406900"/>
            <a:ext cx="2311400" cy="2311400"/>
          </a:xfrm>
          <a:prstGeom prst="rect">
            <a:avLst/>
          </a:prstGeom>
        </p:spPr>
      </p:pic>
      <p:sp>
        <p:nvSpPr>
          <p:cNvPr id="100008" name="Object 100008"/>
          <p:cNvSpPr txBox="1"/>
          <p:nvPr/>
        </p:nvSpPr>
        <p:spPr>
          <a:xfrm>
            <a:off x="13322300" y="8788400"/>
            <a:ext cx="7836706" cy="179009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产品需求时间较长，产品设计较为复杂，且没经过客户验证，系统出问题几率变大，后期维护成本高。</a:t>
            </a:r>
            <a:endParaRPr lang="en-US" dirty="0"/>
          </a:p>
        </p:txBody>
      </p:sp>
      <p:sp>
        <p:nvSpPr>
          <p:cNvPr id="100009" name="Object 100009"/>
          <p:cNvSpPr txBox="1"/>
          <p:nvPr/>
        </p:nvSpPr>
        <p:spPr>
          <a:xfrm>
            <a:off x="15354299" y="7747000"/>
            <a:ext cx="3256642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缺点分析</a:t>
            </a:r>
            <a:endParaRPr lang="en-US" dirty="0"/>
          </a:p>
        </p:txBody>
      </p:sp>
      <p:pic>
        <p:nvPicPr>
          <p:cNvPr id="1000010" name="image 1000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98800" y="4406900"/>
            <a:ext cx="2311400" cy="2311400"/>
          </a:xfrm>
          <a:prstGeom prst="rect">
            <a:avLst/>
          </a:prstGeom>
        </p:spPr>
      </p:pic>
      <p:pic>
        <p:nvPicPr>
          <p:cNvPr id="1000011" name="image 10000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94500" y="5264150"/>
            <a:ext cx="584200" cy="596900"/>
          </a:xfrm>
          <a:prstGeom prst="rect">
            <a:avLst/>
          </a:prstGeom>
        </p:spPr>
      </p:pic>
      <p:pic>
        <p:nvPicPr>
          <p:cNvPr id="1000012" name="image 10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662400" y="5264150"/>
            <a:ext cx="5842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02" name="image 12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20003" name="image 12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120004" name="Object 120004"/>
          <p:cNvSpPr txBox="1"/>
          <p:nvPr/>
        </p:nvSpPr>
        <p:spPr>
          <a:xfrm>
            <a:off x="2489200" y="939800"/>
            <a:ext cx="3240515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发展计划</a:t>
            </a:r>
            <a:endParaRPr lang="en-US" dirty="0"/>
          </a:p>
        </p:txBody>
      </p:sp>
      <p:pic>
        <p:nvPicPr>
          <p:cNvPr id="120005" name="image 120005"/>
          <p:cNvPicPr>
            <a:picLocks noChangeAspect="1"/>
          </p:cNvPicPr>
          <p:nvPr/>
        </p:nvPicPr>
        <p:blipFill>
          <a:blip r:embed="rId4">
            <a:alphaModFix amt="5098"/>
          </a:blip>
          <a:srcRect/>
          <a:stretch>
            <a:fillRect/>
          </a:stretch>
        </p:blipFill>
        <p:spPr>
          <a:xfrm>
            <a:off x="17449800" y="0"/>
            <a:ext cx="6934200" cy="5397500"/>
          </a:xfrm>
          <a:prstGeom prst="rect">
            <a:avLst/>
          </a:prstGeom>
        </p:spPr>
      </p:pic>
      <p:pic>
        <p:nvPicPr>
          <p:cNvPr id="120006" name="image 12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24200" y="3937000"/>
            <a:ext cx="76200" cy="10693400"/>
          </a:xfrm>
          <a:prstGeom prst="rect">
            <a:avLst/>
          </a:prstGeom>
        </p:spPr>
      </p:pic>
      <p:pic>
        <p:nvPicPr>
          <p:cNvPr id="120007" name="image 12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6700" y="3759200"/>
            <a:ext cx="698500" cy="762000"/>
          </a:xfrm>
          <a:prstGeom prst="rect">
            <a:avLst/>
          </a:prstGeom>
        </p:spPr>
      </p:pic>
      <p:sp>
        <p:nvSpPr>
          <p:cNvPr id="120008" name="Object 120008"/>
          <p:cNvSpPr txBox="1"/>
          <p:nvPr/>
        </p:nvSpPr>
        <p:spPr>
          <a:xfrm>
            <a:off x="2819512" y="3898646"/>
            <a:ext cx="676325" cy="46768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2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1</a:t>
            </a:r>
            <a:endParaRPr lang="en-US" dirty="0"/>
          </a:p>
        </p:txBody>
      </p:sp>
      <p:sp>
        <p:nvSpPr>
          <p:cNvPr id="120009" name="Object 120009"/>
          <p:cNvSpPr txBox="1"/>
          <p:nvPr/>
        </p:nvSpPr>
        <p:spPr>
          <a:xfrm>
            <a:off x="4216400" y="4864100"/>
            <a:ext cx="1896432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上线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1.0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版本，并稳定运行一段时间（一般为一个月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）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200010" name="Object 1200010"/>
          <p:cNvSpPr txBox="1"/>
          <p:nvPr/>
        </p:nvSpPr>
        <p:spPr>
          <a:xfrm>
            <a:off x="4191000" y="37973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计划一</a:t>
            </a:r>
            <a:endParaRPr lang="en-US" dirty="0"/>
          </a:p>
        </p:txBody>
      </p:sp>
      <p:sp>
        <p:nvSpPr>
          <p:cNvPr id="1200011" name="Object 1200011"/>
          <p:cNvSpPr txBox="1"/>
          <p:nvPr/>
        </p:nvSpPr>
        <p:spPr>
          <a:xfrm>
            <a:off x="4216400" y="8153400"/>
            <a:ext cx="1896432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计划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2.0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版本，增加用户推广模块与积分累积模块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pic>
        <p:nvPicPr>
          <p:cNvPr id="1200012" name="image 12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6700" y="7124700"/>
            <a:ext cx="698500" cy="762000"/>
          </a:xfrm>
          <a:prstGeom prst="rect">
            <a:avLst/>
          </a:prstGeom>
        </p:spPr>
      </p:pic>
      <p:sp>
        <p:nvSpPr>
          <p:cNvPr id="1200013" name="Object 1200013"/>
          <p:cNvSpPr txBox="1"/>
          <p:nvPr/>
        </p:nvSpPr>
        <p:spPr>
          <a:xfrm>
            <a:off x="4191000" y="70866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计划二</a:t>
            </a:r>
            <a:endParaRPr lang="en-US" dirty="0"/>
          </a:p>
        </p:txBody>
      </p:sp>
      <p:sp>
        <p:nvSpPr>
          <p:cNvPr id="1200014" name="Object 1200014"/>
          <p:cNvSpPr txBox="1"/>
          <p:nvPr/>
        </p:nvSpPr>
        <p:spPr>
          <a:xfrm>
            <a:off x="2844912" y="7264145"/>
            <a:ext cx="676325" cy="46768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2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2</a:t>
            </a:r>
            <a:endParaRPr lang="en-US" dirty="0"/>
          </a:p>
        </p:txBody>
      </p:sp>
      <p:sp>
        <p:nvSpPr>
          <p:cNvPr id="1200015" name="Object 1200015"/>
          <p:cNvSpPr txBox="1"/>
          <p:nvPr/>
        </p:nvSpPr>
        <p:spPr>
          <a:xfrm>
            <a:off x="4216400" y="11493500"/>
            <a:ext cx="1896432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完善软件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2.X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版本，完善用户积分模块，包括积分制度，积分消费，积分换购模块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200016" name="Object 1200016"/>
          <p:cNvSpPr txBox="1"/>
          <p:nvPr/>
        </p:nvSpPr>
        <p:spPr>
          <a:xfrm>
            <a:off x="4191000" y="104267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计划</a:t>
            </a: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三</a:t>
            </a:r>
            <a:endParaRPr lang="en-US" dirty="0"/>
          </a:p>
        </p:txBody>
      </p:sp>
      <p:pic>
        <p:nvPicPr>
          <p:cNvPr id="1200017" name="image 12000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6700" y="10426700"/>
            <a:ext cx="698500" cy="762000"/>
          </a:xfrm>
          <a:prstGeom prst="rect">
            <a:avLst/>
          </a:prstGeom>
        </p:spPr>
      </p:pic>
      <p:sp>
        <p:nvSpPr>
          <p:cNvPr id="1200018" name="Object 1200018"/>
          <p:cNvSpPr txBox="1"/>
          <p:nvPr/>
        </p:nvSpPr>
        <p:spPr>
          <a:xfrm>
            <a:off x="2832212" y="10566145"/>
            <a:ext cx="676325" cy="46768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2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02" name="image 12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20003" name="image 12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120004" name="Object 120004"/>
          <p:cNvSpPr txBox="1"/>
          <p:nvPr/>
        </p:nvSpPr>
        <p:spPr>
          <a:xfrm>
            <a:off x="2489200" y="939800"/>
            <a:ext cx="3240515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发展计划</a:t>
            </a:r>
            <a:endParaRPr lang="en-US" dirty="0"/>
          </a:p>
        </p:txBody>
      </p:sp>
      <p:pic>
        <p:nvPicPr>
          <p:cNvPr id="120005" name="image 120005"/>
          <p:cNvPicPr>
            <a:picLocks noChangeAspect="1"/>
          </p:cNvPicPr>
          <p:nvPr/>
        </p:nvPicPr>
        <p:blipFill>
          <a:blip r:embed="rId4">
            <a:alphaModFix amt="5098"/>
          </a:blip>
          <a:srcRect/>
          <a:stretch>
            <a:fillRect/>
          </a:stretch>
        </p:blipFill>
        <p:spPr>
          <a:xfrm>
            <a:off x="17449800" y="0"/>
            <a:ext cx="6934200" cy="5397500"/>
          </a:xfrm>
          <a:prstGeom prst="rect">
            <a:avLst/>
          </a:prstGeom>
        </p:spPr>
      </p:pic>
      <p:pic>
        <p:nvPicPr>
          <p:cNvPr id="120006" name="image 12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24200" y="3937000"/>
            <a:ext cx="76200" cy="10693400"/>
          </a:xfrm>
          <a:prstGeom prst="rect">
            <a:avLst/>
          </a:prstGeom>
        </p:spPr>
      </p:pic>
      <p:pic>
        <p:nvPicPr>
          <p:cNvPr id="120007" name="image 12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6700" y="3759200"/>
            <a:ext cx="698500" cy="762000"/>
          </a:xfrm>
          <a:prstGeom prst="rect">
            <a:avLst/>
          </a:prstGeom>
        </p:spPr>
      </p:pic>
      <p:sp>
        <p:nvSpPr>
          <p:cNvPr id="120008" name="Object 120008"/>
          <p:cNvSpPr txBox="1"/>
          <p:nvPr/>
        </p:nvSpPr>
        <p:spPr>
          <a:xfrm>
            <a:off x="2819512" y="3898646"/>
            <a:ext cx="676325" cy="46768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2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1</a:t>
            </a:r>
            <a:endParaRPr lang="en-US" dirty="0"/>
          </a:p>
        </p:txBody>
      </p:sp>
      <p:sp>
        <p:nvSpPr>
          <p:cNvPr id="120009" name="Object 120009"/>
          <p:cNvSpPr txBox="1"/>
          <p:nvPr/>
        </p:nvSpPr>
        <p:spPr>
          <a:xfrm>
            <a:off x="4216400" y="4864100"/>
            <a:ext cx="1896432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横向扩展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2.X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版本，推出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APP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、公众号、小程序版本。并进一步完善积分模块，增加积分调控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手段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200010" name="Object 1200010"/>
          <p:cNvSpPr txBox="1"/>
          <p:nvPr/>
        </p:nvSpPr>
        <p:spPr>
          <a:xfrm>
            <a:off x="4191000" y="37973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计划</a:t>
            </a:r>
            <a:r>
              <a:rPr lang="zh-CN" altLang="en-US" sz="500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四</a:t>
            </a:r>
            <a:endParaRPr lang="en-US" dirty="0"/>
          </a:p>
        </p:txBody>
      </p:sp>
      <p:sp>
        <p:nvSpPr>
          <p:cNvPr id="1200011" name="Object 1200011"/>
          <p:cNvSpPr txBox="1"/>
          <p:nvPr/>
        </p:nvSpPr>
        <p:spPr>
          <a:xfrm>
            <a:off x="4216400" y="8153400"/>
            <a:ext cx="1896432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全新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3.0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版本，系统处理贷款，增加系统计算利息，罚息复利，提前还款，还款计划模块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pic>
        <p:nvPicPr>
          <p:cNvPr id="1200012" name="image 12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6700" y="7124700"/>
            <a:ext cx="698500" cy="762000"/>
          </a:xfrm>
          <a:prstGeom prst="rect">
            <a:avLst/>
          </a:prstGeom>
        </p:spPr>
      </p:pic>
      <p:sp>
        <p:nvSpPr>
          <p:cNvPr id="1200013" name="Object 1200013"/>
          <p:cNvSpPr txBox="1"/>
          <p:nvPr/>
        </p:nvSpPr>
        <p:spPr>
          <a:xfrm>
            <a:off x="4191000" y="70866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计划</a:t>
            </a: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五</a:t>
            </a:r>
            <a:endParaRPr lang="en-US" dirty="0"/>
          </a:p>
        </p:txBody>
      </p:sp>
      <p:sp>
        <p:nvSpPr>
          <p:cNvPr id="1200014" name="Object 1200014"/>
          <p:cNvSpPr txBox="1"/>
          <p:nvPr/>
        </p:nvSpPr>
        <p:spPr>
          <a:xfrm>
            <a:off x="2844912" y="7264145"/>
            <a:ext cx="676325" cy="46768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2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2</a:t>
            </a:r>
            <a:endParaRPr lang="en-US" dirty="0"/>
          </a:p>
        </p:txBody>
      </p:sp>
      <p:sp>
        <p:nvSpPr>
          <p:cNvPr id="1200015" name="Object 1200015"/>
          <p:cNvSpPr txBox="1"/>
          <p:nvPr/>
        </p:nvSpPr>
        <p:spPr>
          <a:xfrm>
            <a:off x="4216400" y="11493500"/>
            <a:ext cx="1896432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发展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4.0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版本，增加积分商城系统，优惠政策，推广与宣传模块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200016" name="Object 1200016"/>
          <p:cNvSpPr txBox="1"/>
          <p:nvPr/>
        </p:nvSpPr>
        <p:spPr>
          <a:xfrm>
            <a:off x="4191000" y="104267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计划</a:t>
            </a: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六</a:t>
            </a:r>
            <a:endParaRPr lang="en-US" dirty="0"/>
          </a:p>
        </p:txBody>
      </p:sp>
      <p:pic>
        <p:nvPicPr>
          <p:cNvPr id="1200017" name="image 12000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06700" y="10426700"/>
            <a:ext cx="698500" cy="762000"/>
          </a:xfrm>
          <a:prstGeom prst="rect">
            <a:avLst/>
          </a:prstGeom>
        </p:spPr>
      </p:pic>
      <p:sp>
        <p:nvSpPr>
          <p:cNvPr id="1200018" name="Object 1200018"/>
          <p:cNvSpPr txBox="1"/>
          <p:nvPr/>
        </p:nvSpPr>
        <p:spPr>
          <a:xfrm>
            <a:off x="2832212" y="10566145"/>
            <a:ext cx="676325" cy="46768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2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02" name="image 13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30003" name="image 13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2700" y="4813300"/>
            <a:ext cx="24409400" cy="8915400"/>
          </a:xfrm>
          <a:prstGeom prst="rect">
            <a:avLst/>
          </a:prstGeom>
        </p:spPr>
      </p:pic>
      <p:sp>
        <p:nvSpPr>
          <p:cNvPr id="130004" name="Object 130004"/>
          <p:cNvSpPr txBox="1"/>
          <p:nvPr/>
        </p:nvSpPr>
        <p:spPr>
          <a:xfrm>
            <a:off x="2755900" y="3458633"/>
            <a:ext cx="3401785" cy="270933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7740" b="0" i="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03</a:t>
            </a:r>
            <a:endParaRPr lang="en-US" dirty="0"/>
          </a:p>
        </p:txBody>
      </p:sp>
      <p:sp>
        <p:nvSpPr>
          <p:cNvPr id="130005" name="Object 130005"/>
          <p:cNvSpPr txBox="1"/>
          <p:nvPr/>
        </p:nvSpPr>
        <p:spPr>
          <a:xfrm>
            <a:off x="2755900" y="8064500"/>
            <a:ext cx="15384134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企业客户线下往线上发展</a:t>
            </a:r>
            <a:endParaRPr lang="en-US" altLang="zh-CN" sz="3000" dirty="0" smtClean="0">
              <a:solidFill>
                <a:srgbClr val="FFFFFF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个人客户线上拉动更多客户</a:t>
            </a:r>
            <a:endParaRPr lang="en-US" altLang="en-US" sz="3000" dirty="0">
              <a:solidFill>
                <a:srgbClr val="FFFFFF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sp>
        <p:nvSpPr>
          <p:cNvPr id="130006" name="Object 130006"/>
          <p:cNvSpPr txBox="1"/>
          <p:nvPr/>
        </p:nvSpPr>
        <p:spPr>
          <a:xfrm>
            <a:off x="2755900" y="6870700"/>
            <a:ext cx="3240515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FFFFFF">
                    <a:alpha val="100000"/>
                  </a:srgbClr>
                </a:solidFill>
                <a:latin typeface="SourceHanSansSC-Bold"/>
                <a:ea typeface="SourceHanSansSC-Bold"/>
              </a:rPr>
              <a:t>市场分析</a:t>
            </a:r>
            <a:endParaRPr lang="en-US" dirty="0"/>
          </a:p>
        </p:txBody>
      </p:sp>
      <p:pic>
        <p:nvPicPr>
          <p:cNvPr id="130007" name="image 130007"/>
          <p:cNvPicPr>
            <a:picLocks noChangeAspect="1"/>
          </p:cNvPicPr>
          <p:nvPr/>
        </p:nvPicPr>
        <p:blipFill>
          <a:blip r:embed="rId4">
            <a:alphaModFix amt="5098"/>
          </a:blip>
          <a:srcRect/>
          <a:stretch>
            <a:fillRect/>
          </a:stretch>
        </p:blipFill>
        <p:spPr>
          <a:xfrm>
            <a:off x="15786100" y="8204200"/>
            <a:ext cx="8597900" cy="5511800"/>
          </a:xfrm>
          <a:prstGeom prst="rect">
            <a:avLst/>
          </a:prstGeom>
        </p:spPr>
      </p:pic>
      <p:pic>
        <p:nvPicPr>
          <p:cNvPr id="130008" name="image 13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743200" y="12357100"/>
            <a:ext cx="8001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02" name="image 15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50003" name="image 15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58150" y="3663950"/>
            <a:ext cx="8267700" cy="8267700"/>
          </a:xfrm>
          <a:prstGeom prst="rect">
            <a:avLst/>
          </a:prstGeom>
        </p:spPr>
      </p:pic>
      <p:pic>
        <p:nvPicPr>
          <p:cNvPr id="150004" name="image 150004"/>
          <p:cNvPicPr>
            <a:picLocks noChangeAspect="1"/>
          </p:cNvPicPr>
          <p:nvPr/>
        </p:nvPicPr>
        <p:blipFill>
          <a:blip r:embed="rId4">
            <a:alphaModFix amt="70196"/>
          </a:blip>
          <a:srcRect/>
          <a:stretch>
            <a:fillRect/>
          </a:stretch>
        </p:blipFill>
        <p:spPr>
          <a:xfrm>
            <a:off x="1574800" y="1663700"/>
            <a:ext cx="190500" cy="190500"/>
          </a:xfrm>
          <a:prstGeom prst="rect">
            <a:avLst/>
          </a:prstGeom>
        </p:spPr>
      </p:pic>
      <p:sp>
        <p:nvSpPr>
          <p:cNvPr id="150005" name="Object 150005"/>
          <p:cNvSpPr txBox="1"/>
          <p:nvPr/>
        </p:nvSpPr>
        <p:spPr>
          <a:xfrm>
            <a:off x="2489200" y="939800"/>
            <a:ext cx="4254500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系统</a:t>
            </a: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市场分析</a:t>
            </a:r>
            <a:endParaRPr lang="en-US" dirty="0"/>
          </a:p>
        </p:txBody>
      </p:sp>
      <p:pic>
        <p:nvPicPr>
          <p:cNvPr id="150006" name="image 15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34500" y="7391400"/>
            <a:ext cx="1079500" cy="825500"/>
          </a:xfrm>
          <a:prstGeom prst="rect">
            <a:avLst/>
          </a:prstGeom>
        </p:spPr>
      </p:pic>
      <p:pic>
        <p:nvPicPr>
          <p:cNvPr id="150007" name="image 15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919200" y="7366000"/>
            <a:ext cx="876300" cy="863600"/>
          </a:xfrm>
          <a:prstGeom prst="rect">
            <a:avLst/>
          </a:prstGeom>
        </p:spPr>
      </p:pic>
      <p:pic>
        <p:nvPicPr>
          <p:cNvPr id="150008" name="image 15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684000" y="9613900"/>
            <a:ext cx="965200" cy="812800"/>
          </a:xfrm>
          <a:prstGeom prst="rect">
            <a:avLst/>
          </a:prstGeom>
        </p:spPr>
      </p:pic>
      <p:pic>
        <p:nvPicPr>
          <p:cNvPr id="150009" name="image 15000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709400" y="5156200"/>
            <a:ext cx="914400" cy="850900"/>
          </a:xfrm>
          <a:prstGeom prst="rect">
            <a:avLst/>
          </a:prstGeom>
        </p:spPr>
      </p:pic>
      <p:sp>
        <p:nvSpPr>
          <p:cNvPr id="1500010" name="Object 1500010"/>
          <p:cNvSpPr txBox="1"/>
          <p:nvPr/>
        </p:nvSpPr>
        <p:spPr>
          <a:xfrm>
            <a:off x="1663700" y="53721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贷款系统可以把线下企业客户推到线上，从而带更多客户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500011" name="Object 1500011"/>
          <p:cNvSpPr txBox="1"/>
          <p:nvPr/>
        </p:nvSpPr>
        <p:spPr>
          <a:xfrm>
            <a:off x="5526213" y="4398231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分析一</a:t>
            </a:r>
            <a:endParaRPr lang="en-US" dirty="0"/>
          </a:p>
        </p:txBody>
      </p:sp>
      <p:sp>
        <p:nvSpPr>
          <p:cNvPr id="1500012" name="Object 1500012"/>
          <p:cNvSpPr txBox="1"/>
          <p:nvPr/>
        </p:nvSpPr>
        <p:spPr>
          <a:xfrm>
            <a:off x="1670049" y="96139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贷款系统脱离线下业务，可以把业务推向全国各地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500013" name="Object 1500013"/>
          <p:cNvSpPr txBox="1"/>
          <p:nvPr/>
        </p:nvSpPr>
        <p:spPr>
          <a:xfrm>
            <a:off x="5526213" y="85979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分析三</a:t>
            </a:r>
            <a:endParaRPr lang="en-US" dirty="0"/>
          </a:p>
        </p:txBody>
      </p:sp>
      <p:sp>
        <p:nvSpPr>
          <p:cNvPr id="1500014" name="Object 1500014"/>
          <p:cNvSpPr txBox="1"/>
          <p:nvPr/>
        </p:nvSpPr>
        <p:spPr>
          <a:xfrm>
            <a:off x="16471900" y="53721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贷款系统用户推广模式，可以针对用户心理设计更符合用户心理的推广系统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500015" name="Object 1500015"/>
          <p:cNvSpPr txBox="1"/>
          <p:nvPr/>
        </p:nvSpPr>
        <p:spPr>
          <a:xfrm>
            <a:off x="16446500" y="43434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分析二</a:t>
            </a:r>
            <a:endParaRPr lang="en-US" dirty="0"/>
          </a:p>
        </p:txBody>
      </p:sp>
      <p:sp>
        <p:nvSpPr>
          <p:cNvPr id="1500016" name="Object 1500016"/>
          <p:cNvSpPr txBox="1"/>
          <p:nvPr/>
        </p:nvSpPr>
        <p:spPr>
          <a:xfrm>
            <a:off x="16471900" y="96266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积分系统可以作为后期商家入驻打下基础，一旦运营成熟可以吸引商户做积分商城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500017" name="Object 1500017"/>
          <p:cNvSpPr txBox="1"/>
          <p:nvPr/>
        </p:nvSpPr>
        <p:spPr>
          <a:xfrm>
            <a:off x="16446500" y="85979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分析四</a:t>
            </a:r>
            <a:endParaRPr lang="en-US" dirty="0"/>
          </a:p>
        </p:txBody>
      </p:sp>
      <p:pic>
        <p:nvPicPr>
          <p:cNvPr id="1500018" name="image 150001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325436" y="0"/>
            <a:ext cx="689226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02" name="image 16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507" y="32253"/>
            <a:ext cx="24384000" cy="13716000"/>
          </a:xfrm>
          <a:prstGeom prst="rect">
            <a:avLst/>
          </a:prstGeom>
        </p:spPr>
      </p:pic>
      <p:pic>
        <p:nvPicPr>
          <p:cNvPr id="160003" name="image 16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160004" name="Object 160004"/>
          <p:cNvSpPr txBox="1"/>
          <p:nvPr/>
        </p:nvSpPr>
        <p:spPr>
          <a:xfrm>
            <a:off x="2489200" y="939800"/>
            <a:ext cx="4368800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客户</a:t>
            </a:r>
            <a:r>
              <a:rPr lang="en-US" sz="5000" b="0" i="0" dirty="0" err="1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市场分析</a:t>
            </a:r>
            <a:endParaRPr lang="en-US" dirty="0"/>
          </a:p>
        </p:txBody>
      </p:sp>
      <p:pic>
        <p:nvPicPr>
          <p:cNvPr id="160005" name="image 16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" y="2565400"/>
            <a:ext cx="12941300" cy="10668000"/>
          </a:xfrm>
          <a:prstGeom prst="rect">
            <a:avLst/>
          </a:prstGeom>
        </p:spPr>
      </p:pic>
      <p:pic>
        <p:nvPicPr>
          <p:cNvPr id="160006" name="image 16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192000" y="4152900"/>
            <a:ext cx="11747500" cy="8737600"/>
          </a:xfrm>
          <a:prstGeom prst="rect">
            <a:avLst/>
          </a:prstGeom>
        </p:spPr>
      </p:pic>
      <p:pic>
        <p:nvPicPr>
          <p:cNvPr id="160007" name="image 16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537700" y="6146800"/>
            <a:ext cx="749300" cy="1066800"/>
          </a:xfrm>
          <a:prstGeom prst="rect">
            <a:avLst/>
          </a:prstGeom>
        </p:spPr>
      </p:pic>
      <p:pic>
        <p:nvPicPr>
          <p:cNvPr id="160008" name="image 16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185400" y="8013700"/>
            <a:ext cx="469900" cy="685800"/>
          </a:xfrm>
          <a:prstGeom prst="rect">
            <a:avLst/>
          </a:prstGeom>
        </p:spPr>
      </p:pic>
      <p:pic>
        <p:nvPicPr>
          <p:cNvPr id="160009" name="image 16000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686800" y="9321800"/>
            <a:ext cx="330200" cy="482600"/>
          </a:xfrm>
          <a:prstGeom prst="rect">
            <a:avLst/>
          </a:prstGeom>
        </p:spPr>
      </p:pic>
      <p:pic>
        <p:nvPicPr>
          <p:cNvPr id="1600010" name="image 16000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918700" y="10414000"/>
            <a:ext cx="469900" cy="685800"/>
          </a:xfrm>
          <a:prstGeom prst="rect">
            <a:avLst/>
          </a:prstGeom>
        </p:spPr>
      </p:pic>
      <p:pic>
        <p:nvPicPr>
          <p:cNvPr id="1600011" name="image 16000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420600" y="8267700"/>
            <a:ext cx="10591800" cy="50800"/>
          </a:xfrm>
          <a:prstGeom prst="rect">
            <a:avLst/>
          </a:prstGeom>
        </p:spPr>
      </p:pic>
      <p:sp>
        <p:nvSpPr>
          <p:cNvPr id="1600012" name="Object 1600012"/>
          <p:cNvSpPr txBox="1"/>
          <p:nvPr/>
        </p:nvSpPr>
        <p:spPr>
          <a:xfrm>
            <a:off x="12941300" y="6045200"/>
            <a:ext cx="998159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en-US" sz="3000" b="0" i="0" dirty="0" err="1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在未来几年里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积累客户为主，用客户推广、积分系统吸引更多新客户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600013" name="Object 1600013"/>
          <p:cNvSpPr txBox="1"/>
          <p:nvPr/>
        </p:nvSpPr>
        <p:spPr>
          <a:xfrm>
            <a:off x="12915900" y="50165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分析一</a:t>
            </a:r>
            <a:endParaRPr lang="en-US" dirty="0"/>
          </a:p>
        </p:txBody>
      </p:sp>
      <p:sp>
        <p:nvSpPr>
          <p:cNvPr id="1600014" name="Object 1600014"/>
          <p:cNvSpPr txBox="1"/>
          <p:nvPr/>
        </p:nvSpPr>
        <p:spPr>
          <a:xfrm>
            <a:off x="12941300" y="10083800"/>
            <a:ext cx="9981595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客户存量大了以后可以推出更多的活动，营销策划等方案提高客户活跃度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1600015" name="Object 1600015"/>
          <p:cNvSpPr txBox="1"/>
          <p:nvPr/>
        </p:nvSpPr>
        <p:spPr>
          <a:xfrm>
            <a:off x="12915900" y="90424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分析二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02" name="image 13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30003" name="image 13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2700" y="4813300"/>
            <a:ext cx="24409400" cy="8915400"/>
          </a:xfrm>
          <a:prstGeom prst="rect">
            <a:avLst/>
          </a:prstGeom>
        </p:spPr>
      </p:pic>
      <p:sp>
        <p:nvSpPr>
          <p:cNvPr id="130004" name="Object 130004"/>
          <p:cNvSpPr txBox="1"/>
          <p:nvPr/>
        </p:nvSpPr>
        <p:spPr>
          <a:xfrm>
            <a:off x="2755900" y="3458633"/>
            <a:ext cx="3401785" cy="270933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7740" b="0" i="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04</a:t>
            </a:r>
            <a:endParaRPr lang="en-US" dirty="0"/>
          </a:p>
        </p:txBody>
      </p:sp>
      <p:sp>
        <p:nvSpPr>
          <p:cNvPr id="130005" name="Object 130005"/>
          <p:cNvSpPr txBox="1"/>
          <p:nvPr/>
        </p:nvSpPr>
        <p:spPr>
          <a:xfrm>
            <a:off x="2755900" y="8064499"/>
            <a:ext cx="15384134" cy="4292601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系统建设服务器采用腾讯云服务器，保证</a:t>
            </a:r>
            <a:r>
              <a:rPr lang="en-US" altLang="zh-CN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7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*</a:t>
            </a:r>
            <a:r>
              <a:rPr lang="en-US" altLang="zh-CN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24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小时不间断运行，宕机自动重启机制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altLang="en-US" sz="3000" dirty="0" smtClean="0">
              <a:solidFill>
                <a:srgbClr val="FFFFFF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sp>
        <p:nvSpPr>
          <p:cNvPr id="130006" name="Object 130006"/>
          <p:cNvSpPr txBox="1"/>
          <p:nvPr/>
        </p:nvSpPr>
        <p:spPr>
          <a:xfrm>
            <a:off x="2755900" y="6870700"/>
            <a:ext cx="3240515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FFFFFF">
                    <a:alpha val="100000"/>
                  </a:srgbClr>
                </a:solidFill>
                <a:latin typeface="SourceHanSansSC-Bold"/>
                <a:ea typeface="SourceHanSansSC-Bold"/>
              </a:rPr>
              <a:t>系统建设</a:t>
            </a:r>
            <a:endParaRPr lang="en-US" dirty="0"/>
          </a:p>
        </p:txBody>
      </p:sp>
      <p:pic>
        <p:nvPicPr>
          <p:cNvPr id="130007" name="image 130007"/>
          <p:cNvPicPr>
            <a:picLocks noChangeAspect="1"/>
          </p:cNvPicPr>
          <p:nvPr/>
        </p:nvPicPr>
        <p:blipFill>
          <a:blip r:embed="rId4">
            <a:alphaModFix amt="5098"/>
          </a:blip>
          <a:srcRect/>
          <a:stretch>
            <a:fillRect/>
          </a:stretch>
        </p:blipFill>
        <p:spPr>
          <a:xfrm>
            <a:off x="15786100" y="8204200"/>
            <a:ext cx="8597900" cy="5511800"/>
          </a:xfrm>
          <a:prstGeom prst="rect">
            <a:avLst/>
          </a:prstGeom>
        </p:spPr>
      </p:pic>
      <p:pic>
        <p:nvPicPr>
          <p:cNvPr id="130008" name="image 13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743200" y="12357100"/>
            <a:ext cx="8001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002" name="image 18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80003" name="image 18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180004" name="Object 180004"/>
          <p:cNvSpPr txBox="1"/>
          <p:nvPr/>
        </p:nvSpPr>
        <p:spPr>
          <a:xfrm>
            <a:off x="2489200" y="939800"/>
            <a:ext cx="3869468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4D4D4D">
                    <a:alpha val="100000"/>
                  </a:srgbClr>
                </a:solidFill>
                <a:latin typeface="SourceHanSansSC-Bold"/>
              </a:rPr>
              <a:t>系统建设</a:t>
            </a:r>
            <a:endParaRPr lang="en-US" dirty="0"/>
          </a:p>
        </p:txBody>
      </p:sp>
      <p:sp>
        <p:nvSpPr>
          <p:cNvPr id="180005" name="Object 180005"/>
          <p:cNvSpPr txBox="1"/>
          <p:nvPr/>
        </p:nvSpPr>
        <p:spPr>
          <a:xfrm>
            <a:off x="3192411" y="4660900"/>
            <a:ext cx="6546548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系统建设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服务器定期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服务器巡检，运维人员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24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小时处理服务器异常，服务器型号根据业务量浮动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选择</a:t>
            </a:r>
            <a:endParaRPr lang="en-US" dirty="0"/>
          </a:p>
        </p:txBody>
      </p:sp>
      <p:sp>
        <p:nvSpPr>
          <p:cNvPr id="180006" name="Object 180006"/>
          <p:cNvSpPr txBox="1"/>
          <p:nvPr/>
        </p:nvSpPr>
        <p:spPr>
          <a:xfrm>
            <a:off x="7137399" y="36322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说明</a:t>
            </a: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一</a:t>
            </a:r>
            <a:endParaRPr lang="en-US" dirty="0"/>
          </a:p>
        </p:txBody>
      </p:sp>
      <p:sp>
        <p:nvSpPr>
          <p:cNvPr id="180007" name="Object 180007"/>
          <p:cNvSpPr txBox="1"/>
          <p:nvPr/>
        </p:nvSpPr>
        <p:spPr>
          <a:xfrm>
            <a:off x="3192411" y="99441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系统采用前后端分离开发，方便多渠道开发，多渠道共用应用服务器，可根据业务量扩展应用服务器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集群</a:t>
            </a:r>
            <a:endParaRPr lang="en-US" dirty="0"/>
          </a:p>
        </p:txBody>
      </p:sp>
      <p:sp>
        <p:nvSpPr>
          <p:cNvPr id="180008" name="Object 180008"/>
          <p:cNvSpPr txBox="1"/>
          <p:nvPr/>
        </p:nvSpPr>
        <p:spPr>
          <a:xfrm>
            <a:off x="7150099" y="89154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说明</a:t>
            </a: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三</a:t>
            </a:r>
            <a:endParaRPr lang="en-US" dirty="0"/>
          </a:p>
        </p:txBody>
      </p:sp>
      <p:sp>
        <p:nvSpPr>
          <p:cNvPr id="180009" name="Object 180009"/>
          <p:cNvSpPr txBox="1"/>
          <p:nvPr/>
        </p:nvSpPr>
        <p:spPr>
          <a:xfrm>
            <a:off x="14452600" y="46609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系统数据库采用</a:t>
            </a:r>
            <a:r>
              <a:rPr lang="en-US" altLang="zh-CN" sz="3000" dirty="0" err="1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mysql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，业务量大了以后可以扩展</a:t>
            </a:r>
            <a:r>
              <a:rPr lang="en-US" altLang="zh-CN" sz="3000" dirty="0" err="1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mysql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集群，读写分离，分库分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表</a:t>
            </a:r>
            <a:endParaRPr lang="en-US" dirty="0"/>
          </a:p>
        </p:txBody>
      </p:sp>
      <p:sp>
        <p:nvSpPr>
          <p:cNvPr id="1800010" name="Object 1800010"/>
          <p:cNvSpPr txBox="1"/>
          <p:nvPr/>
        </p:nvSpPr>
        <p:spPr>
          <a:xfrm>
            <a:off x="14427200" y="36322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说明</a:t>
            </a: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二</a:t>
            </a:r>
            <a:endParaRPr lang="en-US" dirty="0"/>
          </a:p>
        </p:txBody>
      </p:sp>
      <p:sp>
        <p:nvSpPr>
          <p:cNvPr id="1800011" name="Object 1800011"/>
          <p:cNvSpPr txBox="1"/>
          <p:nvPr/>
        </p:nvSpPr>
        <p:spPr>
          <a:xfrm>
            <a:off x="14452600" y="9944100"/>
            <a:ext cx="6546547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当日均业务量达到百万级，推荐更换系统架构为分布式微服务架构，前后端分离可以更方便的更换系统架构</a:t>
            </a:r>
            <a:endParaRPr lang="en-US" dirty="0"/>
          </a:p>
        </p:txBody>
      </p:sp>
      <p:sp>
        <p:nvSpPr>
          <p:cNvPr id="1800012" name="Object 1800012"/>
          <p:cNvSpPr txBox="1"/>
          <p:nvPr/>
        </p:nvSpPr>
        <p:spPr>
          <a:xfrm>
            <a:off x="14427200" y="89154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说明</a:t>
            </a: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四</a:t>
            </a:r>
            <a:endParaRPr lang="en-US" dirty="0"/>
          </a:p>
        </p:txBody>
      </p:sp>
      <p:pic>
        <p:nvPicPr>
          <p:cNvPr id="1800013" name="image 18000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246100" y="7150100"/>
            <a:ext cx="8534400" cy="393700"/>
          </a:xfrm>
          <a:prstGeom prst="rect">
            <a:avLst/>
          </a:prstGeom>
        </p:spPr>
      </p:pic>
      <p:pic>
        <p:nvPicPr>
          <p:cNvPr id="1800014" name="image 18000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90800" y="7150100"/>
            <a:ext cx="8534400" cy="393700"/>
          </a:xfrm>
          <a:prstGeom prst="rect">
            <a:avLst/>
          </a:prstGeom>
        </p:spPr>
      </p:pic>
      <p:pic>
        <p:nvPicPr>
          <p:cNvPr id="1800015" name="image 180001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014200" y="1854200"/>
            <a:ext cx="393700" cy="4165600"/>
          </a:xfrm>
          <a:prstGeom prst="rect">
            <a:avLst/>
          </a:prstGeom>
        </p:spPr>
      </p:pic>
      <p:pic>
        <p:nvPicPr>
          <p:cNvPr id="1800016" name="image 180001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014200" y="8661400"/>
            <a:ext cx="393700" cy="4178300"/>
          </a:xfrm>
          <a:prstGeom prst="rect">
            <a:avLst/>
          </a:prstGeom>
        </p:spPr>
      </p:pic>
      <p:pic>
        <p:nvPicPr>
          <p:cNvPr id="1800017" name="image 1800017"/>
          <p:cNvPicPr>
            <a:picLocks noChangeAspect="1"/>
          </p:cNvPicPr>
          <p:nvPr/>
        </p:nvPicPr>
        <p:blipFill>
          <a:blip r:embed="rId8">
            <a:alphaModFix amt="10196"/>
          </a:blip>
          <a:srcRect/>
          <a:stretch>
            <a:fillRect/>
          </a:stretch>
        </p:blipFill>
        <p:spPr>
          <a:xfrm>
            <a:off x="11163300" y="6299200"/>
            <a:ext cx="2082800" cy="2082800"/>
          </a:xfrm>
          <a:prstGeom prst="rect">
            <a:avLst/>
          </a:prstGeom>
        </p:spPr>
      </p:pic>
      <p:pic>
        <p:nvPicPr>
          <p:cNvPr id="1800018" name="image 1800018"/>
          <p:cNvPicPr>
            <a:picLocks noChangeAspect="1"/>
          </p:cNvPicPr>
          <p:nvPr/>
        </p:nvPicPr>
        <p:blipFill>
          <a:blip r:embed="rId9">
            <a:alphaModFix amt="20000"/>
          </a:blip>
          <a:srcRect/>
          <a:stretch>
            <a:fillRect/>
          </a:stretch>
        </p:blipFill>
        <p:spPr>
          <a:xfrm>
            <a:off x="11645900" y="6781800"/>
            <a:ext cx="1130300" cy="1130300"/>
          </a:xfrm>
          <a:prstGeom prst="rect">
            <a:avLst/>
          </a:prstGeom>
        </p:spPr>
      </p:pic>
      <p:pic>
        <p:nvPicPr>
          <p:cNvPr id="1800019" name="image 180001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1836400" y="6972300"/>
            <a:ext cx="7366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02" name="image 20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200003" name="image 20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00004" name="Object 200004"/>
          <p:cNvSpPr txBox="1"/>
          <p:nvPr/>
        </p:nvSpPr>
        <p:spPr>
          <a:xfrm>
            <a:off x="1714500" y="6629400"/>
            <a:ext cx="9949341" cy="153206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0000" b="0" i="0" spc="1000" dirty="0" smtClean="0">
                <a:solidFill>
                  <a:srgbClr val="FFFFFF">
                    <a:alpha val="100000"/>
                  </a:srgbClr>
                </a:solidFill>
                <a:latin typeface="SourceHanSansSC-Bold"/>
                <a:ea typeface="SourceHanSansSC-Bold"/>
              </a:rPr>
              <a:t>THANK YOU</a:t>
            </a:r>
            <a:endParaRPr lang="en-US" dirty="0"/>
          </a:p>
        </p:txBody>
      </p:sp>
      <p:sp>
        <p:nvSpPr>
          <p:cNvPr id="200005" name="Object 200005"/>
          <p:cNvSpPr txBox="1"/>
          <p:nvPr/>
        </p:nvSpPr>
        <p:spPr>
          <a:xfrm>
            <a:off x="1714500" y="8818879"/>
            <a:ext cx="4482293" cy="54831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r>
              <a:rPr lang="en-US" altLang="zh-CN" sz="3600" spc="360" dirty="0" err="1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HundsunSoft</a:t>
            </a:r>
            <a:r>
              <a:rPr lang="en-US" altLang="zh-CN" sz="3600" spc="36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 </a:t>
            </a:r>
            <a:r>
              <a:rPr lang="en-US" altLang="zh-CN" sz="3600" spc="36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BUSINESS PLAN</a:t>
            </a: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  <p:pic>
        <p:nvPicPr>
          <p:cNvPr id="200006" name="image 200006"/>
          <p:cNvPicPr>
            <a:picLocks noChangeAspect="1"/>
          </p:cNvPicPr>
          <p:nvPr/>
        </p:nvPicPr>
        <p:blipFill>
          <a:blip r:embed="rId4">
            <a:alphaModFix amt="50196"/>
          </a:blip>
          <a:srcRect/>
          <a:stretch>
            <a:fillRect/>
          </a:stretch>
        </p:blipFill>
        <p:spPr>
          <a:xfrm>
            <a:off x="-25400" y="7188200"/>
            <a:ext cx="24422100" cy="1346200"/>
          </a:xfrm>
          <a:prstGeom prst="rect">
            <a:avLst/>
          </a:prstGeom>
        </p:spPr>
      </p:pic>
      <p:sp>
        <p:nvSpPr>
          <p:cNvPr id="200007" name="Object 200007"/>
          <p:cNvSpPr txBox="1"/>
          <p:nvPr/>
        </p:nvSpPr>
        <p:spPr>
          <a:xfrm>
            <a:off x="18087975" y="1333500"/>
            <a:ext cx="4802495" cy="45155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i="0" spc="30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www.hundsunsoft.com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2" name="image 2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20003" name="image 2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87900" y="0"/>
            <a:ext cx="6896100" cy="6565900"/>
          </a:xfrm>
          <a:prstGeom prst="rect">
            <a:avLst/>
          </a:prstGeom>
        </p:spPr>
      </p:pic>
      <p:pic>
        <p:nvPicPr>
          <p:cNvPr id="20004" name="image 2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10579100"/>
            <a:ext cx="5511800" cy="3136900"/>
          </a:xfrm>
          <a:prstGeom prst="rect">
            <a:avLst/>
          </a:prstGeom>
        </p:spPr>
      </p:pic>
      <p:sp>
        <p:nvSpPr>
          <p:cNvPr id="20005" name="Object 20005"/>
          <p:cNvSpPr txBox="1"/>
          <p:nvPr/>
        </p:nvSpPr>
        <p:spPr>
          <a:xfrm>
            <a:off x="8636558" y="2943415"/>
            <a:ext cx="7048500" cy="1295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470" b="0" i="0" spc="847" dirty="0" smtClean="0">
                <a:solidFill>
                  <a:srgbClr val="000000">
                    <a:alpha val="100000"/>
                  </a:srgbClr>
                </a:solidFill>
                <a:latin typeface="SourceHanSansSC-Medium"/>
                <a:ea typeface="SourceHanSansSC-Medium"/>
              </a:rPr>
              <a:t>CONTENT</a:t>
            </a:r>
            <a:endParaRPr lang="en-US" dirty="0"/>
          </a:p>
        </p:txBody>
      </p:sp>
      <p:sp>
        <p:nvSpPr>
          <p:cNvPr id="20006" name="Object 20006"/>
          <p:cNvSpPr txBox="1"/>
          <p:nvPr/>
        </p:nvSpPr>
        <p:spPr>
          <a:xfrm>
            <a:off x="10261600" y="2981515"/>
            <a:ext cx="37211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20007" name="Object 20007"/>
          <p:cNvSpPr txBox="1"/>
          <p:nvPr/>
        </p:nvSpPr>
        <p:spPr>
          <a:xfrm>
            <a:off x="6769100" y="636270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Regular"/>
                <a:ea typeface="SourceHanSansSC-Regular"/>
              </a:rPr>
              <a:t>项目简介</a:t>
            </a:r>
            <a:endParaRPr lang="en-US" dirty="0"/>
          </a:p>
        </p:txBody>
      </p:sp>
      <p:sp>
        <p:nvSpPr>
          <p:cNvPr id="20008" name="Object 20008"/>
          <p:cNvSpPr txBox="1"/>
          <p:nvPr/>
        </p:nvSpPr>
        <p:spPr>
          <a:xfrm>
            <a:off x="5181600" y="6362700"/>
            <a:ext cx="14351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000000">
                    <a:alpha val="100000"/>
                  </a:srgbClr>
                </a:solidFill>
                <a:latin typeface="SourceHanSansSC-Bold"/>
                <a:ea typeface="SourceHanSansSC-Bold"/>
              </a:rPr>
              <a:t>01</a:t>
            </a:r>
            <a:endParaRPr lang="en-US" dirty="0"/>
          </a:p>
        </p:txBody>
      </p:sp>
      <p:pic>
        <p:nvPicPr>
          <p:cNvPr id="20009" name="image 2000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57900" y="6432550"/>
            <a:ext cx="241300" cy="622300"/>
          </a:xfrm>
          <a:prstGeom prst="rect">
            <a:avLst/>
          </a:prstGeom>
        </p:spPr>
      </p:pic>
      <p:sp>
        <p:nvSpPr>
          <p:cNvPr id="200010" name="Object 200010"/>
          <p:cNvSpPr txBox="1"/>
          <p:nvPr/>
        </p:nvSpPr>
        <p:spPr>
          <a:xfrm>
            <a:off x="16700500" y="636270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Regular"/>
                <a:ea typeface="SourceHanSansSC-Regular"/>
              </a:rPr>
              <a:t>项目计划</a:t>
            </a:r>
            <a:endParaRPr lang="en-US" dirty="0"/>
          </a:p>
        </p:txBody>
      </p:sp>
      <p:sp>
        <p:nvSpPr>
          <p:cNvPr id="200011" name="Object 200011"/>
          <p:cNvSpPr txBox="1"/>
          <p:nvPr/>
        </p:nvSpPr>
        <p:spPr>
          <a:xfrm>
            <a:off x="15113000" y="6362700"/>
            <a:ext cx="9144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000000">
                    <a:alpha val="100000"/>
                  </a:srgbClr>
                </a:solidFill>
                <a:latin typeface="SourceHanSansSC-Bold"/>
                <a:ea typeface="SourceHanSansSC-Bold"/>
              </a:rPr>
              <a:t>02</a:t>
            </a:r>
            <a:endParaRPr lang="en-US" dirty="0"/>
          </a:p>
        </p:txBody>
      </p:sp>
      <p:pic>
        <p:nvPicPr>
          <p:cNvPr id="200012" name="image 2000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938500" y="6432550"/>
            <a:ext cx="241300" cy="622300"/>
          </a:xfrm>
          <a:prstGeom prst="rect">
            <a:avLst/>
          </a:prstGeom>
        </p:spPr>
      </p:pic>
      <p:sp>
        <p:nvSpPr>
          <p:cNvPr id="200013" name="Object 200013"/>
          <p:cNvSpPr txBox="1"/>
          <p:nvPr/>
        </p:nvSpPr>
        <p:spPr>
          <a:xfrm>
            <a:off x="6781800" y="911225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Regular"/>
                <a:ea typeface="SourceHanSansSC-Regular"/>
              </a:rPr>
              <a:t>市场分析</a:t>
            </a:r>
            <a:endParaRPr lang="en-US" dirty="0"/>
          </a:p>
        </p:txBody>
      </p:sp>
      <p:sp>
        <p:nvSpPr>
          <p:cNvPr id="200014" name="Object 200014"/>
          <p:cNvSpPr txBox="1"/>
          <p:nvPr/>
        </p:nvSpPr>
        <p:spPr>
          <a:xfrm>
            <a:off x="5181600" y="9112250"/>
            <a:ext cx="8890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000000">
                    <a:alpha val="100000"/>
                  </a:srgbClr>
                </a:solidFill>
                <a:latin typeface="SourceHanSansSC-Bold"/>
                <a:ea typeface="SourceHanSansSC-Bold"/>
              </a:rPr>
              <a:t>03</a:t>
            </a:r>
            <a:endParaRPr lang="en-US" dirty="0"/>
          </a:p>
        </p:txBody>
      </p:sp>
      <p:pic>
        <p:nvPicPr>
          <p:cNvPr id="200015" name="image 2000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57900" y="9182100"/>
            <a:ext cx="241300" cy="622300"/>
          </a:xfrm>
          <a:prstGeom prst="rect">
            <a:avLst/>
          </a:prstGeom>
        </p:spPr>
      </p:pic>
      <p:sp>
        <p:nvSpPr>
          <p:cNvPr id="200016" name="Object 200016"/>
          <p:cNvSpPr txBox="1"/>
          <p:nvPr/>
        </p:nvSpPr>
        <p:spPr>
          <a:xfrm>
            <a:off x="16700500" y="911860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Regular"/>
                <a:ea typeface="SourceHanSansSC-Regular"/>
              </a:rPr>
              <a:t>系统建设</a:t>
            </a:r>
            <a:endParaRPr lang="en-US" dirty="0"/>
          </a:p>
        </p:txBody>
      </p:sp>
      <p:sp>
        <p:nvSpPr>
          <p:cNvPr id="200017" name="Object 200017"/>
          <p:cNvSpPr txBox="1"/>
          <p:nvPr/>
        </p:nvSpPr>
        <p:spPr>
          <a:xfrm>
            <a:off x="15113000" y="9118600"/>
            <a:ext cx="8890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000000">
                    <a:alpha val="100000"/>
                  </a:srgbClr>
                </a:solidFill>
                <a:latin typeface="SourceHanSansSC-Bold"/>
                <a:ea typeface="SourceHanSansSC-Bold"/>
              </a:rPr>
              <a:t>04</a:t>
            </a:r>
            <a:endParaRPr lang="en-US" dirty="0"/>
          </a:p>
        </p:txBody>
      </p:sp>
      <p:pic>
        <p:nvPicPr>
          <p:cNvPr id="200018" name="image 2000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989300" y="9188450"/>
            <a:ext cx="2413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2" name="image 3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0003" name="image 3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5400" y="4813300"/>
            <a:ext cx="24422100" cy="8915400"/>
          </a:xfrm>
          <a:prstGeom prst="rect">
            <a:avLst/>
          </a:prstGeom>
        </p:spPr>
      </p:pic>
      <p:sp>
        <p:nvSpPr>
          <p:cNvPr id="30004" name="Object 30004"/>
          <p:cNvSpPr txBox="1"/>
          <p:nvPr/>
        </p:nvSpPr>
        <p:spPr>
          <a:xfrm>
            <a:off x="2755900" y="3458633"/>
            <a:ext cx="3543300" cy="2705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7740" b="0" i="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01</a:t>
            </a:r>
            <a:endParaRPr lang="en-US" dirty="0"/>
          </a:p>
        </p:txBody>
      </p:sp>
      <p:sp>
        <p:nvSpPr>
          <p:cNvPr id="30005" name="Object 30005"/>
          <p:cNvSpPr txBox="1"/>
          <p:nvPr/>
        </p:nvSpPr>
        <p:spPr>
          <a:xfrm>
            <a:off x="2755900" y="8064500"/>
            <a:ext cx="153797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贷款系统是一款线上审批，线下放款的系统。目前推广软件</a:t>
            </a:r>
            <a:r>
              <a:rPr lang="en-US" altLang="zh-CN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1.0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版本，</a:t>
            </a:r>
            <a:r>
              <a:rPr lang="en-US" altLang="zh-CN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1.0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版本内容包括用户注册登录模块、初审终审模块、审批报告查看与下载模块。</a:t>
            </a:r>
            <a:endParaRPr lang="en-US" dirty="0"/>
          </a:p>
        </p:txBody>
      </p:sp>
      <p:sp>
        <p:nvSpPr>
          <p:cNvPr id="30006" name="Object 30006"/>
          <p:cNvSpPr txBox="1"/>
          <p:nvPr/>
        </p:nvSpPr>
        <p:spPr>
          <a:xfrm>
            <a:off x="2755900" y="687070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FFFFFF">
                    <a:alpha val="100000"/>
                  </a:srgbClr>
                </a:solidFill>
                <a:latin typeface="SourceHanSansSC-Bold"/>
                <a:ea typeface="SourceHanSansSC-Bold"/>
              </a:rPr>
              <a:t>项目简介</a:t>
            </a:r>
            <a:endParaRPr lang="en-US" dirty="0"/>
          </a:p>
        </p:txBody>
      </p:sp>
      <p:pic>
        <p:nvPicPr>
          <p:cNvPr id="30007" name="image 300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24200" y="8204200"/>
            <a:ext cx="8559800" cy="5511800"/>
          </a:xfrm>
          <a:prstGeom prst="rect">
            <a:avLst/>
          </a:prstGeom>
        </p:spPr>
      </p:pic>
      <p:pic>
        <p:nvPicPr>
          <p:cNvPr id="30008" name="image 3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743200" y="12357100"/>
            <a:ext cx="8001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2" name="image 4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0003" name="image 4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40004" name="Object 40004"/>
          <p:cNvSpPr txBox="1"/>
          <p:nvPr/>
        </p:nvSpPr>
        <p:spPr>
          <a:xfrm>
            <a:off x="2489200" y="93980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投资亮点</a:t>
            </a:r>
            <a:endParaRPr lang="en-US" dirty="0"/>
          </a:p>
        </p:txBody>
      </p:sp>
      <p:pic>
        <p:nvPicPr>
          <p:cNvPr id="40005" name="image 4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85300" y="4559300"/>
            <a:ext cx="2654300" cy="2667000"/>
          </a:xfrm>
          <a:prstGeom prst="rect">
            <a:avLst/>
          </a:prstGeom>
        </p:spPr>
      </p:pic>
      <p:pic>
        <p:nvPicPr>
          <p:cNvPr id="40006" name="image 4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217400" y="7391400"/>
            <a:ext cx="2654300" cy="2667000"/>
          </a:xfrm>
          <a:prstGeom prst="rect">
            <a:avLst/>
          </a:prstGeom>
        </p:spPr>
      </p:pic>
      <p:pic>
        <p:nvPicPr>
          <p:cNvPr id="40007" name="image 4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217400" y="4559300"/>
            <a:ext cx="2667000" cy="2667000"/>
          </a:xfrm>
          <a:prstGeom prst="rect">
            <a:avLst/>
          </a:prstGeom>
        </p:spPr>
      </p:pic>
      <p:pic>
        <p:nvPicPr>
          <p:cNvPr id="40008" name="image 4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385300" y="7378700"/>
            <a:ext cx="2667000" cy="2667000"/>
          </a:xfrm>
          <a:prstGeom prst="rect">
            <a:avLst/>
          </a:prstGeom>
        </p:spPr>
      </p:pic>
      <p:sp>
        <p:nvSpPr>
          <p:cNvPr id="40009" name="Object 40009"/>
          <p:cNvSpPr txBox="1"/>
          <p:nvPr/>
        </p:nvSpPr>
        <p:spPr>
          <a:xfrm>
            <a:off x="2387600" y="5168900"/>
            <a:ext cx="65405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线下放款，规避监管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400010" name="Object 400010"/>
          <p:cNvSpPr txBox="1"/>
          <p:nvPr/>
        </p:nvSpPr>
        <p:spPr>
          <a:xfrm>
            <a:off x="6758012" y="4160257"/>
            <a:ext cx="21717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亮点一</a:t>
            </a:r>
            <a:endParaRPr lang="en-US" dirty="0"/>
          </a:p>
        </p:txBody>
      </p:sp>
      <p:sp>
        <p:nvSpPr>
          <p:cNvPr id="400011" name="Object 400011"/>
          <p:cNvSpPr txBox="1"/>
          <p:nvPr/>
        </p:nvSpPr>
        <p:spPr>
          <a:xfrm>
            <a:off x="2387600" y="9359900"/>
            <a:ext cx="65405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积分返点，吸引客户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400012" name="Object 400012"/>
          <p:cNvSpPr txBox="1"/>
          <p:nvPr/>
        </p:nvSpPr>
        <p:spPr>
          <a:xfrm>
            <a:off x="6628996" y="8338557"/>
            <a:ext cx="23114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亮点三</a:t>
            </a:r>
            <a:endParaRPr lang="en-US" dirty="0"/>
          </a:p>
        </p:txBody>
      </p:sp>
      <p:sp>
        <p:nvSpPr>
          <p:cNvPr id="400013" name="Object 400013"/>
          <p:cNvSpPr txBox="1"/>
          <p:nvPr/>
        </p:nvSpPr>
        <p:spPr>
          <a:xfrm>
            <a:off x="15862300" y="5168900"/>
            <a:ext cx="65405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线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上审批，方便客户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400014" name="Object 400014"/>
          <p:cNvSpPr txBox="1"/>
          <p:nvPr/>
        </p:nvSpPr>
        <p:spPr>
          <a:xfrm>
            <a:off x="15862300" y="4160257"/>
            <a:ext cx="25908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亮点二</a:t>
            </a:r>
            <a:endParaRPr lang="en-US" dirty="0"/>
          </a:p>
        </p:txBody>
      </p:sp>
      <p:sp>
        <p:nvSpPr>
          <p:cNvPr id="400015" name="Object 400015"/>
          <p:cNvSpPr txBox="1"/>
          <p:nvPr/>
        </p:nvSpPr>
        <p:spPr>
          <a:xfrm>
            <a:off x="15862300" y="9359900"/>
            <a:ext cx="65405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专业软件设计、开发团队支持软件更新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400016" name="Object 400016"/>
          <p:cNvSpPr txBox="1"/>
          <p:nvPr/>
        </p:nvSpPr>
        <p:spPr>
          <a:xfrm>
            <a:off x="15862300" y="8338557"/>
            <a:ext cx="25908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亮点四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02" name="image 5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50003" name="image 5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50004" name="Object 50004"/>
          <p:cNvSpPr txBox="1"/>
          <p:nvPr/>
        </p:nvSpPr>
        <p:spPr>
          <a:xfrm>
            <a:off x="2489200" y="939800"/>
            <a:ext cx="3873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我们的愿景</a:t>
            </a:r>
            <a:endParaRPr lang="en-US" dirty="0"/>
          </a:p>
        </p:txBody>
      </p:sp>
      <p:sp>
        <p:nvSpPr>
          <p:cNvPr id="50005" name="Object 50005"/>
          <p:cNvSpPr txBox="1"/>
          <p:nvPr/>
        </p:nvSpPr>
        <p:spPr>
          <a:xfrm>
            <a:off x="1790800" y="8724900"/>
            <a:ext cx="42037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软件</a:t>
            </a:r>
            <a:r>
              <a:rPr lang="en-US" altLang="zh-CN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1.0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功能模块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上线并稳定运行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50006" name="Object 50006"/>
          <p:cNvSpPr txBox="1"/>
          <p:nvPr/>
        </p:nvSpPr>
        <p:spPr>
          <a:xfrm>
            <a:off x="2597149" y="7696200"/>
            <a:ext cx="25908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愿景一</a:t>
            </a:r>
            <a:endParaRPr lang="en-US" dirty="0"/>
          </a:p>
        </p:txBody>
      </p:sp>
      <p:pic>
        <p:nvPicPr>
          <p:cNvPr id="50007" name="image 500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86768" y="4572000"/>
            <a:ext cx="2552700" cy="2552700"/>
          </a:xfrm>
          <a:prstGeom prst="rect">
            <a:avLst/>
          </a:prstGeom>
        </p:spPr>
      </p:pic>
      <p:pic>
        <p:nvPicPr>
          <p:cNvPr id="50008" name="image 5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45618" y="5537200"/>
            <a:ext cx="635000" cy="508000"/>
          </a:xfrm>
          <a:prstGeom prst="rect">
            <a:avLst/>
          </a:prstGeom>
        </p:spPr>
      </p:pic>
      <p:sp>
        <p:nvSpPr>
          <p:cNvPr id="50009" name="Object 50009"/>
          <p:cNvSpPr txBox="1"/>
          <p:nvPr/>
        </p:nvSpPr>
        <p:spPr>
          <a:xfrm>
            <a:off x="7336669" y="8724900"/>
            <a:ext cx="42291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贷款返点与积分吸引更多客户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500010" name="Object 500010"/>
          <p:cNvSpPr txBox="1"/>
          <p:nvPr/>
        </p:nvSpPr>
        <p:spPr>
          <a:xfrm>
            <a:off x="8151081" y="7696200"/>
            <a:ext cx="25908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愿景二</a:t>
            </a:r>
            <a:endParaRPr lang="en-US" dirty="0"/>
          </a:p>
        </p:txBody>
      </p:sp>
      <p:pic>
        <p:nvPicPr>
          <p:cNvPr id="500011" name="image 5000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40700" y="4572000"/>
            <a:ext cx="2552700" cy="2552700"/>
          </a:xfrm>
          <a:prstGeom prst="rect">
            <a:avLst/>
          </a:prstGeom>
        </p:spPr>
      </p:pic>
      <p:pic>
        <p:nvPicPr>
          <p:cNvPr id="500012" name="image 5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50350" y="5575300"/>
            <a:ext cx="533400" cy="533400"/>
          </a:xfrm>
          <a:prstGeom prst="rect">
            <a:avLst/>
          </a:prstGeom>
        </p:spPr>
      </p:pic>
      <p:sp>
        <p:nvSpPr>
          <p:cNvPr id="500013" name="Object 500013"/>
          <p:cNvSpPr txBox="1"/>
          <p:nvPr/>
        </p:nvSpPr>
        <p:spPr>
          <a:xfrm>
            <a:off x="13005996" y="8724900"/>
            <a:ext cx="42037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客户拉更多客户，积累平台客户量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500014" name="Object 500014"/>
          <p:cNvSpPr txBox="1"/>
          <p:nvPr/>
        </p:nvSpPr>
        <p:spPr>
          <a:xfrm>
            <a:off x="13812345" y="7696200"/>
            <a:ext cx="25908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愿景三</a:t>
            </a:r>
            <a:endParaRPr lang="en-US" dirty="0"/>
          </a:p>
        </p:txBody>
      </p:sp>
      <p:pic>
        <p:nvPicPr>
          <p:cNvPr id="500015" name="image 5000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801963" y="4572000"/>
            <a:ext cx="2552700" cy="2552700"/>
          </a:xfrm>
          <a:prstGeom prst="rect">
            <a:avLst/>
          </a:prstGeom>
        </p:spPr>
      </p:pic>
      <p:pic>
        <p:nvPicPr>
          <p:cNvPr id="500016" name="image 50001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824313" y="5588000"/>
            <a:ext cx="508000" cy="508000"/>
          </a:xfrm>
          <a:prstGeom prst="rect">
            <a:avLst/>
          </a:prstGeom>
        </p:spPr>
      </p:pic>
      <p:sp>
        <p:nvSpPr>
          <p:cNvPr id="500017" name="Object 500017"/>
          <p:cNvSpPr txBox="1"/>
          <p:nvPr/>
        </p:nvSpPr>
        <p:spPr>
          <a:xfrm>
            <a:off x="18575450" y="8724900"/>
            <a:ext cx="41910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推出积分活动稳定客户群体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500018" name="Object 500018"/>
          <p:cNvSpPr txBox="1"/>
          <p:nvPr/>
        </p:nvSpPr>
        <p:spPr>
          <a:xfrm>
            <a:off x="19373735" y="7696200"/>
            <a:ext cx="25908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愿景四</a:t>
            </a:r>
            <a:endParaRPr lang="en-US" dirty="0"/>
          </a:p>
        </p:txBody>
      </p:sp>
      <p:pic>
        <p:nvPicPr>
          <p:cNvPr id="500019" name="image 5000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63354" y="4572000"/>
            <a:ext cx="2552700" cy="2552700"/>
          </a:xfrm>
          <a:prstGeom prst="rect">
            <a:avLst/>
          </a:prstGeom>
        </p:spPr>
      </p:pic>
      <p:pic>
        <p:nvPicPr>
          <p:cNvPr id="500020" name="image 5000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0353954" y="5575300"/>
            <a:ext cx="571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2" name="image 6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60003" name="image 6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60004" name="Object 60004"/>
          <p:cNvSpPr txBox="1"/>
          <p:nvPr/>
        </p:nvSpPr>
        <p:spPr>
          <a:xfrm>
            <a:off x="2514600" y="93980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团队介绍</a:t>
            </a:r>
            <a:endParaRPr lang="en-US" dirty="0"/>
          </a:p>
        </p:txBody>
      </p:sp>
      <p:pic>
        <p:nvPicPr>
          <p:cNvPr id="60005" name="image 6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89300" y="6134100"/>
            <a:ext cx="17792700" cy="3314700"/>
          </a:xfrm>
          <a:prstGeom prst="rect">
            <a:avLst/>
          </a:prstGeom>
        </p:spPr>
      </p:pic>
      <p:pic>
        <p:nvPicPr>
          <p:cNvPr id="60006" name="image 6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70300" y="3352800"/>
            <a:ext cx="5448300" cy="5702300"/>
          </a:xfrm>
          <a:prstGeom prst="rect">
            <a:avLst/>
          </a:prstGeom>
        </p:spPr>
      </p:pic>
      <p:pic>
        <p:nvPicPr>
          <p:cNvPr id="60007" name="image 6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67850" y="3352800"/>
            <a:ext cx="5448300" cy="5702300"/>
          </a:xfrm>
          <a:prstGeom prst="rect">
            <a:avLst/>
          </a:prstGeom>
        </p:spPr>
      </p:pic>
      <p:pic>
        <p:nvPicPr>
          <p:cNvPr id="60008" name="image 6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252700" y="3352800"/>
            <a:ext cx="5448300" cy="5702300"/>
          </a:xfrm>
          <a:prstGeom prst="rect">
            <a:avLst/>
          </a:prstGeom>
        </p:spPr>
      </p:pic>
      <p:sp>
        <p:nvSpPr>
          <p:cNvPr id="60009" name="Object 60009"/>
          <p:cNvSpPr txBox="1"/>
          <p:nvPr/>
        </p:nvSpPr>
        <p:spPr>
          <a:xfrm>
            <a:off x="3943148" y="11010900"/>
            <a:ext cx="49657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金融行业龙头企业工作多年，拥有丰富的贷款业务知识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600010" name="Object 600010"/>
          <p:cNvSpPr txBox="1"/>
          <p:nvPr/>
        </p:nvSpPr>
        <p:spPr>
          <a:xfrm>
            <a:off x="4805942" y="998855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Medium"/>
                <a:ea typeface="SourceHanSansSC-Medium"/>
              </a:rPr>
              <a:t>产品经理</a:t>
            </a:r>
            <a:endParaRPr lang="en-US" dirty="0"/>
          </a:p>
        </p:txBody>
      </p:sp>
      <p:sp>
        <p:nvSpPr>
          <p:cNvPr id="600011" name="Object 600011"/>
          <p:cNvSpPr txBox="1"/>
          <p:nvPr/>
        </p:nvSpPr>
        <p:spPr>
          <a:xfrm>
            <a:off x="10603492" y="998855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Medium"/>
                <a:ea typeface="SourceHanSansSC-Medium"/>
              </a:rPr>
              <a:t>工程开发</a:t>
            </a:r>
            <a:endParaRPr lang="en-US" dirty="0"/>
          </a:p>
        </p:txBody>
      </p:sp>
      <p:sp>
        <p:nvSpPr>
          <p:cNvPr id="600012" name="Object 600012"/>
          <p:cNvSpPr txBox="1"/>
          <p:nvPr/>
        </p:nvSpPr>
        <p:spPr>
          <a:xfrm>
            <a:off x="9772952" y="11010900"/>
            <a:ext cx="49022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金融行业开发团队，经验丰富，系统设计稳定可扩展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sp>
        <p:nvSpPr>
          <p:cNvPr id="600013" name="Object 600013"/>
          <p:cNvSpPr txBox="1"/>
          <p:nvPr/>
        </p:nvSpPr>
        <p:spPr>
          <a:xfrm>
            <a:off x="16388342" y="9988550"/>
            <a:ext cx="3238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Medium"/>
                <a:ea typeface="SourceHanSansSC-Medium"/>
              </a:rPr>
              <a:t>项目测试</a:t>
            </a:r>
            <a:endParaRPr lang="en-US" dirty="0"/>
          </a:p>
        </p:txBody>
      </p:sp>
      <p:sp>
        <p:nvSpPr>
          <p:cNvPr id="600014" name="Object 600014"/>
          <p:cNvSpPr txBox="1"/>
          <p:nvPr/>
        </p:nvSpPr>
        <p:spPr>
          <a:xfrm>
            <a:off x="15501357" y="11010900"/>
            <a:ext cx="50165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专门的测试团队测试产品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02" name="image 7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70003" name="image 7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70004" name="Object 70004"/>
          <p:cNvSpPr txBox="1"/>
          <p:nvPr/>
        </p:nvSpPr>
        <p:spPr>
          <a:xfrm>
            <a:off x="2501900" y="939800"/>
            <a:ext cx="41529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项目</a:t>
            </a: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积分制度</a:t>
            </a:r>
            <a:endParaRPr lang="en-US" dirty="0"/>
          </a:p>
        </p:txBody>
      </p:sp>
      <p:sp>
        <p:nvSpPr>
          <p:cNvPr id="70005" name="Object 70005"/>
          <p:cNvSpPr txBox="1"/>
          <p:nvPr/>
        </p:nvSpPr>
        <p:spPr>
          <a:xfrm>
            <a:off x="1642734" y="9283700"/>
            <a:ext cx="39624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发展人返积分；</a:t>
            </a:r>
            <a:endParaRPr lang="en-US" altLang="zh-CN" sz="3000" b="0" i="0" dirty="0" smtClean="0">
              <a:solidFill>
                <a:srgbClr val="4C4C4C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ctr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被发展人返积分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pic>
        <p:nvPicPr>
          <p:cNvPr id="70006" name="image 700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33500" y="3987800"/>
            <a:ext cx="4521200" cy="4521200"/>
          </a:xfrm>
          <a:prstGeom prst="rect">
            <a:avLst/>
          </a:prstGeom>
        </p:spPr>
      </p:pic>
      <p:sp>
        <p:nvSpPr>
          <p:cNvPr id="70007" name="Object 70007"/>
          <p:cNvSpPr txBox="1"/>
          <p:nvPr/>
        </p:nvSpPr>
        <p:spPr>
          <a:xfrm>
            <a:off x="2178050" y="6794500"/>
            <a:ext cx="2912331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dirty="0" smtClean="0">
                <a:solidFill>
                  <a:srgbClr val="FFFFFF">
                    <a:alpha val="100000"/>
                  </a:srgbClr>
                </a:solidFill>
                <a:latin typeface="SourceHanSansSC-Bold"/>
              </a:rPr>
              <a:t>积分发展</a:t>
            </a:r>
            <a:endParaRPr lang="en-US" dirty="0"/>
          </a:p>
        </p:txBody>
      </p:sp>
      <p:pic>
        <p:nvPicPr>
          <p:cNvPr id="70008" name="image 7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55950" y="5435600"/>
            <a:ext cx="876300" cy="939800"/>
          </a:xfrm>
          <a:prstGeom prst="rect">
            <a:avLst/>
          </a:prstGeom>
        </p:spPr>
      </p:pic>
      <p:sp>
        <p:nvSpPr>
          <p:cNvPr id="70009" name="Object 70009"/>
          <p:cNvSpPr txBox="1"/>
          <p:nvPr/>
        </p:nvSpPr>
        <p:spPr>
          <a:xfrm>
            <a:off x="7310563" y="9283700"/>
            <a:ext cx="41148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被发展人推广客户注册，人数达到</a:t>
            </a: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3/5/10/20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，分别返积分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pic>
        <p:nvPicPr>
          <p:cNvPr id="700010" name="image 7000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073900" y="3987800"/>
            <a:ext cx="4521200" cy="4521200"/>
          </a:xfrm>
          <a:prstGeom prst="rect">
            <a:avLst/>
          </a:prstGeom>
        </p:spPr>
      </p:pic>
      <p:sp>
        <p:nvSpPr>
          <p:cNvPr id="700011" name="Object 700011"/>
          <p:cNvSpPr txBox="1"/>
          <p:nvPr/>
        </p:nvSpPr>
        <p:spPr>
          <a:xfrm>
            <a:off x="7624888" y="6794500"/>
            <a:ext cx="3348768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4C4C4C">
                    <a:alpha val="100000"/>
                  </a:srgbClr>
                </a:solidFill>
                <a:latin typeface="SourceHanSansSC-Bold"/>
                <a:ea typeface="SourceHanSansSC-Bold"/>
              </a:rPr>
              <a:t>积分规则</a:t>
            </a:r>
            <a:endParaRPr lang="en-US" dirty="0"/>
          </a:p>
        </p:txBody>
      </p:sp>
      <p:pic>
        <p:nvPicPr>
          <p:cNvPr id="700012" name="image 7000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870950" y="5346700"/>
            <a:ext cx="927100" cy="1130300"/>
          </a:xfrm>
          <a:prstGeom prst="rect">
            <a:avLst/>
          </a:prstGeom>
        </p:spPr>
      </p:pic>
      <p:pic>
        <p:nvPicPr>
          <p:cNvPr id="700013" name="image 70001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223000" y="5943600"/>
            <a:ext cx="431800" cy="431800"/>
          </a:xfrm>
          <a:prstGeom prst="rect">
            <a:avLst/>
          </a:prstGeom>
        </p:spPr>
      </p:pic>
      <p:pic>
        <p:nvPicPr>
          <p:cNvPr id="700014" name="image 70001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963400" y="5943600"/>
            <a:ext cx="431800" cy="431800"/>
          </a:xfrm>
          <a:prstGeom prst="rect">
            <a:avLst/>
          </a:prstGeom>
        </p:spPr>
      </p:pic>
      <p:pic>
        <p:nvPicPr>
          <p:cNvPr id="700015" name="image 7000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7665700" y="5943600"/>
            <a:ext cx="431800" cy="431800"/>
          </a:xfrm>
          <a:prstGeom prst="rect">
            <a:avLst/>
          </a:prstGeom>
        </p:spPr>
      </p:pic>
      <p:sp>
        <p:nvSpPr>
          <p:cNvPr id="700016" name="Object 700016"/>
          <p:cNvSpPr txBox="1"/>
          <p:nvPr/>
        </p:nvSpPr>
        <p:spPr>
          <a:xfrm>
            <a:off x="13062453" y="9283700"/>
            <a:ext cx="40640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贷款终审成功返积分，贷款成功返积分，贷款按时正常还款返积分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pic>
        <p:nvPicPr>
          <p:cNvPr id="700017" name="image 7000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801600" y="3987800"/>
            <a:ext cx="4521200" cy="4521200"/>
          </a:xfrm>
          <a:prstGeom prst="rect">
            <a:avLst/>
          </a:prstGeom>
        </p:spPr>
      </p:pic>
      <p:sp>
        <p:nvSpPr>
          <p:cNvPr id="700018" name="Object 700018"/>
          <p:cNvSpPr txBox="1"/>
          <p:nvPr/>
        </p:nvSpPr>
        <p:spPr>
          <a:xfrm>
            <a:off x="13405353" y="6794500"/>
            <a:ext cx="3324578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FFFFFF">
                    <a:alpha val="100000"/>
                  </a:srgbClr>
                </a:solidFill>
                <a:latin typeface="SourceHanSansSC-Bold"/>
                <a:ea typeface="SourceHanSansSC-Bold"/>
              </a:rPr>
              <a:t>积分制度</a:t>
            </a:r>
            <a:endParaRPr lang="en-US" dirty="0"/>
          </a:p>
        </p:txBody>
      </p:sp>
      <p:pic>
        <p:nvPicPr>
          <p:cNvPr id="700019" name="image 70001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4497050" y="5473700"/>
            <a:ext cx="1130300" cy="825500"/>
          </a:xfrm>
          <a:prstGeom prst="rect">
            <a:avLst/>
          </a:prstGeom>
        </p:spPr>
      </p:pic>
      <p:sp>
        <p:nvSpPr>
          <p:cNvPr id="700020" name="Object 700020"/>
          <p:cNvSpPr txBox="1"/>
          <p:nvPr/>
        </p:nvSpPr>
        <p:spPr>
          <a:xfrm>
            <a:off x="18794790" y="9283700"/>
            <a:ext cx="40767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33333"/>
              </a:lnSpc>
            </a:pP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积分换购规则由主办方制定，主办方有权更改积分换购率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endParaRPr lang="en-US" dirty="0"/>
          </a:p>
        </p:txBody>
      </p:sp>
      <p:pic>
        <p:nvPicPr>
          <p:cNvPr id="700021" name="image 7000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542000" y="3987800"/>
            <a:ext cx="4521200" cy="4521200"/>
          </a:xfrm>
          <a:prstGeom prst="rect">
            <a:avLst/>
          </a:prstGeom>
        </p:spPr>
      </p:pic>
      <p:sp>
        <p:nvSpPr>
          <p:cNvPr id="700022" name="Object 700022"/>
          <p:cNvSpPr txBox="1"/>
          <p:nvPr/>
        </p:nvSpPr>
        <p:spPr>
          <a:xfrm>
            <a:off x="19080540" y="6794500"/>
            <a:ext cx="3332641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4C4C4C">
                    <a:alpha val="100000"/>
                  </a:srgbClr>
                </a:solidFill>
                <a:latin typeface="SourceHanSansSC-Bold"/>
                <a:ea typeface="SourceHanSansSC-Bold"/>
              </a:rPr>
              <a:t>附加规则</a:t>
            </a:r>
            <a:endParaRPr lang="en-US" dirty="0"/>
          </a:p>
        </p:txBody>
      </p:sp>
      <p:pic>
        <p:nvPicPr>
          <p:cNvPr id="700023" name="image 700023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20408900" y="5448300"/>
            <a:ext cx="787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02" name="image 8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0003" name="image 8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5400" y="4813300"/>
            <a:ext cx="24422100" cy="8915400"/>
          </a:xfrm>
          <a:prstGeom prst="rect">
            <a:avLst/>
          </a:prstGeom>
        </p:spPr>
      </p:pic>
      <p:sp>
        <p:nvSpPr>
          <p:cNvPr id="80004" name="Object 80004"/>
          <p:cNvSpPr txBox="1"/>
          <p:nvPr/>
        </p:nvSpPr>
        <p:spPr>
          <a:xfrm>
            <a:off x="2755900" y="3458633"/>
            <a:ext cx="3848100" cy="2705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7740" b="0" i="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02</a:t>
            </a:r>
            <a:endParaRPr lang="en-US" dirty="0"/>
          </a:p>
        </p:txBody>
      </p:sp>
      <p:sp>
        <p:nvSpPr>
          <p:cNvPr id="80005" name="Object 80005"/>
          <p:cNvSpPr txBox="1"/>
          <p:nvPr/>
        </p:nvSpPr>
        <p:spPr>
          <a:xfrm>
            <a:off x="2755900" y="8064500"/>
            <a:ext cx="15379700" cy="4737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项目一期贷款系统</a:t>
            </a:r>
            <a:r>
              <a:rPr lang="en-US" altLang="zh-CN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v1.0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版本：</a:t>
            </a:r>
            <a:endParaRPr lang="en-US" altLang="zh-CN" sz="3000" dirty="0" smtClean="0">
              <a:solidFill>
                <a:srgbClr val="FFFFFF">
                  <a:alpha val="100000"/>
                </a:srgbClr>
              </a:solidFill>
              <a:latin typeface="SourceHanSansSC-Regular"/>
            </a:endParaRPr>
          </a:p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预计工期一个月，需保证对方系统接口有人配合调试，保证微信支付商户号与接口及时提供。</a:t>
            </a:r>
            <a:endParaRPr lang="en-US" altLang="zh-CN" sz="3000" dirty="0" smtClean="0">
              <a:solidFill>
                <a:srgbClr val="FFFFFF">
                  <a:alpha val="100000"/>
                </a:srgbClr>
              </a:solidFill>
              <a:latin typeface="SourceHanSansSC-Regular"/>
            </a:endParaRPr>
          </a:p>
          <a:p>
            <a:pPr algn="l">
              <a:lnSpc>
                <a:spcPct val="133333"/>
              </a:lnSpc>
            </a:pP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上线时间预定</a:t>
            </a:r>
            <a:r>
              <a:rPr lang="en-US" altLang="zh-CN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2019.7.6</a:t>
            </a:r>
            <a:r>
              <a:rPr lang="zh-CN" altLang="en-US" sz="3000" dirty="0" smtClean="0">
                <a:solidFill>
                  <a:srgbClr val="FFFFFF">
                    <a:alpha val="100000"/>
                  </a:srgbClr>
                </a:solidFill>
                <a:latin typeface="SourceHanSansSC-Regular"/>
              </a:rPr>
              <a:t>日。</a:t>
            </a:r>
            <a:endParaRPr lang="en-US" altLang="zh-CN" sz="3000" dirty="0" smtClean="0">
              <a:solidFill>
                <a:srgbClr val="FFFFFF">
                  <a:alpha val="100000"/>
                </a:srgbClr>
              </a:solidFill>
              <a:latin typeface="SourceHanSansSC-Regular"/>
            </a:endParaRPr>
          </a:p>
          <a:p>
            <a:pPr>
              <a:lnSpc>
                <a:spcPct val="133333"/>
              </a:lnSpc>
            </a:pPr>
            <a:endParaRPr lang="en-US" dirty="0"/>
          </a:p>
        </p:txBody>
      </p:sp>
      <p:sp>
        <p:nvSpPr>
          <p:cNvPr id="80006" name="Object 80006"/>
          <p:cNvSpPr txBox="1"/>
          <p:nvPr/>
        </p:nvSpPr>
        <p:spPr>
          <a:xfrm>
            <a:off x="2755900" y="6870700"/>
            <a:ext cx="32512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b="0" i="0" dirty="0" smtClean="0">
                <a:solidFill>
                  <a:srgbClr val="FFFFFF">
                    <a:alpha val="100000"/>
                  </a:srgbClr>
                </a:solidFill>
                <a:latin typeface="SourceHanSansSC-Bold"/>
                <a:ea typeface="SourceHanSansSC-Bold"/>
              </a:rPr>
              <a:t>项目计划</a:t>
            </a:r>
            <a:endParaRPr lang="en-US" dirty="0"/>
          </a:p>
        </p:txBody>
      </p:sp>
      <p:pic>
        <p:nvPicPr>
          <p:cNvPr id="80007" name="image 800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24200" y="8204200"/>
            <a:ext cx="8559800" cy="5511800"/>
          </a:xfrm>
          <a:prstGeom prst="rect">
            <a:avLst/>
          </a:prstGeom>
        </p:spPr>
      </p:pic>
      <p:pic>
        <p:nvPicPr>
          <p:cNvPr id="80008" name="image 8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743200" y="12357100"/>
            <a:ext cx="8001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2" name="image 9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90003" name="image 9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-25400"/>
            <a:ext cx="673100" cy="2070100"/>
          </a:xfrm>
          <a:prstGeom prst="rect">
            <a:avLst/>
          </a:prstGeom>
        </p:spPr>
      </p:pic>
      <p:sp>
        <p:nvSpPr>
          <p:cNvPr id="90004" name="Object 90004"/>
          <p:cNvSpPr txBox="1"/>
          <p:nvPr/>
        </p:nvSpPr>
        <p:spPr>
          <a:xfrm>
            <a:off x="2514600" y="939800"/>
            <a:ext cx="3256642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4D4D4D">
                    <a:alpha val="100000"/>
                  </a:srgbClr>
                </a:solidFill>
                <a:latin typeface="SourceHanSansSC-Bold"/>
                <a:ea typeface="SourceHanSansSC-Bold"/>
              </a:rPr>
              <a:t>项目模式</a:t>
            </a:r>
            <a:endParaRPr lang="en-US" dirty="0"/>
          </a:p>
        </p:txBody>
      </p:sp>
      <p:pic>
        <p:nvPicPr>
          <p:cNvPr id="90005" name="image 9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74900" y="4165600"/>
            <a:ext cx="4330700" cy="7899400"/>
          </a:xfrm>
          <a:prstGeom prst="rect">
            <a:avLst/>
          </a:prstGeom>
        </p:spPr>
      </p:pic>
      <p:pic>
        <p:nvPicPr>
          <p:cNvPr id="90006" name="image 9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58166" y="8509000"/>
            <a:ext cx="4648200" cy="2222500"/>
          </a:xfrm>
          <a:prstGeom prst="rect">
            <a:avLst/>
          </a:prstGeom>
        </p:spPr>
      </p:pic>
      <p:pic>
        <p:nvPicPr>
          <p:cNvPr id="90007" name="image 9000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58166" y="5511799"/>
            <a:ext cx="4648200" cy="2222500"/>
          </a:xfrm>
          <a:prstGeom prst="rect">
            <a:avLst/>
          </a:prstGeom>
        </p:spPr>
      </p:pic>
      <p:pic>
        <p:nvPicPr>
          <p:cNvPr id="90008" name="image 9000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178800" y="6515100"/>
            <a:ext cx="190500" cy="215900"/>
          </a:xfrm>
          <a:prstGeom prst="rect">
            <a:avLst/>
          </a:prstGeom>
        </p:spPr>
      </p:pic>
      <p:sp>
        <p:nvSpPr>
          <p:cNvPr id="90009" name="Object 90009"/>
          <p:cNvSpPr txBox="1"/>
          <p:nvPr/>
        </p:nvSpPr>
        <p:spPr>
          <a:xfrm>
            <a:off x="5105399" y="62611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模式</a:t>
            </a: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一</a:t>
            </a:r>
            <a:endParaRPr lang="en-US" dirty="0"/>
          </a:p>
        </p:txBody>
      </p:sp>
      <p:sp>
        <p:nvSpPr>
          <p:cNvPr id="900010" name="Object 900010"/>
          <p:cNvSpPr txBox="1"/>
          <p:nvPr/>
        </p:nvSpPr>
        <p:spPr>
          <a:xfrm>
            <a:off x="9118600" y="6032500"/>
            <a:ext cx="13319880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1.0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版本内容包括用户注册登录模块、初审终审模块、审批报告查看与下载模块</a:t>
            </a:r>
            <a:r>
              <a:rPr 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。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待</a:t>
            </a:r>
            <a:r>
              <a:rPr lang="en-US" altLang="zh-CN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1.0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版本运行稳定，再根据用户反馈，做</a:t>
            </a:r>
            <a:r>
              <a:rPr lang="en-US" altLang="zh-CN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2.X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</a:t>
            </a:r>
            <a:r>
              <a:rPr lang="en-US" altLang="zh-CN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3.X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版本，</a:t>
            </a:r>
            <a:r>
              <a:rPr lang="en-US" altLang="zh-CN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4.X</a:t>
            </a:r>
            <a:r>
              <a:rPr lang="zh-CN" altLang="en-US" sz="3000" b="0" i="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版本。</a:t>
            </a:r>
            <a:endParaRPr lang="en-US" dirty="0"/>
          </a:p>
        </p:txBody>
      </p:sp>
      <p:pic>
        <p:nvPicPr>
          <p:cNvPr id="900011" name="image 9000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178800" y="9512300"/>
            <a:ext cx="190500" cy="215900"/>
          </a:xfrm>
          <a:prstGeom prst="rect">
            <a:avLst/>
          </a:prstGeom>
        </p:spPr>
      </p:pic>
      <p:sp>
        <p:nvSpPr>
          <p:cNvPr id="900012" name="Object 900012"/>
          <p:cNvSpPr txBox="1"/>
          <p:nvPr/>
        </p:nvSpPr>
        <p:spPr>
          <a:xfrm>
            <a:off x="5099049" y="9258300"/>
            <a:ext cx="2595436" cy="75796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模式</a:t>
            </a:r>
            <a:r>
              <a:rPr lang="en-US" sz="5000" b="0" i="0" dirty="0" smtClean="0">
                <a:solidFill>
                  <a:srgbClr val="19A969">
                    <a:alpha val="100000"/>
                  </a:srgbClr>
                </a:solidFill>
                <a:latin typeface="SourceHanSansSC-Bold"/>
                <a:ea typeface="SourceHanSansSC-Bold"/>
              </a:rPr>
              <a:t>二</a:t>
            </a:r>
            <a:endParaRPr lang="en-US" dirty="0"/>
          </a:p>
        </p:txBody>
      </p:sp>
      <p:sp>
        <p:nvSpPr>
          <p:cNvPr id="900013" name="Object 900013"/>
          <p:cNvSpPr txBox="1"/>
          <p:nvPr/>
        </p:nvSpPr>
        <p:spPr>
          <a:xfrm>
            <a:off x="9144000" y="9029700"/>
            <a:ext cx="13319880" cy="119339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en-US" altLang="zh-CN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1.0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版本除了包括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用户注册登录模块、初审终审模块、审批报告查看与下载</a:t>
            </a:r>
            <a:r>
              <a:rPr lang="zh-CN" altLang="en-US" sz="3000" dirty="0" smtClean="0">
                <a:solidFill>
                  <a:srgbClr val="4C4C4C">
                    <a:alpha val="100000"/>
                  </a:srgbClr>
                </a:solidFill>
                <a:latin typeface="SourceHanSansSC-Regular"/>
                <a:ea typeface="SourceHanSansSC-Regular"/>
              </a:rPr>
              <a:t>模块，还包括用户积分累积，积分消费模块，用户推广模块，贷款系统账务模块等。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875</Words>
  <Application>Microsoft Office PowerPoint</Application>
  <PresentationFormat>自定义</PresentationFormat>
  <Paragraphs>125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稿定设计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绿色简约商业计划书PPT</dc:title>
  <dc:subject>www.gaoding.com</dc:subject>
  <dc:creator>稿定设计</dc:creator>
  <cp:lastModifiedBy>程琪</cp:lastModifiedBy>
  <cp:revision>12</cp:revision>
  <dcterms:created xsi:type="dcterms:W3CDTF">2019-06-08T02:45:05Z</dcterms:created>
  <dcterms:modified xsi:type="dcterms:W3CDTF">2019-06-08T04:25:37Z</dcterms:modified>
</cp:coreProperties>
</file>