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32" autoAdjust="0"/>
    <p:restoredTop sz="94660"/>
  </p:normalViewPr>
  <p:slideViewPr>
    <p:cSldViewPr>
      <p:cViewPr varScale="1">
        <p:scale>
          <a:sx n="100" d="100"/>
          <a:sy n="100" d="100"/>
        </p:scale>
        <p:origin x="-660" y="-36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12-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92844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2815984"/>
            <a:ext cx="7772400" cy="46740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E912-DCA7-463A-A110-04C57BEE4FC3}" type="datetimeFigureOut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BD5FE-D8CF-4CBC-97A1-0E59DBEE65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6069-A95A-45B7-A6C7-8F93CA91B1E2}" type="datetime1">
              <a:rPr lang="ko-KR" altLang="en-US" smtClean="0"/>
              <a:pPr/>
              <a:t>2009-06-22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1CA0-D3A3-4185-9700-C92D159C8F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12-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7000924" cy="856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7158" y="1214422"/>
            <a:ext cx="8475343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57186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fld id="{8727F66B-BAB4-445C-A9DC-DD4CF624BA9C}" type="datetime1">
              <a:rPr lang="ko-KR" altLang="en-US" smtClean="0"/>
              <a:pPr/>
              <a:t>2009-06-22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60841" y="6264748"/>
            <a:ext cx="197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EB5D4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7158" y="62647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tabLst/>
        <a:defRPr lang="ko-KR" altLang="en-US" sz="3600" kern="1200" dirty="0">
          <a:ln w="15875">
            <a:noFill/>
          </a:ln>
          <a:solidFill>
            <a:srgbClr val="F2EB8D"/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FEB5D4"/>
        </a:buClr>
        <a:buFont typeface="Wingdings" pitchFamily="18" charset="2"/>
        <a:buChar char="£"/>
        <a:defRPr sz="2400" kern="1200">
          <a:solidFill>
            <a:srgbClr val="FEB5D4"/>
          </a:solidFill>
          <a:latin typeface="+mn-lt"/>
          <a:ea typeface="+mn-ea"/>
          <a:cs typeface="+mn-cs"/>
        </a:defRPr>
      </a:lvl1pPr>
      <a:lvl2pPr marL="622300" indent="-307975" algn="l" defTabSz="914400" rtl="0" eaLnBrk="1" latinLnBrk="1" hangingPunct="1">
        <a:spcBef>
          <a:spcPct val="20000"/>
        </a:spcBef>
        <a:buClr>
          <a:schemeClr val="bg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3275" indent="-242888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bg1"/>
        </a:buClr>
        <a:buFont typeface="Tahoma" pitchFamily="34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lang="en-US" altLang="ko-KR" sz="1600" kern="120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436688" marR="0" indent="-16510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bg1"/>
        </a:buClr>
        <a:buSzTx/>
        <a:buFont typeface="Arial" pitchFamily="34" charset="0"/>
        <a:buChar char="»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08150" indent="-169863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tabLst>
          <a:tab pos="1701800" algn="l"/>
        </a:tabLst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70088" indent="-171450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241550" indent="-180975" algn="l" defTabSz="914400" rtl="0" eaLnBrk="1" latinLnBrk="1" hangingPunct="1">
        <a:spcBef>
          <a:spcPct val="20000"/>
        </a:spcBef>
        <a:buClr>
          <a:schemeClr val="bg1"/>
        </a:buClr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ybkkiGtJmkM&amp;list=WL&amp;index=15&amp;t=60s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Cryptology_</a:t>
            </a:r>
            <a:r>
              <a:rPr lang="ko-KR" altLang="en-US"/>
              <a:t>계획서</a:t>
            </a:r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685800" y="3284984"/>
            <a:ext cx="7772400" cy="46740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기간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2024_03_25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~</a:t>
            </a:r>
            <a:r>
              <a:rPr lang="ko-KR" altLang="en-US">
                <a:solidFill>
                  <a:schemeClr val="tx1"/>
                </a:solidFill>
              </a:rPr>
              <a:t> 포기하는 그날 까지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게임</a:t>
            </a:r>
            <a:r>
              <a:rPr lang="en-US" altLang="ko-KR"/>
              <a:t>,</a:t>
            </a:r>
            <a:r>
              <a:rPr lang="ko-KR" altLang="en-US"/>
              <a:t> 제작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고대 부터 근대까지 암호를 직접 암호화</a:t>
            </a:r>
            <a:r>
              <a:rPr lang="en-US" altLang="ko-KR"/>
              <a:t>,</a:t>
            </a:r>
            <a:r>
              <a:rPr lang="ko-KR" altLang="en-US"/>
              <a:t> 복호화 프로그램 제작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유튜브를 보다가 애니그마 작동 원리를 보고 만들어 보고 싶어 졌음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0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제작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Unity</a:t>
            </a:r>
            <a:r>
              <a:rPr lang="ko-KR" altLang="en-US"/>
              <a:t> </a:t>
            </a:r>
            <a:r>
              <a:rPr lang="en-US" altLang="ko-KR"/>
              <a:t>2022.3.22 </a:t>
            </a:r>
            <a:r>
              <a:rPr lang="ko-KR" altLang="en-US"/>
              <a:t>버전 사용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인 개발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이미지 소스 직접 제작 혹은 무료 이미지 다운 및 편집</a:t>
            </a:r>
            <a:endParaRPr lang="ko-KR" altLang="en-US"/>
          </a:p>
          <a:p>
            <a:pPr lvl="0">
              <a:lnSpc>
                <a:spcPct val="200000"/>
              </a:lnSpc>
              <a:defRPr/>
            </a:pPr>
            <a:r>
              <a:rPr lang="ko-KR" altLang="en-US"/>
              <a:t> 각 암호별 치환표를 볼수있도록 제작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시저</a:t>
            </a:r>
            <a:r>
              <a:rPr lang="en-US" altLang="ko-KR"/>
              <a:t>(</a:t>
            </a:r>
            <a:r>
              <a:rPr lang="ko-KR" altLang="en-US"/>
              <a:t>카이사르</a:t>
            </a:r>
            <a:r>
              <a:rPr lang="en-US" altLang="ko-KR"/>
              <a:t>)</a:t>
            </a:r>
            <a:r>
              <a:rPr lang="ko-KR" altLang="en-US"/>
              <a:t>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특정 키 값만큼 이동하여 글자를 변화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유저가 직접 키 값을 설정할 수있도록 설정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랜덤 값</a:t>
            </a:r>
            <a:r>
              <a:rPr lang="en-US" altLang="ko-KR" sz="2300"/>
              <a:t>(1</a:t>
            </a:r>
            <a:r>
              <a:rPr lang="ko-KR" altLang="en-US" sz="2300"/>
              <a:t> </a:t>
            </a:r>
            <a:r>
              <a:rPr lang="en-US" altLang="ko-KR" sz="2300"/>
              <a:t>~</a:t>
            </a:r>
            <a:r>
              <a:rPr lang="ko-KR" altLang="en-US" sz="2300"/>
              <a:t> </a:t>
            </a:r>
            <a:r>
              <a:rPr lang="en-US" altLang="ko-KR" sz="2300"/>
              <a:t>25)</a:t>
            </a:r>
            <a:r>
              <a:rPr lang="ko-KR" altLang="en-US" sz="2300"/>
              <a:t>으로 돌리수 있도록 설정</a:t>
            </a: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>
                <a:solidFill>
                  <a:schemeClr val="dk1"/>
                </a:solidFill>
              </a:rPr>
              <a:t>키 값이 </a:t>
            </a:r>
            <a:r>
              <a:rPr lang="en-US" altLang="ko-KR" sz="2300">
                <a:solidFill>
                  <a:schemeClr val="dk1"/>
                </a:solidFill>
              </a:rPr>
              <a:t>3</a:t>
            </a:r>
            <a:r>
              <a:rPr lang="ko-KR" altLang="en-US" sz="2300">
                <a:solidFill>
                  <a:schemeClr val="dk1"/>
                </a:solidFill>
              </a:rPr>
              <a:t>일</a:t>
            </a:r>
            <a:r>
              <a:rPr lang="en-US" altLang="ko-KR" sz="2300">
                <a:solidFill>
                  <a:schemeClr val="dk1"/>
                </a:solidFill>
              </a:rPr>
              <a:t> </a:t>
            </a:r>
            <a:r>
              <a:rPr lang="ko-KR" altLang="en-US" sz="2300">
                <a:solidFill>
                  <a:schemeClr val="dk1"/>
                </a:solidFill>
              </a:rPr>
              <a:t>경우</a:t>
            </a:r>
            <a:endParaRPr lang="ko-KR" altLang="en-US" sz="2300">
              <a:solidFill>
                <a:schemeClr val="dk1"/>
              </a:solidFill>
            </a:endParaRPr>
          </a:p>
        </p:txBody>
      </p:sp>
      <p:graphicFrame>
        <p:nvGraphicFramePr>
          <p:cNvPr id="5" name=""/>
          <p:cNvGraphicFramePr>
            <a:graphicFrameLocks noGrp="1" noChangeAspect="1"/>
          </p:cNvGraphicFramePr>
          <p:nvPr/>
        </p:nvGraphicFramePr>
        <p:xfrm>
          <a:off x="395534" y="357301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b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c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f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g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h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i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j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k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l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m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o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p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q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r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s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t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u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v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w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x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y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4" y="472514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z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h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i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j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k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q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u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v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w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cxnSp>
        <p:nvCxnSpPr>
          <p:cNvPr id="7" name=""/>
          <p:cNvCxnSpPr/>
          <p:nvPr/>
        </p:nvCxnSpPr>
        <p:spPr>
          <a:xfrm rot="16200000" flipH="1">
            <a:off x="28752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rot="16200000" flipH="1">
            <a:off x="647563" y="4473116"/>
            <a:ext cx="504056" cy="0"/>
          </a:xfrm>
          <a:prstGeom prst="straightConnector1">
            <a:avLst/>
          </a:prstGeom>
          <a:ln w="3810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935595" y="447311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2515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모노 알파베틱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 sz="2300"/>
              <a:t> 알파벳 </a:t>
            </a:r>
            <a:r>
              <a:rPr lang="en-US" altLang="ko-KR" sz="2300"/>
              <a:t>26</a:t>
            </a:r>
            <a:r>
              <a:rPr lang="ko-KR" altLang="en-US" sz="2300"/>
              <a:t>자를 각각 다른 알파벳에 규칙이 없게 대응 시키는 암호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암호화</a:t>
            </a:r>
            <a:r>
              <a:rPr lang="en-US" altLang="ko-KR" sz="2300"/>
              <a:t>,</a:t>
            </a:r>
            <a:r>
              <a:rPr lang="ko-KR" altLang="en-US" sz="2300"/>
              <a:t> 복호화를 위해 치환표가 송</a:t>
            </a:r>
            <a:r>
              <a:rPr lang="en-US" altLang="ko-KR" sz="2300"/>
              <a:t>,</a:t>
            </a:r>
            <a:r>
              <a:rPr lang="ko-KR" altLang="en-US" sz="2300"/>
              <a:t> 수신자 간 공유가 필요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 </a:t>
            </a:r>
            <a:r>
              <a:rPr lang="en-US" altLang="ko-KR" sz="2300"/>
              <a:t>Random.InitState</a:t>
            </a:r>
            <a:r>
              <a:rPr lang="ko-KR" altLang="en-US" sz="2300"/>
              <a:t>를 직접 설정할수 있도록 설정하여 동일한</a:t>
            </a:r>
            <a:endParaRPr lang="ko-KR" altLang="en-US" sz="2300"/>
          </a:p>
          <a:p>
            <a:pPr marL="0" indent="0">
              <a:buNone/>
              <a:defRPr/>
            </a:pPr>
            <a:r>
              <a:rPr lang="ko-KR" altLang="en-US" sz="2300"/>
              <a:t>     치환표를 가지도록 설정</a:t>
            </a:r>
            <a:endParaRPr lang="ko-KR" altLang="en-US" sz="2300"/>
          </a:p>
        </p:txBody>
      </p:sp>
      <p:graphicFrame>
        <p:nvGraphicFramePr>
          <p:cNvPr id="6" name=""/>
          <p:cNvGraphicFramePr>
            <a:graphicFrameLocks noGrp="1" noChangeAspect="1"/>
          </p:cNvGraphicFramePr>
          <p:nvPr/>
        </p:nvGraphicFramePr>
        <p:xfrm>
          <a:off x="395535" y="4293096"/>
          <a:ext cx="8352930" cy="6480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 noChangeAspect="1"/>
          </p:cNvGraphicFramePr>
          <p:nvPr/>
        </p:nvGraphicFramePr>
        <p:xfrm>
          <a:off x="395535" y="5445224"/>
          <a:ext cx="8352930" cy="64807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  <a:gridCol w="321266"/>
              </a:tblGrid>
              <a:tr h="6480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q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p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o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e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w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r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u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y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t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i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d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l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s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a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f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g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j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h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k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z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c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x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n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b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ffffff"/>
                          </a:solidFill>
                          <a:latin typeface="Tahoma"/>
                          <a:ea typeface="한컴 윤고딕 230"/>
                          <a:cs typeface="Tahoma"/>
                        </a:rPr>
                        <a:t>v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Tahoma"/>
                        <a:ea typeface="한컴 윤고딕 230"/>
                        <a:cs typeface="Tahoma"/>
                      </a:endParaRPr>
                    </a:p>
                  </a:txBody>
                  <a:tcPr marL="91440" marR="91440" anchor="ctr">
                    <a:lnL w="12700" cmpd="sng">
                      <a:solidFill>
                        <a:srgbClr val="ffffff">
                          <a:alpha val="100000"/>
                        </a:srgbClr>
                      </a:solidFill>
                    </a:lnL>
                    <a:lnR w="12700" cmpd="sng">
                      <a:solidFill>
                        <a:srgbClr val="ffffff">
                          <a:alpha val="100000"/>
                        </a:srgbClr>
                      </a:solidFill>
                    </a:lnR>
                    <a:lnT w="12700" cmpd="sng">
                      <a:solidFill>
                        <a:srgbClr val="ffffff">
                          <a:alpha val="100000"/>
                        </a:srgbClr>
                      </a:solidFill>
                    </a:lnT>
                    <a:lnB w="38100" cmpd="sng">
                      <a:solidFill>
                        <a:srgbClr val="ffffff">
                          <a:alpha val="100000"/>
                        </a:srgbClr>
                      </a:solidFill>
                    </a:lnB>
                    <a:solidFill>
                      <a:srgbClr val="81c92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8" name=""/>
          <p:cNvCxnSpPr/>
          <p:nvPr/>
        </p:nvCxnSpPr>
        <p:spPr>
          <a:xfrm rot="16200000" flipH="1">
            <a:off x="28752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 rot="16200000" flipH="1">
            <a:off x="647564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 rot="16200000" flipH="1">
            <a:off x="935596" y="5193196"/>
            <a:ext cx="504056" cy="0"/>
          </a:xfrm>
          <a:prstGeom prst="straightConnector1">
            <a:avLst/>
          </a:prstGeom>
          <a:noFill/>
          <a:ln w="38100" cap="flat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17956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비제네르 암호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  <a:defRPr/>
            </a:pPr>
            <a:r>
              <a:rPr lang="ko-KR" altLang="en-US"/>
              <a:t> 알파벳을 알파벳 순서로 치환 </a:t>
            </a:r>
            <a:r>
              <a:rPr lang="en-US" altLang="ko-KR"/>
              <a:t>(0</a:t>
            </a:r>
            <a:r>
              <a:rPr lang="ko-KR" altLang="en-US"/>
              <a:t> 부터 시작</a:t>
            </a:r>
            <a:r>
              <a:rPr lang="en-US" altLang="ko-KR"/>
              <a:t>)</a:t>
            </a:r>
            <a:endParaRPr lang="en-US" altLang="ko-KR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치환 방법은 다르게 해도 상관은 없음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특정 키값을 설정하여 평문을 숫자로 치환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평문에 키값을 더하면 암호화</a:t>
            </a:r>
            <a:r>
              <a:rPr lang="en-US" altLang="ko-KR"/>
              <a:t>,</a:t>
            </a:r>
            <a:r>
              <a:rPr lang="ko-KR" altLang="en-US"/>
              <a:t> 빼면 복호화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en-US" altLang="ko-KR"/>
              <a:t> </a:t>
            </a:r>
            <a:r>
              <a:rPr lang="ko-KR" altLang="en-US"/>
              <a:t>모노 알파베틱 처럼 치환표를 가지고 있어야함</a:t>
            </a:r>
            <a:endParaRPr lang="ko-KR" altLang="en-US"/>
          </a:p>
          <a:p>
            <a:pPr>
              <a:lnSpc>
                <a:spcPct val="200000"/>
              </a:lnSpc>
              <a:defRPr/>
            </a:pPr>
            <a:r>
              <a:rPr lang="ko-KR" altLang="en-US"/>
              <a:t> 업데이트로 기능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170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비게네르 암호 작동 방식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20215" y="1524392"/>
          <a:ext cx="6096000" cy="1112520"/>
        </p:xfrm>
        <a:graphic>
          <a:graphicData uri="http://schemas.openxmlformats.org/drawingml/2006/table">
            <a:tbl>
              <a:tblPr firstRow="1" bandRow="1">
                <a:tableStyleId>{D6713C40-B97D-4A46-9DEF-432E734FE4F5}</a:tableStyleId>
              </a:tblPr>
              <a:tblGrid>
                <a:gridCol w="2032000"/>
                <a:gridCol w="4064000"/>
              </a:tblGrid>
              <a:tr h="370840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알파벳 순서로 치환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키 값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love (11, 14, 21, 4)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평 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school (18, 2, 7, 14, 14, 11)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323528" y="2852936"/>
          <a:ext cx="4165269" cy="2376264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85315"/>
                <a:gridCol w="595038"/>
                <a:gridCol w="595038"/>
                <a:gridCol w="604761"/>
                <a:gridCol w="595038"/>
                <a:gridCol w="595038"/>
                <a:gridCol w="595038"/>
              </a:tblGrid>
              <a:tr h="396044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암호화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0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d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q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z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644008" y="2852936"/>
          <a:ext cx="4248471" cy="2376263"/>
        </p:xfrm>
        <a:graphic>
          <a:graphicData uri="http://schemas.openxmlformats.org/drawingml/2006/table">
            <a:tbl>
              <a:tblPr firstRow="1" bandRow="1">
                <a:tableStyle styleId="{D6713C40-B97D-4A46-9DEF-432E734FE4F5}" styleName="Generic Style 2 - Accent 1">
                  <a:tblBg>
                    <a:fillRef idx="3">
                      <a:schemeClr val="accent1"/>
                    </a:fillRef>
                    <a:effectRef idx="3">
                      <a:schemeClr val="accent1"/>
                    </a:effectRef>
                  </a:tblBg>
                  <a:wholeTbl>
                    <a:tcTxStyle>
                      <a:fontRef idx="minor">
                        <a:scrgbClr r="0" g="0" b="0"/>
                      </a:fontRef>
                      <a:schemeClr val="lt1"/>
                    </a:tcTxStyle>
                    <a:tcStyle>
                      <a:tcBdr>
                        <a:left>
                          <a:lnRef idx="1">
                            <a:schemeClr val="accent1">
                              <a:tint val="50000"/>
                            </a:schemeClr>
                          </a:lnRef>
                        </a:left>
                        <a:right>
                          <a:lnRef idx="1">
                            <a:schemeClr val="accent1">
                              <a:tint val="50000"/>
                            </a:schemeClr>
                          </a:lnRef>
                        </a:right>
                        <a:top>
                          <a:lnRef idx="1">
                            <a:schemeClr val="accent1">
                              <a:tint val="50000"/>
                            </a:schemeClr>
                          </a:lnRef>
                        </a:top>
                        <a:bottom>
                          <a:lnRef idx="1">
                            <a:schemeClr val="accent1">
                              <a:tint val="50000"/>
                            </a:schemeClr>
                          </a:lnRef>
                        </a:bottom>
                        <a:insideH>
                          <a:lnRef idx="0">
                            <a:schemeClr val="accent1"/>
                          </a:lnRef>
                        </a:insideH>
                        <a:insideV>
                          <a:lnRef idx="0">
                            <a:schemeClr val="accent1"/>
                          </a:lnRef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l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</a:tcBdr>
                    </a:tcStyle>
                  </a:lastCol>
                  <a:firstCol>
                    <a:tcTxStyle b="on">
                      <a:fontRef idx="minor">
                        <a:schemeClr val="dk1"/>
                      </a:fontRef>
                    </a:tcTxStyle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</a:tcBdr>
                    </a:tcStyle>
                  </a:firstCol>
                  <a:lastRow>
                    <a:tcTxStyle b="on"/>
                    <a:tcStyle>
                      <a:tcBdr>
                        <a:top>
                          <a:lnRef idx="0">
                            <a:schemeClr val="lt1"/>
                          </a:lnRef>
                        </a:top>
                      </a:tcBdr>
                      <a:fill>
                        <a:solidFill>
                          <a:schemeClr val="accent1">
                            <a:shade val="60000"/>
                          </a:schemeClr>
                        </a:solidFill>
                      </a:fill>
                    </a:tcStyle>
                  </a:lastRow>
                  <a:seCell>
                    <a:tcTxStyle/>
                    <a:tcStyle>
                      <a:tcBdr>
                        <a:left>
                          <a:lnRef idx="2">
                            <a:schemeClr val="lt1"/>
                          </a:lnRef>
                        </a:left>
                        <a:top>
                          <a:ln>
                            <a:noFill/>
                          </a:ln>
                        </a:top>
                      </a:tcBdr>
                    </a:tcStyle>
                  </a:seCell>
                  <a:swCell>
                    <a:tcTxStyle/>
                    <a:tcStyle>
                      <a:tcBdr>
                        <a:right>
                          <a:lnRef idx="2">
                            <a:schemeClr val="lt1"/>
                          </a:lnRef>
                        </a:right>
                        <a:top>
                          <a:ln>
                            <a:noFill/>
                          </a:ln>
                        </a:top>
                      </a:tcBdr>
                    </a:tcStyle>
                  </a:swCell>
                  <a:firstRow>
                    <a:tcTxStyle b="on"/>
                    <a:tcStyle>
                      <a:tcBdr>
                        <a:bottom>
                          <a:lnRef idx="0">
                            <a:schemeClr val="lt1"/>
                          </a:lnRef>
                        </a:bottom>
                      </a:tcBdr>
                      <a:fill>
                        <a:noFill/>
                      </a:fill>
                    </a:tcStyle>
                  </a:firstRow>
                  <a:neCell>
                    <a:tcTxStyle/>
                    <a:tcStyle>
                      <a:tcBdr>
                        <a:bottom>
                          <a:ln>
                            <a:noFill/>
                          </a:ln>
                        </a:bottom>
                      </a:tcBdr>
                    </a:tcStyle>
                  </a:neCell>
                </a:tableStyle>
              </a:tblPr>
              <a:tblGrid>
                <a:gridCol w="597806"/>
                <a:gridCol w="608444"/>
                <a:gridCol w="608444"/>
                <a:gridCol w="608444"/>
                <a:gridCol w="608444"/>
                <a:gridCol w="608444"/>
                <a:gridCol w="608444"/>
              </a:tblGrid>
              <a:tr h="405866">
                <a:tc gridSpan="7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복호화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58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65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-19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08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600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+26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7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14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20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s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h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o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500" b="1">
                          <a:solidFill>
                            <a:schemeClr val="dk1"/>
                          </a:solidFill>
                        </a:rPr>
                        <a:t>l</a:t>
                      </a:r>
                      <a:endParaRPr lang="en-US" altLang="ko-KR" sz="15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35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제작 암호 </a:t>
            </a:r>
            <a:r>
              <a:rPr lang="en-US" altLang="ko-KR"/>
              <a:t>-</a:t>
            </a:r>
            <a:r>
              <a:rPr lang="ko-KR" altLang="en-US"/>
              <a:t> 에니그마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DLC</a:t>
            </a:r>
            <a:r>
              <a:rPr lang="ko-KR" altLang="en-US"/>
              <a:t> 로 기능 추가</a:t>
            </a:r>
            <a:endParaRPr lang="ko-KR" altLang="en-US"/>
          </a:p>
          <a:p>
            <a:pPr>
              <a:defRPr/>
            </a:pPr>
            <a:r>
              <a:rPr lang="ko-KR" altLang="en-US"/>
              <a:t> 참고 자료</a:t>
            </a:r>
            <a:endParaRPr lang="en-US" altLang="ko-KR"/>
          </a:p>
        </p:txBody>
      </p:sp>
      <p:sp>
        <p:nvSpPr>
          <p:cNvPr id="4" name="">
            <a:hlinkClick r:id="rId2" highlightClick="1"/>
          </p:cNvPr>
          <p:cNvSpPr/>
          <p:nvPr/>
        </p:nvSpPr>
        <p:spPr>
          <a:xfrm>
            <a:off x="827584" y="2204864"/>
            <a:ext cx="864096" cy="864096"/>
          </a:xfrm>
          <a:prstGeom prst="actionButtonMovi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3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칠판">
  <a:themeElements>
    <a:clrScheme name="칠판">
      <a:dk1>
        <a:sysClr val="windowText" lastClr="000000"/>
      </a:dk1>
      <a:lt1>
        <a:sysClr val="window" lastClr="ffffff"/>
      </a:lt1>
      <a:dk2>
        <a:srgbClr val="656759"/>
      </a:dk2>
      <a:lt2>
        <a:srgbClr val="f3f7f3"/>
      </a:lt2>
      <a:accent1>
        <a:srgbClr val="81c929"/>
      </a:accent1>
      <a:accent2>
        <a:srgbClr val="71e584"/>
      </a:accent2>
      <a:accent3>
        <a:srgbClr val="81cfd9"/>
      </a:accent3>
      <a:accent4>
        <a:srgbClr val="f3ef53"/>
      </a:accent4>
      <a:accent5>
        <a:srgbClr val="e06a6a"/>
      </a:accent5>
      <a:accent6>
        <a:srgbClr val="ece4ec"/>
      </a:accent6>
      <a:hlink>
        <a:srgbClr val="c9639d"/>
      </a:hlink>
      <a:folHlink>
        <a:srgbClr val="eca240"/>
      </a:folHlink>
    </a:clrScheme>
    <a:fontScheme name="칠판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칠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(주)한글과컴퓨터</ep:Company>
  <ep:Words>173</ep:Words>
  <ep:PresentationFormat>화면 슬라이드 쇼(4:3)</ep:PresentationFormat>
  <ep:Paragraphs>35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칠판</vt:lpstr>
      <vt:lpstr>Cryptology_계획서</vt:lpstr>
      <vt:lpstr>제작 게임, 제작 의도</vt:lpstr>
      <vt:lpstr>제작 환경</vt:lpstr>
      <vt:lpstr>제작 암호 - 시저(카이사르) 암호</vt:lpstr>
      <vt:lpstr>제작 암호 - 모노 알파베틱 암호</vt:lpstr>
      <vt:lpstr>제작 암호 - 비제네르 암호</vt:lpstr>
      <vt:lpstr>비게네르 암호 작동 방식</vt:lpstr>
      <vt:lpstr>제작 암호 - 에니그마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2009-06-19T08:15:52.000</dcterms:created>
  <dc:creator>(주)한글과컴퓨터</dc:creator>
  <cp:lastModifiedBy>hunwi</cp:lastModifiedBy>
  <dcterms:modified xsi:type="dcterms:W3CDTF">2024-03-26T10:55:47.204</dcterms:modified>
  <cp:revision>40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