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38" r:id="rId1"/>
  </p:sldMasterIdLst>
  <p:sldIdLst>
    <p:sldId id="256" r:id="rId2"/>
    <p:sldId id="257" r:id="rId3"/>
    <p:sldId id="258" r:id="rId4"/>
    <p:sldId id="259" r:id="rId5"/>
    <p:sldId id="260" r:id="rId6"/>
    <p:sldId id="261" r:id="rId7"/>
    <p:sldId id="262" r:id="rId8"/>
    <p:sldId id="272" r:id="rId9"/>
    <p:sldId id="273" r:id="rId10"/>
    <p:sldId id="263" r:id="rId11"/>
    <p:sldId id="264" r:id="rId12"/>
    <p:sldId id="265" r:id="rId13"/>
    <p:sldId id="266" r:id="rId14"/>
    <p:sldId id="267"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F52D37B-38FE-4F9F-9CB7-0161A08E3D6A}"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F7129-E690-4A74-9669-25DA1D2D0788}" type="slidenum">
              <a:rPr lang="en-US" smtClean="0"/>
              <a:t>‹#›</a:t>
            </a:fld>
            <a:endParaRPr lang="en-US"/>
          </a:p>
        </p:txBody>
      </p:sp>
    </p:spTree>
    <p:extLst>
      <p:ext uri="{BB962C8B-B14F-4D97-AF65-F5344CB8AC3E}">
        <p14:creationId xmlns:p14="http://schemas.microsoft.com/office/powerpoint/2010/main" val="4091849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52D37B-38FE-4F9F-9CB7-0161A08E3D6A}"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3F7129-E690-4A74-9669-25DA1D2D0788}" type="slidenum">
              <a:rPr lang="en-US" smtClean="0"/>
              <a:t>‹#›</a:t>
            </a:fld>
            <a:endParaRPr lang="en-US"/>
          </a:p>
        </p:txBody>
      </p:sp>
    </p:spTree>
    <p:extLst>
      <p:ext uri="{BB962C8B-B14F-4D97-AF65-F5344CB8AC3E}">
        <p14:creationId xmlns:p14="http://schemas.microsoft.com/office/powerpoint/2010/main" val="3860462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52D37B-38FE-4F9F-9CB7-0161A08E3D6A}"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F7129-E690-4A74-9669-25DA1D2D0788}" type="slidenum">
              <a:rPr lang="en-US" smtClean="0"/>
              <a:t>‹#›</a:t>
            </a:fld>
            <a:endParaRPr lang="en-US"/>
          </a:p>
        </p:txBody>
      </p:sp>
    </p:spTree>
    <p:extLst>
      <p:ext uri="{BB962C8B-B14F-4D97-AF65-F5344CB8AC3E}">
        <p14:creationId xmlns:p14="http://schemas.microsoft.com/office/powerpoint/2010/main" val="55767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52D37B-38FE-4F9F-9CB7-0161A08E3D6A}"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F7129-E690-4A74-9669-25DA1D2D078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14623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52D37B-38FE-4F9F-9CB7-0161A08E3D6A}"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F7129-E690-4A74-9669-25DA1D2D0788}" type="slidenum">
              <a:rPr lang="en-US" smtClean="0"/>
              <a:t>‹#›</a:t>
            </a:fld>
            <a:endParaRPr lang="en-US"/>
          </a:p>
        </p:txBody>
      </p:sp>
    </p:spTree>
    <p:extLst>
      <p:ext uri="{BB962C8B-B14F-4D97-AF65-F5344CB8AC3E}">
        <p14:creationId xmlns:p14="http://schemas.microsoft.com/office/powerpoint/2010/main" val="2212781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F52D37B-38FE-4F9F-9CB7-0161A08E3D6A}" type="datetimeFigureOut">
              <a:rPr lang="en-US" smtClean="0"/>
              <a:t>11/28/2021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F7129-E690-4A74-9669-25DA1D2D0788}" type="slidenum">
              <a:rPr lang="en-US" smtClean="0"/>
              <a:t>‹#›</a:t>
            </a:fld>
            <a:endParaRPr lang="en-US"/>
          </a:p>
        </p:txBody>
      </p:sp>
    </p:spTree>
    <p:extLst>
      <p:ext uri="{BB962C8B-B14F-4D97-AF65-F5344CB8AC3E}">
        <p14:creationId xmlns:p14="http://schemas.microsoft.com/office/powerpoint/2010/main" val="4240175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F52D37B-38FE-4F9F-9CB7-0161A08E3D6A}" type="datetimeFigureOut">
              <a:rPr lang="en-US" smtClean="0"/>
              <a:t>11/28/2021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F7129-E690-4A74-9669-25DA1D2D0788}" type="slidenum">
              <a:rPr lang="en-US" smtClean="0"/>
              <a:t>‹#›</a:t>
            </a:fld>
            <a:endParaRPr lang="en-US"/>
          </a:p>
        </p:txBody>
      </p:sp>
    </p:spTree>
    <p:extLst>
      <p:ext uri="{BB962C8B-B14F-4D97-AF65-F5344CB8AC3E}">
        <p14:creationId xmlns:p14="http://schemas.microsoft.com/office/powerpoint/2010/main" val="2882654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52D37B-38FE-4F9F-9CB7-0161A08E3D6A}"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F7129-E690-4A74-9669-25DA1D2D0788}" type="slidenum">
              <a:rPr lang="en-US" smtClean="0"/>
              <a:t>‹#›</a:t>
            </a:fld>
            <a:endParaRPr lang="en-US"/>
          </a:p>
        </p:txBody>
      </p:sp>
    </p:spTree>
    <p:extLst>
      <p:ext uri="{BB962C8B-B14F-4D97-AF65-F5344CB8AC3E}">
        <p14:creationId xmlns:p14="http://schemas.microsoft.com/office/powerpoint/2010/main" val="9259179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52D37B-38FE-4F9F-9CB7-0161A08E3D6A}"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F7129-E690-4A74-9669-25DA1D2D0788}" type="slidenum">
              <a:rPr lang="en-US" smtClean="0"/>
              <a:t>‹#›</a:t>
            </a:fld>
            <a:endParaRPr lang="en-US"/>
          </a:p>
        </p:txBody>
      </p:sp>
    </p:spTree>
    <p:extLst>
      <p:ext uri="{BB962C8B-B14F-4D97-AF65-F5344CB8AC3E}">
        <p14:creationId xmlns:p14="http://schemas.microsoft.com/office/powerpoint/2010/main" val="2373975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F52D37B-38FE-4F9F-9CB7-0161A08E3D6A}"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F7129-E690-4A74-9669-25DA1D2D0788}" type="slidenum">
              <a:rPr lang="en-US" smtClean="0"/>
              <a:t>‹#›</a:t>
            </a:fld>
            <a:endParaRPr lang="en-US"/>
          </a:p>
        </p:txBody>
      </p:sp>
    </p:spTree>
    <p:extLst>
      <p:ext uri="{BB962C8B-B14F-4D97-AF65-F5344CB8AC3E}">
        <p14:creationId xmlns:p14="http://schemas.microsoft.com/office/powerpoint/2010/main" val="2334358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52D37B-38FE-4F9F-9CB7-0161A08E3D6A}"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F7129-E690-4A74-9669-25DA1D2D0788}" type="slidenum">
              <a:rPr lang="en-US" smtClean="0"/>
              <a:t>‹#›</a:t>
            </a:fld>
            <a:endParaRPr lang="en-US"/>
          </a:p>
        </p:txBody>
      </p:sp>
    </p:spTree>
    <p:extLst>
      <p:ext uri="{BB962C8B-B14F-4D97-AF65-F5344CB8AC3E}">
        <p14:creationId xmlns:p14="http://schemas.microsoft.com/office/powerpoint/2010/main" val="2573724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F52D37B-38FE-4F9F-9CB7-0161A08E3D6A}"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3F7129-E690-4A74-9669-25DA1D2D0788}" type="slidenum">
              <a:rPr lang="en-US" smtClean="0"/>
              <a:t>‹#›</a:t>
            </a:fld>
            <a:endParaRPr lang="en-US"/>
          </a:p>
        </p:txBody>
      </p:sp>
    </p:spTree>
    <p:extLst>
      <p:ext uri="{BB962C8B-B14F-4D97-AF65-F5344CB8AC3E}">
        <p14:creationId xmlns:p14="http://schemas.microsoft.com/office/powerpoint/2010/main" val="843174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F52D37B-38FE-4F9F-9CB7-0161A08E3D6A}" type="datetimeFigureOut">
              <a:rPr lang="en-US" smtClean="0"/>
              <a:t>11/28/2021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3F7129-E690-4A74-9669-25DA1D2D0788}" type="slidenum">
              <a:rPr lang="en-US" smtClean="0"/>
              <a:t>‹#›</a:t>
            </a:fld>
            <a:endParaRPr lang="en-US"/>
          </a:p>
        </p:txBody>
      </p:sp>
    </p:spTree>
    <p:extLst>
      <p:ext uri="{BB962C8B-B14F-4D97-AF65-F5344CB8AC3E}">
        <p14:creationId xmlns:p14="http://schemas.microsoft.com/office/powerpoint/2010/main" val="746622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F52D37B-38FE-4F9F-9CB7-0161A08E3D6A}" type="datetimeFigureOut">
              <a:rPr lang="en-US" smtClean="0"/>
              <a:t>11/28/2021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83F7129-E690-4A74-9669-25DA1D2D0788}" type="slidenum">
              <a:rPr lang="en-US" smtClean="0"/>
              <a:t>‹#›</a:t>
            </a:fld>
            <a:endParaRPr lang="en-US"/>
          </a:p>
        </p:txBody>
      </p:sp>
    </p:spTree>
    <p:extLst>
      <p:ext uri="{BB962C8B-B14F-4D97-AF65-F5344CB8AC3E}">
        <p14:creationId xmlns:p14="http://schemas.microsoft.com/office/powerpoint/2010/main" val="1133454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F52D37B-38FE-4F9F-9CB7-0161A08E3D6A}" type="datetimeFigureOut">
              <a:rPr lang="en-US" smtClean="0"/>
              <a:t>11/28/2021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83F7129-E690-4A74-9669-25DA1D2D0788}" type="slidenum">
              <a:rPr lang="en-US" smtClean="0"/>
              <a:t>‹#›</a:t>
            </a:fld>
            <a:endParaRPr lang="en-US"/>
          </a:p>
        </p:txBody>
      </p:sp>
    </p:spTree>
    <p:extLst>
      <p:ext uri="{BB962C8B-B14F-4D97-AF65-F5344CB8AC3E}">
        <p14:creationId xmlns:p14="http://schemas.microsoft.com/office/powerpoint/2010/main" val="3602928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2F52D37B-38FE-4F9F-9CB7-0161A08E3D6A}" type="datetimeFigureOut">
              <a:rPr lang="en-US" smtClean="0"/>
              <a:t>11/28/2021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83F7129-E690-4A74-9669-25DA1D2D0788}" type="slidenum">
              <a:rPr lang="en-US" smtClean="0"/>
              <a:t>‹#›</a:t>
            </a:fld>
            <a:endParaRPr lang="en-US"/>
          </a:p>
        </p:txBody>
      </p:sp>
    </p:spTree>
    <p:extLst>
      <p:ext uri="{BB962C8B-B14F-4D97-AF65-F5344CB8AC3E}">
        <p14:creationId xmlns:p14="http://schemas.microsoft.com/office/powerpoint/2010/main" val="1988755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52D37B-38FE-4F9F-9CB7-0161A08E3D6A}"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3F7129-E690-4A74-9669-25DA1D2D0788}" type="slidenum">
              <a:rPr lang="en-US" smtClean="0"/>
              <a:t>‹#›</a:t>
            </a:fld>
            <a:endParaRPr lang="en-US"/>
          </a:p>
        </p:txBody>
      </p:sp>
    </p:spTree>
    <p:extLst>
      <p:ext uri="{BB962C8B-B14F-4D97-AF65-F5344CB8AC3E}">
        <p14:creationId xmlns:p14="http://schemas.microsoft.com/office/powerpoint/2010/main" val="4226151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F52D37B-38FE-4F9F-9CB7-0161A08E3D6A}" type="datetimeFigureOut">
              <a:rPr lang="en-US" smtClean="0"/>
              <a:t>11/28/2021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83F7129-E690-4A74-9669-25DA1D2D0788}" type="slidenum">
              <a:rPr lang="en-US" smtClean="0"/>
              <a:t>‹#›</a:t>
            </a:fld>
            <a:endParaRPr lang="en-US"/>
          </a:p>
        </p:txBody>
      </p:sp>
    </p:spTree>
    <p:extLst>
      <p:ext uri="{BB962C8B-B14F-4D97-AF65-F5344CB8AC3E}">
        <p14:creationId xmlns:p14="http://schemas.microsoft.com/office/powerpoint/2010/main" val="2326583152"/>
      </p:ext>
    </p:extLst>
  </p:cSld>
  <p:clrMap bg1="dk1" tx1="lt1" bg2="dk2" tx2="lt2" accent1="accent1" accent2="accent2" accent3="accent3" accent4="accent4" accent5="accent5" accent6="accent6" hlink="hlink" folHlink="folHlink"/>
  <p:sldLayoutIdLst>
    <p:sldLayoutId id="2147484339"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 id="2147484350" r:id="rId12"/>
    <p:sldLayoutId id="2147484351" r:id="rId13"/>
    <p:sldLayoutId id="2147484352" r:id="rId14"/>
    <p:sldLayoutId id="2147484353" r:id="rId15"/>
    <p:sldLayoutId id="2147484354" r:id="rId16"/>
    <p:sldLayoutId id="214748435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achinelearningcoban.com/2017/01/21/perceptron/" TargetMode="External"/><Relationship Id="rId2" Type="http://schemas.openxmlformats.org/officeDocument/2006/relationships/hyperlink" Target="https://machinelearningcoban.com/2016/12/28/linearregression/" TargetMode="Externa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machinelearningcoban.com/2017/01/16/gradientdescent2/#-stochastic-gradient-descent"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47643" y="1783727"/>
            <a:ext cx="10515600" cy="3771039"/>
          </a:xfrm>
        </p:spPr>
        <p:txBody>
          <a:bodyPr>
            <a:normAutofit/>
          </a:bodyPr>
          <a:lstStyle/>
          <a:p>
            <a:pPr algn="ctr"/>
            <a:r>
              <a:rPr lang="en-US" b="1" dirty="0" err="1">
                <a:latin typeface="Times New Roman" panose="02020603050405020304" pitchFamily="18" charset="0"/>
                <a:cs typeface="Times New Roman" panose="02020603050405020304" pitchFamily="18" charset="0"/>
              </a:rPr>
              <a:t>T</a:t>
            </a:r>
            <a:r>
              <a:rPr lang="en-US" b="1" dirty="0" err="1" smtClean="0">
                <a:latin typeface="Times New Roman" panose="02020603050405020304" pitchFamily="18" charset="0"/>
                <a:cs typeface="Times New Roman" panose="02020603050405020304" pitchFamily="18" charset="0"/>
              </a:rPr>
              <a:t>huật</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toán</a:t>
            </a:r>
            <a:r>
              <a:rPr lang="en-US" b="1" dirty="0" smtClean="0">
                <a:latin typeface="Times New Roman" panose="02020603050405020304" pitchFamily="18" charset="0"/>
                <a:cs typeface="Times New Roman" panose="02020603050405020304" pitchFamily="18" charset="0"/>
              </a:rPr>
              <a:t> Machine learning Logistic Regression</a:t>
            </a:r>
            <a:r>
              <a:rPr lang="en-US" sz="6000" b="1" dirty="0" smtClean="0">
                <a:latin typeface="Times New Roman" panose="02020603050405020304" pitchFamily="18" charset="0"/>
                <a:cs typeface="Times New Roman" panose="02020603050405020304" pitchFamily="18" charset="0"/>
              </a:rPr>
              <a:t/>
            </a:r>
            <a:br>
              <a:rPr lang="en-US" sz="6000" b="1" dirty="0" smtClean="0">
                <a:latin typeface="Times New Roman" panose="02020603050405020304" pitchFamily="18" charset="0"/>
                <a:cs typeface="Times New Roman" panose="02020603050405020304" pitchFamily="18" charset="0"/>
              </a:rPr>
            </a:br>
            <a:r>
              <a:rPr lang="en-US" sz="60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Sinh</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viên</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Nguyễn</a:t>
            </a:r>
            <a:r>
              <a:rPr lang="en-US" sz="3200" b="1" dirty="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Văn</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Hưng</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79298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113" y="312158"/>
            <a:ext cx="8534400" cy="1507067"/>
          </a:xfrm>
        </p:spPr>
        <p:txBody>
          <a:bodyPr/>
          <a:lstStyle/>
          <a:p>
            <a:r>
              <a:rPr lang="en-US" dirty="0" smtClean="0"/>
              <a:t>3. </a:t>
            </a:r>
            <a:r>
              <a:rPr lang="en-US" dirty="0" err="1" smtClean="0"/>
              <a:t>Ví</a:t>
            </a:r>
            <a:r>
              <a:rPr lang="en-US" dirty="0" smtClean="0"/>
              <a:t> </a:t>
            </a:r>
            <a:r>
              <a:rPr lang="en-US" dirty="0" err="1" smtClean="0"/>
              <a:t>dụ</a:t>
            </a:r>
            <a:r>
              <a:rPr lang="en-US" dirty="0" smtClean="0"/>
              <a:t> </a:t>
            </a:r>
            <a:r>
              <a:rPr lang="en-US" dirty="0" err="1" smtClean="0"/>
              <a:t>với</a:t>
            </a:r>
            <a:r>
              <a:rPr lang="en-US" dirty="0" smtClean="0"/>
              <a:t> Python</a:t>
            </a:r>
            <a:endParaRPr lang="en-US" dirty="0"/>
          </a:p>
        </p:txBody>
      </p:sp>
      <p:sp>
        <p:nvSpPr>
          <p:cNvPr id="3" name="Content Placeholder 2"/>
          <p:cNvSpPr>
            <a:spLocks noGrp="1"/>
          </p:cNvSpPr>
          <p:nvPr>
            <p:ph idx="1"/>
          </p:nvPr>
        </p:nvSpPr>
        <p:spPr>
          <a:xfrm>
            <a:off x="479113" y="1559679"/>
            <a:ext cx="10515600" cy="1405712"/>
          </a:xfrm>
        </p:spPr>
        <p:txBody>
          <a:bodyPr/>
          <a:lstStyle/>
          <a:p>
            <a:r>
              <a:rPr lang="en-US" dirty="0" err="1" smtClean="0"/>
              <a:t>Ví</a:t>
            </a:r>
            <a:r>
              <a:rPr lang="en-US" dirty="0" smtClean="0"/>
              <a:t> </a:t>
            </a:r>
            <a:r>
              <a:rPr lang="en-US" dirty="0" err="1" smtClean="0"/>
              <a:t>dụ</a:t>
            </a:r>
            <a:r>
              <a:rPr lang="en-US" dirty="0" smtClean="0"/>
              <a:t> </a:t>
            </a:r>
            <a:r>
              <a:rPr lang="en-US" dirty="0" err="1" smtClean="0"/>
              <a:t>với</a:t>
            </a:r>
            <a:r>
              <a:rPr lang="en-US" dirty="0" smtClean="0"/>
              <a:t> </a:t>
            </a:r>
            <a:r>
              <a:rPr lang="en-US" dirty="0" err="1" smtClean="0"/>
              <a:t>dữ</a:t>
            </a:r>
            <a:r>
              <a:rPr lang="en-US" dirty="0" smtClean="0"/>
              <a:t> </a:t>
            </a:r>
            <a:r>
              <a:rPr lang="en-US" dirty="0" err="1" smtClean="0"/>
              <a:t>liệu</a:t>
            </a:r>
            <a:r>
              <a:rPr lang="en-US" dirty="0" smtClean="0"/>
              <a:t> 1 </a:t>
            </a:r>
            <a:r>
              <a:rPr lang="en-US" dirty="0" err="1" smtClean="0"/>
              <a:t>chiều</a:t>
            </a:r>
            <a:endParaRPr lang="en-US" dirty="0" smtClean="0"/>
          </a:p>
          <a:p>
            <a:pPr marL="0" indent="0">
              <a:buNone/>
            </a:pPr>
            <a:r>
              <a:rPr lang="vi-VN" sz="1800" dirty="0">
                <a:latin typeface="+mj-lt"/>
              </a:rPr>
              <a:t>Quay trở lại với ví dụ nêu ở phần Giới thiệu. Trước tiên ta cần khai báo vài thư viện và dữ liệu:</a:t>
            </a:r>
            <a:endParaRPr lang="en-US" sz="1800" dirty="0">
              <a:latin typeface="+mj-lt"/>
            </a:endParaRPr>
          </a:p>
        </p:txBody>
      </p:sp>
      <p:pic>
        <p:nvPicPr>
          <p:cNvPr id="4" name="Picture 3"/>
          <p:cNvPicPr>
            <a:picLocks noChangeAspect="1"/>
          </p:cNvPicPr>
          <p:nvPr/>
        </p:nvPicPr>
        <p:blipFill>
          <a:blip r:embed="rId2"/>
          <a:stretch>
            <a:fillRect/>
          </a:stretch>
        </p:blipFill>
        <p:spPr>
          <a:xfrm>
            <a:off x="1060391" y="3066746"/>
            <a:ext cx="8953500" cy="2990850"/>
          </a:xfrm>
          <a:prstGeom prst="rect">
            <a:avLst/>
          </a:prstGeom>
        </p:spPr>
      </p:pic>
    </p:spTree>
    <p:extLst>
      <p:ext uri="{BB962C8B-B14F-4D97-AF65-F5344CB8AC3E}">
        <p14:creationId xmlns:p14="http://schemas.microsoft.com/office/powerpoint/2010/main" val="8056621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838" y="707921"/>
            <a:ext cx="10515600" cy="982767"/>
          </a:xfrm>
        </p:spPr>
        <p:txBody>
          <a:bodyPr>
            <a:normAutofit fontScale="90000"/>
          </a:bodyPr>
          <a:lstStyle/>
          <a:p>
            <a:r>
              <a:rPr lang="en-US" sz="3600" dirty="0" err="1">
                <a:latin typeface="Times New Roman" panose="02020603050405020304" pitchFamily="18" charset="0"/>
                <a:cs typeface="Times New Roman" panose="02020603050405020304" pitchFamily="18" charset="0"/>
              </a:rPr>
              <a:t>Các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hàm</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cần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thiết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cho</a:t>
            </a:r>
            <a:r>
              <a:rPr lang="en-US" sz="3600" dirty="0">
                <a:latin typeface="Times New Roman" panose="02020603050405020304" pitchFamily="18" charset="0"/>
                <a:cs typeface="Times New Roman" panose="02020603050405020304" pitchFamily="18" charset="0"/>
              </a:rPr>
              <a:t> logistic sigmoid regression</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1265515" y="1532376"/>
            <a:ext cx="4959141" cy="4195762"/>
          </a:xfrm>
          <a:prstGeom prst="rect">
            <a:avLst/>
          </a:prstGeom>
        </p:spPr>
      </p:pic>
      <p:pic>
        <p:nvPicPr>
          <p:cNvPr id="7" name="Picture 6"/>
          <p:cNvPicPr>
            <a:picLocks noChangeAspect="1"/>
          </p:cNvPicPr>
          <p:nvPr/>
        </p:nvPicPr>
        <p:blipFill>
          <a:blip r:embed="rId3"/>
          <a:stretch>
            <a:fillRect/>
          </a:stretch>
        </p:blipFill>
        <p:spPr>
          <a:xfrm>
            <a:off x="1265515" y="6054779"/>
            <a:ext cx="3533775" cy="676275"/>
          </a:xfrm>
          <a:prstGeom prst="rect">
            <a:avLst/>
          </a:prstGeom>
        </p:spPr>
      </p:pic>
    </p:spTree>
    <p:extLst>
      <p:ext uri="{BB962C8B-B14F-4D97-AF65-F5344CB8AC3E}">
        <p14:creationId xmlns:p14="http://schemas.microsoft.com/office/powerpoint/2010/main" val="34726836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p:cNvSpPr>
            <a:spLocks noGrp="1" noChangeArrowheads="1"/>
          </p:cNvSpPr>
          <p:nvPr>
            <p:ph type="title"/>
          </p:nvPr>
        </p:nvSpPr>
        <p:spPr bwMode="auto">
          <a:xfrm>
            <a:off x="613232" y="226944"/>
            <a:ext cx="6756157" cy="8463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Với</a:t>
            </a:r>
            <a:r>
              <a:rPr kumimoji="0" 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kết</a:t>
            </a:r>
            <a:r>
              <a:rPr kumimoji="0" 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quả</a:t>
            </a:r>
            <a:r>
              <a:rPr kumimoji="0" 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tìm</a:t>
            </a:r>
            <a:r>
              <a:rPr kumimoji="0" 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được</a:t>
            </a:r>
            <a:r>
              <a:rPr kumimoji="0" 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đầu</a:t>
            </a:r>
            <a:r>
              <a:rPr kumimoji="0" 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ra</a:t>
            </a:r>
            <a:r>
              <a:rPr kumimoji="0" 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000000"/>
                </a:solidFill>
                <a:effectLst/>
                <a:latin typeface="Times New Roman" panose="02020603050405020304" pitchFamily="18" charset="0"/>
                <a:ea typeface="MJXc-TeX-math-I"/>
                <a:cs typeface="Times New Roman" panose="02020603050405020304" pitchFamily="18" charset="0"/>
              </a:rPr>
              <a:t>y</a:t>
            </a:r>
            <a:r>
              <a:rPr kumimoji="0" lang="en-US" sz="18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y</a:t>
            </a:r>
            <a:r>
              <a:rPr kumimoji="0" 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có</a:t>
            </a:r>
            <a:r>
              <a:rPr kumimoji="0" 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thể</a:t>
            </a:r>
            <a:r>
              <a:rPr kumimoji="0" 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được</a:t>
            </a:r>
            <a:r>
              <a:rPr kumimoji="0" 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dự</a:t>
            </a:r>
            <a:r>
              <a:rPr kumimoji="0" 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đoán</a:t>
            </a:r>
            <a:r>
              <a:rPr kumimoji="0" 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theo</a:t>
            </a:r>
            <a:r>
              <a:rPr kumimoji="0" 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công</a:t>
            </a:r>
            <a:r>
              <a:rPr kumimoji="0" 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thức</a:t>
            </a:r>
            <a:r>
              <a:rPr kumimoji="0" 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br>
              <a:rPr kumimoji="0" 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en-US" sz="1800" b="0" i="0" u="none" strike="noStrike" cap="none" normalizeH="0" baseline="0" dirty="0" smtClean="0">
                <a:ln>
                  <a:noFill/>
                </a:ln>
                <a:solidFill>
                  <a:srgbClr val="DF133E"/>
                </a:solidFill>
                <a:effectLst/>
                <a:latin typeface="Times New Roman" panose="02020603050405020304" pitchFamily="18" charset="0"/>
                <a:ea typeface="Menlo"/>
                <a:cs typeface="Times New Roman" panose="02020603050405020304" pitchFamily="18" charset="0"/>
              </a:rPr>
              <a:t>y = sigmoid(-4.1 + 1.55*x)</a:t>
            </a:r>
            <a:r>
              <a:rPr kumimoji="0" 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Với</a:t>
            </a:r>
            <a:r>
              <a:rPr kumimoji="0" 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dữ</a:t>
            </a:r>
            <a:r>
              <a:rPr kumimoji="0" 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liệu</a:t>
            </a:r>
            <a:r>
              <a:rPr kumimoji="0" 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trong</a:t>
            </a:r>
            <a:r>
              <a:rPr kumimoji="0" 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tập</a:t>
            </a:r>
            <a:r>
              <a:rPr kumimoji="0" 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training, </a:t>
            </a:r>
            <a:r>
              <a:rPr kumimoji="0" lang="en-US" sz="18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kết</a:t>
            </a:r>
            <a:r>
              <a:rPr kumimoji="0" 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quả</a:t>
            </a:r>
            <a:r>
              <a:rPr kumimoji="0" 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là</a:t>
            </a:r>
            <a:r>
              <a:rPr kumimoji="0" 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13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en-US" sz="13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endParaRPr kumimoji="0" lang="en-US" sz="13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5947871" y="449167"/>
            <a:ext cx="5416061" cy="6112030"/>
          </a:xfrm>
        </p:spPr>
        <p:txBody>
          <a:bodyPr>
            <a:normAutofit/>
          </a:bodyPr>
          <a:lstStyle/>
          <a:p>
            <a:r>
              <a:rPr lang="en-US" sz="2400" dirty="0" err="1">
                <a:latin typeface="Times New Roman" panose="02020603050405020304" pitchFamily="18" charset="0"/>
                <a:cs typeface="Times New Roman" panose="02020603050405020304" pitchFamily="18" charset="0"/>
              </a:rPr>
              <a:t>Biểu</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diễn</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sz="half" idx="2"/>
          </p:nvPr>
        </p:nvSpPr>
        <p:spPr>
          <a:xfrm>
            <a:off x="613232" y="3205909"/>
            <a:ext cx="4757703" cy="3355287"/>
          </a:xfrm>
        </p:spPr>
        <p:txBody>
          <a:bodyPr/>
          <a:lstStyle/>
          <a:p>
            <a:endParaRPr lang="en-US" dirty="0"/>
          </a:p>
        </p:txBody>
      </p:sp>
      <p:pic>
        <p:nvPicPr>
          <p:cNvPr id="16" name="Picture 15"/>
          <p:cNvPicPr>
            <a:picLocks noChangeAspect="1"/>
          </p:cNvPicPr>
          <p:nvPr/>
        </p:nvPicPr>
        <p:blipFill>
          <a:blip r:embed="rId2"/>
          <a:stretch>
            <a:fillRect/>
          </a:stretch>
        </p:blipFill>
        <p:spPr>
          <a:xfrm>
            <a:off x="656694" y="1850576"/>
            <a:ext cx="4670777" cy="1510131"/>
          </a:xfrm>
          <a:prstGeom prst="rect">
            <a:avLst/>
          </a:prstGeom>
        </p:spPr>
      </p:pic>
      <p:pic>
        <p:nvPicPr>
          <p:cNvPr id="14" name="Picture 13"/>
          <p:cNvPicPr>
            <a:picLocks noChangeAspect="1"/>
          </p:cNvPicPr>
          <p:nvPr/>
        </p:nvPicPr>
        <p:blipFill>
          <a:blip r:embed="rId3"/>
          <a:stretch>
            <a:fillRect/>
          </a:stretch>
        </p:blipFill>
        <p:spPr>
          <a:xfrm>
            <a:off x="656694" y="1197347"/>
            <a:ext cx="4175327" cy="476250"/>
          </a:xfrm>
          <a:prstGeom prst="rect">
            <a:avLst/>
          </a:prstGeom>
        </p:spPr>
      </p:pic>
      <p:pic>
        <p:nvPicPr>
          <p:cNvPr id="15" name="Picture 14"/>
          <p:cNvPicPr>
            <a:picLocks noChangeAspect="1"/>
          </p:cNvPicPr>
          <p:nvPr/>
        </p:nvPicPr>
        <p:blipFill>
          <a:blip r:embed="rId4"/>
          <a:stretch>
            <a:fillRect/>
          </a:stretch>
        </p:blipFill>
        <p:spPr>
          <a:xfrm>
            <a:off x="6317474" y="2211628"/>
            <a:ext cx="5559205" cy="4571792"/>
          </a:xfrm>
          <a:prstGeom prst="rect">
            <a:avLst/>
          </a:prstGeom>
        </p:spPr>
      </p:pic>
    </p:spTree>
    <p:extLst>
      <p:ext uri="{BB962C8B-B14F-4D97-AF65-F5344CB8AC3E}">
        <p14:creationId xmlns:p14="http://schemas.microsoft.com/office/powerpoint/2010/main" val="36772067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62364" y="5187297"/>
            <a:ext cx="10515600" cy="1486968"/>
          </a:xfrm>
        </p:spPr>
        <p:txBody>
          <a:bodyPr>
            <a:normAutofit/>
          </a:bodyPr>
          <a:lstStyle/>
          <a:p>
            <a:r>
              <a:rPr lang="vi-VN" sz="2400" dirty="0">
                <a:latin typeface="Times New Roman" panose="02020603050405020304" pitchFamily="18" charset="0"/>
                <a:cs typeface="Times New Roman" panose="02020603050405020304" pitchFamily="18" charset="0"/>
              </a:rPr>
              <a:t>Nếu như chỉ có hai output là ‘fail’ hoặc ‘pass’, điểm trên đồ thị của hàm sigmoid tương ứng với xác suất 0.5 được chọn làm </a:t>
            </a:r>
            <a:r>
              <a:rPr lang="vi-VN" sz="2400" i="1" dirty="0">
                <a:latin typeface="Times New Roman" panose="02020603050405020304" pitchFamily="18" charset="0"/>
                <a:cs typeface="Times New Roman" panose="02020603050405020304" pitchFamily="18" charset="0"/>
              </a:rPr>
              <a:t>hard threshold</a:t>
            </a:r>
            <a:r>
              <a:rPr lang="vi-VN" sz="2400" dirty="0">
                <a:latin typeface="Times New Roman" panose="02020603050405020304" pitchFamily="18" charset="0"/>
                <a:cs typeface="Times New Roman" panose="02020603050405020304" pitchFamily="18" charset="0"/>
              </a:rPr>
              <a:t> (ngưỡng cứng)</a:t>
            </a:r>
            <a:endParaRPr lang="en-US" sz="2400"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stretch>
            <a:fillRect/>
          </a:stretch>
        </p:blipFill>
        <p:spPr>
          <a:xfrm>
            <a:off x="6850240" y="1191374"/>
            <a:ext cx="4961119" cy="3038795"/>
          </a:xfrm>
          <a:prstGeom prst="rect">
            <a:avLst/>
          </a:prstGeom>
        </p:spPr>
      </p:pic>
      <p:pic>
        <p:nvPicPr>
          <p:cNvPr id="4" name="Picture 3"/>
          <p:cNvPicPr>
            <a:picLocks noChangeAspect="1"/>
          </p:cNvPicPr>
          <p:nvPr/>
        </p:nvPicPr>
        <p:blipFill>
          <a:blip r:embed="rId3"/>
          <a:stretch>
            <a:fillRect/>
          </a:stretch>
        </p:blipFill>
        <p:spPr>
          <a:xfrm>
            <a:off x="947822" y="424875"/>
            <a:ext cx="5559205" cy="4571792"/>
          </a:xfrm>
          <a:prstGeom prst="rect">
            <a:avLst/>
          </a:prstGeom>
        </p:spPr>
      </p:pic>
    </p:spTree>
    <p:extLst>
      <p:ext uri="{BB962C8B-B14F-4D97-AF65-F5344CB8AC3E}">
        <p14:creationId xmlns:p14="http://schemas.microsoft.com/office/powerpoint/2010/main" val="3589721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124" y="435835"/>
            <a:ext cx="8534400" cy="1234392"/>
          </a:xfrm>
        </p:spPr>
        <p:txBody>
          <a:bodyPr>
            <a:normAutofit/>
          </a:bodyPr>
          <a:lstStyle/>
          <a:p>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r>
              <a:rPr lang="en-US" dirty="0" smtClean="0">
                <a:latin typeface="Times New Roman" panose="02020603050405020304" pitchFamily="18" charset="0"/>
                <a:cs typeface="Times New Roman" panose="02020603050405020304" pitchFamily="18" charset="0"/>
              </a:rPr>
              <a:t> 2 </a:t>
            </a:r>
            <a:r>
              <a:rPr lang="en-US" dirty="0" err="1" smtClean="0">
                <a:latin typeface="Times New Roman" panose="02020603050405020304" pitchFamily="18" charset="0"/>
                <a:cs typeface="Times New Roman" panose="02020603050405020304" pitchFamily="18" charset="0"/>
              </a:rPr>
              <a:t>chiều</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vi-VN" dirty="0">
                <a:latin typeface="Times New Roman" panose="02020603050405020304" pitchFamily="18" charset="0"/>
                <a:cs typeface="Times New Roman" panose="02020603050405020304" pitchFamily="18" charset="0"/>
              </a:rPr>
              <a:t>Chúng ta xét thêm một ví dụ nhỏ nữa trong không gian hai chiều. Giả sử chúng ta có hai class xanh-đỏ với dữ liệu được phân bố như hình dưới</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2"/>
          <a:stretch>
            <a:fillRect/>
          </a:stretch>
        </p:blipFill>
        <p:spPr>
          <a:xfrm>
            <a:off x="2903950" y="2998123"/>
            <a:ext cx="5494118" cy="3343275"/>
          </a:xfrm>
          <a:prstGeom prst="rect">
            <a:avLst/>
          </a:prstGeom>
        </p:spPr>
      </p:pic>
    </p:spTree>
    <p:extLst>
      <p:ext uri="{BB962C8B-B14F-4D97-AF65-F5344CB8AC3E}">
        <p14:creationId xmlns:p14="http://schemas.microsoft.com/office/powerpoint/2010/main" val="6827293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3325"/>
            <a:ext cx="10515600" cy="2065872"/>
          </a:xfrm>
        </p:spPr>
        <p:txBody>
          <a:bodyPr/>
          <a:lstStyle/>
          <a:p>
            <a:r>
              <a:rPr lang="vi-VN" dirty="0">
                <a:latin typeface="+mj-lt"/>
              </a:rPr>
              <a:t>Kết quả tìm được khi áp dụng mô hình logistic regression được minh họa như hình dưới với màu nền khác nhau thể hiện xác suất điểm đó thuộc class đỏ. Đỏ hơn tức gần 1 hơn, xanh hơn tức gần 0 hơn</a:t>
            </a:r>
            <a:r>
              <a:rPr lang="vi-VN" dirty="0" smtClean="0">
                <a:latin typeface="+mj-lt"/>
              </a:rPr>
              <a:t>.</a:t>
            </a:r>
            <a:endParaRPr lang="en-US" dirty="0" smtClean="0">
              <a:latin typeface="+mj-lt"/>
            </a:endParaRPr>
          </a:p>
          <a:p>
            <a:endParaRPr lang="en-US" dirty="0"/>
          </a:p>
        </p:txBody>
      </p:sp>
      <p:pic>
        <p:nvPicPr>
          <p:cNvPr id="4" name="Picture 3"/>
          <p:cNvPicPr>
            <a:picLocks noChangeAspect="1"/>
          </p:cNvPicPr>
          <p:nvPr/>
        </p:nvPicPr>
        <p:blipFill>
          <a:blip r:embed="rId2"/>
          <a:stretch>
            <a:fillRect/>
          </a:stretch>
        </p:blipFill>
        <p:spPr>
          <a:xfrm>
            <a:off x="3307460" y="2587150"/>
            <a:ext cx="5124450" cy="3305175"/>
          </a:xfrm>
          <a:prstGeom prst="rect">
            <a:avLst/>
          </a:prstGeom>
        </p:spPr>
      </p:pic>
    </p:spTree>
    <p:extLst>
      <p:ext uri="{BB962C8B-B14F-4D97-AF65-F5344CB8AC3E}">
        <p14:creationId xmlns:p14="http://schemas.microsoft.com/office/powerpoint/2010/main" val="9823996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384" y="180252"/>
            <a:ext cx="8534400" cy="1507067"/>
          </a:xfrm>
        </p:spPr>
        <p:txBody>
          <a:bodyPr>
            <a:normAutofit/>
          </a:bodyPr>
          <a:lstStyle/>
          <a:p>
            <a:r>
              <a:rPr lang="en-US" sz="2800" dirty="0">
                <a:latin typeface="Times New Roman" panose="02020603050405020304" pitchFamily="18" charset="0"/>
                <a:cs typeface="Times New Roman" panose="02020603050405020304" pitchFamily="18" charset="0"/>
              </a:rPr>
              <a:t>4.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Logistic </a:t>
            </a:r>
            <a:r>
              <a:rPr lang="en-US" sz="2800" dirty="0" smtClean="0">
                <a:latin typeface="Times New Roman" panose="02020603050405020304" pitchFamily="18" charset="0"/>
                <a:cs typeface="Times New Roman" panose="02020603050405020304" pitchFamily="18" charset="0"/>
              </a:rPr>
              <a:t>Regression</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3116" y="1974080"/>
            <a:ext cx="8534400" cy="4565986"/>
          </a:xfrm>
        </p:spPr>
        <p:txBody>
          <a:bodyPr>
            <a:normAutofit fontScale="92500"/>
          </a:bodyPr>
          <a:lstStyle/>
          <a:p>
            <a:r>
              <a:rPr lang="vi-VN" sz="2400" b="1" dirty="0">
                <a:latin typeface="+mj-lt"/>
              </a:rPr>
              <a:t>Logistic Regression thực ra được sử dụng nhiều trong các bài toán </a:t>
            </a:r>
            <a:r>
              <a:rPr lang="vi-VN" sz="2400" b="1" dirty="0" smtClean="0">
                <a:latin typeface="+mj-lt"/>
              </a:rPr>
              <a:t>Classification</a:t>
            </a:r>
            <a:r>
              <a:rPr lang="en-US" sz="2400" b="1" dirty="0" smtClean="0">
                <a:latin typeface="+mj-lt"/>
              </a:rPr>
              <a:t>.</a:t>
            </a:r>
          </a:p>
          <a:p>
            <a:pPr>
              <a:buFontTx/>
              <a:buChar char="-"/>
            </a:pPr>
            <a:r>
              <a:rPr lang="vi-VN" sz="2400" dirty="0" smtClean="0">
                <a:latin typeface="+mj-lt"/>
              </a:rPr>
              <a:t>Mặc </a:t>
            </a:r>
            <a:r>
              <a:rPr lang="vi-VN" sz="2400" dirty="0">
                <a:latin typeface="+mj-lt"/>
              </a:rPr>
              <a:t>dù có tên là Regression, tức một mô hình cho fitting, Logistic Regression lại được sử dụng nhiều trong các bài toán Classification. Sau khi tìm được mô hình, việc xác định class </a:t>
            </a:r>
            <a:r>
              <a:rPr lang="vi-VN" sz="2400" dirty="0" smtClean="0">
                <a:latin typeface="+mj-lt"/>
              </a:rPr>
              <a:t>y</a:t>
            </a:r>
            <a:r>
              <a:rPr lang="vi-VN" sz="2400" dirty="0">
                <a:latin typeface="+mj-lt"/>
              </a:rPr>
              <a:t> cho một điểm dữ liệu xx được xác định bằng việc so sánh hai biểu thức xác </a:t>
            </a:r>
            <a:r>
              <a:rPr lang="en-US" sz="2400" dirty="0" err="1" smtClean="0">
                <a:latin typeface="Times New Roman" panose="02020603050405020304" pitchFamily="18" charset="0"/>
                <a:cs typeface="Times New Roman" panose="02020603050405020304" pitchFamily="18" charset="0"/>
              </a:rPr>
              <a:t>suất</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P(y=</a:t>
            </a:r>
            <a:r>
              <a:rPr lang="en-US" sz="2000" dirty="0" err="1" smtClean="0">
                <a:latin typeface="Times New Roman" panose="02020603050405020304" pitchFamily="18" charset="0"/>
                <a:cs typeface="Times New Roman" panose="02020603050405020304" pitchFamily="18" charset="0"/>
              </a:rPr>
              <a:t>1|x;w</a:t>
            </a:r>
            <a:r>
              <a:rPr lang="en-US" sz="2000" dirty="0">
                <a:latin typeface="Times New Roman" panose="02020603050405020304" pitchFamily="18" charset="0"/>
                <a:cs typeface="Times New Roman" panose="02020603050405020304" pitchFamily="18" charset="0"/>
              </a:rPr>
              <a:t>);  P(y=</a:t>
            </a:r>
            <a:r>
              <a:rPr lang="en-US" sz="2000" dirty="0" err="1">
                <a:latin typeface="Times New Roman" panose="02020603050405020304" pitchFamily="18" charset="0"/>
                <a:cs typeface="Times New Roman" panose="02020603050405020304" pitchFamily="18" charset="0"/>
              </a:rPr>
              <a:t>0|x;w</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vi-VN" sz="2000" dirty="0">
                <a:latin typeface="+mj-lt"/>
              </a:rPr>
              <a:t>Nếu biểu thức thứ nhất lớn hơn thì ta kết luận điểm dữ liệu thuộc class 1, ngược lại thì nó thuộc class 0. Vì tổng hai biểu thức này luôn bằng 1 nên một cách gọn hơn, ta chỉ cần xác định xem P(y=1|x;w)P(y=1|x;w) lớn hơn 0.5 hay không. Nếu có, class 1. Nếu không, class 0.</a:t>
            </a:r>
            <a:endParaRPr lang="en-US" sz="2000" dirty="0" smtClean="0">
              <a:latin typeface="+mj-lt"/>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lvl="8">
              <a:buFontTx/>
              <a:buChar char="-"/>
            </a:pPr>
            <a:endParaRPr lang="vi-VN" sz="2400" dirty="0">
              <a:latin typeface="+mj-lt"/>
            </a:endParaRPr>
          </a:p>
          <a:p>
            <a:endParaRPr lang="en-US" sz="2400" dirty="0">
              <a:latin typeface="+mj-lt"/>
            </a:endParaRPr>
          </a:p>
        </p:txBody>
      </p:sp>
    </p:spTree>
    <p:extLst>
      <p:ext uri="{BB962C8B-B14F-4D97-AF65-F5344CB8AC3E}">
        <p14:creationId xmlns:p14="http://schemas.microsoft.com/office/powerpoint/2010/main" val="27190945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itle 1"/>
              <p:cNvSpPr>
                <a:spLocks noGrp="1"/>
              </p:cNvSpPr>
              <p:nvPr>
                <p:ph idx="1"/>
              </p:nvPr>
            </p:nvSpPr>
            <p:spPr>
              <a:xfrm>
                <a:off x="821108" y="410762"/>
                <a:ext cx="10515600" cy="5894388"/>
              </a:xfrm>
            </p:spPr>
            <p:txBody>
              <a:bodyPr/>
              <a:lstStyle/>
              <a:p>
                <a:r>
                  <a:rPr lang="en-US" b="1" dirty="0" smtClean="0">
                    <a:latin typeface="Times New Roman" panose="02020603050405020304" pitchFamily="18" charset="0"/>
                    <a:cs typeface="Times New Roman" panose="02020603050405020304" pitchFamily="18" charset="0"/>
                  </a:rPr>
                  <a:t>Boundary </a:t>
                </a:r>
                <a:r>
                  <a:rPr lang="en-US" b="1" dirty="0" err="1">
                    <a:latin typeface="Times New Roman" panose="02020603050405020304" pitchFamily="18" charset="0"/>
                    <a:cs typeface="Times New Roman" panose="02020603050405020304" pitchFamily="18" charset="0"/>
                  </a:rPr>
                  <a:t>tạo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bởi</a:t>
                </a:r>
                <a:r>
                  <a:rPr lang="en-US" b="1" dirty="0">
                    <a:latin typeface="Times New Roman" panose="02020603050405020304" pitchFamily="18" charset="0"/>
                    <a:cs typeface="Times New Roman" panose="02020603050405020304" pitchFamily="18" charset="0"/>
                  </a:rPr>
                  <a:t> Logistic Regression </a:t>
                </a:r>
                <a:r>
                  <a:rPr lang="en-US" b="1" dirty="0" err="1">
                    <a:latin typeface="Times New Roman" panose="02020603050405020304" pitchFamily="18" charset="0"/>
                    <a:cs typeface="Times New Roman" panose="02020603050405020304" pitchFamily="18" charset="0"/>
                  </a:rPr>
                  <a:t>có</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dạng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tuyến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tính</a:t>
                </a:r>
                <a:endParaRPr lang="en-US" b="1"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Thật</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luận</a:t>
                </a:r>
                <a:r>
                  <a:rPr lang="en-US" dirty="0">
                    <a:latin typeface="Times New Roman" panose="02020603050405020304" pitchFamily="18" charset="0"/>
                    <a:cs typeface="Times New Roman" panose="02020603050405020304" pitchFamily="18" charset="0"/>
                  </a:rPr>
                  <a:t> ở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smtClean="0">
                    <a:latin typeface="Times New Roman" panose="02020603050405020304" pitchFamily="18" charset="0"/>
                    <a:cs typeface="Times New Roman" panose="02020603050405020304" pitchFamily="18" charset="0"/>
                  </a:rPr>
                  <a:t>:</a:t>
                </a:r>
              </a:p>
              <a:p>
                <a:pPr marL="0" indent="0">
                  <a:buNone/>
                </a:pPr>
                <a:endParaRPr lang="en-US" dirty="0" smtClean="0"/>
              </a:p>
              <a:p>
                <a:pPr marL="0" indent="0" algn="ctr">
                  <a:buNone/>
                </a:pPr>
                <a:r>
                  <a:rPr lang="en-US" dirty="0"/>
                  <a:t>P(y=</a:t>
                </a:r>
                <a:r>
                  <a:rPr lang="en-US" dirty="0" err="1"/>
                  <a:t>1|x;w</a:t>
                </a:r>
                <a:r>
                  <a:rPr lang="en-US" dirty="0"/>
                  <a:t>)&gt;0.5 </a:t>
                </a:r>
                <a:r>
                  <a:rPr lang="en-US" dirty="0" smtClean="0"/>
                  <a:t>⇔</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𝑇</m:t>
                                </m:r>
                              </m:sup>
                            </m:sSup>
                            <m:r>
                              <a:rPr lang="en-US" b="0" i="1" smtClean="0">
                                <a:latin typeface="Cambria Math" panose="02040503050406030204" pitchFamily="18" charset="0"/>
                              </a:rPr>
                              <m:t>𝑥</m:t>
                            </m:r>
                          </m:sup>
                        </m:sSup>
                      </m:den>
                    </m:f>
                  </m:oMath>
                </a14:m>
                <a:r>
                  <a:rPr lang="en-US" dirty="0" smtClean="0"/>
                  <a:t>&gt;</a:t>
                </a:r>
                <a:r>
                  <a:rPr lang="en-US" dirty="0"/>
                  <a:t>0.5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𝑒</m:t>
                        </m:r>
                      </m:e>
                      <m:sup>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m:t>
                            </m:r>
                            <m:r>
                              <a:rPr lang="en-US" b="0" i="1" dirty="0" smtClean="0">
                                <a:latin typeface="Cambria Math" panose="02040503050406030204" pitchFamily="18" charset="0"/>
                              </a:rPr>
                              <m:t>𝑤</m:t>
                            </m:r>
                          </m:e>
                          <m:sup>
                            <m:r>
                              <a:rPr lang="en-US" b="0" i="1" dirty="0" smtClean="0">
                                <a:latin typeface="Cambria Math" panose="02040503050406030204" pitchFamily="18" charset="0"/>
                              </a:rPr>
                              <m:t>𝑇</m:t>
                            </m:r>
                          </m:sup>
                        </m:sSup>
                        <m:r>
                          <a:rPr lang="en-US" b="0" i="1" dirty="0" smtClean="0">
                            <a:latin typeface="Cambria Math" panose="02040503050406030204" pitchFamily="18" charset="0"/>
                          </a:rPr>
                          <m:t>𝑥</m:t>
                        </m:r>
                      </m:sup>
                    </m:sSup>
                  </m:oMath>
                </a14:m>
                <a:r>
                  <a:rPr lang="en-US" dirty="0" smtClean="0"/>
                  <a:t>&lt;</a:t>
                </a:r>
                <a:r>
                  <a:rPr lang="en-US" dirty="0"/>
                  <a:t>1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𝑤</m:t>
                        </m:r>
                      </m:e>
                      <m:sup>
                        <m:r>
                          <a:rPr lang="en-US" b="0" i="1" dirty="0" smtClean="0">
                            <a:latin typeface="Cambria Math" panose="02040503050406030204" pitchFamily="18" charset="0"/>
                          </a:rPr>
                          <m:t>𝑇</m:t>
                        </m:r>
                      </m:sup>
                    </m:sSup>
                    <m:r>
                      <a:rPr lang="en-US" b="0" i="1" dirty="0" smtClean="0">
                        <a:latin typeface="Cambria Math" panose="02040503050406030204" pitchFamily="18" charset="0"/>
                      </a:rPr>
                      <m:t>𝑥</m:t>
                    </m:r>
                  </m:oMath>
                </a14:m>
                <a:r>
                  <a:rPr lang="en-US" dirty="0"/>
                  <a:t>&gt;</a:t>
                </a:r>
                <a:r>
                  <a:rPr lang="en-US" dirty="0" smtClean="0"/>
                  <a:t>0</a:t>
                </a:r>
              </a:p>
              <a:p>
                <a:pPr marL="0" indent="0">
                  <a:buNone/>
                </a:pPr>
                <a:endParaRPr lang="en-US" dirty="0" smtClean="0"/>
              </a:p>
              <a:p>
                <a:pPr marL="0" indent="0">
                  <a:buNone/>
                </a:pPr>
                <a:r>
                  <a:rPr lang="vi-VN" dirty="0" smtClean="0">
                    <a:latin typeface="+mj-lt"/>
                  </a:rPr>
                  <a:t>Nói </a:t>
                </a:r>
                <a:r>
                  <a:rPr lang="vi-VN" dirty="0">
                    <a:latin typeface="+mj-lt"/>
                  </a:rPr>
                  <a:t>cách khác, boundary giữa hai class là đường có phương trình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𝑤</m:t>
                        </m:r>
                      </m:e>
                      <m:sup>
                        <m:r>
                          <a:rPr lang="en-US" i="1" dirty="0">
                            <a:latin typeface="Cambria Math" panose="02040503050406030204" pitchFamily="18" charset="0"/>
                          </a:rPr>
                          <m:t>𝑇</m:t>
                        </m:r>
                      </m:sup>
                    </m:sSup>
                    <m:r>
                      <a:rPr lang="en-US" i="1" dirty="0">
                        <a:latin typeface="Cambria Math" panose="02040503050406030204" pitchFamily="18" charset="0"/>
                      </a:rPr>
                      <m:t>𝑥</m:t>
                    </m:r>
                  </m:oMath>
                </a14:m>
                <a:r>
                  <a:rPr lang="vi-VN" dirty="0">
                    <a:latin typeface="+mj-lt"/>
                  </a:rPr>
                  <a:t>. Đây chính là phương trình của một siêu mặt phẳng. Vậy Logistic Regression tạo ra boundary có dạng tuyến tính.</a:t>
                </a:r>
                <a:r>
                  <a:rPr lang="en-US" dirty="0"/>
                  <a:t/>
                </a:r>
                <a:br>
                  <a:rPr lang="en-US" dirty="0"/>
                </a:br>
                <a:endParaRPr lang="en-US" dirty="0"/>
              </a:p>
              <a:p>
                <a:endParaRPr lang="en-US" dirty="0"/>
              </a:p>
            </p:txBody>
          </p:sp>
        </mc:Choice>
        <mc:Fallback xmlns="">
          <p:sp>
            <p:nvSpPr>
              <p:cNvPr id="5" name="Title 1"/>
              <p:cNvSpPr>
                <a:spLocks noGrp="1" noRot="1" noChangeAspect="1" noMove="1" noResize="1" noEditPoints="1" noAdjustHandles="1" noChangeArrowheads="1" noChangeShapeType="1" noTextEdit="1"/>
              </p:cNvSpPr>
              <p:nvPr>
                <p:ph idx="1"/>
              </p:nvPr>
            </p:nvSpPr>
            <p:spPr>
              <a:xfrm>
                <a:off x="821108" y="410762"/>
                <a:ext cx="10515600" cy="5894388"/>
              </a:xfrm>
              <a:blipFill rotWithShape="0">
                <a:blip r:embed="rId2"/>
                <a:stretch>
                  <a:fillRect l="-638" r="-1101"/>
                </a:stretch>
              </a:blipFill>
            </p:spPr>
            <p:txBody>
              <a:bodyPr/>
              <a:lstStyle/>
              <a:p>
                <a:r>
                  <a:rPr lang="en-US">
                    <a:noFill/>
                  </a:rPr>
                  <a:t> </a:t>
                </a:r>
              </a:p>
            </p:txBody>
          </p:sp>
        </mc:Fallback>
      </mc:AlternateContent>
    </p:spTree>
    <p:extLst>
      <p:ext uri="{BB962C8B-B14F-4D97-AF65-F5344CB8AC3E}">
        <p14:creationId xmlns:p14="http://schemas.microsoft.com/office/powerpoint/2010/main" val="3822995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692790"/>
            <a:ext cx="10515600" cy="1193482"/>
          </a:xfrm>
        </p:spPr>
        <p:txBody>
          <a:bodyPr/>
          <a:lstStyle/>
          <a:p>
            <a:r>
              <a:rPr lang="en-US" dirty="0" err="1" smtClean="0">
                <a:latin typeface="Times New Roman" panose="02020603050405020304" pitchFamily="18" charset="0"/>
                <a:cs typeface="Times New Roman" panose="02020603050405020304" pitchFamily="18" charset="0"/>
              </a:rPr>
              <a:t>1.giới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 Placeholder 4"/>
              <p:cNvSpPr>
                <a:spLocks noGrp="1"/>
              </p:cNvSpPr>
              <p:nvPr>
                <p:ph type="body" idx="1"/>
              </p:nvPr>
            </p:nvSpPr>
            <p:spPr>
              <a:xfrm>
                <a:off x="831850" y="2253740"/>
                <a:ext cx="10515600" cy="4215640"/>
              </a:xfrm>
            </p:spPr>
            <p:txBody>
              <a:bodyPr>
                <a:normAutofit/>
              </a:bodyPr>
              <a:lstStyle/>
              <a:p>
                <a:r>
                  <a:rPr lang="en-US" dirty="0" smtClean="0">
                    <a:solidFill>
                      <a:schemeClr val="tx1"/>
                    </a:solidFill>
                    <a:latin typeface="Times New Roman" panose="02020603050405020304" pitchFamily="18" charset="0"/>
                    <a:cs typeface="Times New Roman" panose="02020603050405020304" pitchFamily="18" charset="0"/>
                  </a:rPr>
                  <a:t>Nhắc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lại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hai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mô</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hình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tuyến</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tính</a:t>
                </a:r>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err="1">
                    <a:solidFill>
                      <a:schemeClr val="tx1"/>
                    </a:solidFill>
                    <a:latin typeface="Times New Roman" panose="02020603050405020304" pitchFamily="18" charset="0"/>
                    <a:cs typeface="Times New Roman" panose="02020603050405020304" pitchFamily="18" charset="0"/>
                  </a:rPr>
                  <a:t>Hai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mô</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hình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tuyến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tính</a:t>
                </a:r>
                <a:r>
                  <a:rPr lang="en-US" dirty="0">
                    <a:solidFill>
                      <a:schemeClr val="tx1"/>
                    </a:solidFill>
                    <a:latin typeface="Times New Roman" panose="02020603050405020304" pitchFamily="18" charset="0"/>
                    <a:cs typeface="Times New Roman" panose="02020603050405020304" pitchFamily="18" charset="0"/>
                  </a:rPr>
                  <a:t> (linear models) </a:t>
                </a:r>
                <a:r>
                  <a:rPr lang="en-US" dirty="0">
                    <a:solidFill>
                      <a:schemeClr val="tx1"/>
                    </a:solidFill>
                    <a:latin typeface="Times New Roman" panose="02020603050405020304" pitchFamily="18" charset="0"/>
                    <a:cs typeface="Times New Roman" panose="02020603050405020304" pitchFamily="18" charset="0"/>
                    <a:hlinkClick r:id="rId2"/>
                  </a:rPr>
                  <a:t>Linear Regression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hlinkClick r:id="rId3"/>
                  </a:rPr>
                  <a:t>Perceptron Learning Algorithm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PLA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chúng</a:t>
                </a:r>
                <a:r>
                  <a:rPr lang="en-US" dirty="0">
                    <a:solidFill>
                      <a:schemeClr val="tx1"/>
                    </a:solidFill>
                    <a:latin typeface="Times New Roman" panose="02020603050405020304" pitchFamily="18" charset="0"/>
                    <a:cs typeface="Times New Roman" panose="02020603050405020304" pitchFamily="18" charset="0"/>
                  </a:rPr>
                  <a:t> ta </a:t>
                </a:r>
                <a:r>
                  <a:rPr lang="en-US" dirty="0" err="1">
                    <a:solidFill>
                      <a:schemeClr val="tx1"/>
                    </a:solidFill>
                    <a:latin typeface="Times New Roman" panose="02020603050405020304" pitchFamily="18" charset="0"/>
                    <a:cs typeface="Times New Roman" panose="02020603050405020304" pitchFamily="18" charset="0"/>
                  </a:rPr>
                  <a:t>đã</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biết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đều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chung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một</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dạng</a:t>
                </a:r>
                <a:r>
                  <a:rPr lang="en-US" dirty="0" smtClean="0">
                    <a:solidFill>
                      <a:schemeClr val="tx1"/>
                    </a:solidFill>
                    <a:latin typeface="Times New Roman" panose="02020603050405020304" pitchFamily="18" charset="0"/>
                    <a:cs typeface="Times New Roman" panose="02020603050405020304" pitchFamily="18" charset="0"/>
                  </a:rPr>
                  <a:t>:</a:t>
                </a:r>
              </a:p>
              <a:p>
                <a:pPr algn="ctr"/>
                <a:r>
                  <a:rPr lang="en-US" sz="3200" dirty="0" smtClean="0">
                    <a:solidFill>
                      <a:schemeClr val="tx1"/>
                    </a:solidFill>
                    <a:latin typeface="Times New Roman" panose="02020603050405020304" pitchFamily="18" charset="0"/>
                    <a:cs typeface="Times New Roman" panose="02020603050405020304" pitchFamily="18" charset="0"/>
                  </a:rPr>
                  <a:t>y=f(</a:t>
                </a:r>
                <a14:m>
                  <m:oMath xmlns:m="http://schemas.openxmlformats.org/officeDocument/2006/math">
                    <m:sSup>
                      <m:sSupPr>
                        <m:ctrlPr>
                          <a:rPr lang="en-US" sz="3200" i="1" smtClean="0">
                            <a:solidFill>
                              <a:schemeClr val="tx1"/>
                            </a:solidFill>
                            <a:latin typeface="Cambria Math" panose="02040503050406030204" pitchFamily="18" charset="0"/>
                          </a:rPr>
                        </m:ctrlPr>
                      </m:sSupPr>
                      <m:e>
                        <m:r>
                          <a:rPr lang="en-US" sz="3200" b="0" i="1" smtClean="0">
                            <a:solidFill>
                              <a:schemeClr val="tx1"/>
                            </a:solidFill>
                            <a:latin typeface="Cambria Math" panose="02040503050406030204" pitchFamily="18" charset="0"/>
                          </a:rPr>
                          <m:t>𝑤</m:t>
                        </m:r>
                      </m:e>
                      <m:sup>
                        <m:r>
                          <a:rPr lang="en-US" sz="3200" b="0" i="1" smtClean="0">
                            <a:solidFill>
                              <a:schemeClr val="tx1"/>
                            </a:solidFill>
                            <a:latin typeface="Cambria Math" panose="02040503050406030204" pitchFamily="18" charset="0"/>
                          </a:rPr>
                          <m:t>𝑇</m:t>
                        </m:r>
                      </m:sup>
                    </m:sSup>
                  </m:oMath>
                </a14:m>
                <a:r>
                  <a:rPr lang="en-US" sz="3200" dirty="0" smtClean="0">
                    <a:solidFill>
                      <a:schemeClr val="tx1"/>
                    </a:solidFill>
                    <a:latin typeface="Times New Roman" panose="02020603050405020304" pitchFamily="18" charset="0"/>
                    <a:cs typeface="Times New Roman" panose="02020603050405020304" pitchFamily="18" charset="0"/>
                  </a:rPr>
                  <a:t>x)</a:t>
                </a:r>
              </a:p>
              <a:p>
                <a:r>
                  <a:rPr lang="en-US" dirty="0" err="1">
                    <a:solidFill>
                      <a:schemeClr val="tx1"/>
                    </a:solidFill>
                    <a:latin typeface="Times New Roman" panose="02020603050405020304" pitchFamily="18" charset="0"/>
                    <a:cs typeface="Times New Roman" panose="02020603050405020304" pitchFamily="18" charset="0"/>
                  </a:rPr>
                  <a:t>trong</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đó</a:t>
                </a:r>
                <a:r>
                  <a:rPr lang="en-US" dirty="0" smtClean="0">
                    <a:solidFill>
                      <a:schemeClr val="tx1"/>
                    </a:solidFill>
                    <a:latin typeface="Times New Roman" panose="02020603050405020304" pitchFamily="18" charset="0"/>
                    <a:cs typeface="Times New Roman" panose="02020603050405020304" pitchFamily="18" charset="0"/>
                  </a:rPr>
                  <a:t>:</a:t>
                </a:r>
              </a:p>
              <a:p>
                <a:r>
                  <a:rPr lang="fr-FR" dirty="0" smtClean="0">
                    <a:solidFill>
                      <a:schemeClr val="tx1"/>
                    </a:solidFill>
                    <a:latin typeface="Times New Roman" panose="02020603050405020304" pitchFamily="18" charset="0"/>
                    <a:cs typeface="Times New Roman" panose="02020603050405020304" pitchFamily="18" charset="0"/>
                  </a:rPr>
                  <a:t>	f() </a:t>
                </a:r>
                <a:r>
                  <a:rPr lang="fr-FR" dirty="0" err="1" smtClean="0">
                    <a:solidFill>
                      <a:schemeClr val="tx1"/>
                    </a:solidFill>
                    <a:latin typeface="Times New Roman" panose="02020603050405020304" pitchFamily="18" charset="0"/>
                    <a:cs typeface="Times New Roman" panose="02020603050405020304" pitchFamily="18" charset="0"/>
                  </a:rPr>
                  <a:t>được</a:t>
                </a:r>
                <a:r>
                  <a:rPr lang="fr-FR" dirty="0" smtClean="0">
                    <a:solidFill>
                      <a:schemeClr val="tx1"/>
                    </a:solidFill>
                    <a:latin typeface="Times New Roman" panose="02020603050405020304" pitchFamily="18" charset="0"/>
                    <a:cs typeface="Times New Roman" panose="02020603050405020304" pitchFamily="18" charset="0"/>
                  </a:rPr>
                  <a:t> </a:t>
                </a:r>
                <a:r>
                  <a:rPr lang="fr-FR" dirty="0" err="1">
                    <a:solidFill>
                      <a:schemeClr val="tx1"/>
                    </a:solidFill>
                    <a:latin typeface="Times New Roman" panose="02020603050405020304" pitchFamily="18" charset="0"/>
                    <a:cs typeface="Times New Roman" panose="02020603050405020304" pitchFamily="18" charset="0"/>
                  </a:rPr>
                  <a:t>gọi</a:t>
                </a:r>
                <a:r>
                  <a:rPr lang="fr-FR" dirty="0">
                    <a:solidFill>
                      <a:schemeClr val="tx1"/>
                    </a:solidFill>
                    <a:latin typeface="Times New Roman" panose="02020603050405020304" pitchFamily="18" charset="0"/>
                    <a:cs typeface="Times New Roman" panose="02020603050405020304" pitchFamily="18" charset="0"/>
                  </a:rPr>
                  <a:t> là </a:t>
                </a:r>
                <a:r>
                  <a:rPr lang="fr-FR" i="1" dirty="0">
                    <a:solidFill>
                      <a:schemeClr val="tx1"/>
                    </a:solidFill>
                    <a:latin typeface="Times New Roman" panose="02020603050405020304" pitchFamily="18" charset="0"/>
                    <a:cs typeface="Times New Roman" panose="02020603050405020304" pitchFamily="18" charset="0"/>
                  </a:rPr>
                  <a:t>activation </a:t>
                </a:r>
                <a:r>
                  <a:rPr lang="fr-FR" i="1" dirty="0" err="1" smtClean="0">
                    <a:solidFill>
                      <a:schemeClr val="tx1"/>
                    </a:solidFill>
                    <a:latin typeface="Times New Roman" panose="02020603050405020304" pitchFamily="18" charset="0"/>
                    <a:cs typeface="Times New Roman" panose="02020603050405020304" pitchFamily="18" charset="0"/>
                  </a:rPr>
                  <a:t>function</a:t>
                </a:r>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	</a:t>
                </a:r>
                <a:r>
                  <a:rPr lang="vi-VN" dirty="0">
                    <a:solidFill>
                      <a:schemeClr val="tx1"/>
                    </a:solidFill>
                    <a:latin typeface="Times New Roman" panose="02020603050405020304" pitchFamily="18" charset="0"/>
                    <a:cs typeface="Times New Roman" panose="02020603050405020304" pitchFamily="18" charset="0"/>
                  </a:rPr>
                  <a:t>xx được hiểu là dữ liệu mở </a:t>
                </a:r>
                <a:r>
                  <a:rPr lang="vi-VN" dirty="0" smtClean="0">
                    <a:solidFill>
                      <a:schemeClr val="tx1"/>
                    </a:solidFill>
                    <a:latin typeface="Times New Roman" panose="02020603050405020304" pitchFamily="18" charset="0"/>
                    <a:cs typeface="Times New Roman" panose="02020603050405020304" pitchFamily="18" charset="0"/>
                  </a:rPr>
                  <a:t>rộn</a:t>
                </a:r>
                <a:r>
                  <a:rPr lang="en-US" dirty="0" smtClean="0">
                    <a:solidFill>
                      <a:schemeClr val="tx1"/>
                    </a:solidFill>
                    <a:latin typeface="Times New Roman" panose="02020603050405020304" pitchFamily="18" charset="0"/>
                    <a:cs typeface="Times New Roman" panose="02020603050405020304" pitchFamily="18" charset="0"/>
                  </a:rPr>
                  <a:t>g</a:t>
                </a:r>
              </a:p>
              <a:p>
                <a:r>
                  <a:rPr lang="vi-VN" dirty="0">
                    <a:solidFill>
                      <a:schemeClr val="tx1"/>
                    </a:solidFill>
                    <a:latin typeface="Times New Roman" panose="02020603050405020304" pitchFamily="18" charset="0"/>
                    <a:cs typeface="Times New Roman" panose="02020603050405020304" pitchFamily="18" charset="0"/>
                  </a:rPr>
                  <a:t>Trong bài này, tôi sẽ giới thiệu mô hình thứ ba với một activation khác, được sử dụng cho các bài toán </a:t>
                </a:r>
                <a:r>
                  <a:rPr lang="vi-VN" i="1" dirty="0">
                    <a:solidFill>
                      <a:schemeClr val="tx1"/>
                    </a:solidFill>
                    <a:latin typeface="Times New Roman" panose="02020603050405020304" pitchFamily="18" charset="0"/>
                    <a:cs typeface="Times New Roman" panose="02020603050405020304" pitchFamily="18" charset="0"/>
                  </a:rPr>
                  <a:t>flexible</a:t>
                </a:r>
                <a:r>
                  <a:rPr lang="vi-VN" dirty="0">
                    <a:solidFill>
                      <a:schemeClr val="tx1"/>
                    </a:solidFill>
                    <a:latin typeface="Times New Roman" panose="02020603050405020304" pitchFamily="18" charset="0"/>
                    <a:cs typeface="Times New Roman" panose="02020603050405020304" pitchFamily="18" charset="0"/>
                  </a:rPr>
                  <a:t> </a:t>
                </a:r>
                <a:r>
                  <a:rPr lang="vi-VN" dirty="0" smtClean="0">
                    <a:solidFill>
                      <a:schemeClr val="tx1"/>
                    </a:solidFill>
                    <a:latin typeface="Times New Roman" panose="02020603050405020304" pitchFamily="18" charset="0"/>
                    <a:cs typeface="Times New Roman" panose="02020603050405020304" pitchFamily="18" charset="0"/>
                  </a:rPr>
                  <a:t>hơn</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xmlns="">
          <p:sp>
            <p:nvSpPr>
              <p:cNvPr id="5" name="Text Placeholder 4"/>
              <p:cNvSpPr>
                <a:spLocks noGrp="1" noRot="1" noChangeAspect="1" noMove="1" noResize="1" noEditPoints="1" noAdjustHandles="1" noChangeArrowheads="1" noChangeShapeType="1" noTextEdit="1"/>
              </p:cNvSpPr>
              <p:nvPr>
                <p:ph type="body" idx="1"/>
              </p:nvPr>
            </p:nvSpPr>
            <p:spPr>
              <a:xfrm>
                <a:off x="831850" y="2253740"/>
                <a:ext cx="10515600" cy="4215640"/>
              </a:xfrm>
              <a:blipFill rotWithShape="0">
                <a:blip r:embed="rId4"/>
                <a:stretch>
                  <a:fillRect l="-580" t="-868" r="-348"/>
                </a:stretch>
              </a:blipFill>
            </p:spPr>
            <p:txBody>
              <a:bodyPr/>
              <a:lstStyle/>
              <a:p>
                <a:r>
                  <a:rPr lang="en-US">
                    <a:noFill/>
                  </a:rPr>
                  <a:t> </a:t>
                </a:r>
              </a:p>
            </p:txBody>
          </p:sp>
        </mc:Fallback>
      </mc:AlternateContent>
    </p:spTree>
    <p:extLst>
      <p:ext uri="{BB962C8B-B14F-4D97-AF65-F5344CB8AC3E}">
        <p14:creationId xmlns:p14="http://schemas.microsoft.com/office/powerpoint/2010/main" val="6183585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1475"/>
            <a:ext cx="10515600" cy="1803162"/>
          </a:xfrm>
        </p:spPr>
        <p:txBody>
          <a:bodyPr>
            <a:normAutofit/>
          </a:bodyPr>
          <a:lstStyle/>
          <a:p>
            <a:r>
              <a:rPr lang="en-US" sz="2800" dirty="0" err="1" smtClean="0">
                <a:latin typeface="Times New Roman" panose="02020603050405020304" pitchFamily="18" charset="0"/>
                <a:cs typeface="Times New Roman" panose="02020603050405020304" pitchFamily="18" charset="0"/>
              </a:rPr>
              <a:t>Ví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a:t>
            </a:r>
            <a:r>
              <a:rPr lang="en-US"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Một nhóm 20 sinh viên dành thời gian trong khoảng từ 0 đến 6 giờ cho việc ôn thi. Thời gian ôn thi này ảnh hưởng đến xác suất sinh viên vượt qua kỳ thi như thế nào</a:t>
            </a:r>
            <a:r>
              <a:rPr lang="vi-VN" sz="2800"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838200" y="2338251"/>
            <a:ext cx="10515600" cy="3838712"/>
          </a:xfrm>
        </p:spPr>
        <p:txBody>
          <a:bodyPr/>
          <a:lstStyle/>
          <a:p>
            <a:r>
              <a:rPr lang="en-US" dirty="0" err="1" smtClean="0"/>
              <a:t>Kết</a:t>
            </a:r>
            <a:r>
              <a:rPr lang="en-US" dirty="0" smtClean="0"/>
              <a:t> </a:t>
            </a:r>
            <a:r>
              <a:rPr lang="en-US" dirty="0" err="1" smtClean="0"/>
              <a:t>quả</a:t>
            </a:r>
            <a:r>
              <a:rPr lang="en-US" dirty="0" smtClean="0"/>
              <a:t> </a:t>
            </a:r>
            <a:r>
              <a:rPr lang="en-US" dirty="0" err="1" smtClean="0"/>
              <a:t>thu</a:t>
            </a:r>
            <a:r>
              <a:rPr lang="en-US" dirty="0" smtClean="0"/>
              <a:t> </a:t>
            </a:r>
            <a:r>
              <a:rPr lang="en-US" dirty="0" err="1" smtClean="0"/>
              <a:t>được</a:t>
            </a:r>
            <a:r>
              <a:rPr lang="en-US" dirty="0"/>
              <a:t>:</a:t>
            </a:r>
            <a:endParaRPr lang="en-US" dirty="0" smtClean="0"/>
          </a:p>
          <a:p>
            <a:endParaRPr lang="en-US" dirty="0"/>
          </a:p>
        </p:txBody>
      </p:sp>
      <p:pic>
        <p:nvPicPr>
          <p:cNvPr id="7" name="Content Placeholder 4"/>
          <p:cNvPicPr>
            <a:picLocks noChangeAspect="1"/>
          </p:cNvPicPr>
          <p:nvPr/>
        </p:nvPicPr>
        <p:blipFill>
          <a:blip r:embed="rId2"/>
          <a:stretch>
            <a:fillRect/>
          </a:stretch>
        </p:blipFill>
        <p:spPr>
          <a:xfrm>
            <a:off x="838200" y="2892268"/>
            <a:ext cx="9341835" cy="3422739"/>
          </a:xfrm>
          <a:prstGeom prst="rect">
            <a:avLst/>
          </a:prstGeom>
        </p:spPr>
      </p:pic>
    </p:spTree>
    <p:extLst>
      <p:ext uri="{BB962C8B-B14F-4D97-AF65-F5344CB8AC3E}">
        <p14:creationId xmlns:p14="http://schemas.microsoft.com/office/powerpoint/2010/main" val="12077335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882419"/>
          </a:xfrm>
        </p:spPr>
        <p:txBody>
          <a:bodyPr>
            <a:noAutofit/>
          </a:bodyPr>
          <a:lstStyle/>
          <a:p>
            <a:r>
              <a:rPr lang="vi-VN" sz="2000" dirty="0">
                <a:latin typeface="Times New Roman" panose="02020603050405020304" pitchFamily="18" charset="0"/>
                <a:cs typeface="Times New Roman" panose="02020603050405020304" pitchFamily="18" charset="0"/>
              </a:rPr>
              <a:t>PLA không thể áp dụng được cho bài toán này vì không thể nói một người học bao nhiêu giờ thì 100% trượt hay đỗ, và thực tế là dữ liệu này cũng không </a:t>
            </a:r>
            <a:r>
              <a:rPr lang="vi-VN" sz="2000" i="1" dirty="0">
                <a:latin typeface="Times New Roman" panose="02020603050405020304" pitchFamily="18" charset="0"/>
                <a:cs typeface="Times New Roman" panose="02020603050405020304" pitchFamily="18" charset="0"/>
              </a:rPr>
              <a:t>linearly separable</a:t>
            </a:r>
            <a:r>
              <a:rPr lang="vi-VN" sz="2000" dirty="0">
                <a:latin typeface="Times New Roman" panose="02020603050405020304" pitchFamily="18" charset="0"/>
                <a:cs typeface="Times New Roman" panose="02020603050405020304" pitchFamily="18" charset="0"/>
              </a:rPr>
              <a:t> (điệu kiện để PLA có thể làm việc). Chú ý rằng các điểm màu đỏ và xanh được vẽ ở hai tung độ khác nhau để tiện cho việc minh họa. Các điểm này được vẽ dùng cả dữ liệu đầu vào xx và đầu ra \(y). Khi ta nói </a:t>
            </a:r>
            <a:r>
              <a:rPr lang="vi-VN" sz="2000" i="1" dirty="0">
                <a:latin typeface="Times New Roman" panose="02020603050405020304" pitchFamily="18" charset="0"/>
                <a:cs typeface="Times New Roman" panose="02020603050405020304" pitchFamily="18" charset="0"/>
              </a:rPr>
              <a:t>linearly seperable</a:t>
            </a:r>
            <a:r>
              <a:rPr lang="vi-VN" sz="2000" dirty="0">
                <a:latin typeface="Times New Roman" panose="02020603050405020304" pitchFamily="18" charset="0"/>
                <a:cs typeface="Times New Roman" panose="02020603050405020304" pitchFamily="18" charset="0"/>
              </a:rPr>
              <a:t> là khi ta chỉ dùng dữ liệu đầu vào </a:t>
            </a:r>
            <a:r>
              <a:rPr lang="vi-VN" sz="2000" dirty="0" smtClean="0">
                <a:latin typeface="Times New Roman" panose="02020603050405020304" pitchFamily="18" charset="0"/>
                <a:cs typeface="Times New Roman" panose="02020603050405020304" pitchFamily="18" charset="0"/>
              </a:rPr>
              <a:t>xx</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478280"/>
            <a:ext cx="10515600" cy="3698682"/>
          </a:xfrm>
        </p:spPr>
        <p:txBody>
          <a:bodyPr/>
          <a:lstStyle/>
          <a:p>
            <a:r>
              <a:rPr lang="vi-VN" dirty="0"/>
              <a:t>Chúng ta biểu diễn các điểm này trên đồ thị để thấy rõ </a:t>
            </a:r>
            <a:r>
              <a:rPr lang="vi-VN" dirty="0" smtClean="0"/>
              <a:t>hơn</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974046" y="3098284"/>
            <a:ext cx="8934450" cy="3600450"/>
          </a:xfrm>
          <a:prstGeom prst="rect">
            <a:avLst/>
          </a:prstGeom>
        </p:spPr>
      </p:pic>
    </p:spTree>
    <p:extLst>
      <p:ext uri="{BB962C8B-B14F-4D97-AF65-F5344CB8AC3E}">
        <p14:creationId xmlns:p14="http://schemas.microsoft.com/office/powerpoint/2010/main" val="30640790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335346"/>
          </a:xfrm>
        </p:spPr>
        <p:txBody>
          <a:bodyPr>
            <a:noAutofit/>
          </a:bodyPr>
          <a:lstStyle/>
          <a:p>
            <a:r>
              <a:rPr lang="en-US" sz="1800" b="1" dirty="0" err="1">
                <a:latin typeface="Times New Roman" panose="02020603050405020304" pitchFamily="18" charset="0"/>
                <a:cs typeface="Times New Roman" panose="02020603050405020304" pitchFamily="18" charset="0"/>
              </a:rPr>
              <a:t>Mô</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hình</a:t>
            </a:r>
            <a:r>
              <a:rPr lang="en-US" sz="1800" b="1" dirty="0">
                <a:latin typeface="Times New Roman" panose="02020603050405020304" pitchFamily="18" charset="0"/>
                <a:cs typeface="Times New Roman" panose="02020603050405020304" pitchFamily="18" charset="0"/>
              </a:rPr>
              <a:t> Logistic Regression</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Đầu ra dự đoán của:</a:t>
            </a:r>
            <a:br>
              <a:rPr lang="vi-VN"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t>
            </a:r>
            <a:r>
              <a:rPr lang="vi-VN" sz="1800" dirty="0" smtClean="0">
                <a:latin typeface="Times New Roman" panose="02020603050405020304" pitchFamily="18" charset="0"/>
                <a:cs typeface="Times New Roman" panose="02020603050405020304" pitchFamily="18" charset="0"/>
              </a:rPr>
              <a:t>Linear </a:t>
            </a:r>
            <a:r>
              <a:rPr lang="vi-VN" sz="1800" dirty="0">
                <a:latin typeface="Times New Roman" panose="02020603050405020304" pitchFamily="18" charset="0"/>
                <a:cs typeface="Times New Roman" panose="02020603050405020304" pitchFamily="18" charset="0"/>
              </a:rPr>
              <a:t>Regression</a:t>
            </a:r>
            <a:r>
              <a:rPr lang="vi-VN" sz="1800" dirty="0" smtClean="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vi-VN" sz="1800" dirty="0" smtClean="0">
                <a:latin typeface="Times New Roman" panose="02020603050405020304" pitchFamily="18" charset="0"/>
                <a:cs typeface="Times New Roman" panose="02020603050405020304" pitchFamily="18" charset="0"/>
              </a:rPr>
              <a:t>f(x</a:t>
            </a:r>
            <a:r>
              <a:rPr lang="vi-VN" sz="1800" dirty="0">
                <a:latin typeface="Times New Roman" panose="02020603050405020304" pitchFamily="18" charset="0"/>
                <a:cs typeface="Times New Roman" panose="02020603050405020304" pitchFamily="18" charset="0"/>
              </a:rPr>
              <a:t>)=wTxf(x)=wTx</a:t>
            </a:r>
            <a:br>
              <a:rPr lang="vi-VN"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t>
            </a:r>
            <a:r>
              <a:rPr lang="vi-VN" sz="1800" dirty="0" smtClean="0">
                <a:latin typeface="Times New Roman" panose="02020603050405020304" pitchFamily="18" charset="0"/>
                <a:cs typeface="Times New Roman" panose="02020603050405020304" pitchFamily="18" charset="0"/>
              </a:rPr>
              <a:t>PLA:</a:t>
            </a: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vi-VN" sz="1800" dirty="0" smtClean="0">
                <a:latin typeface="Times New Roman" panose="02020603050405020304" pitchFamily="18" charset="0"/>
                <a:cs typeface="Times New Roman" panose="02020603050405020304" pitchFamily="18" charset="0"/>
              </a:rPr>
              <a:t>f(x</a:t>
            </a:r>
            <a:r>
              <a:rPr lang="vi-VN" sz="1800" dirty="0">
                <a:latin typeface="Times New Roman" panose="02020603050405020304" pitchFamily="18" charset="0"/>
                <a:cs typeface="Times New Roman" panose="02020603050405020304" pitchFamily="18" charset="0"/>
              </a:rPr>
              <a:t>)=sgn(wTx)f(x)=sgn(wTx)</a:t>
            </a:r>
            <a:br>
              <a:rPr lang="vi-VN" sz="1800"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Đầu ra dự đoán của logistic regression thường được viết chung dưới dạng</a:t>
            </a:r>
            <a:r>
              <a:rPr lang="vi-VN" sz="1800" dirty="0" smtClean="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vi-VN" sz="1800" dirty="0" smtClean="0">
                <a:latin typeface="Times New Roman" panose="02020603050405020304" pitchFamily="18" charset="0"/>
                <a:cs typeface="Times New Roman" panose="02020603050405020304" pitchFamily="18" charset="0"/>
              </a:rPr>
              <a:t>f(x</a:t>
            </a:r>
            <a:r>
              <a:rPr lang="vi-VN" sz="1800" dirty="0">
                <a:latin typeface="Times New Roman" panose="02020603050405020304" pitchFamily="18" charset="0"/>
                <a:cs typeface="Times New Roman" panose="02020603050405020304" pitchFamily="18" charset="0"/>
              </a:rPr>
              <a:t>)=</a:t>
            </a:r>
            <a:r>
              <a:rPr lang="el-GR" sz="1800" dirty="0">
                <a:latin typeface="Times New Roman" panose="02020603050405020304" pitchFamily="18" charset="0"/>
                <a:cs typeface="Times New Roman" panose="02020603050405020304" pitchFamily="18" charset="0"/>
              </a:rPr>
              <a:t>θ(</a:t>
            </a:r>
            <a:r>
              <a:rPr lang="vi-VN" sz="1800" dirty="0">
                <a:latin typeface="Times New Roman" panose="02020603050405020304" pitchFamily="18" charset="0"/>
                <a:cs typeface="Times New Roman" panose="02020603050405020304" pitchFamily="18" charset="0"/>
              </a:rPr>
              <a:t>wTx)</a:t>
            </a:r>
            <a:br>
              <a:rPr lang="vi-VN"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7643" y="3103377"/>
            <a:ext cx="10515600" cy="3553404"/>
          </a:xfrm>
        </p:spPr>
        <p:txBody>
          <a:bodyPr/>
          <a:lstStyle/>
          <a:p>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r>
              <a:rPr lang="vi-VN" dirty="0" smtClean="0">
                <a:latin typeface="+mj-lt"/>
              </a:rPr>
              <a:t>Trong </a:t>
            </a:r>
            <a:r>
              <a:rPr lang="vi-VN" dirty="0">
                <a:latin typeface="+mj-lt"/>
              </a:rPr>
              <a:t>đó </a:t>
            </a:r>
            <a:r>
              <a:rPr lang="el-GR" dirty="0" smtClean="0">
                <a:latin typeface="+mj-lt"/>
              </a:rPr>
              <a:t>θ</a:t>
            </a:r>
            <a:r>
              <a:rPr lang="el-GR" dirty="0">
                <a:latin typeface="+mj-lt"/>
              </a:rPr>
              <a:t> </a:t>
            </a:r>
            <a:r>
              <a:rPr lang="vi-VN" dirty="0">
                <a:latin typeface="+mj-lt"/>
              </a:rPr>
              <a:t>được gọi là logistic function. Một số activation cho mô hình tuyến </a:t>
            </a:r>
            <a:r>
              <a:rPr lang="vi-VN" dirty="0" smtClean="0">
                <a:latin typeface="+mj-lt"/>
              </a:rPr>
              <a:t>tính </a:t>
            </a:r>
            <a:r>
              <a:rPr lang="vi-VN" dirty="0">
                <a:latin typeface="+mj-lt"/>
              </a:rPr>
              <a:t>được cho trong hình dưới </a:t>
            </a:r>
            <a:r>
              <a:rPr lang="vi-VN" dirty="0" smtClean="0">
                <a:latin typeface="+mj-lt"/>
              </a:rPr>
              <a:t>đây</a:t>
            </a:r>
            <a:r>
              <a:rPr lang="en-US" dirty="0" smtClean="0">
                <a:latin typeface="+mj-lt"/>
              </a:rPr>
              <a:t>:</a:t>
            </a:r>
          </a:p>
          <a:p>
            <a:endParaRPr lang="en-US" dirty="0"/>
          </a:p>
        </p:txBody>
      </p:sp>
      <p:pic>
        <p:nvPicPr>
          <p:cNvPr id="4" name="Picture 3"/>
          <p:cNvPicPr>
            <a:picLocks noChangeAspect="1"/>
          </p:cNvPicPr>
          <p:nvPr/>
        </p:nvPicPr>
        <p:blipFill>
          <a:blip r:embed="rId2"/>
          <a:stretch>
            <a:fillRect/>
          </a:stretch>
        </p:blipFill>
        <p:spPr>
          <a:xfrm>
            <a:off x="1248397" y="2965554"/>
            <a:ext cx="8429625" cy="1914525"/>
          </a:xfrm>
          <a:prstGeom prst="rect">
            <a:avLst/>
          </a:prstGeom>
        </p:spPr>
      </p:pic>
    </p:spTree>
    <p:extLst>
      <p:ext uri="{BB962C8B-B14F-4D97-AF65-F5344CB8AC3E}">
        <p14:creationId xmlns:p14="http://schemas.microsoft.com/office/powerpoint/2010/main" val="152556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29654" y="444381"/>
                <a:ext cx="10515600" cy="6277917"/>
              </a:xfrm>
            </p:spPr>
            <p:txBody>
              <a:bodyPr>
                <a:normAutofit fontScale="90000"/>
              </a:bodyPr>
              <a:lstStyle/>
              <a:p>
                <a:pPr>
                  <a:lnSpc>
                    <a:spcPct val="100000"/>
                  </a:lnSpc>
                </a:pPr>
                <a:r>
                  <a:rPr lang="en-US" sz="3200" b="1" dirty="0" smtClean="0">
                    <a:latin typeface="Times New Roman" panose="02020603050405020304" pitchFamily="18" charset="0"/>
                    <a:cs typeface="Times New Roman" panose="02020603050405020304" pitchFamily="18" charset="0"/>
                  </a:rPr>
                  <a:t>Sigmoid function</a:t>
                </a: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số</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hàm</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số</a:t>
                </a:r>
                <a:r>
                  <a:rPr lang="en-US" sz="3200" dirty="0" smtClean="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3 </a:t>
                </a:r>
                <a:r>
                  <a:rPr lang="en-US" sz="3200" dirty="0" err="1">
                    <a:latin typeface="Times New Roman" panose="02020603050405020304" pitchFamily="18" charset="0"/>
                    <a:cs typeface="Times New Roman" panose="02020603050405020304" pitchFamily="18" charset="0"/>
                  </a:rPr>
                  <a:t>tính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chất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nói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thì</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hàm</a:t>
                </a:r>
                <a:r>
                  <a:rPr lang="en-US" sz="3200" dirty="0">
                    <a:latin typeface="Times New Roman" panose="02020603050405020304" pitchFamily="18" charset="0"/>
                    <a:cs typeface="Times New Roman" panose="02020603050405020304" pitchFamily="18" charset="0"/>
                  </a:rPr>
                  <a:t> sigmoid</a:t>
                </a:r>
                <a:r>
                  <a:rPr lang="en-US" sz="3200" dirty="0" smtClean="0">
                    <a:latin typeface="Times New Roman" panose="02020603050405020304" pitchFamily="18" charset="0"/>
                    <a:cs typeface="Times New Roman" panose="02020603050405020304" pitchFamily="18" charset="0"/>
                  </a:rPr>
                  <a:t>:</a:t>
                </a:r>
                <a:br>
                  <a:rPr lang="en-US" sz="3200" dirty="0" smtClean="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f(s)=</a:t>
                </a:r>
                <a14:m>
                  <m:oMath xmlns:m="http://schemas.openxmlformats.org/officeDocument/2006/math">
                    <m:f>
                      <m:fPr>
                        <m:ctrlPr>
                          <a:rPr lang="en-US" sz="3200" i="1">
                            <a:latin typeface="Cambria Math" panose="02040503050406030204" pitchFamily="18" charset="0"/>
                          </a:rPr>
                        </m:ctrlPr>
                      </m:fPr>
                      <m:num>
                        <m:r>
                          <a:rPr lang="en-US" sz="3200" b="0" i="1">
                            <a:latin typeface="Cambria Math" panose="02040503050406030204" pitchFamily="18" charset="0"/>
                          </a:rPr>
                          <m:t>1</m:t>
                        </m:r>
                      </m:num>
                      <m:den>
                        <m:r>
                          <a:rPr lang="en-US" sz="3200" b="0" i="1">
                            <a:latin typeface="Cambria Math" panose="02040503050406030204" pitchFamily="18" charset="0"/>
                          </a:rPr>
                          <m:t>1+</m:t>
                        </m:r>
                        <m:sSup>
                          <m:sSupPr>
                            <m:ctrlPr>
                              <a:rPr lang="en-US" sz="3200" i="1">
                                <a:latin typeface="Cambria Math" panose="02040503050406030204" pitchFamily="18" charset="0"/>
                              </a:rPr>
                            </m:ctrlPr>
                          </m:sSupPr>
                          <m:e>
                            <m:r>
                              <a:rPr lang="en-US" sz="3200" b="0" i="1">
                                <a:latin typeface="Cambria Math" panose="02040503050406030204" pitchFamily="18" charset="0"/>
                              </a:rPr>
                              <m:t>𝑒</m:t>
                            </m:r>
                          </m:e>
                          <m:sup>
                            <m:r>
                              <a:rPr lang="en-US" sz="3200" b="0" i="1">
                                <a:latin typeface="Cambria Math" panose="02040503050406030204" pitchFamily="18" charset="0"/>
                              </a:rPr>
                              <m:t>−</m:t>
                            </m:r>
                            <m:r>
                              <a:rPr lang="en-US" sz="3200" b="0" i="1">
                                <a:latin typeface="Cambria Math" panose="02040503050406030204" pitchFamily="18" charset="0"/>
                              </a:rPr>
                              <m:t>𝑠</m:t>
                            </m:r>
                          </m:sup>
                        </m:sSup>
                      </m:den>
                    </m:f>
                  </m:oMath>
                </a14:m>
                <a:r>
                  <a:rPr lang="en-US" sz="3200" dirty="0">
                    <a:latin typeface="Times New Roman" panose="02020603050405020304" pitchFamily="18" charset="0"/>
                    <a:cs typeface="Times New Roman" panose="02020603050405020304" pitchFamily="18" charset="0"/>
                  </a:rPr>
                  <a:t>≜</a:t>
                </a:r>
                <a:r>
                  <a:rPr lang="el-GR" sz="3200" dirty="0">
                    <a:latin typeface="Times New Roman" panose="02020603050405020304" pitchFamily="18" charset="0"/>
                    <a:cs typeface="Times New Roman" panose="02020603050405020304" pitchFamily="18" charset="0"/>
                  </a:rPr>
                  <a:t>σ(</a:t>
                </a:r>
                <a:r>
                  <a:rPr lang="en-US" sz="3200" dirty="0">
                    <a:latin typeface="Times New Roman" panose="02020603050405020304" pitchFamily="18" charset="0"/>
                    <a:cs typeface="Times New Roman" panose="02020603050405020304" pitchFamily="18" charset="0"/>
                  </a:rPr>
                  <a:t>s</a:t>
                </a:r>
                <a:r>
                  <a:rPr lang="en-US" sz="3200" dirty="0" smtClean="0">
                    <a:latin typeface="Times New Roman" panose="02020603050405020304" pitchFamily="18" charset="0"/>
                    <a:cs typeface="Times New Roman" panose="02020603050405020304" pitchFamily="18" charset="0"/>
                  </a:rPr>
                  <a:t>)</a:t>
                </a:r>
                <a:br>
                  <a:rPr lang="en-US" sz="3200" dirty="0" smtClean="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vi-VN" sz="3200" dirty="0">
                    <a:latin typeface="Times New Roman" panose="02020603050405020304" pitchFamily="18" charset="0"/>
                    <a:cs typeface="Times New Roman" panose="02020603050405020304" pitchFamily="18" charset="0"/>
                  </a:rPr>
                  <a:t>được sử dụng nhiều nhất, vì nó bị chặn trong khoảng (0,1)(0,1). Thêm nữa</a:t>
                </a:r>
                <a:r>
                  <a:rPr lang="en-US" sz="3200" dirty="0">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t>
                </a:r>
                <a14:m>
                  <m:oMath xmlns:m="http://schemas.openxmlformats.org/officeDocument/2006/math">
                    <m:func>
                      <m:funcPr>
                        <m:ctrlPr>
                          <a:rPr lang="en-US" sz="3200" i="1" smtClean="0">
                            <a:latin typeface="Cambria Math" panose="02040503050406030204" pitchFamily="18" charset="0"/>
                          </a:rPr>
                        </m:ctrlPr>
                      </m:funcPr>
                      <m:fName>
                        <m:limLow>
                          <m:limLowPr>
                            <m:ctrlPr>
                              <a:rPr lang="en-US" sz="3200" i="1" smtClean="0">
                                <a:latin typeface="Cambria Math" panose="02040503050406030204" pitchFamily="18" charset="0"/>
                              </a:rPr>
                            </m:ctrlPr>
                          </m:limLowPr>
                          <m:e>
                            <m:r>
                              <m:rPr>
                                <m:sty m:val="p"/>
                              </m:rPr>
                              <a:rPr lang="en-US" sz="3200" b="0" i="0" smtClean="0">
                                <a:latin typeface="Cambria Math" panose="02040503050406030204" pitchFamily="18" charset="0"/>
                              </a:rPr>
                              <m:t>lim</m:t>
                            </m:r>
                          </m:e>
                          <m:lim>
                            <m:r>
                              <a:rPr lang="en-US" sz="3200" b="0" i="1" smtClean="0">
                                <a:latin typeface="Cambria Math" panose="02040503050406030204" pitchFamily="18" charset="0"/>
                              </a:rPr>
                              <m:t>𝑠</m:t>
                            </m:r>
                            <m:r>
                              <a:rPr lang="en-US" sz="3200" b="0" i="1" smtClean="0">
                                <a:latin typeface="Cambria Math" panose="02040503050406030204" pitchFamily="18" charset="0"/>
                              </a:rPr>
                              <m:t>→−∞</m:t>
                            </m:r>
                          </m:lim>
                        </m:limLow>
                      </m:fName>
                      <m:e>
                        <m:r>
                          <m:rPr>
                            <m:nor/>
                          </m:rPr>
                          <a:rPr lang="el-GR" sz="3200" dirty="0" smtClean="0">
                            <a:latin typeface="Times New Roman" panose="02020603050405020304" pitchFamily="18" charset="0"/>
                            <a:cs typeface="Times New Roman" panose="02020603050405020304" pitchFamily="18" charset="0"/>
                          </a:rPr>
                          <m:t>σ</m:t>
                        </m:r>
                        <m:r>
                          <m:rPr>
                            <m:nor/>
                          </m:rPr>
                          <a:rPr lang="el-GR" sz="3200" dirty="0" smtClean="0">
                            <a:latin typeface="Times New Roman" panose="02020603050405020304" pitchFamily="18" charset="0"/>
                            <a:cs typeface="Times New Roman" panose="02020603050405020304" pitchFamily="18" charset="0"/>
                          </a:rPr>
                          <m:t>(</m:t>
                        </m:r>
                        <m:r>
                          <m:rPr>
                            <m:nor/>
                          </m:rPr>
                          <a:rPr lang="en-US" sz="3200" dirty="0" smtClean="0">
                            <a:latin typeface="Times New Roman" panose="02020603050405020304" pitchFamily="18" charset="0"/>
                            <a:cs typeface="Times New Roman" panose="02020603050405020304" pitchFamily="18" charset="0"/>
                          </a:rPr>
                          <m:t>s</m:t>
                        </m:r>
                        <m:r>
                          <m:rPr>
                            <m:nor/>
                          </m:rPr>
                          <a:rPr lang="en-US" sz="3200" dirty="0" smtClean="0">
                            <a:latin typeface="Times New Roman" panose="02020603050405020304" pitchFamily="18" charset="0"/>
                            <a:cs typeface="Times New Roman" panose="02020603050405020304" pitchFamily="18" charset="0"/>
                          </a:rPr>
                          <m:t>)=</m:t>
                        </m:r>
                      </m:e>
                    </m:func>
                  </m:oMath>
                </a14:m>
                <a:r>
                  <a:rPr lang="en-US" sz="3200" dirty="0">
                    <a:latin typeface="Times New Roman" panose="02020603050405020304" pitchFamily="18" charset="0"/>
                    <a:cs typeface="Times New Roman" panose="02020603050405020304" pitchFamily="18" charset="0"/>
                  </a:rPr>
                  <a:t>0;  </a:t>
                </a:r>
                <a14:m>
                  <m:oMath xmlns:m="http://schemas.openxmlformats.org/officeDocument/2006/math">
                    <m:func>
                      <m:funcPr>
                        <m:ctrlPr>
                          <a:rPr lang="en-US" sz="3200" i="1" smtClean="0">
                            <a:latin typeface="Cambria Math" panose="02040503050406030204" pitchFamily="18" charset="0"/>
                          </a:rPr>
                        </m:ctrlPr>
                      </m:funcPr>
                      <m:fName>
                        <m:limLow>
                          <m:limLowPr>
                            <m:ctrlPr>
                              <a:rPr lang="en-US" sz="3200" i="1" smtClean="0">
                                <a:latin typeface="Cambria Math" panose="02040503050406030204" pitchFamily="18" charset="0"/>
                              </a:rPr>
                            </m:ctrlPr>
                          </m:limLowPr>
                          <m:e>
                            <m:r>
                              <m:rPr>
                                <m:sty m:val="p"/>
                              </m:rPr>
                              <a:rPr lang="en-US" sz="3200" b="0" i="0" smtClean="0">
                                <a:latin typeface="Cambria Math" panose="02040503050406030204" pitchFamily="18" charset="0"/>
                              </a:rPr>
                              <m:t>lim</m:t>
                            </m:r>
                          </m:e>
                          <m:lim>
                            <m:r>
                              <a:rPr lang="en-US" sz="3200" b="0" i="1" smtClean="0">
                                <a:latin typeface="Cambria Math" panose="02040503050406030204" pitchFamily="18" charset="0"/>
                              </a:rPr>
                              <m:t>𝑠</m:t>
                            </m:r>
                            <m:r>
                              <a:rPr lang="en-US" sz="3200" b="0" i="1" smtClean="0">
                                <a:latin typeface="Cambria Math" panose="02040503050406030204" pitchFamily="18" charset="0"/>
                              </a:rPr>
                              <m:t>→+∞</m:t>
                            </m:r>
                          </m:lim>
                        </m:limLow>
                      </m:fName>
                      <m:e>
                        <m:r>
                          <m:rPr>
                            <m:nor/>
                          </m:rPr>
                          <a:rPr lang="el-GR" sz="3200" dirty="0" smtClean="0">
                            <a:latin typeface="Times New Roman" panose="02020603050405020304" pitchFamily="18" charset="0"/>
                            <a:cs typeface="Times New Roman" panose="02020603050405020304" pitchFamily="18" charset="0"/>
                          </a:rPr>
                          <m:t>σ</m:t>
                        </m:r>
                        <m:r>
                          <m:rPr>
                            <m:nor/>
                          </m:rPr>
                          <a:rPr lang="el-GR" sz="3200" dirty="0" smtClean="0">
                            <a:latin typeface="Times New Roman" panose="02020603050405020304" pitchFamily="18" charset="0"/>
                            <a:cs typeface="Times New Roman" panose="02020603050405020304" pitchFamily="18" charset="0"/>
                          </a:rPr>
                          <m:t>(</m:t>
                        </m:r>
                        <m:r>
                          <m:rPr>
                            <m:nor/>
                          </m:rPr>
                          <a:rPr lang="en-US" sz="3200" dirty="0" smtClean="0">
                            <a:latin typeface="Times New Roman" panose="02020603050405020304" pitchFamily="18" charset="0"/>
                            <a:cs typeface="Times New Roman" panose="02020603050405020304" pitchFamily="18" charset="0"/>
                          </a:rPr>
                          <m:t>s</m:t>
                        </m:r>
                        <m:r>
                          <m:rPr>
                            <m:nor/>
                          </m:rPr>
                          <a:rPr lang="en-US" sz="3200" dirty="0" smtClean="0">
                            <a:latin typeface="Times New Roman" panose="02020603050405020304" pitchFamily="18" charset="0"/>
                            <a:cs typeface="Times New Roman" panose="02020603050405020304" pitchFamily="18" charset="0"/>
                          </a:rPr>
                          <m:t>)=</m:t>
                        </m:r>
                      </m:e>
                    </m:func>
                  </m:oMath>
                </a14:m>
                <a:r>
                  <a:rPr lang="en-US" sz="3200" dirty="0" smtClean="0">
                    <a:latin typeface="Times New Roman" panose="02020603050405020304" pitchFamily="18" charset="0"/>
                    <a:cs typeface="Times New Roman" panose="02020603050405020304" pitchFamily="18" charset="0"/>
                  </a:rPr>
                  <a:t>1</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vi-VN" sz="3200" dirty="0">
                    <a:latin typeface="Times New Roman" panose="02020603050405020304" pitchFamily="18" charset="0"/>
                    <a:cs typeface="Times New Roman" panose="02020603050405020304" pitchFamily="18" charset="0"/>
                  </a:rPr>
                  <a:t>Đặc biệt hơn nữa</a:t>
                </a:r>
                <a:r>
                  <a:rPr lang="vi-VN" sz="3200" dirty="0" smtClean="0">
                    <a:latin typeface="Times New Roman" panose="02020603050405020304" pitchFamily="18" charset="0"/>
                    <a:cs typeface="Times New Roman" panose="02020603050405020304" pitchFamily="18" charset="0"/>
                  </a:rPr>
                  <a:t>:</a:t>
                </a: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		</a:t>
                </a:r>
                <a:r>
                  <a:rPr lang="el-GR" sz="3200" dirty="0" smtClean="0">
                    <a:latin typeface="Times New Roman" panose="02020603050405020304" pitchFamily="18" charset="0"/>
                    <a:cs typeface="Times New Roman" panose="02020603050405020304" pitchFamily="18" charset="0"/>
                  </a:rPr>
                  <a:t>σ</a:t>
                </a:r>
                <a:r>
                  <a:rPr lang="el-GR" sz="3200"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s)=</a:t>
                </a:r>
                <a14:m>
                  <m:oMath xmlns:m="http://schemas.openxmlformats.org/officeDocument/2006/math">
                    <m:f>
                      <m:fPr>
                        <m:ctrlPr>
                          <a:rPr lang="en-US" sz="3200" i="1" dirty="0" smtClean="0">
                            <a:latin typeface="Cambria Math" panose="02040503050406030204" pitchFamily="18" charset="0"/>
                          </a:rPr>
                        </m:ctrlPr>
                      </m:fPr>
                      <m:num>
                        <m:r>
                          <a:rPr lang="en-US" sz="3200" b="0" i="1" dirty="0" smtClean="0">
                            <a:latin typeface="Cambria Math" panose="02040503050406030204" pitchFamily="18" charset="0"/>
                          </a:rPr>
                          <m:t>𝑒</m:t>
                        </m:r>
                      </m:num>
                      <m:den>
                        <m:sSup>
                          <m:sSupPr>
                            <m:ctrlPr>
                              <a:rPr lang="en-US" sz="3200" i="1" dirty="0" smtClean="0">
                                <a:latin typeface="Cambria Math" panose="02040503050406030204" pitchFamily="18" charset="0"/>
                              </a:rPr>
                            </m:ctrlPr>
                          </m:sSupPr>
                          <m:e>
                            <m:r>
                              <a:rPr lang="en-US" sz="3200" b="0" i="1" dirty="0" smtClean="0">
                                <a:latin typeface="Cambria Math" panose="02040503050406030204" pitchFamily="18" charset="0"/>
                              </a:rPr>
                              <m:t>(1+</m:t>
                            </m:r>
                            <m:sSup>
                              <m:sSupPr>
                                <m:ctrlPr>
                                  <a:rPr lang="en-US" sz="3200" i="1" dirty="0" smtClean="0">
                                    <a:latin typeface="Cambria Math" panose="02040503050406030204" pitchFamily="18" charset="0"/>
                                  </a:rPr>
                                </m:ctrlPr>
                              </m:sSupPr>
                              <m:e>
                                <m:r>
                                  <a:rPr lang="en-US" sz="3200" b="0" i="1" dirty="0" smtClean="0">
                                    <a:latin typeface="Cambria Math" panose="02040503050406030204" pitchFamily="18" charset="0"/>
                                  </a:rPr>
                                  <m:t>𝑒</m:t>
                                </m:r>
                              </m:e>
                              <m:sup>
                                <m:r>
                                  <a:rPr lang="en-US" sz="3200" b="0" i="1" dirty="0" smtClean="0">
                                    <a:latin typeface="Cambria Math" panose="02040503050406030204" pitchFamily="18" charset="0"/>
                                  </a:rPr>
                                  <m:t>−</m:t>
                                </m:r>
                                <m:r>
                                  <a:rPr lang="en-US" sz="3200" b="0" i="1" dirty="0" smtClean="0">
                                    <a:latin typeface="Cambria Math" panose="02040503050406030204" pitchFamily="18" charset="0"/>
                                  </a:rPr>
                                  <m:t>𝑠</m:t>
                                </m:r>
                              </m:sup>
                            </m:sSup>
                            <m:r>
                              <a:rPr lang="en-US" sz="3200" b="0" i="1" dirty="0" smtClean="0">
                                <a:latin typeface="Cambria Math" panose="02040503050406030204" pitchFamily="18" charset="0"/>
                              </a:rPr>
                              <m:t>)</m:t>
                            </m:r>
                          </m:e>
                          <m:sup>
                            <m:r>
                              <a:rPr lang="en-US" sz="3200" b="0" i="1" dirty="0" smtClean="0">
                                <a:latin typeface="Cambria Math" panose="02040503050406030204" pitchFamily="18" charset="0"/>
                              </a:rPr>
                              <m:t>2</m:t>
                            </m:r>
                          </m:sup>
                        </m:sSup>
                        <m:r>
                          <a:rPr lang="en-US" sz="3200" b="0" i="1" dirty="0" smtClean="0">
                            <a:latin typeface="Cambria Math" panose="02040503050406030204" pitchFamily="18" charset="0"/>
                          </a:rPr>
                          <m:t> </m:t>
                        </m:r>
                      </m:den>
                    </m:f>
                  </m:oMath>
                </a14:m>
                <a:r>
                  <a:rPr lang="en-US" sz="3200"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sz="3200" i="1" dirty="0" smtClean="0">
                            <a:latin typeface="Cambria Math" panose="02040503050406030204" pitchFamily="18" charset="0"/>
                          </a:rPr>
                        </m:ctrlPr>
                      </m:fPr>
                      <m:num>
                        <m:r>
                          <a:rPr lang="en-US" sz="3200" b="0" i="1" dirty="0" smtClean="0">
                            <a:latin typeface="Cambria Math" panose="02040503050406030204" pitchFamily="18" charset="0"/>
                          </a:rPr>
                          <m:t>1</m:t>
                        </m:r>
                      </m:num>
                      <m:den>
                        <m:r>
                          <a:rPr lang="en-US" sz="3200" b="0" i="1" dirty="0" smtClean="0">
                            <a:latin typeface="Cambria Math" panose="02040503050406030204" pitchFamily="18" charset="0"/>
                          </a:rPr>
                          <m:t>1+</m:t>
                        </m:r>
                        <m:sSup>
                          <m:sSupPr>
                            <m:ctrlPr>
                              <a:rPr lang="en-US" sz="3200" i="1" dirty="0" smtClean="0">
                                <a:latin typeface="Cambria Math" panose="02040503050406030204" pitchFamily="18" charset="0"/>
                              </a:rPr>
                            </m:ctrlPr>
                          </m:sSupPr>
                          <m:e>
                            <m:r>
                              <a:rPr lang="en-US" sz="3200" b="0" i="1" dirty="0" smtClean="0">
                                <a:latin typeface="Cambria Math" panose="02040503050406030204" pitchFamily="18" charset="0"/>
                              </a:rPr>
                              <m:t>𝑒</m:t>
                            </m:r>
                          </m:e>
                          <m:sup>
                            <m:r>
                              <a:rPr lang="en-US" sz="3200" b="0" i="1" dirty="0" smtClean="0">
                                <a:latin typeface="Cambria Math" panose="02040503050406030204" pitchFamily="18" charset="0"/>
                              </a:rPr>
                              <m:t>−</m:t>
                            </m:r>
                            <m:r>
                              <a:rPr lang="en-US" sz="3200" b="0" i="1" dirty="0" smtClean="0">
                                <a:latin typeface="Cambria Math" panose="02040503050406030204" pitchFamily="18" charset="0"/>
                              </a:rPr>
                              <m:t>𝑠</m:t>
                            </m:r>
                          </m:sup>
                        </m:sSup>
                      </m:den>
                    </m:f>
                    <m:f>
                      <m:fPr>
                        <m:ctrlPr>
                          <a:rPr lang="en-US" sz="3200" i="1" dirty="0" smtClean="0">
                            <a:latin typeface="Cambria Math" panose="02040503050406030204" pitchFamily="18" charset="0"/>
                          </a:rPr>
                        </m:ctrlPr>
                      </m:fPr>
                      <m:num>
                        <m:sSup>
                          <m:sSupPr>
                            <m:ctrlPr>
                              <a:rPr lang="en-US" sz="3200" i="1" dirty="0" smtClean="0">
                                <a:latin typeface="Cambria Math" panose="02040503050406030204" pitchFamily="18" charset="0"/>
                              </a:rPr>
                            </m:ctrlPr>
                          </m:sSupPr>
                          <m:e>
                            <m:r>
                              <a:rPr lang="en-US" sz="3200" b="0" i="1" dirty="0" smtClean="0">
                                <a:latin typeface="Cambria Math" panose="02040503050406030204" pitchFamily="18" charset="0"/>
                              </a:rPr>
                              <m:t>𝑒</m:t>
                            </m:r>
                          </m:e>
                          <m:sup>
                            <m:r>
                              <a:rPr lang="en-US" sz="3200" b="0" i="1" dirty="0" smtClean="0">
                                <a:latin typeface="Cambria Math" panose="02040503050406030204" pitchFamily="18" charset="0"/>
                              </a:rPr>
                              <m:t>−</m:t>
                            </m:r>
                            <m:r>
                              <a:rPr lang="en-US" sz="3200" b="0" i="1" dirty="0" smtClean="0">
                                <a:latin typeface="Cambria Math" panose="02040503050406030204" pitchFamily="18" charset="0"/>
                              </a:rPr>
                              <m:t>𝑠</m:t>
                            </m:r>
                          </m:sup>
                        </m:sSup>
                      </m:num>
                      <m:den>
                        <m:r>
                          <a:rPr lang="en-US" sz="3200" b="0" i="1" dirty="0" smtClean="0">
                            <a:latin typeface="Cambria Math" panose="02040503050406030204" pitchFamily="18" charset="0"/>
                          </a:rPr>
                          <m:t>1+</m:t>
                        </m:r>
                        <m:sSup>
                          <m:sSupPr>
                            <m:ctrlPr>
                              <a:rPr lang="en-US" sz="3200" i="1" dirty="0" smtClean="0">
                                <a:latin typeface="Cambria Math" panose="02040503050406030204" pitchFamily="18" charset="0"/>
                              </a:rPr>
                            </m:ctrlPr>
                          </m:sSupPr>
                          <m:e>
                            <m:r>
                              <a:rPr lang="en-US" sz="3200" b="0" i="1" dirty="0" smtClean="0">
                                <a:latin typeface="Cambria Math" panose="02040503050406030204" pitchFamily="18" charset="0"/>
                              </a:rPr>
                              <m:t>𝑒</m:t>
                            </m:r>
                          </m:e>
                          <m:sup>
                            <m:r>
                              <a:rPr lang="en-US" sz="3200" b="0" i="1" dirty="0" smtClean="0">
                                <a:latin typeface="Cambria Math" panose="02040503050406030204" pitchFamily="18" charset="0"/>
                              </a:rPr>
                              <m:t>−</m:t>
                            </m:r>
                            <m:r>
                              <a:rPr lang="en-US" sz="3200" b="0" i="1" dirty="0" smtClean="0">
                                <a:latin typeface="Cambria Math" panose="02040503050406030204" pitchFamily="18" charset="0"/>
                              </a:rPr>
                              <m:t>𝑠</m:t>
                            </m:r>
                          </m:sup>
                        </m:sSup>
                      </m:den>
                    </m:f>
                    <m:r>
                      <a:rPr lang="en-US" sz="3200" b="0" i="1" dirty="0">
                        <a:latin typeface="Cambria Math" panose="02040503050406030204" pitchFamily="18" charset="0"/>
                      </a:rPr>
                      <m:t> </m:t>
                    </m:r>
                  </m:oMath>
                </a14:m>
                <a:r>
                  <a:rPr lang="en-US" sz="3200" dirty="0">
                    <a:latin typeface="Times New Roman" panose="02020603050405020304" pitchFamily="18" charset="0"/>
                    <a:cs typeface="Times New Roman" panose="02020603050405020304" pitchFamily="18" charset="0"/>
                  </a:rPr>
                  <a:t>=</a:t>
                </a:r>
                <a:r>
                  <a:rPr lang="el-GR" sz="3200" dirty="0">
                    <a:latin typeface="Times New Roman" panose="02020603050405020304" pitchFamily="18" charset="0"/>
                    <a:cs typeface="Times New Roman" panose="02020603050405020304" pitchFamily="18" charset="0"/>
                  </a:rPr>
                  <a:t>σ(</a:t>
                </a:r>
                <a:r>
                  <a:rPr lang="en-US" sz="3200" dirty="0">
                    <a:latin typeface="Times New Roman" panose="02020603050405020304" pitchFamily="18" charset="0"/>
                    <a:cs typeface="Times New Roman" panose="02020603050405020304" pitchFamily="18" charset="0"/>
                  </a:rPr>
                  <a:t>s)(1−</a:t>
                </a:r>
                <a:r>
                  <a:rPr lang="el-GR" sz="3200" dirty="0">
                    <a:latin typeface="Times New Roman" panose="02020603050405020304" pitchFamily="18" charset="0"/>
                    <a:cs typeface="Times New Roman" panose="02020603050405020304" pitchFamily="18" charset="0"/>
                  </a:rPr>
                  <a:t>σ(</a:t>
                </a:r>
                <a:r>
                  <a:rPr lang="en-US" sz="3200" dirty="0">
                    <a:latin typeface="Times New Roman" panose="02020603050405020304" pitchFamily="18" charset="0"/>
                    <a:cs typeface="Times New Roman" panose="02020603050405020304" pitchFamily="18" charset="0"/>
                  </a:rPr>
                  <a:t>s</a:t>
                </a:r>
                <a:r>
                  <a:rPr lang="en-US" sz="3200" dirty="0" smtClean="0">
                    <a:latin typeface="Times New Roman" panose="02020603050405020304" pitchFamily="18" charset="0"/>
                    <a:cs typeface="Times New Roman" panose="02020603050405020304" pitchFamily="18" charset="0"/>
                  </a:rPr>
                  <a:t>))</a:t>
                </a:r>
                <a:br>
                  <a:rPr lang="en-US" sz="3200" dirty="0" smtClean="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29654" y="444381"/>
                <a:ext cx="10515600" cy="6277917"/>
              </a:xfrm>
              <a:blipFill rotWithShape="0">
                <a:blip r:embed="rId2"/>
                <a:stretch>
                  <a:fillRect l="-1217" t="-5437"/>
                </a:stretch>
              </a:blipFill>
            </p:spPr>
            <p:txBody>
              <a:bodyPr/>
              <a:lstStyle/>
              <a:p>
                <a:r>
                  <a:rPr lang="en-US">
                    <a:noFill/>
                  </a:rPr>
                  <a:t> </a:t>
                </a:r>
              </a:p>
            </p:txBody>
          </p:sp>
        </mc:Fallback>
      </mc:AlternateContent>
    </p:spTree>
    <p:extLst>
      <p:ext uri="{BB962C8B-B14F-4D97-AF65-F5344CB8AC3E}">
        <p14:creationId xmlns:p14="http://schemas.microsoft.com/office/powerpoint/2010/main" val="9484773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718559" y="427290"/>
                <a:ext cx="10544797" cy="6323888"/>
              </a:xfrm>
            </p:spPr>
            <p:txBody>
              <a:bodyPr>
                <a:normAutofit fontScale="90000"/>
              </a:bodyPr>
              <a:lstStyle/>
              <a:p>
                <a:r>
                  <a:rPr lang="vi-VN" sz="3600" dirty="0" smtClean="0">
                    <a:latin typeface="Times New Roman" panose="02020603050405020304" pitchFamily="18" charset="0"/>
                    <a:cs typeface="Times New Roman" panose="02020603050405020304" pitchFamily="18" charset="0"/>
                  </a:rPr>
                  <a:t>2. Hàm mất mát và phương pháp tối ư</a:t>
                </a:r>
                <a:r>
                  <a:rPr lang="en-US" sz="3600" dirty="0" smtClean="0">
                    <a:latin typeface="Times New Roman" panose="02020603050405020304" pitchFamily="18" charset="0"/>
                    <a:cs typeface="Times New Roman" panose="02020603050405020304" pitchFamily="18" charset="0"/>
                  </a:rPr>
                  <a:t>u</a:t>
                </a:r>
                <a:br>
                  <a:rPr lang="en-US" sz="3600" dirty="0" smtClean="0">
                    <a:latin typeface="Times New Roman" panose="02020603050405020304" pitchFamily="18" charset="0"/>
                    <a:cs typeface="Times New Roman" panose="02020603050405020304" pitchFamily="18" charset="0"/>
                  </a:rPr>
                </a:br>
                <a:r>
                  <a:rPr lang="en-US" sz="4000" b="1" dirty="0" smtClean="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Xây</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dựng</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hàm</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mất</a:t>
                </a:r>
                <a:r>
                  <a:rPr lang="en-US" sz="3600" b="1" dirty="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mát</a:t>
                </a:r>
                <a:r>
                  <a:rPr lang="en-US" sz="3600" b="1" dirty="0" smtClean="0">
                    <a:latin typeface="Times New Roman" panose="02020603050405020304" pitchFamily="18" charset="0"/>
                    <a:cs typeface="Times New Roman" panose="02020603050405020304" pitchFamily="18" charset="0"/>
                  </a:rPr>
                  <a:t/>
                </a:r>
                <a:br>
                  <a:rPr lang="en-US" sz="3600" b="1" dirty="0" smtClean="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
                </a:r>
                <a:br>
                  <a:rPr lang="en-US" sz="3600" b="1" dirty="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P(</a:t>
                </a:r>
                <a14:m>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𝑦</m:t>
                        </m:r>
                      </m:e>
                      <m:sub>
                        <m:r>
                          <a:rPr lang="en-US" sz="3200" b="0" i="1" smtClean="0">
                            <a:latin typeface="Cambria Math" panose="02040503050406030204" pitchFamily="18" charset="0"/>
                          </a:rPr>
                          <m:t>𝑖</m:t>
                        </m:r>
                      </m:sub>
                    </m:sSub>
                  </m:oMath>
                </a14:m>
                <a:r>
                  <a:rPr lang="en-US" sz="3200" dirty="0" smtClean="0">
                    <a:latin typeface="Times New Roman" panose="02020603050405020304" pitchFamily="18" charset="0"/>
                    <a:cs typeface="Times New Roman" panose="02020603050405020304" pitchFamily="18" charset="0"/>
                  </a:rPr>
                  <a:t>=1|</a:t>
                </a:r>
                <a14:m>
                  <m:oMath xmlns:m="http://schemas.openxmlformats.org/officeDocument/2006/math">
                    <m:sSub>
                      <m:sSubPr>
                        <m:ctrlPr>
                          <a:rPr lang="en-US" sz="3200" i="1">
                            <a:latin typeface="Cambria Math" panose="02040503050406030204" pitchFamily="18" charset="0"/>
                          </a:rPr>
                        </m:ctrlPr>
                      </m:sSubPr>
                      <m:e>
                        <m:r>
                          <a:rPr lang="en-US" sz="3200" b="0" i="1" smtClean="0">
                            <a:latin typeface="Cambria Math" panose="02040503050406030204" pitchFamily="18" charset="0"/>
                          </a:rPr>
                          <m:t>𝑥</m:t>
                        </m:r>
                      </m:e>
                      <m:sub>
                        <m:r>
                          <a:rPr lang="en-US" sz="3200" i="1">
                            <a:latin typeface="Cambria Math" panose="02040503050406030204" pitchFamily="18" charset="0"/>
                          </a:rPr>
                          <m:t>𝑖</m:t>
                        </m:r>
                      </m:sub>
                    </m:sSub>
                  </m:oMath>
                </a14:m>
                <a:r>
                  <a:rPr lang="en-US" sz="3200" dirty="0" smtClean="0">
                    <a:latin typeface="Times New Roman" panose="02020603050405020304" pitchFamily="18" charset="0"/>
                    <a:cs typeface="Times New Roman" panose="02020603050405020304" pitchFamily="18" charset="0"/>
                  </a:rPr>
                  <a:t>;w</a:t>
                </a:r>
                <a:r>
                  <a:rPr lang="en-US" sz="3200" dirty="0">
                    <a:latin typeface="Times New Roman" panose="02020603050405020304" pitchFamily="18" charset="0"/>
                    <a:cs typeface="Times New Roman" panose="02020603050405020304" pitchFamily="18" charset="0"/>
                  </a:rPr>
                  <a:t>)=</a:t>
                </a:r>
                <a:r>
                  <a:rPr lang="en-US" sz="3200" dirty="0" smtClean="0">
                    <a:latin typeface="Times New Roman" panose="02020603050405020304" pitchFamily="18" charset="0"/>
                    <a:cs typeface="Times New Roman" panose="02020603050405020304" pitchFamily="18" charset="0"/>
                  </a:rPr>
                  <a:t>f(</a:t>
                </a:r>
                <a14:m>
                  <m:oMath xmlns:m="http://schemas.openxmlformats.org/officeDocument/2006/math">
                    <m:sSup>
                      <m:sSupPr>
                        <m:ctrlPr>
                          <a:rPr lang="en-US" sz="3200" i="1" smtClean="0">
                            <a:latin typeface="Cambria Math" panose="02040503050406030204" pitchFamily="18" charset="0"/>
                          </a:rPr>
                        </m:ctrlPr>
                      </m:sSupPr>
                      <m:e>
                        <m:r>
                          <a:rPr lang="en-US" sz="3200" b="0" i="1" smtClean="0">
                            <a:latin typeface="Cambria Math" panose="02040503050406030204" pitchFamily="18" charset="0"/>
                          </a:rPr>
                          <m:t>𝑤</m:t>
                        </m:r>
                      </m:e>
                      <m:sup>
                        <m:r>
                          <a:rPr lang="en-US" sz="3200" b="0" i="1" smtClean="0">
                            <a:latin typeface="Cambria Math" panose="02040503050406030204" pitchFamily="18" charset="0"/>
                          </a:rPr>
                          <m:t>𝑡</m:t>
                        </m:r>
                      </m:sup>
                    </m:sSup>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i="1">
                            <a:latin typeface="Cambria Math" panose="02040503050406030204" pitchFamily="18" charset="0"/>
                          </a:rPr>
                          <m:t>𝑖</m:t>
                        </m:r>
                      </m:sub>
                    </m:sSub>
                  </m:oMath>
                </a14:m>
                <a:r>
                  <a:rPr lang="en-US" sz="3200" dirty="0" smtClean="0">
                    <a:latin typeface="Times New Roman" panose="02020603050405020304" pitchFamily="18" charset="0"/>
                    <a:cs typeface="Times New Roman" panose="02020603050405020304" pitchFamily="18" charset="0"/>
                  </a:rPr>
                  <a:t>)  (1)</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P</a:t>
                </a:r>
                <a:r>
                  <a:rPr lang="en-US" sz="36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𝑦</m:t>
                        </m:r>
                      </m:e>
                      <m:sub>
                        <m:r>
                          <a:rPr lang="en-US" sz="3600" i="1">
                            <a:latin typeface="Cambria Math" panose="02040503050406030204" pitchFamily="18" charset="0"/>
                          </a:rPr>
                          <m:t>𝑖</m:t>
                        </m:r>
                      </m:sub>
                    </m:sSub>
                  </m:oMath>
                </a14:m>
                <a:r>
                  <a:rPr lang="en-US" sz="3600" dirty="0">
                    <a:latin typeface="Times New Roman" panose="02020603050405020304" pitchFamily="18" charset="0"/>
                    <a:cs typeface="Times New Roman" panose="02020603050405020304" pitchFamily="18" charset="0"/>
                  </a:rPr>
                  <a:t>=1|</a:t>
                </a:r>
                <a14:m>
                  <m:oMath xmlns:m="http://schemas.openxmlformats.org/officeDocument/2006/math">
                    <m:sSub>
                      <m:sSubPr>
                        <m:ctrlPr>
                          <a:rPr lang="en-US" sz="3600" i="1" smtClean="0">
                            <a:latin typeface="Cambria Math" panose="02040503050406030204" pitchFamily="18" charset="0"/>
                          </a:rPr>
                        </m:ctrlPr>
                      </m:sSubPr>
                      <m:e>
                        <m:r>
                          <a:rPr lang="en-US" sz="3600" i="1">
                            <a:latin typeface="Cambria Math" panose="02040503050406030204" pitchFamily="18" charset="0"/>
                          </a:rPr>
                          <m:t>𝑥</m:t>
                        </m:r>
                      </m:e>
                      <m:sub>
                        <m:r>
                          <a:rPr lang="en-US" sz="3600" i="1">
                            <a:latin typeface="Cambria Math" panose="02040503050406030204" pitchFamily="18" charset="0"/>
                          </a:rPr>
                          <m:t>𝑖</m:t>
                        </m:r>
                      </m:sub>
                    </m:sSub>
                  </m:oMath>
                </a14:m>
                <a:r>
                  <a:rPr lang="en-US" sz="3600" dirty="0">
                    <a:latin typeface="Times New Roman" panose="02020603050405020304" pitchFamily="18" charset="0"/>
                    <a:cs typeface="Times New Roman" panose="02020603050405020304" pitchFamily="18" charset="0"/>
                  </a:rPr>
                  <a:t>;w</a:t>
                </a:r>
                <a:r>
                  <a:rPr lang="en-US" sz="3600" dirty="0" smtClean="0">
                    <a:latin typeface="Times New Roman" panose="02020603050405020304" pitchFamily="18" charset="0"/>
                    <a:cs typeface="Times New Roman" panose="02020603050405020304" pitchFamily="18" charset="0"/>
                  </a:rPr>
                  <a:t>)= 1 - f</a:t>
                </a:r>
                <a:r>
                  <a:rPr lang="en-US" sz="3600" dirty="0">
                    <a:latin typeface="Times New Roman" panose="02020603050405020304" pitchFamily="18" charset="0"/>
                    <a:cs typeface="Times New Roman" panose="02020603050405020304" pitchFamily="18" charset="0"/>
                  </a:rPr>
                  <a:t>(</a:t>
                </a:r>
                <a14:m>
                  <m:oMath xmlns:m="http://schemas.openxmlformats.org/officeDocument/2006/math">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𝑡</m:t>
                        </m:r>
                      </m:sup>
                    </m:sSup>
                    <m:sSub>
                      <m:sSubPr>
                        <m:ctrlPr>
                          <a:rPr lang="en-US" sz="3600" i="1">
                            <a:latin typeface="Cambria Math" panose="02040503050406030204" pitchFamily="18" charset="0"/>
                          </a:rPr>
                        </m:ctrlPr>
                      </m:sSubPr>
                      <m:e>
                        <m:r>
                          <a:rPr lang="en-US" sz="3600" i="1">
                            <a:latin typeface="Cambria Math" panose="02040503050406030204" pitchFamily="18" charset="0"/>
                          </a:rPr>
                          <m:t>𝑥</m:t>
                        </m:r>
                      </m:e>
                      <m:sub>
                        <m:r>
                          <a:rPr lang="en-US" sz="3600" i="1">
                            <a:latin typeface="Cambria Math" panose="02040503050406030204" pitchFamily="18" charset="0"/>
                          </a:rPr>
                          <m:t>𝑖</m:t>
                        </m:r>
                      </m:sub>
                    </m:sSub>
                  </m:oMath>
                </a14:m>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 (2)</a:t>
                </a:r>
                <a:br>
                  <a:rPr lang="en-US" sz="3600" dirty="0" smtClean="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100" dirty="0" err="1">
                    <a:latin typeface="Times New Roman" panose="02020603050405020304" pitchFamily="18" charset="0"/>
                    <a:cs typeface="Times New Roman" panose="02020603050405020304" pitchFamily="18" charset="0"/>
                  </a:rPr>
                  <a:t>Ký</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hiệu</a:t>
                </a:r>
                <a:r>
                  <a:rPr lang="en-US" sz="31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3100" i="1">
                            <a:latin typeface="Cambria Math" panose="02040503050406030204" pitchFamily="18" charset="0"/>
                          </a:rPr>
                        </m:ctrlPr>
                      </m:sSubPr>
                      <m:e>
                        <m:r>
                          <a:rPr lang="en-US" sz="3100" b="0" i="1" smtClean="0">
                            <a:latin typeface="Cambria Math" panose="02040503050406030204" pitchFamily="18" charset="0"/>
                          </a:rPr>
                          <m:t>𝑧</m:t>
                        </m:r>
                      </m:e>
                      <m:sub>
                        <m:r>
                          <a:rPr lang="en-US" sz="3100" i="1">
                            <a:latin typeface="Cambria Math" panose="02040503050406030204" pitchFamily="18" charset="0"/>
                          </a:rPr>
                          <m:t>𝑖</m:t>
                        </m:r>
                      </m:sub>
                    </m:sSub>
                    <m:r>
                      <a:rPr lang="en-US" sz="3100" b="0" i="0" smtClean="0">
                        <a:latin typeface="Cambria Math" panose="02040503050406030204" pitchFamily="18" charset="0"/>
                      </a:rPr>
                      <m:t>=</m:t>
                    </m:r>
                    <m:r>
                      <m:rPr>
                        <m:sty m:val="p"/>
                      </m:rPr>
                      <a:rPr lang="en-US" sz="3100" b="0" i="0" smtClean="0">
                        <a:latin typeface="Cambria Math" panose="02040503050406030204" pitchFamily="18" charset="0"/>
                      </a:rPr>
                      <m:t>f</m:t>
                    </m:r>
                    <m:r>
                      <a:rPr lang="en-US" sz="3100" b="0" i="0" smtClean="0">
                        <a:latin typeface="Cambria Math" panose="02040503050406030204" pitchFamily="18" charset="0"/>
                      </a:rPr>
                      <m:t>(</m:t>
                    </m:r>
                    <m:sSup>
                      <m:sSupPr>
                        <m:ctrlPr>
                          <a:rPr lang="en-US" sz="3100" i="1">
                            <a:latin typeface="Cambria Math" panose="02040503050406030204" pitchFamily="18" charset="0"/>
                          </a:rPr>
                        </m:ctrlPr>
                      </m:sSupPr>
                      <m:e>
                        <m:r>
                          <a:rPr lang="en-US" sz="3100" i="1">
                            <a:latin typeface="Cambria Math" panose="02040503050406030204" pitchFamily="18" charset="0"/>
                          </a:rPr>
                          <m:t>𝑤</m:t>
                        </m:r>
                      </m:e>
                      <m:sup>
                        <m:r>
                          <a:rPr lang="en-US" sz="3100" i="1">
                            <a:latin typeface="Cambria Math" panose="02040503050406030204" pitchFamily="18" charset="0"/>
                          </a:rPr>
                          <m:t>𝑡</m:t>
                        </m:r>
                      </m:sup>
                    </m:sSup>
                    <m:sSub>
                      <m:sSubPr>
                        <m:ctrlPr>
                          <a:rPr lang="en-US" sz="3100" i="1">
                            <a:latin typeface="Cambria Math" panose="02040503050406030204" pitchFamily="18" charset="0"/>
                          </a:rPr>
                        </m:ctrlPr>
                      </m:sSubPr>
                      <m:e>
                        <m:r>
                          <a:rPr lang="en-US" sz="3100" i="1">
                            <a:latin typeface="Cambria Math" panose="02040503050406030204" pitchFamily="18" charset="0"/>
                          </a:rPr>
                          <m:t>𝑥</m:t>
                        </m:r>
                      </m:e>
                      <m:sub>
                        <m:r>
                          <a:rPr lang="en-US" sz="3100" i="1">
                            <a:latin typeface="Cambria Math" panose="02040503050406030204" pitchFamily="18" charset="0"/>
                          </a:rPr>
                          <m:t>𝑖</m:t>
                        </m:r>
                      </m:sub>
                    </m:sSub>
                  </m:oMath>
                </a14:m>
                <a:r>
                  <a:rPr lang="en-US" sz="3100" dirty="0" smtClean="0">
                    <a:latin typeface="Times New Roman" panose="02020603050405020304" pitchFamily="18" charset="0"/>
                    <a:cs typeface="Times New Roman" panose="02020603050405020304" pitchFamily="18" charset="0"/>
                  </a:rPr>
                  <a:t>)</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và</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viết</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gộp</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lại</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hai</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biểu</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thức</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bên</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trên</a:t>
                </a:r>
                <a:r>
                  <a:rPr lang="en-US" sz="3100" dirty="0">
                    <a:latin typeface="Times New Roman" panose="02020603050405020304" pitchFamily="18" charset="0"/>
                    <a:cs typeface="Times New Roman" panose="02020603050405020304" pitchFamily="18" charset="0"/>
                  </a:rPr>
                  <a:t> ta </a:t>
                </a:r>
                <a:r>
                  <a:rPr lang="en-US" sz="3100" dirty="0" err="1">
                    <a:latin typeface="Times New Roman" panose="02020603050405020304" pitchFamily="18" charset="0"/>
                    <a:cs typeface="Times New Roman" panose="02020603050405020304" pitchFamily="18" charset="0"/>
                  </a:rPr>
                  <a:t>có</a:t>
                </a:r>
                <a:r>
                  <a:rPr lang="en-US" sz="3100" dirty="0">
                    <a:latin typeface="Times New Roman" panose="02020603050405020304" pitchFamily="18" charset="0"/>
                    <a:cs typeface="Times New Roman" panose="02020603050405020304" pitchFamily="18" charset="0"/>
                  </a:rPr>
                  <a:t>:</a:t>
                </a:r>
                <a:r>
                  <a:rPr lang="en-US" sz="3200" dirty="0"/>
                  <a:t/>
                </a:r>
                <a:br>
                  <a:rPr lang="en-US" sz="3200" dirty="0"/>
                </a:br>
                <a:r>
                  <a:rPr lang="en-US" sz="3600" dirty="0" smtClean="0">
                    <a:latin typeface="Times New Roman" panose="02020603050405020304" pitchFamily="18" charset="0"/>
                    <a:cs typeface="Times New Roman" panose="02020603050405020304" pitchFamily="18" charset="0"/>
                  </a:rPr>
                  <a:t/>
                </a:r>
                <a:br>
                  <a:rPr lang="en-US" sz="3600"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P(</a:t>
                </a:r>
                <a14:m>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𝑦</m:t>
                        </m:r>
                      </m:e>
                      <m:sub>
                        <m:r>
                          <a:rPr lang="en-US" sz="3200" i="1">
                            <a:latin typeface="Cambria Math" panose="02040503050406030204" pitchFamily="18" charset="0"/>
                          </a:rPr>
                          <m:t>𝑖</m:t>
                        </m:r>
                      </m:sub>
                    </m:sSub>
                  </m:oMath>
                </a14:m>
                <a:r>
                  <a:rPr lang="en-US" sz="3200"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i="1">
                            <a:latin typeface="Cambria Math" panose="02040503050406030204" pitchFamily="18" charset="0"/>
                          </a:rPr>
                          <m:t>𝑖</m:t>
                        </m:r>
                      </m:sub>
                    </m:sSub>
                  </m:oMath>
                </a14:m>
                <a:r>
                  <a:rPr lang="en-US" sz="3200" dirty="0" smtClean="0">
                    <a:latin typeface="Times New Roman" panose="02020603050405020304" pitchFamily="18" charset="0"/>
                    <a:cs typeface="Times New Roman" panose="02020603050405020304" pitchFamily="18" charset="0"/>
                  </a:rPr>
                  <a:t>;w) = </a:t>
                </a:r>
                <a14:m>
                  <m:oMath xmlns:m="http://schemas.openxmlformats.org/officeDocument/2006/math">
                    <m:sSubSup>
                      <m:sSubSupPr>
                        <m:ctrlPr>
                          <a:rPr lang="en-US" sz="3100" i="1" smtClean="0">
                            <a:latin typeface="Cambria Math" panose="02040503050406030204" pitchFamily="18" charset="0"/>
                          </a:rPr>
                        </m:ctrlPr>
                      </m:sSubSupPr>
                      <m:e>
                        <m:r>
                          <a:rPr lang="en-US" sz="3100" b="0" i="1" smtClean="0">
                            <a:latin typeface="Cambria Math" panose="02040503050406030204" pitchFamily="18" charset="0"/>
                          </a:rPr>
                          <m:t>𝑧</m:t>
                        </m:r>
                      </m:e>
                      <m:sub>
                        <m:r>
                          <a:rPr lang="en-US" sz="3100" b="0" i="1" smtClean="0">
                            <a:latin typeface="Cambria Math" panose="02040503050406030204" pitchFamily="18" charset="0"/>
                          </a:rPr>
                          <m:t>𝑖</m:t>
                        </m:r>
                      </m:sub>
                      <m:sup>
                        <m:sSub>
                          <m:sSubPr>
                            <m:ctrlPr>
                              <a:rPr lang="en-US" sz="3100" i="1">
                                <a:latin typeface="Cambria Math" panose="02040503050406030204" pitchFamily="18" charset="0"/>
                              </a:rPr>
                            </m:ctrlPr>
                          </m:sSubPr>
                          <m:e>
                            <m:r>
                              <a:rPr lang="en-US" sz="3100" i="1">
                                <a:latin typeface="Cambria Math" panose="02040503050406030204" pitchFamily="18" charset="0"/>
                              </a:rPr>
                              <m:t>𝑦</m:t>
                            </m:r>
                          </m:e>
                          <m:sub>
                            <m:r>
                              <a:rPr lang="en-US" sz="3100" i="1">
                                <a:latin typeface="Cambria Math" panose="02040503050406030204" pitchFamily="18" charset="0"/>
                              </a:rPr>
                              <m:t>𝑖</m:t>
                            </m:r>
                          </m:sub>
                        </m:sSub>
                      </m:sup>
                    </m:sSubSup>
                    <m:sSup>
                      <m:sSupPr>
                        <m:ctrlPr>
                          <a:rPr lang="en-US" sz="3100" i="1" smtClean="0">
                            <a:latin typeface="Cambria Math" panose="02040503050406030204" pitchFamily="18" charset="0"/>
                          </a:rPr>
                        </m:ctrlPr>
                      </m:sSupPr>
                      <m:e>
                        <m:r>
                          <a:rPr lang="en-US" sz="3100" b="0" i="1" smtClean="0">
                            <a:latin typeface="Cambria Math" panose="02040503050406030204" pitchFamily="18" charset="0"/>
                          </a:rPr>
                          <m:t>(1−</m:t>
                        </m:r>
                        <m:sSub>
                          <m:sSubPr>
                            <m:ctrlPr>
                              <a:rPr lang="en-US" sz="3100" i="1">
                                <a:latin typeface="Cambria Math" panose="02040503050406030204" pitchFamily="18" charset="0"/>
                              </a:rPr>
                            </m:ctrlPr>
                          </m:sSubPr>
                          <m:e>
                            <m:r>
                              <a:rPr lang="en-US" sz="3100" i="1">
                                <a:latin typeface="Cambria Math" panose="02040503050406030204" pitchFamily="18" charset="0"/>
                              </a:rPr>
                              <m:t>𝑦</m:t>
                            </m:r>
                          </m:e>
                          <m:sub>
                            <m:r>
                              <a:rPr lang="en-US" sz="3100" i="1">
                                <a:latin typeface="Cambria Math" panose="02040503050406030204" pitchFamily="18" charset="0"/>
                              </a:rPr>
                              <m:t>𝑖</m:t>
                            </m:r>
                          </m:sub>
                        </m:sSub>
                        <m:r>
                          <a:rPr lang="en-US" sz="3100" b="0" i="1" smtClean="0">
                            <a:latin typeface="Cambria Math" panose="02040503050406030204" pitchFamily="18" charset="0"/>
                          </a:rPr>
                          <m:t>)</m:t>
                        </m:r>
                      </m:e>
                      <m:sup>
                        <m:r>
                          <a:rPr lang="en-US" sz="3100" b="0" i="1" smtClean="0">
                            <a:latin typeface="Cambria Math" panose="02040503050406030204" pitchFamily="18" charset="0"/>
                          </a:rPr>
                          <m:t>1−</m:t>
                        </m:r>
                        <m:sSub>
                          <m:sSubPr>
                            <m:ctrlPr>
                              <a:rPr lang="en-US" sz="3100" i="1">
                                <a:latin typeface="Cambria Math" panose="02040503050406030204" pitchFamily="18" charset="0"/>
                              </a:rPr>
                            </m:ctrlPr>
                          </m:sSubPr>
                          <m:e>
                            <m:r>
                              <a:rPr lang="en-US" sz="3100" i="1">
                                <a:latin typeface="Cambria Math" panose="02040503050406030204" pitchFamily="18" charset="0"/>
                              </a:rPr>
                              <m:t>𝑦</m:t>
                            </m:r>
                          </m:e>
                          <m:sub>
                            <m:r>
                              <a:rPr lang="en-US" sz="3100" i="1">
                                <a:latin typeface="Cambria Math" panose="02040503050406030204" pitchFamily="18" charset="0"/>
                              </a:rPr>
                              <m:t>𝑖</m:t>
                            </m:r>
                          </m:sub>
                        </m:sSub>
                      </m:sup>
                    </m:sSup>
                  </m:oMath>
                </a14:m>
                <a:r>
                  <a:rPr lang="en-US" sz="3600" b="1" dirty="0">
                    <a:latin typeface="Times New Roman" panose="02020603050405020304" pitchFamily="18" charset="0"/>
                    <a:cs typeface="Times New Roman" panose="02020603050405020304" pitchFamily="18" charset="0"/>
                  </a:rPr>
                  <a:t/>
                </a:r>
                <a:br>
                  <a:rPr lang="en-US" sz="3600" b="1" dirty="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			</a:t>
                </a:r>
                <a:br>
                  <a:rPr lang="en-US" sz="3600"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vi-VN" dirty="0">
                    <a:latin typeface="Times New Roman" panose="02020603050405020304" pitchFamily="18" charset="0"/>
                    <a:cs typeface="Times New Roman" panose="02020603050405020304" pitchFamily="18" charset="0"/>
                  </a:rPr>
                  <a:t/>
                </a:r>
                <a:br>
                  <a:rPr lang="vi-VN" dirty="0">
                    <a:latin typeface="Times New Roman" panose="02020603050405020304" pitchFamily="18" charset="0"/>
                    <a:cs typeface="Times New Roman" panose="02020603050405020304" pitchFamily="18" charset="0"/>
                  </a:rPr>
                </a:br>
                <a:r>
                  <a:rPr lang="vi-VN" dirty="0" smtClean="0">
                    <a:latin typeface="Times New Roman" panose="02020603050405020304" pitchFamily="18" charset="0"/>
                    <a:cs typeface="Times New Roman" panose="02020603050405020304" pitchFamily="18" charset="0"/>
                  </a:rPr>
                  <a:t/>
                </a:r>
                <a:br>
                  <a:rPr lang="vi-VN"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718559" y="427290"/>
                <a:ext cx="10544797" cy="6323888"/>
              </a:xfrm>
              <a:blipFill rotWithShape="0">
                <a:blip r:embed="rId2"/>
                <a:stretch>
                  <a:fillRect l="-1503" t="-1350"/>
                </a:stretch>
              </a:blipFill>
            </p:spPr>
            <p:txBody>
              <a:bodyPr/>
              <a:lstStyle/>
              <a:p>
                <a:r>
                  <a:rPr lang="en-US">
                    <a:noFill/>
                  </a:rPr>
                  <a:t> </a:t>
                </a:r>
              </a:p>
            </p:txBody>
          </p:sp>
        </mc:Fallback>
      </mc:AlternateContent>
    </p:spTree>
    <p:extLst>
      <p:ext uri="{BB962C8B-B14F-4D97-AF65-F5344CB8AC3E}">
        <p14:creationId xmlns:p14="http://schemas.microsoft.com/office/powerpoint/2010/main" val="30415199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646111" y="452717"/>
                <a:ext cx="10984715" cy="6153181"/>
              </a:xfrm>
            </p:spPr>
            <p:txBody>
              <a:bodyPr/>
              <a:lstStyle/>
              <a:p>
                <a:r>
                  <a:rPr lang="en-US" dirty="0" smtClean="0">
                    <a:latin typeface="Times New Roman" panose="02020603050405020304" pitchFamily="18" charset="0"/>
                    <a:cs typeface="Times New Roman" panose="02020603050405020304" pitchFamily="18" charset="0"/>
                  </a:rPr>
                  <a:t>Tối </a:t>
                </a:r>
                <a:r>
                  <a:rPr lang="en-US" dirty="0" err="1" smtClean="0">
                    <a:latin typeface="Times New Roman" panose="02020603050405020304" pitchFamily="18" charset="0"/>
                    <a:cs typeface="Times New Roman" panose="02020603050405020304" pitchFamily="18" charset="0"/>
                  </a:rPr>
                  <a:t>ưu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mát</a:t>
                </a:r>
                <a:r>
                  <a:rPr lang="en-US" dirty="0" smtClean="0">
                    <a:latin typeface="Times New Roman" panose="02020603050405020304" pitchFamily="18" charset="0"/>
                    <a:cs typeface="Times New Roman" panose="02020603050405020304" pitchFamily="18" charset="0"/>
                  </a:rPr>
                  <a:t>:</a:t>
                </a:r>
                <a:br>
                  <a:rPr lang="en-US" dirty="0" smtClean="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4400" i="1">
                            <a:latin typeface="Cambria Math" panose="02040503050406030204" pitchFamily="18" charset="0"/>
                          </a:rPr>
                        </m:ctrlPr>
                      </m:sSubPr>
                      <m:e>
                        <m:r>
                          <a:rPr lang="en-US" sz="4400" b="0" i="1" smtClean="0">
                            <a:latin typeface="Cambria Math" panose="02040503050406030204" pitchFamily="18" charset="0"/>
                          </a:rPr>
                          <m:t>𝑥</m:t>
                        </m:r>
                      </m:e>
                      <m:sub>
                        <m:r>
                          <a:rPr lang="en-US" sz="4400" i="1">
                            <a:latin typeface="Cambria Math" panose="02040503050406030204" pitchFamily="18" charset="0"/>
                          </a:rPr>
                          <m:t>𝑖</m:t>
                        </m:r>
                      </m:sub>
                    </m:sSub>
                  </m:oMath>
                </a14:m>
                <a:r>
                  <a:rPr lang="en-US"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4400" i="1">
                            <a:latin typeface="Cambria Math" panose="02040503050406030204" pitchFamily="18" charset="0"/>
                          </a:rPr>
                        </m:ctrlPr>
                      </m:sSubPr>
                      <m:e>
                        <m:r>
                          <a:rPr lang="en-US" sz="4400" i="1">
                            <a:latin typeface="Cambria Math" panose="02040503050406030204" pitchFamily="18" charset="0"/>
                          </a:rPr>
                          <m:t>𝑦</m:t>
                        </m:r>
                      </m:e>
                      <m:sub>
                        <m:r>
                          <a:rPr lang="en-US" sz="4400" i="1">
                            <a:latin typeface="Cambria Math" panose="02040503050406030204" pitchFamily="18" charset="0"/>
                          </a:rPr>
                          <m:t>𝑖</m:t>
                        </m:r>
                      </m:sub>
                    </m:sSub>
                  </m:oMath>
                </a14:m>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J(w;</a:t>
                </a:r>
                <a:r>
                  <a:rPr lang="en-US" sz="4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4400" i="1">
                            <a:latin typeface="Cambria Math" panose="02040503050406030204" pitchFamily="18" charset="0"/>
                          </a:rPr>
                        </m:ctrlPr>
                      </m:sSubPr>
                      <m:e>
                        <m:r>
                          <a:rPr lang="en-US" sz="4400" b="0" i="1" smtClean="0">
                            <a:latin typeface="Cambria Math" panose="02040503050406030204" pitchFamily="18" charset="0"/>
                          </a:rPr>
                          <m:t>𝑥</m:t>
                        </m:r>
                      </m:e>
                      <m:sub>
                        <m:r>
                          <a:rPr lang="en-US" sz="4400" i="1">
                            <a:latin typeface="Cambria Math" panose="02040503050406030204" pitchFamily="18" charset="0"/>
                          </a:rPr>
                          <m:t>𝑖</m:t>
                        </m:r>
                      </m:sub>
                    </m:sSub>
                  </m:oMath>
                </a14:m>
                <a:r>
                  <a:rPr lang="en-US"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4400" i="1">
                            <a:latin typeface="Cambria Math" panose="02040503050406030204" pitchFamily="18" charset="0"/>
                          </a:rPr>
                        </m:ctrlPr>
                      </m:sSubPr>
                      <m:e>
                        <m:r>
                          <a:rPr lang="en-US" sz="4400" i="1">
                            <a:latin typeface="Cambria Math" panose="02040503050406030204" pitchFamily="18" charset="0"/>
                          </a:rPr>
                          <m:t>𝑦</m:t>
                        </m:r>
                      </m:e>
                      <m:sub>
                        <m:r>
                          <a:rPr lang="en-US" sz="4400" i="1">
                            <a:latin typeface="Cambria Math" panose="02040503050406030204" pitchFamily="18" charset="0"/>
                          </a:rPr>
                          <m:t>𝑖</m:t>
                        </m:r>
                      </m:sub>
                    </m:sSub>
                  </m:oMath>
                </a14:m>
                <a:r>
                  <a:rPr lang="en-US"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4400" i="1">
                            <a:latin typeface="Cambria Math" panose="02040503050406030204" pitchFamily="18" charset="0"/>
                          </a:rPr>
                        </m:ctrlPr>
                      </m:sSubPr>
                      <m:e>
                        <m:r>
                          <a:rPr lang="en-US" sz="4400" i="1">
                            <a:latin typeface="Cambria Math" panose="02040503050406030204" pitchFamily="18" charset="0"/>
                          </a:rPr>
                          <m:t>𝑦</m:t>
                        </m:r>
                      </m:e>
                      <m:sub>
                        <m:r>
                          <a:rPr lang="en-US" sz="4400" i="1">
                            <a:latin typeface="Cambria Math" panose="02040503050406030204" pitchFamily="18" charset="0"/>
                          </a:rPr>
                          <m:t>𝑖</m:t>
                        </m:r>
                      </m:sub>
                    </m:sSub>
                  </m:oMath>
                </a14:m>
                <a:r>
                  <a:rPr lang="en-US" dirty="0" smtClean="0">
                    <a:latin typeface="Times New Roman" panose="02020603050405020304" pitchFamily="18" charset="0"/>
                    <a:cs typeface="Times New Roman" panose="02020603050405020304" pitchFamily="18" charset="0"/>
                  </a:rPr>
                  <a:t> log</a:t>
                </a:r>
                <a14:m>
                  <m:oMath xmlns:m="http://schemas.openxmlformats.org/officeDocument/2006/math">
                    <m:sSub>
                      <m:sSubPr>
                        <m:ctrlPr>
                          <a:rPr lang="en-US" sz="4400" i="1">
                            <a:latin typeface="Cambria Math" panose="02040503050406030204" pitchFamily="18" charset="0"/>
                          </a:rPr>
                        </m:ctrlPr>
                      </m:sSubPr>
                      <m:e>
                        <m:r>
                          <a:rPr lang="en-US" sz="4400" i="1">
                            <a:latin typeface="Cambria Math" panose="02040503050406030204" pitchFamily="18" charset="0"/>
                          </a:rPr>
                          <m:t>𝑦</m:t>
                        </m:r>
                      </m:e>
                      <m:sub>
                        <m:r>
                          <a:rPr lang="en-US" sz="4400" i="1">
                            <a:latin typeface="Cambria Math" panose="02040503050406030204" pitchFamily="18" charset="0"/>
                          </a:rPr>
                          <m:t>𝑖</m:t>
                        </m:r>
                      </m:sub>
                    </m:sSub>
                  </m:oMath>
                </a14:m>
                <a:r>
                  <a:rPr lang="en-US" dirty="0" smtClean="0">
                    <a:latin typeface="Times New Roman" panose="02020603050405020304" pitchFamily="18" charset="0"/>
                    <a:cs typeface="Times New Roman" panose="02020603050405020304" pitchFamily="18" charset="0"/>
                  </a:rPr>
                  <a:t> + (1-</a:t>
                </a:r>
                <a14:m>
                  <m:oMath xmlns:m="http://schemas.openxmlformats.org/officeDocument/2006/math">
                    <m:sSub>
                      <m:sSubPr>
                        <m:ctrlPr>
                          <a:rPr lang="en-US" sz="4400" i="1">
                            <a:latin typeface="Cambria Math" panose="02040503050406030204" pitchFamily="18" charset="0"/>
                          </a:rPr>
                        </m:ctrlPr>
                      </m:sSubPr>
                      <m:e>
                        <m:r>
                          <a:rPr lang="en-US" sz="4400" i="1">
                            <a:latin typeface="Cambria Math" panose="02040503050406030204" pitchFamily="18" charset="0"/>
                          </a:rPr>
                          <m:t>𝑦</m:t>
                        </m:r>
                      </m:e>
                      <m:sub>
                        <m:r>
                          <a:rPr lang="en-US" sz="4400" i="1">
                            <a:latin typeface="Cambria Math" panose="02040503050406030204" pitchFamily="18" charset="0"/>
                          </a:rPr>
                          <m:t>𝑖</m:t>
                        </m:r>
                      </m:sub>
                    </m:sSub>
                  </m:oMath>
                </a14:m>
                <a:r>
                  <a:rPr lang="en-US" dirty="0" smtClean="0">
                    <a:latin typeface="Times New Roman" panose="02020603050405020304" pitchFamily="18" charset="0"/>
                    <a:cs typeface="Times New Roman" panose="02020603050405020304" pitchFamily="18" charset="0"/>
                  </a:rPr>
                  <a:t>) log(1- </a:t>
                </a:r>
                <a14:m>
                  <m:oMath xmlns:m="http://schemas.openxmlformats.org/officeDocument/2006/math">
                    <m:sSub>
                      <m:sSubPr>
                        <m:ctrlPr>
                          <a:rPr lang="en-US" sz="4400" i="1">
                            <a:latin typeface="Cambria Math" panose="02040503050406030204" pitchFamily="18" charset="0"/>
                          </a:rPr>
                        </m:ctrlPr>
                      </m:sSubPr>
                      <m:e>
                        <m:r>
                          <a:rPr lang="en-US" sz="4400" i="1">
                            <a:latin typeface="Cambria Math" panose="02040503050406030204" pitchFamily="18" charset="0"/>
                          </a:rPr>
                          <m:t>𝑦</m:t>
                        </m:r>
                      </m:e>
                      <m:sub>
                        <m:r>
                          <a:rPr lang="en-US" sz="4400" i="1">
                            <a:latin typeface="Cambria Math" panose="02040503050406030204" pitchFamily="18" charset="0"/>
                          </a:rPr>
                          <m:t>𝑖</m:t>
                        </m:r>
                      </m:sub>
                    </m:sSub>
                  </m:oMath>
                </a14:m>
                <a:r>
                  <a:rPr lang="en-US" dirty="0" smtClean="0">
                    <a:latin typeface="Times New Roman" panose="02020603050405020304" pitchFamily="18" charset="0"/>
                    <a:cs typeface="Times New Roman" panose="02020603050405020304" pitchFamily="18" charset="0"/>
                  </a:rPr>
                  <a:t>))</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smtClean="0">
                    <a:latin typeface="Times New Roman" panose="02020603050405020304" pitchFamily="18" charset="0"/>
                    <a:cs typeface="Times New Roman" panose="02020603050405020304" pitchFamily="18" charset="0"/>
                  </a:rPr>
                  <a:t>đạo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hàm</a:t>
                </a:r>
                <a:r>
                  <a:rPr lang="en-US" dirty="0" smtClean="0">
                    <a:latin typeface="Times New Roman" panose="02020603050405020304" pitchFamily="18" charset="0"/>
                    <a:cs typeface="Times New Roman" panose="02020603050405020304" pitchFamily="18" charset="0"/>
                  </a:rPr>
                  <a:t> ta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br>
                  <a:rPr lang="en-US" dirty="0" smtClean="0">
                    <a:latin typeface="Times New Roman" panose="02020603050405020304" pitchFamily="18" charset="0"/>
                    <a:cs typeface="Times New Roman" panose="02020603050405020304" pitchFamily="18" charset="0"/>
                  </a:rPr>
                </a:br>
                <a14:m>
                  <m:oMath xmlns:m="http://schemas.openxmlformats.org/officeDocument/2006/math">
                    <m:f>
                      <m:fPr>
                        <m:ctrlPr>
                          <a:rPr lang="en-US" i="1" smtClean="0">
                            <a:latin typeface="Cambria Math" panose="02040503050406030204" pitchFamily="18" charset="0"/>
                          </a:rPr>
                        </m:ctrlPr>
                      </m:fPr>
                      <m:num>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J</m:t>
                        </m:r>
                        <m:r>
                          <m:rPr>
                            <m:nor/>
                          </m:rPr>
                          <a:rPr lang="en-US" b="0" i="0" smtClean="0">
                            <a:latin typeface="Times New Roman" panose="02020603050405020304" pitchFamily="18" charset="0"/>
                            <a:cs typeface="Times New Roman" panose="02020603050405020304" pitchFamily="18" charset="0"/>
                          </a:rPr>
                          <m:t> (</m:t>
                        </m:r>
                        <m:r>
                          <a:rPr lang="en-US" b="0" i="1" smtClean="0">
                            <a:latin typeface="Cambria Math" panose="02040503050406030204" pitchFamily="18" charset="0"/>
                          </a:rPr>
                          <m:t>𝑤</m:t>
                        </m:r>
                        <m:r>
                          <a:rPr lang="en-US" b="0" i="1" smtClean="0">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𝑦</m:t>
                            </m:r>
                          </m:e>
                          <m:sub>
                            <m:r>
                              <a:rPr lang="en-US" sz="3600" i="1">
                                <a:latin typeface="Cambria Math" panose="02040503050406030204" pitchFamily="18" charset="0"/>
                              </a:rPr>
                              <m:t>𝑖</m:t>
                            </m:r>
                          </m:sub>
                        </m:sSub>
                        <m:r>
                          <a:rPr lang="en-US" sz="3600" b="0" i="1" smtClean="0">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𝑦</m:t>
                            </m:r>
                          </m:e>
                          <m:sub>
                            <m:r>
                              <a:rPr lang="en-US" sz="4000" i="1">
                                <a:latin typeface="Cambria Math" panose="02040503050406030204" pitchFamily="18" charset="0"/>
                              </a:rPr>
                              <m:t>𝑖</m:t>
                            </m:r>
                          </m:sub>
                        </m:sSub>
                        <m:r>
                          <a:rPr lang="en-US" sz="4000" b="0" i="1" smtClean="0">
                            <a:latin typeface="Cambria Math" panose="02040503050406030204" pitchFamily="18" charset="0"/>
                          </a:rPr>
                          <m:t> )</m:t>
                        </m:r>
                      </m:num>
                      <m:den>
                        <m:r>
                          <m:rPr>
                            <m:nor/>
                          </m:rPr>
                          <a:rPr lang="en-US">
                            <a:latin typeface="Times New Roman" panose="02020603050405020304" pitchFamily="18" charset="0"/>
                            <a:cs typeface="Times New Roman" panose="02020603050405020304" pitchFamily="18" charset="0"/>
                          </a:rPr>
                          <m:t>∂</m:t>
                        </m:r>
                        <m:r>
                          <a:rPr lang="en-US" b="0" i="1" smtClean="0">
                            <a:latin typeface="Cambria Math" panose="02040503050406030204" pitchFamily="18" charset="0"/>
                          </a:rPr>
                          <m:t>𝑤</m:t>
                        </m:r>
                      </m:den>
                    </m:f>
                  </m:oMath>
                </a14:m>
                <a:r>
                  <a:rPr lang="en-US" dirty="0" smtClean="0">
                    <a:latin typeface="Times New Roman" panose="02020603050405020304" pitchFamily="18" charset="0"/>
                    <a:cs typeface="Times New Roman" panose="02020603050405020304" pitchFamily="18" charset="0"/>
                  </a:rPr>
                  <a:t> = - (</a:t>
                </a:r>
                <a14:m>
                  <m:oMath xmlns:m="http://schemas.openxmlformats.org/officeDocument/2006/math">
                    <m:f>
                      <m:fPr>
                        <m:ctrlPr>
                          <a:rPr lang="en-US" i="1" smtClean="0">
                            <a:latin typeface="Cambria Math" panose="02040503050406030204" pitchFamily="18" charset="0"/>
                          </a:rPr>
                        </m:ctrlPr>
                      </m:fPr>
                      <m:num>
                        <m:sSub>
                          <m:sSubPr>
                            <m:ctrlPr>
                              <a:rPr lang="en-US" sz="3600" i="1">
                                <a:latin typeface="Cambria Math" panose="02040503050406030204" pitchFamily="18" charset="0"/>
                              </a:rPr>
                            </m:ctrlPr>
                          </m:sSubPr>
                          <m:e>
                            <m:r>
                              <a:rPr lang="en-US" sz="3600" i="1">
                                <a:latin typeface="Cambria Math" panose="02040503050406030204" pitchFamily="18" charset="0"/>
                              </a:rPr>
                              <m:t>𝑥</m:t>
                            </m:r>
                          </m:e>
                          <m:sub>
                            <m:r>
                              <a:rPr lang="en-US" sz="3600" i="1">
                                <a:latin typeface="Cambria Math" panose="02040503050406030204" pitchFamily="18" charset="0"/>
                              </a:rPr>
                              <m:t>𝑖</m:t>
                            </m:r>
                          </m:sub>
                        </m:sSub>
                      </m:num>
                      <m:den>
                        <m:sSub>
                          <m:sSubPr>
                            <m:ctrlPr>
                              <a:rPr lang="en-US" sz="4000" i="1">
                                <a:latin typeface="Cambria Math" panose="02040503050406030204" pitchFamily="18" charset="0"/>
                              </a:rPr>
                            </m:ctrlPr>
                          </m:sSubPr>
                          <m:e>
                            <m:r>
                              <a:rPr lang="en-US" sz="4000" i="1">
                                <a:latin typeface="Cambria Math" panose="02040503050406030204" pitchFamily="18" charset="0"/>
                              </a:rPr>
                              <m:t>𝑥</m:t>
                            </m:r>
                          </m:e>
                          <m:sub>
                            <m:r>
                              <a:rPr lang="en-US" sz="4000" i="1">
                                <a:latin typeface="Cambria Math" panose="02040503050406030204" pitchFamily="18" charset="0"/>
                              </a:rPr>
                              <m:t>𝑖</m:t>
                            </m:r>
                          </m:sub>
                        </m:sSub>
                      </m:den>
                    </m:f>
                  </m:oMath>
                </a14:m>
                <a:r>
                  <a:rPr lang="en-US" dirty="0" smtClean="0">
                    <a:latin typeface="Times New Roman" panose="02020603050405020304" pitchFamily="18" charset="0"/>
                    <a:cs typeface="Times New Roman" panose="02020603050405020304" pitchFamily="18" charset="0"/>
                  </a:rPr>
                  <a:t> - </a:t>
                </a:r>
                <a14:m>
                  <m:oMath xmlns:m="http://schemas.openxmlformats.org/officeDocument/2006/math">
                    <m:f>
                      <m:fPr>
                        <m:ctrlPr>
                          <a:rPr lang="en-US" i="1">
                            <a:latin typeface="Cambria Math" panose="02040503050406030204" pitchFamily="18" charset="0"/>
                          </a:rPr>
                        </m:ctrlPr>
                      </m:fPr>
                      <m:num>
                        <m:sSub>
                          <m:sSubPr>
                            <m:ctrlPr>
                              <a:rPr lang="en-US" sz="4400" i="1">
                                <a:latin typeface="Cambria Math" panose="02040503050406030204" pitchFamily="18" charset="0"/>
                              </a:rPr>
                            </m:ctrlPr>
                          </m:sSubPr>
                          <m:e>
                            <m:r>
                              <a:rPr lang="en-US" sz="4400" b="0" i="1" smtClean="0">
                                <a:latin typeface="Cambria Math" panose="02040503050406030204" pitchFamily="18" charset="0"/>
                              </a:rPr>
                              <m:t>1−</m:t>
                            </m:r>
                            <m:r>
                              <a:rPr lang="en-US" sz="4400" b="0" i="1" smtClean="0">
                                <a:latin typeface="Cambria Math" panose="02040503050406030204" pitchFamily="18" charset="0"/>
                              </a:rPr>
                              <m:t>𝑦</m:t>
                            </m:r>
                          </m:e>
                          <m:sub>
                            <m:r>
                              <a:rPr lang="en-US" sz="4400" i="1">
                                <a:latin typeface="Cambria Math" panose="02040503050406030204" pitchFamily="18" charset="0"/>
                              </a:rPr>
                              <m:t>𝑖</m:t>
                            </m:r>
                          </m:sub>
                        </m:sSub>
                      </m:num>
                      <m:den>
                        <m:sSub>
                          <m:sSubPr>
                            <m:ctrlPr>
                              <a:rPr lang="en-US" sz="4800" i="1" smtClean="0">
                                <a:latin typeface="Cambria Math" panose="02040503050406030204" pitchFamily="18" charset="0"/>
                              </a:rPr>
                            </m:ctrlPr>
                          </m:sSubPr>
                          <m:e>
                            <m:r>
                              <a:rPr lang="en-US" sz="4800" b="0" i="1" smtClean="0">
                                <a:latin typeface="Cambria Math" panose="02040503050406030204" pitchFamily="18" charset="0"/>
                              </a:rPr>
                              <m:t>1−</m:t>
                            </m:r>
                            <m:r>
                              <a:rPr lang="en-US" sz="4800" b="0" i="1" smtClean="0">
                                <a:latin typeface="Cambria Math" panose="02040503050406030204" pitchFamily="18" charset="0"/>
                              </a:rPr>
                              <m:t>𝑧</m:t>
                            </m:r>
                          </m:e>
                          <m:sub>
                            <m:r>
                              <a:rPr lang="en-US" sz="4800" i="1">
                                <a:latin typeface="Cambria Math" panose="02040503050406030204" pitchFamily="18" charset="0"/>
                              </a:rPr>
                              <m:t>𝑖</m:t>
                            </m:r>
                          </m:sub>
                        </m:sSub>
                      </m:den>
                    </m:f>
                  </m:oMath>
                </a14:m>
                <a:r>
                  <a:rPr lang="en-US" dirty="0" smtClean="0">
                    <a:latin typeface="Times New Roman" panose="02020603050405020304" pitchFamily="18" charset="0"/>
                    <a:cs typeface="Times New Roman" panose="02020603050405020304" pitchFamily="18" charset="0"/>
                  </a:rPr>
                  <a:t>) </a:t>
                </a:r>
                <a14:m>
                  <m:oMath xmlns:m="http://schemas.openxmlformats.org/officeDocument/2006/math">
                    <m:f>
                      <m:fPr>
                        <m:ctrlPr>
                          <a:rPr lang="en-US" i="1" dirty="0">
                            <a:latin typeface="Cambria Math" panose="02040503050406030204" pitchFamily="18" charset="0"/>
                          </a:rPr>
                        </m:ctrlPr>
                      </m:fPr>
                      <m:num>
                        <m:r>
                          <m:rPr>
                            <m:nor/>
                          </m:rPr>
                          <a:rPr lang="en-US">
                            <a:latin typeface="Times New Roman" panose="02020603050405020304" pitchFamily="18" charset="0"/>
                            <a:cs typeface="Times New Roman" panose="02020603050405020304" pitchFamily="18" charset="0"/>
                          </a:rPr>
                          <m:t>∂</m:t>
                        </m:r>
                        <m:sSub>
                          <m:sSubPr>
                            <m:ctrlPr>
                              <a:rPr lang="en-US" sz="4400" i="1">
                                <a:latin typeface="Cambria Math" panose="02040503050406030204" pitchFamily="18" charset="0"/>
                              </a:rPr>
                            </m:ctrlPr>
                          </m:sSubPr>
                          <m:e>
                            <m:r>
                              <a:rPr lang="en-US" sz="4400" b="0" i="1" smtClean="0">
                                <a:latin typeface="Cambria Math" panose="02040503050406030204" pitchFamily="18" charset="0"/>
                              </a:rPr>
                              <m:t>𝑧</m:t>
                            </m:r>
                          </m:e>
                          <m:sub>
                            <m:r>
                              <a:rPr lang="en-US" sz="4400" i="1">
                                <a:latin typeface="Cambria Math" panose="02040503050406030204" pitchFamily="18" charset="0"/>
                              </a:rPr>
                              <m:t>𝑖</m:t>
                            </m:r>
                          </m:sub>
                        </m:sSub>
                      </m:num>
                      <m:den>
                        <m:r>
                          <m:rPr>
                            <m:nor/>
                          </m:rPr>
                          <a:rPr lang="en-US">
                            <a:latin typeface="Times New Roman" panose="02020603050405020304" pitchFamily="18" charset="0"/>
                            <a:cs typeface="Times New Roman" panose="02020603050405020304" pitchFamily="18" charset="0"/>
                          </a:rPr>
                          <m:t>∂</m:t>
                        </m:r>
                        <m:r>
                          <a:rPr lang="en-US" i="1">
                            <a:latin typeface="Cambria Math" panose="02040503050406030204" pitchFamily="18" charset="0"/>
                          </a:rPr>
                          <m:t>𝑤</m:t>
                        </m:r>
                      </m:den>
                    </m:f>
                  </m:oMath>
                </a14:m>
                <a:r>
                  <a:rPr lang="en-US" dirty="0" smtClean="0">
                    <a:latin typeface="Times New Roman" panose="02020603050405020304" pitchFamily="18" charset="0"/>
                    <a:cs typeface="Times New Roman" panose="02020603050405020304" pitchFamily="18" charset="0"/>
                  </a:rPr>
                  <a:t>= </a:t>
                </a:r>
                <a14:m>
                  <m:oMath xmlns:m="http://schemas.openxmlformats.org/officeDocument/2006/math">
                    <m:f>
                      <m:fPr>
                        <m:ctrlPr>
                          <a:rPr lang="en-US" sz="4800" i="1">
                            <a:latin typeface="Cambria Math" panose="02040503050406030204" pitchFamily="18" charset="0"/>
                          </a:rPr>
                        </m:ctrlPr>
                      </m:fPr>
                      <m:num>
                        <m:sSub>
                          <m:sSubPr>
                            <m:ctrlPr>
                              <a:rPr lang="en-US" sz="4800" i="1">
                                <a:latin typeface="Cambria Math" panose="02040503050406030204" pitchFamily="18" charset="0"/>
                              </a:rPr>
                            </m:ctrlPr>
                          </m:sSubPr>
                          <m:e>
                            <m:r>
                              <a:rPr lang="en-US" sz="4800" b="0" i="1" smtClean="0">
                                <a:latin typeface="Cambria Math" panose="02040503050406030204" pitchFamily="18" charset="0"/>
                              </a:rPr>
                              <m:t>𝑧</m:t>
                            </m:r>
                          </m:e>
                          <m:sub>
                            <m:r>
                              <a:rPr lang="en-US" sz="4800" i="1">
                                <a:latin typeface="Cambria Math" panose="02040503050406030204" pitchFamily="18" charset="0"/>
                              </a:rPr>
                              <m:t>𝑖</m:t>
                            </m:r>
                            <m:r>
                              <a:rPr lang="en-US" sz="4800" b="0" i="1" smtClean="0">
                                <a:latin typeface="Cambria Math" panose="02040503050406030204" pitchFamily="18" charset="0"/>
                              </a:rPr>
                              <m:t>  −</m:t>
                            </m:r>
                            <m:sSub>
                              <m:sSubPr>
                                <m:ctrlPr>
                                  <a:rPr lang="en-US" sz="4800" i="1">
                                    <a:latin typeface="Cambria Math" panose="02040503050406030204" pitchFamily="18" charset="0"/>
                                  </a:rPr>
                                </m:ctrlPr>
                              </m:sSubPr>
                              <m:e>
                                <m:r>
                                  <a:rPr lang="en-US" sz="4800" i="1">
                                    <a:latin typeface="Cambria Math" panose="02040503050406030204" pitchFamily="18" charset="0"/>
                                  </a:rPr>
                                  <m:t>𝑦</m:t>
                                </m:r>
                              </m:e>
                              <m:sub>
                                <m:r>
                                  <a:rPr lang="en-US" sz="4800" i="1">
                                    <a:latin typeface="Cambria Math" panose="02040503050406030204" pitchFamily="18" charset="0"/>
                                  </a:rPr>
                                  <m:t>𝑖</m:t>
                                </m:r>
                              </m:sub>
                            </m:sSub>
                          </m:sub>
                        </m:sSub>
                      </m:num>
                      <m:den>
                        <m:sSub>
                          <m:sSubPr>
                            <m:ctrlPr>
                              <a:rPr lang="en-US" sz="5400" i="1">
                                <a:latin typeface="Cambria Math" panose="02040503050406030204" pitchFamily="18" charset="0"/>
                              </a:rPr>
                            </m:ctrlPr>
                          </m:sSubPr>
                          <m:e>
                            <m:r>
                              <a:rPr lang="en-US" sz="5400" b="0" i="1" smtClean="0">
                                <a:latin typeface="Cambria Math" panose="02040503050406030204" pitchFamily="18" charset="0"/>
                              </a:rPr>
                              <m:t>𝑧</m:t>
                            </m:r>
                          </m:e>
                          <m:sub>
                            <m:r>
                              <a:rPr lang="en-US" sz="5400" i="1">
                                <a:latin typeface="Cambria Math" panose="02040503050406030204" pitchFamily="18" charset="0"/>
                              </a:rPr>
                              <m:t>𝑖</m:t>
                            </m:r>
                          </m:sub>
                        </m:sSub>
                        <m:r>
                          <a:rPr lang="en-US" sz="5400" b="0" i="1" smtClean="0">
                            <a:latin typeface="Cambria Math" panose="02040503050406030204" pitchFamily="18" charset="0"/>
                          </a:rPr>
                          <m:t>(1−</m:t>
                        </m:r>
                        <m:sSub>
                          <m:sSubPr>
                            <m:ctrlPr>
                              <a:rPr lang="en-US" sz="4800" i="1">
                                <a:latin typeface="Cambria Math" panose="02040503050406030204" pitchFamily="18" charset="0"/>
                              </a:rPr>
                            </m:ctrlPr>
                          </m:sSubPr>
                          <m:e>
                            <m:r>
                              <a:rPr lang="en-US" sz="4800" b="0" i="1" smtClean="0">
                                <a:latin typeface="Cambria Math" panose="02040503050406030204" pitchFamily="18" charset="0"/>
                              </a:rPr>
                              <m:t>𝑧</m:t>
                            </m:r>
                          </m:e>
                          <m:sub>
                            <m:r>
                              <a:rPr lang="en-US" sz="4800" i="1">
                                <a:latin typeface="Cambria Math" panose="02040503050406030204" pitchFamily="18" charset="0"/>
                              </a:rPr>
                              <m:t>𝑖</m:t>
                            </m:r>
                          </m:sub>
                        </m:sSub>
                        <m:r>
                          <a:rPr lang="en-US" sz="4800" b="0" i="1" smtClean="0">
                            <a:latin typeface="Cambria Math" panose="02040503050406030204" pitchFamily="18" charset="0"/>
                          </a:rPr>
                          <m:t>)</m:t>
                        </m:r>
                      </m:den>
                    </m:f>
                  </m:oMath>
                </a14:m>
                <a:r>
                  <a:rPr lang="en-US" dirty="0" smtClean="0">
                    <a:latin typeface="Times New Roman" panose="02020603050405020304" pitchFamily="18" charset="0"/>
                    <a:cs typeface="Times New Roman" panose="02020603050405020304" pitchFamily="18" charset="0"/>
                  </a:rPr>
                  <a:t> </a:t>
                </a:r>
                <a14:m>
                  <m:oMath xmlns:m="http://schemas.openxmlformats.org/officeDocument/2006/math">
                    <m:f>
                      <m:fPr>
                        <m:ctrlPr>
                          <a:rPr lang="en-US" i="1" dirty="0" smtClean="0">
                            <a:latin typeface="Cambria Math" panose="02040503050406030204" pitchFamily="18" charset="0"/>
                          </a:rPr>
                        </m:ctrlPr>
                      </m:fPr>
                      <m:num>
                        <m:r>
                          <m:rPr>
                            <m:nor/>
                          </m:rPr>
                          <a:rPr lang="en-US">
                            <a:latin typeface="Times New Roman" panose="02020603050405020304" pitchFamily="18" charset="0"/>
                            <a:cs typeface="Times New Roman" panose="02020603050405020304" pitchFamily="18" charset="0"/>
                          </a:rPr>
                          <m:t>∂</m:t>
                        </m:r>
                        <m:sSub>
                          <m:sSubPr>
                            <m:ctrlPr>
                              <a:rPr lang="en-US" sz="4000" i="1">
                                <a:latin typeface="Cambria Math" panose="02040503050406030204" pitchFamily="18" charset="0"/>
                              </a:rPr>
                            </m:ctrlPr>
                          </m:sSubPr>
                          <m:e>
                            <m:r>
                              <a:rPr lang="en-US" sz="4000" b="0" i="1" smtClean="0">
                                <a:latin typeface="Cambria Math" panose="02040503050406030204" pitchFamily="18" charset="0"/>
                              </a:rPr>
                              <m:t>𝑧</m:t>
                            </m:r>
                          </m:e>
                          <m:sub>
                            <m:r>
                              <a:rPr lang="en-US" sz="4000" i="1">
                                <a:latin typeface="Cambria Math" panose="02040503050406030204" pitchFamily="18" charset="0"/>
                              </a:rPr>
                              <m:t>𝑖</m:t>
                            </m:r>
                          </m:sub>
                        </m:sSub>
                      </m:num>
                      <m:den>
                        <m:r>
                          <m:rPr>
                            <m:nor/>
                          </m:rPr>
                          <a:rPr lang="en-US">
                            <a:latin typeface="Times New Roman" panose="02020603050405020304" pitchFamily="18" charset="0"/>
                            <a:cs typeface="Times New Roman" panose="02020603050405020304" pitchFamily="18" charset="0"/>
                          </a:rPr>
                          <m:t>∂</m:t>
                        </m:r>
                        <m:r>
                          <a:rPr lang="en-US" b="0" i="1" smtClean="0">
                            <a:latin typeface="Cambria Math" panose="02040503050406030204" pitchFamily="18" charset="0"/>
                          </a:rPr>
                          <m:t>𝑤</m:t>
                        </m:r>
                      </m:den>
                    </m:f>
                  </m:oMath>
                </a14:m>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646111" y="452717"/>
                <a:ext cx="10984715" cy="6153181"/>
              </a:xfrm>
              <a:blipFill rotWithShape="0">
                <a:blip r:embed="rId2"/>
                <a:stretch>
                  <a:fillRect l="-2164" t="-1980" r="-832"/>
                </a:stretch>
              </a:blipFill>
            </p:spPr>
            <p:txBody>
              <a:bodyPr/>
              <a:lstStyle/>
              <a:p>
                <a:r>
                  <a:rPr lang="en-US">
                    <a:noFill/>
                  </a:rPr>
                  <a:t> </a:t>
                </a:r>
              </a:p>
            </p:txBody>
          </p:sp>
        </mc:Fallback>
      </mc:AlternateContent>
    </p:spTree>
    <p:extLst>
      <p:ext uri="{BB962C8B-B14F-4D97-AF65-F5344CB8AC3E}">
        <p14:creationId xmlns:p14="http://schemas.microsoft.com/office/powerpoint/2010/main" val="2509655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646111" y="230737"/>
                <a:ext cx="11241089" cy="6563170"/>
              </a:xfrm>
            </p:spPr>
            <p:txBody>
              <a:bodyPr/>
              <a:lstStyle/>
              <a:p>
                <a:r>
                  <a:rPr lang="en-US" dirty="0" err="1" smtClean="0">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thức</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logistic sigmoid regression</a:t>
                </a:r>
                <a:br>
                  <a:rPr lang="en-US" dirty="0">
                    <a:latin typeface="Times New Roman" panose="02020603050405020304" pitchFamily="18" charset="0"/>
                    <a:cs typeface="Times New Roman" panose="02020603050405020304" pitchFamily="18" charset="0"/>
                  </a:rPr>
                </a:br>
                <a:r>
                  <a:rPr lang="en-US" i="1" dirty="0">
                    <a:latin typeface="Times New Roman" panose="02020603050405020304" pitchFamily="18" charset="0"/>
                    <a:cs typeface="Times New Roman" panose="02020603050405020304" pitchFamily="18" charset="0"/>
                  </a:rPr>
                  <a:t/>
                </a:r>
                <a:br>
                  <a:rPr lang="en-US" i="1" dirty="0">
                    <a:latin typeface="Times New Roman" panose="02020603050405020304" pitchFamily="18" charset="0"/>
                    <a:cs typeface="Times New Roman" panose="02020603050405020304" pitchFamily="18" charset="0"/>
                  </a:rPr>
                </a:br>
                <a:r>
                  <a:rPr lang="en-US" i="1" dirty="0" smtClean="0">
                    <a:latin typeface="Times New Roman" panose="02020603050405020304" pitchFamily="18" charset="0"/>
                    <a:cs typeface="Times New Roman" panose="02020603050405020304" pitchFamily="18" charset="0"/>
                  </a:rPr>
                  <a:t>					</a:t>
                </a:r>
                <a14:m>
                  <m:oMath xmlns:m="http://schemas.openxmlformats.org/officeDocument/2006/math">
                    <m:f>
                      <m:fPr>
                        <m:ctrlPr>
                          <a:rPr lang="en-US" i="1">
                            <a:latin typeface="Cambria Math" panose="02040503050406030204" pitchFamily="18" charset="0"/>
                          </a:rPr>
                        </m:ctrlPr>
                      </m:fPr>
                      <m:num>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J</m:t>
                        </m:r>
                        <m:r>
                          <m:rPr>
                            <m:nor/>
                          </m:rPr>
                          <a:rPr lang="en-US">
                            <a:latin typeface="Times New Roman" panose="02020603050405020304" pitchFamily="18" charset="0"/>
                            <a:cs typeface="Times New Roman" panose="02020603050405020304" pitchFamily="18" charset="0"/>
                          </a:rPr>
                          <m:t> </m:t>
                        </m:r>
                        <m:r>
                          <a:rPr lang="en-US" i="1">
                            <a:latin typeface="Cambria Math" panose="02040503050406030204" pitchFamily="18" charset="0"/>
                          </a:rPr>
                          <m:t>(</m:t>
                        </m:r>
                        <m:r>
                          <a:rPr lang="en-US" i="1">
                            <a:latin typeface="Cambria Math" panose="02040503050406030204" pitchFamily="18" charset="0"/>
                          </a:rPr>
                          <m:t>𝑤</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m:rPr>
                            <m:nor/>
                          </m:rPr>
                          <a:rPr lang="en-US">
                            <a:latin typeface="Times New Roman" panose="02020603050405020304" pitchFamily="18" charset="0"/>
                            <a:cs typeface="Times New Roman" panose="02020603050405020304" pitchFamily="18" charset="0"/>
                          </a:rPr>
                          <m:t>)</m:t>
                        </m:r>
                      </m:num>
                      <m:den>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w</m:t>
                        </m:r>
                      </m:den>
                    </m:f>
                  </m:oMath>
                </a14:m>
                <a:r>
                  <a:rPr lang="en-US"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oMath>
                </a14:m>
                <a:r>
                  <a:rPr lang="en-US"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oMath>
                </a14:m>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hlinkClick r:id="rId2"/>
                  </a:rPr>
                  <a:t>SGD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logistic regression </a:t>
                </a:r>
                <a:r>
                  <a:rPr lang="en-US" dirty="0" err="1">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w=w+</a:t>
                </a:r>
                <a:r>
                  <a:rPr lang="el-GR" dirty="0">
                    <a:latin typeface="Times New Roman" panose="02020603050405020304" pitchFamily="18" charset="0"/>
                    <a:cs typeface="Times New Roman" panose="02020603050405020304" pitchFamily="18" charset="0"/>
                  </a:rPr>
                  <a:t>η</a:t>
                </a:r>
                <a:r>
                  <a:rPr lang="el-GR"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m:t>
                        </m:r>
                      </m:sub>
                    </m:sSub>
                  </m:oMath>
                </a14:m>
                <a:r>
                  <a:rPr lang="en-US"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𝑧</m:t>
                        </m:r>
                      </m:e>
                      <m:sub>
                        <m:r>
                          <a:rPr lang="en-US" i="1">
                            <a:latin typeface="Cambria Math" panose="02040503050406030204" pitchFamily="18" charset="0"/>
                          </a:rPr>
                          <m:t>𝑖</m:t>
                        </m:r>
                      </m:sub>
                    </m:sSub>
                  </m:oMath>
                </a14:m>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oMath>
                </a14:m>
                <a:endParaRPr lang="en-US" dirty="0">
                  <a:latin typeface="Times New Roman" panose="02020603050405020304" pitchFamily="18" charset="0"/>
                  <a:cs typeface="Times New Roman" panose="02020603050405020304" pitchFamily="18" charset="0"/>
                </a:endParaRPr>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646111" y="230737"/>
                <a:ext cx="11241089" cy="6563170"/>
              </a:xfrm>
              <a:blipFill rotWithShape="0">
                <a:blip r:embed="rId3"/>
                <a:stretch>
                  <a:fillRect l="-2115" t="-1952" r="-976"/>
                </a:stretch>
              </a:blipFill>
            </p:spPr>
            <p:txBody>
              <a:bodyPr/>
              <a:lstStyle/>
              <a:p>
                <a:r>
                  <a:rPr lang="en-US">
                    <a:noFill/>
                  </a:rPr>
                  <a:t> </a:t>
                </a:r>
              </a:p>
            </p:txBody>
          </p:sp>
        </mc:Fallback>
      </mc:AlternateContent>
    </p:spTree>
    <p:extLst>
      <p:ext uri="{BB962C8B-B14F-4D97-AF65-F5344CB8AC3E}">
        <p14:creationId xmlns:p14="http://schemas.microsoft.com/office/powerpoint/2010/main" val="41108636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347</TotalTime>
  <Words>427</Words>
  <Application>Microsoft Office PowerPoint</Application>
  <PresentationFormat>Widescreen</PresentationFormat>
  <Paragraphs>47</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Menlo</vt:lpstr>
      <vt:lpstr>MJXc-TeX-math-I</vt:lpstr>
      <vt:lpstr>Arial</vt:lpstr>
      <vt:lpstr>Cambria Math</vt:lpstr>
      <vt:lpstr>Century Gothic</vt:lpstr>
      <vt:lpstr>Times New Roman</vt:lpstr>
      <vt:lpstr>Wingdings 3</vt:lpstr>
      <vt:lpstr>Ion</vt:lpstr>
      <vt:lpstr>Thuật toán Machine learning Logistic Regression    Sinh viên: Nguyễn Văn Hưng</vt:lpstr>
      <vt:lpstr>1.giới thiệu</vt:lpstr>
      <vt:lpstr>Ví dụ: Một nhóm 20 sinh viên dành thời gian trong khoảng từ 0 đến 6 giờ cho việc ôn thi. Thời gian ôn thi này ảnh hưởng đến xác suất sinh viên vượt qua kỳ thi như thế nào? </vt:lpstr>
      <vt:lpstr>PLA không thể áp dụng được cho bài toán này vì không thể nói một người học bao nhiêu giờ thì 100% trượt hay đỗ, và thực tế là dữ liệu này cũng không linearly separable (điệu kiện để PLA có thể làm việc). Chú ý rằng các điểm màu đỏ và xanh được vẽ ở hai tung độ khác nhau để tiện cho việc minh họa. Các điểm này được vẽ dùng cả dữ liệu đầu vào xx và đầu ra \(y). Khi ta nói linearly seperable là khi ta chỉ dùng dữ liệu đầu vào xx.</vt:lpstr>
      <vt:lpstr>Mô hình Logistic Regression Đầu ra dự đoán của:  Linear Regression:    f(x)=wTxf(x)=wTx  PLA:    f(x)=sgn(wTx)f(x)=sgn(wTx) Đầu ra dự đoán của logistic regression thường được viết chung dưới dạng:    f(x)=θ(wTx) </vt:lpstr>
      <vt:lpstr>Sigmoid function Trong số các hàm số có 3 tính chất nói trên thì hàm sigmoid:      f(s)=1/(1+e^(-s) )≜σ(s)  được sử dụng nhiều nhất, vì nó bị chặn trong khoảng (0,1)(0,1). Thêm nữa:     lim┬(s→-∞)⁡"σ(s)=" 0;  lim┬(s→+∞)⁡"σ(s)=" 1  Đặc biệt hơn nữa:   σ′(s)=e/(〖(1+e^(-s))〗^2  )=1/(1+e^(-s) )  e^(-s)/(1+e^(-s) )  =σ(s)(1−σ(s))  </vt:lpstr>
      <vt:lpstr>2. Hàm mất mát và phương pháp tối ưu  Xây dựng hàm mất mát       P(y_i=1|x_i;w)=f(w^t x_i)  (1)      P(y_i=1|x_i;w)= 1 - f(w^t x_i)  (2)  Ký hiệu z_i=f(w^t x_i) và viết gộp lại hai biểu thức bên trên ta có:     P(y_i|x_i;w) = z_i^(y_i ) 〖(1-y_i)〗^(1-y_i )         </vt:lpstr>
      <vt:lpstr>Tối ưu hàm mất mát: Hàm mất mát với chỉ một điểm dữ liệu (x_i, y_i) là:   J(w; x_i, y_i)= -(y_i logy_i + (1-y_i) log(1- y_i))  đạo hàm ta được:   ("∂J (" w;y_i,y_i  ))/("∂" w) = - (x_i/x_i  - 〖1-y〗_i/〖1-z〗_i ) ("∂" z_i)/("∂" w)= z_(i  -y_i )/(z_i (1-z_i)) ("∂" z_i)/("∂" w) </vt:lpstr>
      <vt:lpstr>Công thức cập nhật cho logistic sigmoid regression       ("∂J " (w;x_i; y_i ")" )/"∂w"   = (z_i-y_i) x_i  Và công thức cập nhật (theo thuật toán SGD) cho logistic regression là:       w=w+η(y_i- z_i) x_i</vt:lpstr>
      <vt:lpstr>3. Ví dụ với Python</vt:lpstr>
      <vt:lpstr>Các hàm cần thiết cho logistic sigmoid regression </vt:lpstr>
      <vt:lpstr>Với kết quả tìm được, đầu ra yy có thể được dự đoán theo công thức:  y = sigmoid(-4.1 + 1.55*x). Với dữ liệu trong tập training, kết quả là:     </vt:lpstr>
      <vt:lpstr>Nếu như chỉ có hai output là ‘fail’ hoặc ‘pass’, điểm trên đồ thị của hàm sigmoid tương ứng với xác suất 0.5 được chọn làm hard threshold (ngưỡng cứng)</vt:lpstr>
      <vt:lpstr>Ví dụ với dữ liệu 2 chiều</vt:lpstr>
      <vt:lpstr>PowerPoint Presentation</vt:lpstr>
      <vt:lpstr>4. Một vài tính chất của Logistic Regression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thuật toán Machine learning Logistic Regression    Sinh viên: Nguyễn Văn Hưng</dc:title>
  <dc:creator>NGUYEN VAN HUNG</dc:creator>
  <cp:lastModifiedBy>NGUYEN VAN HUNG</cp:lastModifiedBy>
  <cp:revision>25</cp:revision>
  <dcterms:created xsi:type="dcterms:W3CDTF">2021-11-05T06:39:34Z</dcterms:created>
  <dcterms:modified xsi:type="dcterms:W3CDTF">2021-11-28T15:15:01Z</dcterms:modified>
</cp:coreProperties>
</file>