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8" r:id="rId21"/>
    <p:sldId id="276" r:id="rId22"/>
    <p:sldId id="277" r:id="rId23"/>
    <p:sldId id="279" r:id="rId24"/>
    <p:sldId id="280" r:id="rId25"/>
    <p:sldId id="282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CF43F1-D4D5-4A99-8055-1D7378BC8A4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  <p14:sldId id="275"/>
            <p14:sldId id="278"/>
            <p14:sldId id="276"/>
            <p14:sldId id="277"/>
            <p14:sldId id="279"/>
            <p14:sldId id="280"/>
            <p14:sldId id="282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B372-D7B6-434C-AD9A-9EE5147F5F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6CAFC-6370-41DF-BE3B-69E5A55364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B372-D7B6-434C-AD9A-9EE5147F5F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CAFC-6370-41DF-BE3B-69E5A5536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B372-D7B6-434C-AD9A-9EE5147F5F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CAFC-6370-41DF-BE3B-69E5A5536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B372-D7B6-434C-AD9A-9EE5147F5F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CAFC-6370-41DF-BE3B-69E5A5536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B372-D7B6-434C-AD9A-9EE5147F5F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CAFC-6370-41DF-BE3B-69E5A55364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B372-D7B6-434C-AD9A-9EE5147F5F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CAFC-6370-41DF-BE3B-69E5A55364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B372-D7B6-434C-AD9A-9EE5147F5F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CAFC-6370-41DF-BE3B-69E5A55364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B372-D7B6-434C-AD9A-9EE5147F5F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CAFC-6370-41DF-BE3B-69E5A5536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B372-D7B6-434C-AD9A-9EE5147F5F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CAFC-6370-41DF-BE3B-69E5A5536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B372-D7B6-434C-AD9A-9EE5147F5F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CAFC-6370-41DF-BE3B-69E5A5536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B372-D7B6-434C-AD9A-9EE5147F5F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6CAFC-6370-41DF-BE3B-69E5A55364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6FEB372-D7B6-434C-AD9A-9EE5147F5F9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F66CAFC-6370-41DF-BE3B-69E5A55364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mpaignmonitor.com/cs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geplaza.com/kb/how-to-customize-email-template-transactional-email-magento-2.html" TargetMode="External"/><Relationship Id="rId2" Type="http://schemas.openxmlformats.org/officeDocument/2006/relationships/hyperlink" Target="https://devdocs.magento.com/guides/v2.3/frontend-dev-guide/templates/template-email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nwc3dITTyUGB8sf9wzCFMe9y6YIlkHHV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2362200"/>
            <a:ext cx="8077200" cy="1600200"/>
          </a:xfrm>
        </p:spPr>
        <p:txBody>
          <a:bodyPr/>
          <a:lstStyle/>
          <a:p>
            <a:r>
              <a:rPr lang="en-US" sz="6000" dirty="0" smtClean="0">
                <a:solidFill>
                  <a:schemeClr val="bg1"/>
                </a:solidFill>
              </a:rPr>
              <a:t>i18n + Email Template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Để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i18n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hoạt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động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đúng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như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mong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muốn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text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cần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dịch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phải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đảm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bảo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file .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phtml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: Text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được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đặt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phương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thức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__('&lt;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your_string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&gt;').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Ví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dụ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: &lt;?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php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echo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__(‘Add to cart') ?&gt;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email template: Text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được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đặt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cấu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trúc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{{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trans "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Lorem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Ipsum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is simply dummy text of the printing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"}}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{{trans "%items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items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" items="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numItems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"}}</a:t>
            </a:r>
          </a:p>
        </p:txBody>
      </p:sp>
    </p:spTree>
    <p:extLst>
      <p:ext uri="{BB962C8B-B14F-4D97-AF65-F5344CB8AC3E}">
        <p14:creationId xmlns:p14="http://schemas.microsoft.com/office/powerpoint/2010/main" val="58818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UI component template: Text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phải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được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đặt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cấu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trúc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: </a:t>
            </a:r>
          </a:p>
          <a:p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    &lt;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span data-bind="i18n: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‘Your string’"&gt;&lt;/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span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  &lt;!--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ko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i18n: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‘Your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.’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--&gt;&lt;!-- /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ko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--&gt;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  &lt;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input type="text" data-bind="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attr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: {placeholder: $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t(‘Your string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)}" /&gt;</a:t>
            </a:r>
          </a:p>
        </p:txBody>
      </p:sp>
    </p:spTree>
    <p:extLst>
      <p:ext uri="{BB962C8B-B14F-4D97-AF65-F5344CB8AC3E}">
        <p14:creationId xmlns:p14="http://schemas.microsoft.com/office/powerpoint/2010/main" val="418703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js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file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:</a:t>
            </a:r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Cần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add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thư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viện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‘mage/translate’: </a:t>
            </a:r>
          </a:p>
          <a:p>
            <a:pPr marL="457200" lvl="1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define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(['</a:t>
            </a:r>
            <a:r>
              <a:rPr lang="en-US" sz="2800" dirty="0" err="1">
                <a:solidFill>
                  <a:schemeClr val="bg1"/>
                </a:solidFill>
                <a:latin typeface="+mn-lt"/>
              </a:rPr>
              <a:t>jquery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', 'mage/translate'], function ($) 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{...});</a:t>
            </a:r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Sử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dụng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function: $.mage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.__(‘Your string');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để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add text.</a:t>
            </a:r>
            <a:endParaRPr lang="en-US" sz="2800" dirty="0">
              <a:solidFill>
                <a:schemeClr val="bg1"/>
              </a:solidFill>
              <a:latin typeface="+mn-lt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+mn-lt"/>
              </a:rPr>
              <a:t>Tham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khảo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: https://devdocs.magento.com/guides/v2.3/frontend-dev-guide/translations/xlate.html</a:t>
            </a:r>
            <a:endParaRPr lang="en-US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5433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Bài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tập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Cài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gói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ngôn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ngữ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tiếng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Đan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Mạch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lên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1 site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Magento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2</a:t>
            </a:r>
          </a:p>
          <a:p>
            <a:endParaRPr lang="en-US" sz="2800" dirty="0">
              <a:solidFill>
                <a:schemeClr val="bg1"/>
              </a:solidFill>
              <a:latin typeface="+mn-lt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+mn-lt"/>
              </a:rPr>
              <a:t>Change text: 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‘Add to Compare’ to ‘Compare’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‘Add to wish list’ to ‘Add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Wishlist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’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4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Email Templates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914400"/>
            <a:ext cx="3404154" cy="5631000"/>
          </a:xfrm>
        </p:spPr>
      </p:pic>
    </p:spTree>
    <p:extLst>
      <p:ext uri="{BB962C8B-B14F-4D97-AF65-F5344CB8AC3E}">
        <p14:creationId xmlns:p14="http://schemas.microsoft.com/office/powerpoint/2010/main" val="180993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Vị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trí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Header, Footer, Logo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của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email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nằm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thư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mục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/vendor/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magento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/module-email/view/frontend/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email,web</a:t>
            </a: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Content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của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email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nằm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/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vendor/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magento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/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&lt;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module_name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&gt;/view/frontend/email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+mn-lt"/>
              </a:rPr>
              <a:t>Ví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dụ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:  Content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của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mail New Order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nằm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/vendor/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magento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/module-sales/view/frontend/email/order_new.html</a:t>
            </a: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2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Cấu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trúc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441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n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65760" y="1219200"/>
            <a:ext cx="3825240" cy="490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+mn-lt"/>
              </a:rPr>
              <a:t>Giống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như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cấu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trúc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1 template html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bình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thường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bao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gồm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: Header, Body, Footer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Header (header.html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):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&lt;head&gt;: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Khai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báo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thẻ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meta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và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các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file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css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Thẻ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mở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body</a:t>
            </a:r>
          </a:p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Thẻ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mở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của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table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wrapper.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Logo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28725"/>
            <a:ext cx="438775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68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Cấu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trúc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95800" cy="4724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371600"/>
            <a:ext cx="4041648" cy="4754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  <a:latin typeface="+mn-lt"/>
              </a:rPr>
              <a:t>Body</a:t>
            </a:r>
            <a:r>
              <a:rPr lang="en-US" sz="2600" dirty="0">
                <a:solidFill>
                  <a:schemeClr val="bg1"/>
                </a:solidFill>
                <a:latin typeface="+mn-lt"/>
              </a:rPr>
              <a:t>:</a:t>
            </a:r>
          </a:p>
          <a:p>
            <a:r>
              <a:rPr lang="en-US" sz="2600" dirty="0">
                <a:solidFill>
                  <a:schemeClr val="bg1"/>
                </a:solidFill>
                <a:latin typeface="+mn-lt"/>
              </a:rPr>
              <a:t>Subject </a:t>
            </a:r>
            <a:r>
              <a:rPr lang="en-US" sz="2600" dirty="0" err="1">
                <a:solidFill>
                  <a:schemeClr val="bg1"/>
                </a:solidFill>
                <a:latin typeface="+mn-lt"/>
              </a:rPr>
              <a:t>của</a:t>
            </a:r>
            <a:r>
              <a:rPr lang="en-US" sz="2600" dirty="0">
                <a:solidFill>
                  <a:schemeClr val="bg1"/>
                </a:solidFill>
                <a:latin typeface="+mn-lt"/>
              </a:rPr>
              <a:t> Email</a:t>
            </a:r>
          </a:p>
          <a:p>
            <a:r>
              <a:rPr lang="en-US" sz="2600" dirty="0" err="1">
                <a:solidFill>
                  <a:schemeClr val="bg1"/>
                </a:solidFill>
                <a:latin typeface="+mn-lt"/>
              </a:rPr>
              <a:t>Các</a:t>
            </a:r>
            <a:r>
              <a:rPr lang="en-US" sz="2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+mn-lt"/>
              </a:rPr>
              <a:t>biến</a:t>
            </a:r>
            <a:r>
              <a:rPr lang="en-US" sz="2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+mn-lt"/>
              </a:rPr>
              <a:t>sử</a:t>
            </a:r>
            <a:r>
              <a:rPr lang="en-US" sz="2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+mn-lt"/>
              </a:rPr>
              <a:t>dụng</a:t>
            </a:r>
            <a:r>
              <a:rPr lang="en-US" sz="2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+mn-lt"/>
              </a:rPr>
              <a:t>trong</a:t>
            </a:r>
            <a:r>
              <a:rPr lang="en-US" sz="2600" dirty="0">
                <a:solidFill>
                  <a:schemeClr val="bg1"/>
                </a:solidFill>
                <a:latin typeface="+mn-lt"/>
              </a:rPr>
              <a:t> email</a:t>
            </a:r>
          </a:p>
          <a:p>
            <a:r>
              <a:rPr lang="en-US" sz="2600" dirty="0" err="1">
                <a:solidFill>
                  <a:schemeClr val="bg1"/>
                </a:solidFill>
                <a:latin typeface="+mn-lt"/>
              </a:rPr>
              <a:t>Các</a:t>
            </a:r>
            <a:r>
              <a:rPr lang="en-US" sz="2600" dirty="0">
                <a:solidFill>
                  <a:schemeClr val="bg1"/>
                </a:solidFill>
                <a:latin typeface="+mn-lt"/>
              </a:rPr>
              <a:t> element : table, </a:t>
            </a:r>
            <a:r>
              <a:rPr lang="en-US" sz="2600" dirty="0" err="1">
                <a:solidFill>
                  <a:schemeClr val="bg1"/>
                </a:solidFill>
                <a:latin typeface="+mn-lt"/>
              </a:rPr>
              <a:t>tr</a:t>
            </a:r>
            <a:r>
              <a:rPr lang="en-US" sz="2600" dirty="0">
                <a:solidFill>
                  <a:schemeClr val="bg1"/>
                </a:solidFill>
                <a:latin typeface="+mn-lt"/>
              </a:rPr>
              <a:t>, td, p, h1 </a:t>
            </a:r>
            <a:r>
              <a:rPr lang="en-US" sz="2600" dirty="0" err="1">
                <a:solidFill>
                  <a:schemeClr val="bg1"/>
                </a:solidFill>
                <a:latin typeface="+mn-lt"/>
              </a:rPr>
              <a:t>chứa</a:t>
            </a:r>
            <a:r>
              <a:rPr lang="en-US" sz="2600" dirty="0">
                <a:solidFill>
                  <a:schemeClr val="bg1"/>
                </a:solidFill>
                <a:latin typeface="+mn-lt"/>
              </a:rPr>
              <a:t> content </a:t>
            </a:r>
            <a:r>
              <a:rPr lang="en-US" sz="2600" dirty="0" err="1">
                <a:solidFill>
                  <a:schemeClr val="bg1"/>
                </a:solidFill>
                <a:latin typeface="+mn-lt"/>
              </a:rPr>
              <a:t>của</a:t>
            </a:r>
            <a:r>
              <a:rPr lang="en-US" sz="2600" dirty="0">
                <a:solidFill>
                  <a:schemeClr val="bg1"/>
                </a:solidFill>
                <a:latin typeface="+mn-lt"/>
              </a:rPr>
              <a:t> email.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/>
                </a:solidFill>
                <a:latin typeface="+mn-lt"/>
              </a:rPr>
              <a:t>Footer (footer.html)</a:t>
            </a:r>
          </a:p>
          <a:p>
            <a:r>
              <a:rPr lang="en-US" sz="2600" dirty="0">
                <a:solidFill>
                  <a:schemeClr val="bg1"/>
                </a:solidFill>
                <a:latin typeface="+mn-lt"/>
              </a:rPr>
              <a:t>Text ‘Thank you . . . ’</a:t>
            </a:r>
          </a:p>
          <a:p>
            <a:r>
              <a:rPr lang="en-US" sz="2600" dirty="0" err="1">
                <a:solidFill>
                  <a:schemeClr val="bg1"/>
                </a:solidFill>
                <a:latin typeface="+mn-lt"/>
              </a:rPr>
              <a:t>Thẻ</a:t>
            </a:r>
            <a:r>
              <a:rPr lang="en-US" sz="2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+mn-lt"/>
              </a:rPr>
              <a:t>đóng</a:t>
            </a:r>
            <a:r>
              <a:rPr lang="en-US" sz="2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600" dirty="0" err="1">
                <a:solidFill>
                  <a:schemeClr val="bg1"/>
                </a:solidFill>
                <a:latin typeface="+mn-lt"/>
              </a:rPr>
              <a:t>của</a:t>
            </a:r>
            <a:r>
              <a:rPr lang="en-US" sz="26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+mn-lt"/>
              </a:rPr>
              <a:t>body </a:t>
            </a:r>
            <a:r>
              <a:rPr lang="en-US" sz="2600" dirty="0" err="1" smtClean="0">
                <a:solidFill>
                  <a:schemeClr val="bg1"/>
                </a:solidFill>
                <a:latin typeface="+mn-lt"/>
              </a:rPr>
              <a:t>và</a:t>
            </a:r>
            <a:r>
              <a:rPr lang="en-US" sz="2600" dirty="0" smtClean="0">
                <a:solidFill>
                  <a:schemeClr val="bg1"/>
                </a:solidFill>
                <a:latin typeface="+mn-lt"/>
              </a:rPr>
              <a:t> table wrapper</a:t>
            </a:r>
            <a:endParaRPr lang="en-US" sz="2600" dirty="0">
              <a:solidFill>
                <a:schemeClr val="bg1"/>
              </a:solidFill>
              <a:latin typeface="+mn-lt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71600"/>
            <a:ext cx="4562475" cy="49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3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Customize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Theme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1066800"/>
            <a:ext cx="37338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Override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bằng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cách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copy template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từ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vendor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vào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thư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mục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của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module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tương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ứng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theme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với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đường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dẫn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theme_dir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&gt;/&lt;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ModuleVendorName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&gt;_&lt;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ModuleName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&gt;/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email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+mn-lt"/>
              </a:rPr>
              <a:t>Ví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dụ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Để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Override New Order email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template,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tạo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template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mới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tên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là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order_new.html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thư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mục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theme_dir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&gt;/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Magento_Sales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/email.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495800" y="2514600"/>
            <a:ext cx="4117848" cy="36118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4267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02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Customize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Admin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1066800"/>
            <a:ext cx="4724400" cy="50593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65760" y="1066800"/>
            <a:ext cx="3825240" cy="50596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MARKETING &gt; Communications &gt; Email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Templates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Click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Add New Template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.</a:t>
            </a: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Load default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template</a:t>
            </a:r>
            <a:endParaRPr lang="en-US" b="1" dirty="0">
              <a:solidFill>
                <a:schemeClr val="bg1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Update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field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: Template Name, Template Subject, Template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Content, Template Styles</a:t>
            </a:r>
          </a:p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Click Save Template.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66800"/>
            <a:ext cx="46638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09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18n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gì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solidFill>
                <a:schemeClr val="bg1"/>
              </a:solidFill>
              <a:latin typeface="+mn-lt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+mn-lt"/>
              </a:rPr>
              <a:t>i18n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là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viết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tắt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của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+mn-lt"/>
              </a:rPr>
              <a:t>từ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‘Internationalization’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Đây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là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1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thành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phần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quan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trọng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và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được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sử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dụng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rất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nhiều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Magento</a:t>
            </a:r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409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Email Template Variables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510" y="1066800"/>
            <a:ext cx="4678180" cy="5334000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65760" y="914400"/>
            <a:ext cx="3672840" cy="5212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email template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rất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nhiều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variables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hỗ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trợ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get data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để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hiển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thị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email.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Ví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dụ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Customer Email: {{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var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customer.email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}} </a:t>
            </a: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+mn-lt"/>
              </a:rPr>
              <a:t>Customer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Name: {{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var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customer.name}} </a:t>
            </a: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Order ID: {{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var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order.increment_id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}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. . 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Click ‘Insert Variable’ button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để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sử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dụng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variables 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này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35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Config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Admin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05000"/>
            <a:ext cx="4419600" cy="16764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+mn-lt"/>
              </a:rPr>
              <a:t>Khi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tạo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email template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mới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admin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thì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cần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update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config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để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những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template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mới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này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hoạt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dộng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với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mail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liên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quan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đến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order. Update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config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: </a:t>
            </a:r>
            <a:r>
              <a:rPr lang="en-US" b="1" cap="all" dirty="0">
                <a:solidFill>
                  <a:schemeClr val="bg1"/>
                </a:solidFill>
                <a:latin typeface="+mn-lt"/>
              </a:rPr>
              <a:t>SALES &gt;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Sales Emails &gt; Order, Invoice, Shipment. .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.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với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mail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liên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quan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đến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customer. Update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config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: CUSTOMERS &gt; Customer Configuration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thang\Desktop\Emai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46252"/>
            <a:ext cx="4191000" cy="10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0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Customize </a:t>
            </a: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rder items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762" y="1676400"/>
            <a:ext cx="4667038" cy="3809999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914400"/>
            <a:ext cx="4041648" cy="5562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List items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email template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cấu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trúc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tương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tự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với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list items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page shopping cart.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+mn-lt"/>
              </a:rPr>
              <a:t>Ví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dụ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: Custom list item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email New Order.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Override file item.phtml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Magento_Sales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/templates/email/items.phtml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Override file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default.phtml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Magento_Sales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/templates/email/items/order/default.phtml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+mn-lt"/>
              </a:rPr>
              <a:t>Tương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tự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với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email Invoice, Shipment, Credit Memo</a:t>
            </a:r>
          </a:p>
        </p:txBody>
      </p:sp>
    </p:spTree>
    <p:extLst>
      <p:ext uri="{BB962C8B-B14F-4D97-AF65-F5344CB8AC3E}">
        <p14:creationId xmlns:p14="http://schemas.microsoft.com/office/powerpoint/2010/main" val="8945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Style Email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00200"/>
            <a:ext cx="4419600" cy="41910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65760" y="1143000"/>
            <a:ext cx="4041648" cy="498348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Style Inline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Copy, override file email-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inline.less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từ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: vendor/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magento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/theme-frontend-blank/web/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css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/email-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inline.less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+mn-lt"/>
              </a:rPr>
              <a:t>Tới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: &lt;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theme_dir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&gt;/web /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css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/email-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inline.less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Style Non - Inline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Copy, override file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email.less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từ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: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vendor/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magento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/theme-frontend-blank/web /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css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email.less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+mn-lt"/>
              </a:rPr>
              <a:t>Tới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:&lt;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theme_dir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&gt;/web /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css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email.less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7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+mn-lt"/>
              </a:rPr>
              <a:t>Khi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customize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một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email template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cần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đảm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bảo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email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đó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hoạt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động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tốt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trên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tất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cả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trình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duyệt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chorme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firefiox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, safari…),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ứng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dụng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(Thunderbird, Outlook…).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+mn-lt"/>
              </a:rPr>
              <a:t>Chỉ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sử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dụng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thẻ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&lt;table&gt;, &lt;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tbody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&gt;, &lt;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&gt;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, &lt;td&gt;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để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định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hình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khối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cho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layout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của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1 email template.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Không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dùng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&lt;div&gt;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+mn-lt"/>
              </a:rPr>
              <a:t>Hạn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chế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sử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dụng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các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thuộc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tính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style margin, padding (Outlook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không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hỗ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trợ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).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Thay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vào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đó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chúng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ta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thể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tạo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1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thẻ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&lt;td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&gt;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rỗng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set width, height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cho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thẻ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đó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để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đảm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bảo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khoảng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cách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+mn-lt"/>
              </a:rPr>
              <a:t>Ngoài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ra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có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nhiều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thuộc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tính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style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khác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cũng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không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được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Outlook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hỗ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trợ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: !important, float, position, display..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+mn-lt"/>
              </a:rPr>
              <a:t>Tham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khảo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: </a:t>
            </a:r>
            <a:r>
              <a:rPr lang="en-US" dirty="0">
                <a:latin typeface="+mn-lt"/>
                <a:hlinkClick r:id="rId2"/>
              </a:rPr>
              <a:t>https://www.campaignmonitor.com/css/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13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Tham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  <a:latin typeface="+mn-lt"/>
                <a:hlinkClick r:id="rId2"/>
              </a:rPr>
              <a:t>https</a:t>
            </a:r>
            <a:r>
              <a:rPr lang="en-US" dirty="0">
                <a:solidFill>
                  <a:schemeClr val="bg1"/>
                </a:solidFill>
                <a:latin typeface="+mn-lt"/>
                <a:hlinkClick r:id="rId2"/>
              </a:rPr>
              <a:t>://</a:t>
            </a:r>
            <a:r>
              <a:rPr lang="en-US" dirty="0" smtClean="0">
                <a:solidFill>
                  <a:schemeClr val="bg1"/>
                </a:solidFill>
                <a:latin typeface="+mn-lt"/>
                <a:hlinkClick r:id="rId2"/>
              </a:rPr>
              <a:t>devdocs.magento.com/guides/v2.3/frontend-dev-guide/templates/template-email.html</a:t>
            </a: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endParaRPr lang="en-US" dirty="0">
              <a:solidFill>
                <a:schemeClr val="bg1"/>
              </a:solidFill>
              <a:latin typeface="+mn-lt"/>
            </a:endParaRPr>
          </a:p>
          <a:p>
            <a:r>
              <a:rPr lang="en-US" dirty="0">
                <a:solidFill>
                  <a:schemeClr val="bg1"/>
                </a:solidFill>
                <a:latin typeface="+mn-lt"/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latin typeface="+mn-lt"/>
                <a:hlinkClick r:id="rId3"/>
              </a:rPr>
              <a:t>www.mageplaza.com/kb/how-to-customize-email-template-transactional-email-magento-2.html</a:t>
            </a: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endParaRPr lang="en-US">
              <a:solidFill>
                <a:schemeClr val="bg1"/>
              </a:solidFill>
              <a:latin typeface="+mn-lt"/>
            </a:endParaRPr>
          </a:p>
          <a:p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9057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Bài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tập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Customize email template New Order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theo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design: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+mn-lt"/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latin typeface="+mn-lt"/>
                <a:hlinkClick r:id="rId2"/>
              </a:rPr>
              <a:t>drive.google.com/file/d/1nwc3dITTyUGB8sf9wzCFMe9y6YIlkHHV/view?usp=sharing</a:t>
            </a: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Note: Skip banner, Product image.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Y/C: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Teamplate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vừa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tạo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hoạt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động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tốt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trên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Chorme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, Firefox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Outlook 2010 app.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+mn-lt"/>
              </a:rPr>
              <a:t>Tạo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email template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mới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admin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với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content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được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load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từ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template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đã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customize ở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trên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.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Config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để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template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vừa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tạo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hoạt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động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75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năng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i18n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Giúp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dịch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ngôn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ngữ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hiện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tại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sang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các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ngôn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ngữ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khác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bản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địa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hóa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cửa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hàng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Magento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cho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nhiều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khu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vực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và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thị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trường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khác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nhau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+mn-lt"/>
              </a:rPr>
              <a:t>T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hay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đổi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từ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chuỗi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ký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tự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này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sang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chuỗi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ký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tự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khác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ở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tất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cả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những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nơi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có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chứa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chuỗi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ký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tự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đó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trên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site.</a:t>
            </a:r>
          </a:p>
          <a:p>
            <a:endParaRPr lang="en-US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4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Vị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i18n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+mn-lt"/>
              </a:rPr>
              <a:t>Package : app/i18n/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+mn-lt"/>
              </a:rPr>
              <a:t>Module : &lt;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module_dir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&gt;/i18n/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+mn-lt"/>
              </a:rPr>
              <a:t>Theme :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&lt;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parent_theme_dir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&gt;/i18n/ (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được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lặp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lại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trên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tất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cả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các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theme con)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&lt;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current_theme_dir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&gt;/i18n/ (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chỉ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hoạt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động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trên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theme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hiện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tại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)</a:t>
            </a:r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555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Cấu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trúc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i18n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+mn-lt"/>
              </a:rPr>
              <a:t>Folder i18n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bao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gồm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các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file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từ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điển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dịch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với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đuôi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(.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csv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),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tên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file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là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locale code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của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đất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nước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có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ngôn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ngữ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bạn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muốn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dịch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đến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(locale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mặc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định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của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Magento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là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en_US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)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Ví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dụ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: en_AU.csv, de_DE.csv, km_KH.csv…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Cấu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trúc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file .</a:t>
            </a:r>
            <a:r>
              <a:rPr lang="en-US" dirty="0" err="1" smtClean="0">
                <a:solidFill>
                  <a:schemeClr val="bg1"/>
                </a:solidFill>
              </a:rPr>
              <a:t>csv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Các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file (.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csv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)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nằm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folder i18n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chứa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ít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nhất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2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cột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: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Cột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1: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Cụm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từ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chuỗi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+mn-lt"/>
              </a:rPr>
              <a:t>ký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+mn-lt"/>
              </a:rPr>
              <a:t>tự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+mn-lt"/>
              </a:rPr>
              <a:t>gốc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+mn-lt"/>
              </a:rPr>
              <a:t>của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locale </a:t>
            </a:r>
            <a:r>
              <a:rPr lang="en-US" sz="2800" dirty="0" err="1">
                <a:solidFill>
                  <a:schemeClr val="bg1"/>
                </a:solidFill>
                <a:latin typeface="+mn-lt"/>
              </a:rPr>
              <a:t>mặc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+mn-lt"/>
              </a:rPr>
              <a:t>định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(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en_US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)</a:t>
            </a:r>
          </a:p>
          <a:p>
            <a:endParaRPr lang="en-US" sz="2800" dirty="0">
              <a:solidFill>
                <a:schemeClr val="bg1"/>
              </a:solidFill>
              <a:latin typeface="+mn-lt"/>
            </a:endParaRPr>
          </a:p>
          <a:p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Cột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2: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Bản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+mn-lt"/>
              </a:rPr>
              <a:t>dịch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+mn-lt"/>
              </a:rPr>
              <a:t>của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cụm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từ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chuỗi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+mn-lt"/>
              </a:rPr>
              <a:t>ký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+mn-lt"/>
              </a:rPr>
              <a:t>tự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+mn-lt"/>
              </a:rPr>
              <a:t>đó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+mn-lt"/>
              </a:rPr>
              <a:t>trong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1 locale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khác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hoặc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chính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locale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đó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.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 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Ví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+mn-lt"/>
              </a:rPr>
              <a:t>dụ</a:t>
            </a: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:  </a:t>
            </a:r>
          </a:p>
          <a:p>
            <a:pPr marL="400050" lvl="1" indent="0">
              <a:buNone/>
            </a:pPr>
            <a:r>
              <a:rPr lang="de-DE" sz="2800" dirty="0">
                <a:solidFill>
                  <a:schemeClr val="bg1"/>
                </a:solidFill>
                <a:latin typeface="+mn-lt"/>
              </a:rPr>
              <a:t>"Add to Cart","Zum Warenkorb hinzufügen„</a:t>
            </a:r>
          </a:p>
          <a:p>
            <a:pPr marL="400050" lvl="1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+mn-lt"/>
              </a:rPr>
              <a:t>"</a:t>
            </a:r>
            <a:r>
              <a:rPr lang="de-DE" sz="2800" dirty="0">
                <a:solidFill>
                  <a:schemeClr val="bg1"/>
                </a:solidFill>
                <a:latin typeface="+mn-lt"/>
              </a:rPr>
              <a:t>Add to Cart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","</a:t>
            </a:r>
            <a:r>
              <a:rPr lang="de-DE" sz="2800" dirty="0">
                <a:solidFill>
                  <a:schemeClr val="bg1"/>
                </a:solidFill>
                <a:latin typeface="+mn-lt"/>
              </a:rPr>
              <a:t> Add Cart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"</a:t>
            </a:r>
            <a:r>
              <a:rPr lang="de-DE" sz="280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 marL="0" indent="0">
              <a:buNone/>
            </a:pPr>
            <a:endParaRPr lang="en-US" sz="3000" dirty="0" smtClean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endParaRPr lang="en-US" sz="3200" dirty="0" smtClean="0">
              <a:solidFill>
                <a:schemeClr val="bg1"/>
              </a:solidFill>
              <a:latin typeface="+mn-lt"/>
            </a:endParaRPr>
          </a:p>
          <a:p>
            <a:endParaRPr lang="en-US" sz="3200" dirty="0" smtClean="0">
              <a:solidFill>
                <a:schemeClr val="bg1"/>
              </a:solidFill>
              <a:latin typeface="+mn-lt"/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55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i18n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+mn-lt"/>
              </a:rPr>
              <a:t>Cài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đặt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gói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ngôn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ngữ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mới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(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Eg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de_DE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):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+mn-lt"/>
              </a:rPr>
              <a:t>Tìm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và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download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gói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ngôn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ngữ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cần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cài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đặt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với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keyword: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‘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github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magento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2 language 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&lt;locale code&gt;’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+mn-lt"/>
              </a:rPr>
              <a:t>Eg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github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magento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2 language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de_DE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Đặt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gói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ngôn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ngữ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vừa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download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tại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: app/i18n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/[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your package name]/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de_DE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/de_DE.csv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+mn-lt"/>
              </a:rPr>
              <a:t>Config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locale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trong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admin: Dashboard &gt; STORES &gt; Configuration &gt; GENERAL &gt; General &gt; Locale Options – Locale = German (Germany)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+mn-lt"/>
              </a:rPr>
              <a:t>Chạy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lệnh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deploy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với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locale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của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ngôn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ngữ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:</a:t>
            </a:r>
          </a:p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php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bin/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magento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setup:static-content:deploy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de_DE</a:t>
            </a: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+mn-lt"/>
              </a:rPr>
              <a:t>Xóa</a:t>
            </a:r>
            <a:r>
              <a:rPr lang="en-US" smtClean="0">
                <a:solidFill>
                  <a:schemeClr val="bg1"/>
                </a:solidFill>
                <a:latin typeface="+mn-lt"/>
              </a:rPr>
              <a:t> Cache</a:t>
            </a:r>
            <a:endParaRPr lang="en-US" dirty="0" smtClean="0">
              <a:solidFill>
                <a:schemeClr val="bg1"/>
              </a:solidFill>
              <a:latin typeface="+mn-lt"/>
            </a:endParaRPr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9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dụng</a:t>
            </a:r>
            <a:r>
              <a:rPr lang="en-US" dirty="0" smtClean="0">
                <a:solidFill>
                  <a:schemeClr val="bg1"/>
                </a:solidFill>
              </a:rPr>
              <a:t> i18n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Chỉ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dịch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1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số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cụm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từ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tiếng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Anh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sang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tiếng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Đức</a:t>
            </a:r>
            <a:endParaRPr lang="en-US" sz="4400" dirty="0" smtClean="0">
              <a:solidFill>
                <a:schemeClr val="bg1"/>
              </a:solidFill>
              <a:latin typeface="+mn-lt"/>
            </a:endParaRPr>
          </a:p>
          <a:p>
            <a:pPr marL="0" indent="0">
              <a:buNone/>
            </a:pPr>
            <a:endParaRPr lang="en-US" sz="4400" dirty="0">
              <a:solidFill>
                <a:schemeClr val="bg1"/>
              </a:solidFill>
              <a:latin typeface="+mn-lt"/>
            </a:endParaRPr>
          </a:p>
          <a:p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Tạo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file ‘de_DE.csv’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tại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: 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app\design\frontend\[</a:t>
            </a:r>
            <a:r>
              <a:rPr lang="en-US" sz="4400" dirty="0" err="1">
                <a:solidFill>
                  <a:schemeClr val="bg1"/>
                </a:solidFill>
                <a:latin typeface="+mn-lt"/>
              </a:rPr>
              <a:t>theme_namespace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]\[</a:t>
            </a:r>
            <a:r>
              <a:rPr lang="en-US" sz="4400" dirty="0" err="1">
                <a:solidFill>
                  <a:schemeClr val="bg1"/>
                </a:solidFill>
                <a:latin typeface="+mn-lt"/>
              </a:rPr>
              <a:t>theme_name</a:t>
            </a:r>
            <a:r>
              <a:rPr lang="en-US" sz="4400" dirty="0">
                <a:solidFill>
                  <a:schemeClr val="bg1"/>
                </a:solidFill>
                <a:latin typeface="+mn-lt"/>
              </a:rPr>
              <a:t>]\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i18n\de_DE.csv</a:t>
            </a:r>
          </a:p>
          <a:p>
            <a:pPr>
              <a:buFont typeface="Wingdings" pitchFamily="2" charset="2"/>
              <a:buChar char="§"/>
            </a:pPr>
            <a:endParaRPr lang="en-US" sz="44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4400" dirty="0" smtClean="0">
                <a:solidFill>
                  <a:schemeClr val="bg1"/>
                </a:solidFill>
                <a:latin typeface="+mn-lt"/>
              </a:rPr>
              <a:t>Add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cụm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từ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gốc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tiếng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Anh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và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cụm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từ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tương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ứng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tiếng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Đức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ngăn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cách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bằng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dấu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phẩy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vào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file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vừa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tạo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:</a:t>
            </a:r>
          </a:p>
          <a:p>
            <a:pPr marL="0" indent="0">
              <a:buNone/>
            </a:pPr>
            <a:endParaRPr lang="en-US" sz="4400" dirty="0" smtClean="0">
              <a:solidFill>
                <a:schemeClr val="bg1"/>
              </a:solidFill>
              <a:latin typeface="+mn-lt"/>
            </a:endParaRPr>
          </a:p>
          <a:p>
            <a:pPr marL="400050" lvl="1" indent="0">
              <a:buNone/>
            </a:pP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"Add to Cart","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Zum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Warenkorb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hinzufügen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" </a:t>
            </a:r>
          </a:p>
          <a:p>
            <a:pPr marL="400050" lvl="1" indent="0">
              <a:buNone/>
            </a:pP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"Add to Compare","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Hinzufügen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um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zu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vergleichen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"</a:t>
            </a:r>
          </a:p>
          <a:p>
            <a:pPr marL="400050" lvl="1" indent="0">
              <a:buNone/>
            </a:pP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"Add to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Wishlist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","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Zum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Wunschzettel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+mn-lt"/>
              </a:rPr>
              <a:t>hinzufügen</a:t>
            </a:r>
            <a:r>
              <a:rPr lang="en-US" sz="4400" dirty="0" smtClean="0">
                <a:solidFill>
                  <a:schemeClr val="bg1"/>
                </a:solidFill>
                <a:latin typeface="+mn-lt"/>
              </a:rPr>
              <a:t> "</a:t>
            </a:r>
          </a:p>
        </p:txBody>
      </p:sp>
    </p:spTree>
    <p:extLst>
      <p:ext uri="{BB962C8B-B14F-4D97-AF65-F5344CB8AC3E}">
        <p14:creationId xmlns:p14="http://schemas.microsoft.com/office/powerpoint/2010/main" val="412732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Lưu</a:t>
            </a:r>
            <a:r>
              <a:rPr lang="en-US" dirty="0" smtClean="0">
                <a:solidFill>
                  <a:schemeClr val="bg1"/>
                </a:solidFill>
              </a:rPr>
              <a:t> 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Để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tìm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được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đúng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locale code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đặt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tên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cho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file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csv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đi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+mn-lt"/>
              </a:rPr>
              <a:t>tới</a:t>
            </a:r>
            <a:r>
              <a:rPr lang="en-US" dirty="0" smtClean="0">
                <a:solidFill>
                  <a:schemeClr val="bg1"/>
                </a:solidFill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Dashboard &gt; STORES &gt; Configuration &gt; GENERAL &gt; General &gt; Locale Options – 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Locale &gt; 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chuột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phải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Inspect &gt; 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Tìm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locale code 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tương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ứng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với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country: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91229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7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2625</TotalTime>
  <Words>1377</Words>
  <Application>Microsoft Office PowerPoint</Application>
  <PresentationFormat>On-screen Show (4:3)</PresentationFormat>
  <Paragraphs>173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Executive</vt:lpstr>
      <vt:lpstr>i18n + Email Template</vt:lpstr>
      <vt:lpstr>i18n là gì?</vt:lpstr>
      <vt:lpstr>Chức năng của i18n</vt:lpstr>
      <vt:lpstr>Vị trí của i18n</vt:lpstr>
      <vt:lpstr>Cấu trúc của i18n</vt:lpstr>
      <vt:lpstr>Cấu trúc của file .csv</vt:lpstr>
      <vt:lpstr>Cách sử dụng i18n</vt:lpstr>
      <vt:lpstr>Cách sử dụng i18n</vt:lpstr>
      <vt:lpstr>Lưu ý</vt:lpstr>
      <vt:lpstr>Lưu ý</vt:lpstr>
      <vt:lpstr>Lưu ý</vt:lpstr>
      <vt:lpstr>Lưu ý</vt:lpstr>
      <vt:lpstr>Bài tập</vt:lpstr>
      <vt:lpstr>Email Templates</vt:lpstr>
      <vt:lpstr>Vị trí</vt:lpstr>
      <vt:lpstr>Cấu trúc</vt:lpstr>
      <vt:lpstr>Cấu trúc</vt:lpstr>
      <vt:lpstr>Customize trong Theme</vt:lpstr>
      <vt:lpstr>Customize trong Admin</vt:lpstr>
      <vt:lpstr>Email Template Variables</vt:lpstr>
      <vt:lpstr>Config trong Admin</vt:lpstr>
      <vt:lpstr>Customize Order items </vt:lpstr>
      <vt:lpstr>Style Email Template</vt:lpstr>
      <vt:lpstr>Lưu ý</vt:lpstr>
      <vt:lpstr>Tham Khảo</vt:lpstr>
      <vt:lpstr>Bài tập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Magento 2</dc:title>
  <dc:creator>Windows User</dc:creator>
  <cp:lastModifiedBy>Windows User</cp:lastModifiedBy>
  <cp:revision>82</cp:revision>
  <dcterms:created xsi:type="dcterms:W3CDTF">2019-07-23T15:51:18Z</dcterms:created>
  <dcterms:modified xsi:type="dcterms:W3CDTF">2019-07-31T02:23:05Z</dcterms:modified>
</cp:coreProperties>
</file>