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71" r:id="rId11"/>
    <p:sldId id="270" r:id="rId12"/>
    <p:sldId id="268" r:id="rId13"/>
    <p:sldId id="269" r:id="rId14"/>
    <p:sldId id="262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000"/>
    <a:srgbClr val="54CBB0"/>
    <a:srgbClr val="CFC953"/>
    <a:srgbClr val="00205F"/>
    <a:srgbClr val="EC7D31"/>
    <a:srgbClr val="70AD47"/>
    <a:srgbClr val="843C0C"/>
    <a:srgbClr val="6B2A9D"/>
    <a:srgbClr val="BF0000"/>
    <a:srgbClr val="5381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86397"/>
  </p:normalViewPr>
  <p:slideViewPr>
    <p:cSldViewPr snapToGrid="0">
      <p:cViewPr varScale="1">
        <p:scale>
          <a:sx n="118" d="100"/>
          <a:sy n="118" d="100"/>
        </p:scale>
        <p:origin x="40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D1F34-D2ED-9547-944A-932D204C5252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8DE62-4039-7F47-8045-302CB3E1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81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8DE62-4039-7F47-8045-302CB3E1FC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0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8DE62-4039-7F47-8045-302CB3E1FC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0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572000" y="2712308"/>
            <a:ext cx="4572000" cy="14333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" name="矩形 7"/>
          <p:cNvSpPr/>
          <p:nvPr userDrawn="1"/>
        </p:nvSpPr>
        <p:spPr>
          <a:xfrm flipH="1">
            <a:off x="4526278" y="2445480"/>
            <a:ext cx="45719" cy="1925594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07" y="1673404"/>
            <a:ext cx="3333333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7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6CC3-9A11-4E0C-BA6C-ADB4D2A2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62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6CC3-9A11-4E0C-BA6C-ADB4D2A2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5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6CC3-9A11-4E0C-BA6C-ADB4D2A2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59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731740" y="0"/>
            <a:ext cx="1573428" cy="832022"/>
            <a:chOff x="3731740" y="0"/>
            <a:chExt cx="1573428" cy="832022"/>
          </a:xfrm>
        </p:grpSpPr>
        <p:sp>
          <p:nvSpPr>
            <p:cNvPr id="8" name="矩形 7"/>
            <p:cNvSpPr/>
            <p:nvPr/>
          </p:nvSpPr>
          <p:spPr>
            <a:xfrm>
              <a:off x="3731741" y="0"/>
              <a:ext cx="1573427" cy="667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flipV="1">
              <a:off x="3731740" y="667264"/>
              <a:ext cx="1573428" cy="164758"/>
            </a:xfrm>
            <a:prstGeom prst="triangle">
              <a:avLst>
                <a:gd name="adj" fmla="val 505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314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757880" y="1367481"/>
            <a:ext cx="2973859" cy="7908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5679988" y="1367481"/>
            <a:ext cx="2973859" cy="7908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757881" y="4815016"/>
            <a:ext cx="2973859" cy="7908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679989" y="4815015"/>
            <a:ext cx="2973859" cy="7908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636560" y="1153442"/>
            <a:ext cx="377846" cy="772790"/>
            <a:chOff x="636560" y="1153442"/>
            <a:chExt cx="377846" cy="772790"/>
          </a:xfrm>
        </p:grpSpPr>
        <p:sp useBgFill="1">
          <p:nvSpPr>
            <p:cNvPr id="13" name="矩形 12"/>
            <p:cNvSpPr/>
            <p:nvPr/>
          </p:nvSpPr>
          <p:spPr>
            <a:xfrm rot="18820385">
              <a:off x="547529" y="1242473"/>
              <a:ext cx="555908" cy="377846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4" name="矩形 13"/>
            <p:cNvSpPr/>
            <p:nvPr/>
          </p:nvSpPr>
          <p:spPr>
            <a:xfrm rot="18722618" flipV="1">
              <a:off x="543901" y="1493178"/>
              <a:ext cx="760969" cy="105139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3474496" y="1598656"/>
            <a:ext cx="377846" cy="773697"/>
            <a:chOff x="3474496" y="1598656"/>
            <a:chExt cx="377846" cy="773697"/>
          </a:xfrm>
        </p:grpSpPr>
        <p:sp useBgFill="1">
          <p:nvSpPr>
            <p:cNvPr id="16" name="矩形 15"/>
            <p:cNvSpPr/>
            <p:nvPr/>
          </p:nvSpPr>
          <p:spPr>
            <a:xfrm rot="18820385">
              <a:off x="3385465" y="1905476"/>
              <a:ext cx="555908" cy="377846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7" name="矩形 16"/>
            <p:cNvSpPr/>
            <p:nvPr/>
          </p:nvSpPr>
          <p:spPr>
            <a:xfrm rot="18722618" flipV="1">
              <a:off x="3153806" y="1926571"/>
              <a:ext cx="760969" cy="105139"/>
            </a:xfrm>
            <a:prstGeom prst="rect">
              <a:avLst/>
            </a:prstGeom>
            <a:ln>
              <a:noFill/>
            </a:ln>
            <a:effectLst>
              <a:outerShdw blurRad="50800" dist="38100" dir="13500000" algn="b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5565022" y="1099894"/>
            <a:ext cx="377846" cy="772790"/>
            <a:chOff x="636560" y="1153442"/>
            <a:chExt cx="377846" cy="772790"/>
          </a:xfrm>
        </p:grpSpPr>
        <p:sp useBgFill="1">
          <p:nvSpPr>
            <p:cNvPr id="19" name="矩形 18"/>
            <p:cNvSpPr/>
            <p:nvPr/>
          </p:nvSpPr>
          <p:spPr>
            <a:xfrm rot="18820385">
              <a:off x="547529" y="1242473"/>
              <a:ext cx="555908" cy="377846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0" name="矩形 19"/>
            <p:cNvSpPr/>
            <p:nvPr/>
          </p:nvSpPr>
          <p:spPr>
            <a:xfrm rot="18722618" flipV="1">
              <a:off x="543901" y="1493178"/>
              <a:ext cx="760969" cy="105139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402958" y="1545108"/>
            <a:ext cx="377846" cy="773697"/>
            <a:chOff x="3474496" y="1598656"/>
            <a:chExt cx="377846" cy="773697"/>
          </a:xfrm>
        </p:grpSpPr>
        <p:sp useBgFill="1">
          <p:nvSpPr>
            <p:cNvPr id="22" name="矩形 21"/>
            <p:cNvSpPr/>
            <p:nvPr/>
          </p:nvSpPr>
          <p:spPr>
            <a:xfrm rot="18820385">
              <a:off x="3385465" y="1905476"/>
              <a:ext cx="555908" cy="377846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3" name="矩形 22"/>
            <p:cNvSpPr/>
            <p:nvPr/>
          </p:nvSpPr>
          <p:spPr>
            <a:xfrm rot="18722618" flipV="1">
              <a:off x="3153806" y="1926571"/>
              <a:ext cx="760969" cy="105139"/>
            </a:xfrm>
            <a:prstGeom prst="rect">
              <a:avLst/>
            </a:prstGeom>
            <a:ln>
              <a:noFill/>
            </a:ln>
            <a:effectLst>
              <a:outerShdw blurRad="50800" dist="38100" dir="13500000" algn="b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 userDrawn="1"/>
        </p:nvGrpSpPr>
        <p:grpSpPr>
          <a:xfrm>
            <a:off x="630536" y="4592739"/>
            <a:ext cx="377846" cy="772790"/>
            <a:chOff x="636560" y="1153442"/>
            <a:chExt cx="377846" cy="772790"/>
          </a:xfrm>
        </p:grpSpPr>
        <p:sp useBgFill="1">
          <p:nvSpPr>
            <p:cNvPr id="25" name="矩形 24"/>
            <p:cNvSpPr/>
            <p:nvPr/>
          </p:nvSpPr>
          <p:spPr>
            <a:xfrm rot="18820385">
              <a:off x="547529" y="1242473"/>
              <a:ext cx="555908" cy="377846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6" name="矩形 25"/>
            <p:cNvSpPr/>
            <p:nvPr/>
          </p:nvSpPr>
          <p:spPr>
            <a:xfrm rot="18722618" flipV="1">
              <a:off x="543901" y="1493178"/>
              <a:ext cx="760969" cy="105139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3468472" y="5037953"/>
            <a:ext cx="377846" cy="773697"/>
            <a:chOff x="3474496" y="1598656"/>
            <a:chExt cx="377846" cy="773697"/>
          </a:xfrm>
        </p:grpSpPr>
        <p:sp useBgFill="1">
          <p:nvSpPr>
            <p:cNvPr id="28" name="矩形 27"/>
            <p:cNvSpPr/>
            <p:nvPr/>
          </p:nvSpPr>
          <p:spPr>
            <a:xfrm rot="18820385">
              <a:off x="3385465" y="1905476"/>
              <a:ext cx="555908" cy="377846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9" name="矩形 28"/>
            <p:cNvSpPr/>
            <p:nvPr/>
          </p:nvSpPr>
          <p:spPr>
            <a:xfrm rot="18722618" flipV="1">
              <a:off x="3153806" y="1926571"/>
              <a:ext cx="760969" cy="105139"/>
            </a:xfrm>
            <a:prstGeom prst="rect">
              <a:avLst/>
            </a:prstGeom>
            <a:ln>
              <a:noFill/>
            </a:ln>
            <a:effectLst>
              <a:outerShdw blurRad="50800" dist="38100" dir="13500000" algn="b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5558998" y="4571236"/>
            <a:ext cx="377846" cy="772790"/>
            <a:chOff x="636560" y="1153442"/>
            <a:chExt cx="377846" cy="772790"/>
          </a:xfrm>
        </p:grpSpPr>
        <p:sp useBgFill="1">
          <p:nvSpPr>
            <p:cNvPr id="31" name="矩形 30"/>
            <p:cNvSpPr/>
            <p:nvPr/>
          </p:nvSpPr>
          <p:spPr>
            <a:xfrm rot="18820385">
              <a:off x="547529" y="1242473"/>
              <a:ext cx="555908" cy="377846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32" name="矩形 31"/>
            <p:cNvSpPr/>
            <p:nvPr/>
          </p:nvSpPr>
          <p:spPr>
            <a:xfrm rot="18722618" flipV="1">
              <a:off x="543901" y="1493178"/>
              <a:ext cx="760969" cy="105139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 userDrawn="1"/>
        </p:nvGrpSpPr>
        <p:grpSpPr>
          <a:xfrm>
            <a:off x="8396934" y="5016450"/>
            <a:ext cx="377846" cy="773697"/>
            <a:chOff x="3474496" y="1598656"/>
            <a:chExt cx="377846" cy="773697"/>
          </a:xfrm>
        </p:grpSpPr>
        <p:sp useBgFill="1">
          <p:nvSpPr>
            <p:cNvPr id="34" name="矩形 33"/>
            <p:cNvSpPr/>
            <p:nvPr/>
          </p:nvSpPr>
          <p:spPr>
            <a:xfrm rot="18820385">
              <a:off x="3385465" y="1905476"/>
              <a:ext cx="555908" cy="377846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35" name="矩形 34"/>
            <p:cNvSpPr/>
            <p:nvPr/>
          </p:nvSpPr>
          <p:spPr>
            <a:xfrm rot="18722618" flipV="1">
              <a:off x="3153806" y="1926571"/>
              <a:ext cx="760969" cy="105139"/>
            </a:xfrm>
            <a:prstGeom prst="rect">
              <a:avLst/>
            </a:prstGeom>
            <a:ln>
              <a:noFill/>
            </a:ln>
            <a:effectLst>
              <a:outerShdw blurRad="50800" dist="38100" dir="13500000" algn="b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 userDrawn="1"/>
        </p:nvGrpSpPr>
        <p:grpSpPr>
          <a:xfrm>
            <a:off x="3731740" y="0"/>
            <a:ext cx="1573428" cy="832022"/>
            <a:chOff x="3731740" y="0"/>
            <a:chExt cx="1573428" cy="832022"/>
          </a:xfrm>
        </p:grpSpPr>
        <p:sp>
          <p:nvSpPr>
            <p:cNvPr id="37" name="矩形 36"/>
            <p:cNvSpPr/>
            <p:nvPr/>
          </p:nvSpPr>
          <p:spPr>
            <a:xfrm>
              <a:off x="3731741" y="0"/>
              <a:ext cx="1573427" cy="667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3731740" y="667264"/>
              <a:ext cx="1573428" cy="164758"/>
            </a:xfrm>
            <a:prstGeom prst="triangle">
              <a:avLst>
                <a:gd name="adj" fmla="val 505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767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6CC3-9A11-4E0C-BA6C-ADB4D2A2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8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6CC3-9A11-4E0C-BA6C-ADB4D2A2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92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6CC3-9A11-4E0C-BA6C-ADB4D2A2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40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6CC3-9A11-4E0C-BA6C-ADB4D2A2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93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6CC3-9A11-4E0C-BA6C-ADB4D2A2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30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CB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86CC3-9A11-4E0C-BA6C-ADB4D2A2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74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7191" y="1612850"/>
            <a:ext cx="8501747" cy="4396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17058" y="1612850"/>
            <a:ext cx="8382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54CBB0"/>
                </a:solidFill>
                <a:latin typeface="Times New Roman" charset="0"/>
                <a:ea typeface="Times New Roman" charset="0"/>
                <a:cs typeface="Times New Roman" charset="0"/>
              </a:rPr>
              <a:t>ĐỒ ÁN TỐT NGHIỆP</a:t>
            </a:r>
            <a:endParaRPr lang="zh-CN" altLang="en-US" sz="3600" dirty="0">
              <a:solidFill>
                <a:srgbClr val="54CBB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7058" y="2503221"/>
            <a:ext cx="83820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ĐỀ TÀI:</a:t>
            </a:r>
          </a:p>
          <a:p>
            <a:pPr algn="ctr"/>
            <a:r>
              <a:rPr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XÂY DỰNG ỨNG DỤNG HỌC TIẾNG ANH TRÊN NỀN TẢNG IOS</a:t>
            </a:r>
            <a:endParaRPr lang="zh-CN" altLang="en-US" sz="3200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 useBgFill="1">
        <p:nvSpPr>
          <p:cNvPr id="8" name="矩形 7"/>
          <p:cNvSpPr/>
          <p:nvPr/>
        </p:nvSpPr>
        <p:spPr>
          <a:xfrm flipH="1">
            <a:off x="397321" y="1376021"/>
            <a:ext cx="59870" cy="482883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6"/>
          <p:cNvSpPr txBox="1"/>
          <p:nvPr/>
        </p:nvSpPr>
        <p:spPr>
          <a:xfrm>
            <a:off x="0" y="27165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D34D4D"/>
                </a:solidFill>
                <a:latin typeface="Times New Roman" charset="0"/>
                <a:ea typeface="Times New Roman" charset="0"/>
                <a:cs typeface="Times New Roman" charset="0"/>
              </a:rPr>
              <a:t>HỌC VIỆN CÔNG NGHỆ BƯU CHÍNH VIỄN THÔNG</a:t>
            </a:r>
            <a:endParaRPr lang="zh-CN" altLang="en-US" b="1" dirty="0">
              <a:solidFill>
                <a:srgbClr val="D34D4D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文本框 6"/>
          <p:cNvSpPr txBox="1"/>
          <p:nvPr/>
        </p:nvSpPr>
        <p:spPr>
          <a:xfrm>
            <a:off x="0" y="62826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D34D4D"/>
                </a:solidFill>
                <a:latin typeface="Times New Roman" charset="0"/>
                <a:ea typeface="Times New Roman" charset="0"/>
                <a:cs typeface="Times New Roman" charset="0"/>
              </a:rPr>
              <a:t>KHOA CÔNG NGHỆ THÔNG TIN 1</a:t>
            </a:r>
            <a:endParaRPr lang="zh-CN" altLang="en-US" b="1" dirty="0">
              <a:solidFill>
                <a:srgbClr val="D34D4D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576928" y="4688134"/>
            <a:ext cx="8382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                           </a:t>
            </a:r>
            <a:r>
              <a:rPr lang="en-US" dirty="0" err="1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Giảng</a:t>
            </a:r>
            <a:r>
              <a:rPr lang="en-US" dirty="0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ThS</a:t>
            </a:r>
            <a:r>
              <a:rPr lang="en-US" dirty="0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Trịnh</a:t>
            </a:r>
            <a:r>
              <a:rPr lang="en-US" dirty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Vân</a:t>
            </a:r>
            <a:r>
              <a:rPr lang="en-US" dirty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Anh</a:t>
            </a:r>
          </a:p>
          <a:p>
            <a:r>
              <a:rPr lang="en-US" dirty="0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                               </a:t>
            </a:r>
            <a:r>
              <a:rPr lang="en-US" dirty="0" err="1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	: </a:t>
            </a:r>
            <a:r>
              <a:rPr lang="en-US" dirty="0" err="1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Đỗ</a:t>
            </a:r>
            <a:r>
              <a:rPr lang="en-US" dirty="0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Tiến</a:t>
            </a:r>
            <a:r>
              <a:rPr lang="en-US" dirty="0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Hưng</a:t>
            </a:r>
            <a:endParaRPr lang="en-US" dirty="0">
              <a:latin typeface="Times New Roman" panose="02020603050405020304" pitchFamily="18" charset="0"/>
              <a:ea typeface="Walter Turncoat" panose="020B060402020202020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                                                        </a:t>
            </a:r>
            <a:r>
              <a:rPr lang="en-US" dirty="0" err="1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	: E14CN</a:t>
            </a:r>
            <a:endParaRPr lang="en-US" dirty="0">
              <a:latin typeface="Times New Roman" panose="02020603050405020304" pitchFamily="18" charset="0"/>
              <a:ea typeface="Walter Turncoat" panose="020B060402020202020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                                                          </a:t>
            </a:r>
            <a:r>
              <a:rPr lang="en-US" dirty="0" err="1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	: </a:t>
            </a:r>
            <a:r>
              <a:rPr lang="en-US" dirty="0" err="1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Walter Turncoat" panose="020B0604020202020204" charset="0"/>
                <a:cs typeface="Times New Roman" panose="02020603050405020304" pitchFamily="18" charset="0"/>
              </a:rPr>
              <a:t>quy</a:t>
            </a:r>
            <a:endParaRPr lang="en-US" dirty="0">
              <a:latin typeface="Times New Roman" panose="02020603050405020304" pitchFamily="18" charset="0"/>
              <a:ea typeface="Walter Turncoat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C9B4CD5-0A1D-5A4D-9B48-CC637B8B4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84" y="172315"/>
            <a:ext cx="619528" cy="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1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99" y="0"/>
            <a:ext cx="4279900" cy="859777"/>
          </a:xfrm>
          <a:prstGeom prst="rect">
            <a:avLst/>
          </a:prstGeom>
        </p:spPr>
      </p:pic>
      <p:grpSp>
        <p:nvGrpSpPr>
          <p:cNvPr id="16" name="组合 2"/>
          <p:cNvGrpSpPr/>
          <p:nvPr/>
        </p:nvGrpSpPr>
        <p:grpSpPr>
          <a:xfrm>
            <a:off x="1867331" y="119742"/>
            <a:ext cx="5874281" cy="1017930"/>
            <a:chOff x="1802016" y="1161680"/>
            <a:chExt cx="5874281" cy="1017930"/>
          </a:xfrm>
        </p:grpSpPr>
        <p:sp>
          <p:nvSpPr>
            <p:cNvPr id="18" name="矩形 16"/>
            <p:cNvSpPr/>
            <p:nvPr/>
          </p:nvSpPr>
          <p:spPr>
            <a:xfrm>
              <a:off x="1920285" y="1367482"/>
              <a:ext cx="5607005" cy="597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26"/>
            <p:cNvGrpSpPr/>
            <p:nvPr/>
          </p:nvGrpSpPr>
          <p:grpSpPr>
            <a:xfrm>
              <a:off x="1802016" y="1161680"/>
              <a:ext cx="377846" cy="772790"/>
              <a:chOff x="636560" y="1153442"/>
              <a:chExt cx="377846" cy="772790"/>
            </a:xfrm>
          </p:grpSpPr>
          <p:sp useBgFill="1">
            <p:nvSpPr>
              <p:cNvPr id="31" name="矩形 21"/>
              <p:cNvSpPr/>
              <p:nvPr/>
            </p:nvSpPr>
            <p:spPr>
              <a:xfrm rot="18820385">
                <a:off x="547529" y="1242473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2" name="矩形 20"/>
              <p:cNvSpPr/>
              <p:nvPr/>
            </p:nvSpPr>
            <p:spPr>
              <a:xfrm rot="18722618" flipV="1">
                <a:off x="543901" y="1493178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25"/>
            <p:cNvGrpSpPr/>
            <p:nvPr/>
          </p:nvGrpSpPr>
          <p:grpSpPr>
            <a:xfrm>
              <a:off x="7298451" y="1405913"/>
              <a:ext cx="377846" cy="773697"/>
              <a:chOff x="3474496" y="1598656"/>
              <a:chExt cx="377846" cy="773697"/>
            </a:xfrm>
          </p:grpSpPr>
          <p:sp useBgFill="1">
            <p:nvSpPr>
              <p:cNvPr id="29" name="矩形 22"/>
              <p:cNvSpPr/>
              <p:nvPr/>
            </p:nvSpPr>
            <p:spPr>
              <a:xfrm rot="18820385">
                <a:off x="3385465" y="1905476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0" name="矩形 23"/>
              <p:cNvSpPr/>
              <p:nvPr/>
            </p:nvSpPr>
            <p:spPr>
              <a:xfrm rot="18722618" flipV="1">
                <a:off x="3153806" y="1926571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13500000" algn="b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4"/>
            <p:cNvSpPr txBox="1"/>
            <p:nvPr/>
          </p:nvSpPr>
          <p:spPr>
            <a:xfrm>
              <a:off x="2319526" y="1481595"/>
              <a:ext cx="4839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Times New Roman" charset="0"/>
                  <a:ea typeface="Times New Roman" charset="0"/>
                  <a:cs typeface="Times New Roman" charset="0"/>
                </a:rPr>
                <a:t>MỘT SỐ FRAMEWORK SỬ DỤNG</a:t>
              </a:r>
              <a:endParaRPr lang="zh-CN" altLang="en-US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4" name="矩形 4"/>
          <p:cNvSpPr/>
          <p:nvPr/>
        </p:nvSpPr>
        <p:spPr>
          <a:xfrm>
            <a:off x="457191" y="1612852"/>
            <a:ext cx="8501747" cy="4396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endParaRPr lang="zh-CN" altLang="en-US"/>
          </a:p>
        </p:txBody>
      </p:sp>
      <p:sp useBgFill="1">
        <p:nvSpPr>
          <p:cNvPr id="17" name="矩形 7"/>
          <p:cNvSpPr/>
          <p:nvPr/>
        </p:nvSpPr>
        <p:spPr>
          <a:xfrm flipH="1">
            <a:off x="397321" y="1376023"/>
            <a:ext cx="59870" cy="482883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4"/>
          <p:cNvSpPr txBox="1"/>
          <p:nvPr/>
        </p:nvSpPr>
        <p:spPr>
          <a:xfrm>
            <a:off x="517060" y="1692642"/>
            <a:ext cx="844187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Speech</a:t>
            </a:r>
          </a:p>
          <a:p>
            <a:pPr marL="285750" indent="-285750">
              <a:lnSpc>
                <a:spcPct val="20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AVFoundation</a:t>
            </a:r>
            <a:endParaRPr lang="en-US" altLang="zh-CN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lnSpc>
                <a:spcPct val="20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ApiAI</a:t>
            </a:r>
            <a:endParaRPr lang="en-US" altLang="zh-CN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lnSpc>
                <a:spcPct val="20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SQLite</a:t>
            </a:r>
            <a:endParaRPr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7C9B4CD5-0A1D-5A4D-9B48-CC637B8B4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84" y="172315"/>
            <a:ext cx="619528" cy="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8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99" y="0"/>
            <a:ext cx="4279900" cy="859777"/>
          </a:xfrm>
          <a:prstGeom prst="rect">
            <a:avLst/>
          </a:prstGeom>
        </p:spPr>
      </p:pic>
      <p:grpSp>
        <p:nvGrpSpPr>
          <p:cNvPr id="16" name="组合 2"/>
          <p:cNvGrpSpPr/>
          <p:nvPr/>
        </p:nvGrpSpPr>
        <p:grpSpPr>
          <a:xfrm>
            <a:off x="1867331" y="119742"/>
            <a:ext cx="5874281" cy="1017930"/>
            <a:chOff x="1802016" y="1161680"/>
            <a:chExt cx="5874281" cy="1017930"/>
          </a:xfrm>
        </p:grpSpPr>
        <p:sp>
          <p:nvSpPr>
            <p:cNvPr id="18" name="矩形 16"/>
            <p:cNvSpPr/>
            <p:nvPr/>
          </p:nvSpPr>
          <p:spPr>
            <a:xfrm>
              <a:off x="1920285" y="1367482"/>
              <a:ext cx="5607005" cy="597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26"/>
            <p:cNvGrpSpPr/>
            <p:nvPr/>
          </p:nvGrpSpPr>
          <p:grpSpPr>
            <a:xfrm>
              <a:off x="1802016" y="1161680"/>
              <a:ext cx="377846" cy="772790"/>
              <a:chOff x="636560" y="1153442"/>
              <a:chExt cx="377846" cy="772790"/>
            </a:xfrm>
          </p:grpSpPr>
          <p:sp useBgFill="1">
            <p:nvSpPr>
              <p:cNvPr id="31" name="矩形 21"/>
              <p:cNvSpPr/>
              <p:nvPr/>
            </p:nvSpPr>
            <p:spPr>
              <a:xfrm rot="18820385">
                <a:off x="547529" y="1242473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2" name="矩形 20"/>
              <p:cNvSpPr/>
              <p:nvPr/>
            </p:nvSpPr>
            <p:spPr>
              <a:xfrm rot="18722618" flipV="1">
                <a:off x="543901" y="1493178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25"/>
            <p:cNvGrpSpPr/>
            <p:nvPr/>
          </p:nvGrpSpPr>
          <p:grpSpPr>
            <a:xfrm>
              <a:off x="7298451" y="1405913"/>
              <a:ext cx="377846" cy="773697"/>
              <a:chOff x="3474496" y="1598656"/>
              <a:chExt cx="377846" cy="773697"/>
            </a:xfrm>
          </p:grpSpPr>
          <p:sp useBgFill="1">
            <p:nvSpPr>
              <p:cNvPr id="29" name="矩形 22"/>
              <p:cNvSpPr/>
              <p:nvPr/>
            </p:nvSpPr>
            <p:spPr>
              <a:xfrm rot="18820385">
                <a:off x="3385465" y="1905476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0" name="矩形 23"/>
              <p:cNvSpPr/>
              <p:nvPr/>
            </p:nvSpPr>
            <p:spPr>
              <a:xfrm rot="18722618" flipV="1">
                <a:off x="3153806" y="1926571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13500000" algn="b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4"/>
            <p:cNvSpPr txBox="1"/>
            <p:nvPr/>
          </p:nvSpPr>
          <p:spPr>
            <a:xfrm>
              <a:off x="2319526" y="1481595"/>
              <a:ext cx="4839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Times New Roman" charset="0"/>
                  <a:ea typeface="Times New Roman" charset="0"/>
                  <a:cs typeface="Times New Roman" charset="0"/>
                </a:rPr>
                <a:t>DEMO</a:t>
              </a:r>
              <a:endParaRPr lang="zh-CN" altLang="en-US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C9B4CD5-0A1D-5A4D-9B48-CC637B8B4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84" y="172315"/>
            <a:ext cx="619528" cy="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5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99" y="0"/>
            <a:ext cx="4279900" cy="859777"/>
          </a:xfrm>
          <a:prstGeom prst="rect">
            <a:avLst/>
          </a:prstGeom>
        </p:spPr>
      </p:pic>
      <p:grpSp>
        <p:nvGrpSpPr>
          <p:cNvPr id="16" name="组合 2"/>
          <p:cNvGrpSpPr/>
          <p:nvPr/>
        </p:nvGrpSpPr>
        <p:grpSpPr>
          <a:xfrm>
            <a:off x="1867331" y="119742"/>
            <a:ext cx="5874281" cy="1017930"/>
            <a:chOff x="1802016" y="1161680"/>
            <a:chExt cx="5874281" cy="1017930"/>
          </a:xfrm>
        </p:grpSpPr>
        <p:sp>
          <p:nvSpPr>
            <p:cNvPr id="18" name="矩形 16"/>
            <p:cNvSpPr/>
            <p:nvPr/>
          </p:nvSpPr>
          <p:spPr>
            <a:xfrm>
              <a:off x="1920285" y="1367482"/>
              <a:ext cx="5607005" cy="597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26"/>
            <p:cNvGrpSpPr/>
            <p:nvPr/>
          </p:nvGrpSpPr>
          <p:grpSpPr>
            <a:xfrm>
              <a:off x="1802016" y="1161680"/>
              <a:ext cx="377846" cy="772790"/>
              <a:chOff x="636560" y="1153442"/>
              <a:chExt cx="377846" cy="772790"/>
            </a:xfrm>
          </p:grpSpPr>
          <p:sp useBgFill="1">
            <p:nvSpPr>
              <p:cNvPr id="31" name="矩形 21"/>
              <p:cNvSpPr/>
              <p:nvPr/>
            </p:nvSpPr>
            <p:spPr>
              <a:xfrm rot="18820385">
                <a:off x="547529" y="1242473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2" name="矩形 20"/>
              <p:cNvSpPr/>
              <p:nvPr/>
            </p:nvSpPr>
            <p:spPr>
              <a:xfrm rot="18722618" flipV="1">
                <a:off x="543901" y="1493178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25"/>
            <p:cNvGrpSpPr/>
            <p:nvPr/>
          </p:nvGrpSpPr>
          <p:grpSpPr>
            <a:xfrm>
              <a:off x="7298451" y="1405913"/>
              <a:ext cx="377846" cy="773697"/>
              <a:chOff x="3474496" y="1598656"/>
              <a:chExt cx="377846" cy="773697"/>
            </a:xfrm>
          </p:grpSpPr>
          <p:sp useBgFill="1">
            <p:nvSpPr>
              <p:cNvPr id="29" name="矩形 22"/>
              <p:cNvSpPr/>
              <p:nvPr/>
            </p:nvSpPr>
            <p:spPr>
              <a:xfrm rot="18820385">
                <a:off x="3385465" y="1905476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0" name="矩形 23"/>
              <p:cNvSpPr/>
              <p:nvPr/>
            </p:nvSpPr>
            <p:spPr>
              <a:xfrm rot="18722618" flipV="1">
                <a:off x="3153806" y="1926571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13500000" algn="b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4"/>
            <p:cNvSpPr txBox="1"/>
            <p:nvPr/>
          </p:nvSpPr>
          <p:spPr>
            <a:xfrm>
              <a:off x="2319526" y="1481595"/>
              <a:ext cx="4839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Times New Roman" charset="0"/>
                  <a:ea typeface="Times New Roman" charset="0"/>
                  <a:cs typeface="Times New Roman" charset="0"/>
                </a:rPr>
                <a:t>KẾT LUẬN</a:t>
              </a:r>
              <a:endParaRPr lang="zh-CN" altLang="en-US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4" name="矩形 4"/>
          <p:cNvSpPr/>
          <p:nvPr/>
        </p:nvSpPr>
        <p:spPr>
          <a:xfrm>
            <a:off x="457191" y="1612852"/>
            <a:ext cx="8501747" cy="4396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endParaRPr lang="zh-CN" altLang="en-US"/>
          </a:p>
        </p:txBody>
      </p:sp>
      <p:sp useBgFill="1">
        <p:nvSpPr>
          <p:cNvPr id="17" name="矩形 7"/>
          <p:cNvSpPr/>
          <p:nvPr/>
        </p:nvSpPr>
        <p:spPr>
          <a:xfrm flipH="1">
            <a:off x="397321" y="1376023"/>
            <a:ext cx="59870" cy="482883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4"/>
          <p:cNvSpPr txBox="1"/>
          <p:nvPr/>
        </p:nvSpPr>
        <p:spPr>
          <a:xfrm>
            <a:off x="517060" y="1692642"/>
            <a:ext cx="8441877" cy="253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Nắm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được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các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kiến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thức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cơ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bản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của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hệ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điều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hành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iOS,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biết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cách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sử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dụng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một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số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framework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của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iOS, Google.</a:t>
            </a:r>
          </a:p>
          <a:p>
            <a:pPr marL="285750" indent="-285750">
              <a:lnSpc>
                <a:spcPct val="20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Nắm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được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quy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trình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phát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triển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một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ứng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dụng</a:t>
            </a:r>
            <a:endParaRPr lang="en-US" altLang="zh-CN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lnSpc>
                <a:spcPct val="20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Tuy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nhiên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ứng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dụng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vẫn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còn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một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số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hạn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chế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về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giao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diện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dữ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liệu</a:t>
            </a:r>
            <a:endParaRPr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7C9B4CD5-0A1D-5A4D-9B48-CC637B8B4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84" y="172315"/>
            <a:ext cx="619528" cy="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3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99" y="0"/>
            <a:ext cx="4279900" cy="859777"/>
          </a:xfrm>
          <a:prstGeom prst="rect">
            <a:avLst/>
          </a:prstGeom>
        </p:spPr>
      </p:pic>
      <p:grpSp>
        <p:nvGrpSpPr>
          <p:cNvPr id="16" name="组合 2"/>
          <p:cNvGrpSpPr/>
          <p:nvPr/>
        </p:nvGrpSpPr>
        <p:grpSpPr>
          <a:xfrm>
            <a:off x="1867331" y="119742"/>
            <a:ext cx="5874281" cy="1017930"/>
            <a:chOff x="1802016" y="1161680"/>
            <a:chExt cx="5874281" cy="1017930"/>
          </a:xfrm>
        </p:grpSpPr>
        <p:sp>
          <p:nvSpPr>
            <p:cNvPr id="18" name="矩形 16"/>
            <p:cNvSpPr/>
            <p:nvPr/>
          </p:nvSpPr>
          <p:spPr>
            <a:xfrm>
              <a:off x="1920285" y="1367482"/>
              <a:ext cx="5607005" cy="597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26"/>
            <p:cNvGrpSpPr/>
            <p:nvPr/>
          </p:nvGrpSpPr>
          <p:grpSpPr>
            <a:xfrm>
              <a:off x="1802016" y="1161680"/>
              <a:ext cx="377846" cy="772790"/>
              <a:chOff x="636560" y="1153442"/>
              <a:chExt cx="377846" cy="772790"/>
            </a:xfrm>
          </p:grpSpPr>
          <p:sp useBgFill="1">
            <p:nvSpPr>
              <p:cNvPr id="31" name="矩形 21"/>
              <p:cNvSpPr/>
              <p:nvPr/>
            </p:nvSpPr>
            <p:spPr>
              <a:xfrm rot="18820385">
                <a:off x="547529" y="1242473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2" name="矩形 20"/>
              <p:cNvSpPr/>
              <p:nvPr/>
            </p:nvSpPr>
            <p:spPr>
              <a:xfrm rot="18722618" flipV="1">
                <a:off x="543901" y="1493178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25"/>
            <p:cNvGrpSpPr/>
            <p:nvPr/>
          </p:nvGrpSpPr>
          <p:grpSpPr>
            <a:xfrm>
              <a:off x="7298451" y="1405913"/>
              <a:ext cx="377846" cy="773697"/>
              <a:chOff x="3474496" y="1598656"/>
              <a:chExt cx="377846" cy="773697"/>
            </a:xfrm>
          </p:grpSpPr>
          <p:sp useBgFill="1">
            <p:nvSpPr>
              <p:cNvPr id="29" name="矩形 22"/>
              <p:cNvSpPr/>
              <p:nvPr/>
            </p:nvSpPr>
            <p:spPr>
              <a:xfrm rot="18820385">
                <a:off x="3385465" y="1905476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0" name="矩形 23"/>
              <p:cNvSpPr/>
              <p:nvPr/>
            </p:nvSpPr>
            <p:spPr>
              <a:xfrm rot="18722618" flipV="1">
                <a:off x="3153806" y="1926571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13500000" algn="b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4"/>
            <p:cNvSpPr txBox="1"/>
            <p:nvPr/>
          </p:nvSpPr>
          <p:spPr>
            <a:xfrm>
              <a:off x="2319526" y="1481595"/>
              <a:ext cx="4839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Times New Roman" charset="0"/>
                  <a:ea typeface="Times New Roman" charset="0"/>
                  <a:cs typeface="Times New Roman" charset="0"/>
                </a:rPr>
                <a:t>HƯỚNG PHÁT TRIỂN</a:t>
              </a:r>
              <a:endParaRPr lang="zh-CN" altLang="en-US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4" name="矩形 4"/>
          <p:cNvSpPr/>
          <p:nvPr/>
        </p:nvSpPr>
        <p:spPr>
          <a:xfrm>
            <a:off x="457191" y="1612852"/>
            <a:ext cx="8501747" cy="4396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endParaRPr lang="zh-CN" altLang="en-US"/>
          </a:p>
        </p:txBody>
      </p:sp>
      <p:sp useBgFill="1">
        <p:nvSpPr>
          <p:cNvPr id="17" name="矩形 7"/>
          <p:cNvSpPr/>
          <p:nvPr/>
        </p:nvSpPr>
        <p:spPr>
          <a:xfrm flipH="1">
            <a:off x="397321" y="1376023"/>
            <a:ext cx="59870" cy="482883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4"/>
          <p:cNvSpPr txBox="1"/>
          <p:nvPr/>
        </p:nvSpPr>
        <p:spPr>
          <a:xfrm>
            <a:off x="517060" y="1692642"/>
            <a:ext cx="84418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Nâng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cấp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giao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diện</a:t>
            </a:r>
            <a:endParaRPr lang="en-US" altLang="zh-CN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lnSpc>
                <a:spcPct val="20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Cập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nhật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thêm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dữ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liệu</a:t>
            </a:r>
            <a:endParaRPr lang="en-US" altLang="zh-CN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lnSpc>
                <a:spcPct val="20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Khảo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sát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người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dùng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để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chỉnh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sửa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lại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ứng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dụng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phù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hợp</a:t>
            </a:r>
            <a:endParaRPr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7C9B4CD5-0A1D-5A4D-9B48-CC637B8B4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84" y="172315"/>
            <a:ext cx="619528" cy="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0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82886" y="2739125"/>
            <a:ext cx="4561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CẢM ƠN CÁC THẦY CÔ GIÁO ĐÃ CHÚ </a:t>
            </a:r>
            <a:r>
              <a:rPr lang="en-US" altLang="zh-CN" sz="3000" b="1" dirty="0" err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Ý</a:t>
            </a:r>
            <a:r>
              <a:rPr lang="en-US" altLang="zh-CN" sz="3000" b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LẮNG NGHE!</a:t>
            </a:r>
            <a:endParaRPr lang="zh-CN" altLang="en-US" sz="3000" b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C9B4CD5-0A1D-5A4D-9B48-CC637B8B4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84" y="172315"/>
            <a:ext cx="619528" cy="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2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607473" y="103530"/>
            <a:ext cx="1813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00" b="1" smtClean="0">
                <a:latin typeface="Times New Roman" charset="0"/>
                <a:ea typeface="Times New Roman" charset="0"/>
                <a:cs typeface="Times New Roman" charset="0"/>
              </a:rPr>
              <a:t>NỘI DUNG</a:t>
            </a:r>
            <a:endParaRPr lang="zh-CN" altLang="en-US" sz="2300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598877" y="1610685"/>
            <a:ext cx="3687294" cy="3590489"/>
            <a:chOff x="3598877" y="1610685"/>
            <a:chExt cx="3687294" cy="3590489"/>
          </a:xfrm>
        </p:grpSpPr>
        <p:sp>
          <p:nvSpPr>
            <p:cNvPr id="8" name="泪滴形 7"/>
            <p:cNvSpPr/>
            <p:nvPr/>
          </p:nvSpPr>
          <p:spPr>
            <a:xfrm>
              <a:off x="3729545" y="3698789"/>
              <a:ext cx="1452051" cy="1452051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泪滴形 8"/>
            <p:cNvSpPr/>
            <p:nvPr/>
          </p:nvSpPr>
          <p:spPr>
            <a:xfrm rot="10800000">
              <a:off x="5305166" y="1610685"/>
              <a:ext cx="1981005" cy="1981005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泪滴形 9"/>
            <p:cNvSpPr/>
            <p:nvPr/>
          </p:nvSpPr>
          <p:spPr>
            <a:xfrm rot="16200000">
              <a:off x="5305168" y="3698787"/>
              <a:ext cx="1502387" cy="1502387"/>
            </a:xfrm>
            <a:prstGeom prst="teardrop">
              <a:avLst/>
            </a:prstGeom>
            <a:solidFill>
              <a:srgbClr val="D3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泪滴形 10"/>
            <p:cNvSpPr/>
            <p:nvPr/>
          </p:nvSpPr>
          <p:spPr>
            <a:xfrm rot="5400000">
              <a:off x="3598877" y="2000733"/>
              <a:ext cx="1590961" cy="1590961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836848" y="2473047"/>
            <a:ext cx="146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1200" b="1" dirty="0">
                <a:latin typeface="Times New Roman" charset="0"/>
                <a:ea typeface="Times New Roman" charset="0"/>
                <a:cs typeface="Times New Roman" charset="0"/>
              </a:rPr>
              <a:t>VIỆC HỌC TIẾNG ANH TẠI VIỆT NAM</a:t>
            </a:r>
            <a:endParaRPr lang="en-US" sz="1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95694" y="2395321"/>
            <a:ext cx="1369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1200" b="1" dirty="0" smtClean="0">
                <a:latin typeface="Times New Roman" charset="0"/>
                <a:ea typeface="Times New Roman" charset="0"/>
                <a:cs typeface="Times New Roman" charset="0"/>
              </a:rPr>
              <a:t>CÁC CƠ </a:t>
            </a:r>
            <a:r>
              <a:rPr lang="vi-VN" sz="1200" b="1" dirty="0">
                <a:latin typeface="Times New Roman" charset="0"/>
                <a:ea typeface="Times New Roman" charset="0"/>
                <a:cs typeface="Times New Roman" charset="0"/>
              </a:rPr>
              <a:t>SỞ ĐỂ XÂY DỰNG ỨNG DỤNG</a:t>
            </a:r>
            <a:endParaRPr lang="en-US" sz="1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92379" y="4123519"/>
            <a:ext cx="11572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200" b="1">
                <a:latin typeface="Times New Roman" charset="0"/>
                <a:ea typeface="Times New Roman" charset="0"/>
                <a:cs typeface="Times New Roman" charset="0"/>
              </a:rPr>
              <a:t>XÂY DỰNG ỨNG DỤNG</a:t>
            </a:r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zh-CN" alt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702629" y="4306632"/>
            <a:ext cx="707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DEMO</a:t>
            </a:r>
            <a:endParaRPr lang="zh-CN" altLang="en-US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7C9B4CD5-0A1D-5A4D-9B48-CC637B8B4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84" y="172315"/>
            <a:ext cx="619528" cy="81516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80" y="2413549"/>
            <a:ext cx="2853161" cy="2780237"/>
          </a:xfrm>
          <a:prstGeom prst="rect">
            <a:avLst/>
          </a:prstGeom>
        </p:spPr>
      </p:pic>
      <p:sp>
        <p:nvSpPr>
          <p:cNvPr id="25" name="椭圆 12"/>
          <p:cNvSpPr/>
          <p:nvPr/>
        </p:nvSpPr>
        <p:spPr>
          <a:xfrm>
            <a:off x="2961428" y="1306557"/>
            <a:ext cx="1216406" cy="121640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1</a:t>
            </a:r>
            <a:endParaRPr lang="zh-CN" altLang="en-US" sz="4000" dirty="0"/>
          </a:p>
        </p:txBody>
      </p:sp>
      <p:sp>
        <p:nvSpPr>
          <p:cNvPr id="26" name="椭圆 13"/>
          <p:cNvSpPr/>
          <p:nvPr/>
        </p:nvSpPr>
        <p:spPr>
          <a:xfrm>
            <a:off x="6327453" y="1071819"/>
            <a:ext cx="1216406" cy="1216406"/>
          </a:xfrm>
          <a:prstGeom prst="ellipse">
            <a:avLst/>
          </a:prstGeom>
          <a:solidFill>
            <a:srgbClr val="D3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smtClean="0"/>
              <a:t>2</a:t>
            </a:r>
            <a:endParaRPr lang="zh-CN" altLang="en-US" sz="4000" dirty="0"/>
          </a:p>
        </p:txBody>
      </p:sp>
      <p:sp>
        <p:nvSpPr>
          <p:cNvPr id="27" name="椭圆 15"/>
          <p:cNvSpPr/>
          <p:nvPr/>
        </p:nvSpPr>
        <p:spPr>
          <a:xfrm>
            <a:off x="3418930" y="4637179"/>
            <a:ext cx="1027321" cy="1027321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smtClean="0"/>
              <a:t>3</a:t>
            </a:r>
            <a:endParaRPr lang="zh-CN" altLang="en-US" sz="4000"/>
          </a:p>
        </p:txBody>
      </p:sp>
      <p:sp>
        <p:nvSpPr>
          <p:cNvPr id="28" name="椭圆 14"/>
          <p:cNvSpPr/>
          <p:nvPr/>
        </p:nvSpPr>
        <p:spPr>
          <a:xfrm>
            <a:off x="6237766" y="4637179"/>
            <a:ext cx="1027321" cy="102732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smtClean="0"/>
              <a:t>4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385673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5" grpId="0" animBg="1"/>
      <p:bldP spid="26" grpId="0" animBg="1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690548" y="172315"/>
            <a:ext cx="164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ĐẶT VẤN ĐỀ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820562" y="2158314"/>
            <a:ext cx="5526457" cy="2631987"/>
            <a:chOff x="1820562" y="2158314"/>
            <a:chExt cx="5526457" cy="2631987"/>
          </a:xfrm>
        </p:grpSpPr>
        <p:grpSp>
          <p:nvGrpSpPr>
            <p:cNvPr id="50" name="组合 49"/>
            <p:cNvGrpSpPr/>
            <p:nvPr/>
          </p:nvGrpSpPr>
          <p:grpSpPr>
            <a:xfrm>
              <a:off x="1820562" y="2158314"/>
              <a:ext cx="2148943" cy="634313"/>
              <a:chOff x="1845276" y="2158314"/>
              <a:chExt cx="2148943" cy="634313"/>
            </a:xfrm>
          </p:grpSpPr>
          <p:cxnSp>
            <p:nvCxnSpPr>
              <p:cNvPr id="47" name="直接连接符 46"/>
              <p:cNvCxnSpPr/>
              <p:nvPr/>
            </p:nvCxnSpPr>
            <p:spPr>
              <a:xfrm>
                <a:off x="1845276" y="2158314"/>
                <a:ext cx="0" cy="617837"/>
              </a:xfrm>
              <a:prstGeom prst="line">
                <a:avLst/>
              </a:prstGeom>
              <a:ln>
                <a:solidFill>
                  <a:srgbClr val="D34D4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1845276" y="2784389"/>
                <a:ext cx="2148943" cy="8238"/>
              </a:xfrm>
              <a:prstGeom prst="line">
                <a:avLst/>
              </a:prstGeom>
              <a:ln>
                <a:solidFill>
                  <a:srgbClr val="D34D4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直接连接符 51"/>
            <p:cNvCxnSpPr/>
            <p:nvPr/>
          </p:nvCxnSpPr>
          <p:spPr>
            <a:xfrm>
              <a:off x="7347019" y="2174790"/>
              <a:ext cx="0" cy="617837"/>
            </a:xfrm>
            <a:prstGeom prst="line">
              <a:avLst/>
            </a:prstGeom>
            <a:ln>
              <a:solidFill>
                <a:srgbClr val="D34D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5198076" y="2789389"/>
              <a:ext cx="2148943" cy="8238"/>
            </a:xfrm>
            <a:prstGeom prst="line">
              <a:avLst/>
            </a:prstGeom>
            <a:ln>
              <a:solidFill>
                <a:srgbClr val="D34D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7347018" y="3991489"/>
              <a:ext cx="0" cy="798812"/>
            </a:xfrm>
            <a:prstGeom prst="line">
              <a:avLst/>
            </a:prstGeom>
            <a:ln>
              <a:solidFill>
                <a:srgbClr val="D34D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5198075" y="3987370"/>
              <a:ext cx="2148943" cy="8238"/>
            </a:xfrm>
            <a:prstGeom prst="line">
              <a:avLst/>
            </a:prstGeom>
            <a:ln>
              <a:solidFill>
                <a:srgbClr val="D34D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1837038" y="3983251"/>
              <a:ext cx="2987" cy="807050"/>
            </a:xfrm>
            <a:prstGeom prst="line">
              <a:avLst/>
            </a:prstGeom>
            <a:ln>
              <a:solidFill>
                <a:srgbClr val="D34D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1837038" y="3983251"/>
              <a:ext cx="2148943" cy="8238"/>
            </a:xfrm>
            <a:prstGeom prst="line">
              <a:avLst/>
            </a:prstGeom>
            <a:ln>
              <a:solidFill>
                <a:srgbClr val="D34D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椭圆 8"/>
          <p:cNvSpPr/>
          <p:nvPr/>
        </p:nvSpPr>
        <p:spPr>
          <a:xfrm>
            <a:off x="3190117" y="2050944"/>
            <a:ext cx="2648434" cy="26484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3372805" y="2933221"/>
            <a:ext cx="2283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HIỆN TRẠNG VIỆC HỌC TIẾNG ANH TẠI VIỆT NAM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7C9B4CD5-0A1D-5A4D-9B48-CC637B8B4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84" y="172315"/>
            <a:ext cx="619528" cy="815168"/>
          </a:xfrm>
          <a:prstGeom prst="rect">
            <a:avLst/>
          </a:prstGeom>
        </p:spPr>
      </p:pic>
      <p:sp>
        <p:nvSpPr>
          <p:cNvPr id="22" name="文本框 24"/>
          <p:cNvSpPr txBox="1"/>
          <p:nvPr/>
        </p:nvSpPr>
        <p:spPr>
          <a:xfrm>
            <a:off x="1012004" y="1618617"/>
            <a:ext cx="2599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sz="1600" b="1" dirty="0">
                <a:latin typeface="Times New Roman" charset="0"/>
                <a:ea typeface="Times New Roman" charset="0"/>
                <a:cs typeface="Times New Roman" charset="0"/>
              </a:rPr>
              <a:t>KHÔNG NHỚ TỪ VỰNG</a:t>
            </a:r>
            <a:endParaRPr lang="zh-CN" alt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文本框 60"/>
          <p:cNvSpPr txBox="1"/>
          <p:nvPr/>
        </p:nvSpPr>
        <p:spPr>
          <a:xfrm>
            <a:off x="6363510" y="1621728"/>
            <a:ext cx="157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charset="0"/>
                <a:ea typeface="Times New Roman" charset="0"/>
                <a:cs typeface="Times New Roman" charset="0"/>
              </a:rPr>
              <a:t>PHÁT ÂM </a:t>
            </a:r>
            <a:r>
              <a:rPr lang="en-US" altLang="zh-CN" sz="1600" b="1" dirty="0" smtClean="0">
                <a:latin typeface="Times New Roman" charset="0"/>
                <a:ea typeface="Times New Roman" charset="0"/>
                <a:cs typeface="Times New Roman" charset="0"/>
              </a:rPr>
              <a:t>SAI</a:t>
            </a:r>
            <a:endParaRPr lang="zh-CN" alt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文本框 61"/>
          <p:cNvSpPr txBox="1"/>
          <p:nvPr/>
        </p:nvSpPr>
        <p:spPr>
          <a:xfrm>
            <a:off x="1065934" y="4941821"/>
            <a:ext cx="2491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charset="0"/>
                <a:ea typeface="Times New Roman" charset="0"/>
                <a:cs typeface="Times New Roman" charset="0"/>
              </a:rPr>
              <a:t>ÍT CƠ HỘI ĐƯỢC GIAO TIẾP, THỰC HÀNH</a:t>
            </a:r>
            <a:endParaRPr lang="zh-CN" alt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本框 62"/>
          <p:cNvSpPr txBox="1"/>
          <p:nvPr/>
        </p:nvSpPr>
        <p:spPr>
          <a:xfrm>
            <a:off x="6050643" y="4941821"/>
            <a:ext cx="2592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charset="0"/>
                <a:ea typeface="Times New Roman" charset="0"/>
                <a:cs typeface="Times New Roman" charset="0"/>
              </a:rPr>
              <a:t>TRẺ EM ĐƯỢC TIẾP XÚC MUỘN</a:t>
            </a:r>
            <a:endParaRPr lang="zh-CN" alt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9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2" grpId="0"/>
      <p:bldP spid="23" grpId="0"/>
      <p:bldP spid="24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99" y="0"/>
            <a:ext cx="4279900" cy="859777"/>
          </a:xfrm>
          <a:prstGeom prst="rect">
            <a:avLst/>
          </a:prstGeom>
        </p:spPr>
      </p:pic>
      <p:grpSp>
        <p:nvGrpSpPr>
          <p:cNvPr id="16" name="组合 2"/>
          <p:cNvGrpSpPr/>
          <p:nvPr/>
        </p:nvGrpSpPr>
        <p:grpSpPr>
          <a:xfrm>
            <a:off x="1867331" y="119742"/>
            <a:ext cx="5874281" cy="1017930"/>
            <a:chOff x="1802016" y="1161680"/>
            <a:chExt cx="5874281" cy="1017930"/>
          </a:xfrm>
        </p:grpSpPr>
        <p:sp>
          <p:nvSpPr>
            <p:cNvPr id="18" name="矩形 16"/>
            <p:cNvSpPr/>
            <p:nvPr/>
          </p:nvSpPr>
          <p:spPr>
            <a:xfrm>
              <a:off x="1920285" y="1367482"/>
              <a:ext cx="5607005" cy="597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26"/>
            <p:cNvGrpSpPr/>
            <p:nvPr/>
          </p:nvGrpSpPr>
          <p:grpSpPr>
            <a:xfrm>
              <a:off x="1802016" y="1161680"/>
              <a:ext cx="377846" cy="772790"/>
              <a:chOff x="636560" y="1153442"/>
              <a:chExt cx="377846" cy="772790"/>
            </a:xfrm>
          </p:grpSpPr>
          <p:sp useBgFill="1">
            <p:nvSpPr>
              <p:cNvPr id="31" name="矩形 21"/>
              <p:cNvSpPr/>
              <p:nvPr/>
            </p:nvSpPr>
            <p:spPr>
              <a:xfrm rot="18820385">
                <a:off x="547529" y="1242473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2" name="矩形 20"/>
              <p:cNvSpPr/>
              <p:nvPr/>
            </p:nvSpPr>
            <p:spPr>
              <a:xfrm rot="18722618" flipV="1">
                <a:off x="543901" y="1493178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25"/>
            <p:cNvGrpSpPr/>
            <p:nvPr/>
          </p:nvGrpSpPr>
          <p:grpSpPr>
            <a:xfrm>
              <a:off x="7298451" y="1405913"/>
              <a:ext cx="377846" cy="773697"/>
              <a:chOff x="3474496" y="1598656"/>
              <a:chExt cx="377846" cy="773697"/>
            </a:xfrm>
          </p:grpSpPr>
          <p:sp useBgFill="1">
            <p:nvSpPr>
              <p:cNvPr id="29" name="矩形 22"/>
              <p:cNvSpPr/>
              <p:nvPr/>
            </p:nvSpPr>
            <p:spPr>
              <a:xfrm rot="18820385">
                <a:off x="3385465" y="1905476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0" name="矩形 23"/>
              <p:cNvSpPr/>
              <p:nvPr/>
            </p:nvSpPr>
            <p:spPr>
              <a:xfrm rot="18722618" flipV="1">
                <a:off x="3153806" y="1926571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13500000" algn="b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4"/>
            <p:cNvSpPr txBox="1"/>
            <p:nvPr/>
          </p:nvSpPr>
          <p:spPr>
            <a:xfrm>
              <a:off x="2319526" y="1481595"/>
              <a:ext cx="4839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mtClean="0">
                  <a:latin typeface="Times New Roman" charset="0"/>
                  <a:ea typeface="Times New Roman" charset="0"/>
                  <a:cs typeface="Times New Roman" charset="0"/>
                </a:rPr>
                <a:t>CÁC CƠ SỞ ĐỂ XÂY DỰNG ỨNG DỤNG</a:t>
              </a:r>
              <a:endParaRPr lang="zh-CN" altLang="en-US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cxnSp>
        <p:nvCxnSpPr>
          <p:cNvPr id="64" name="直接连接符 3"/>
          <p:cNvCxnSpPr/>
          <p:nvPr/>
        </p:nvCxnSpPr>
        <p:spPr>
          <a:xfrm flipV="1">
            <a:off x="1611003" y="3932238"/>
            <a:ext cx="5731298" cy="2471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任意多边形 18"/>
          <p:cNvSpPr/>
          <p:nvPr/>
        </p:nvSpPr>
        <p:spPr>
          <a:xfrm>
            <a:off x="2495285" y="4030951"/>
            <a:ext cx="404434" cy="1116807"/>
          </a:xfrm>
          <a:custGeom>
            <a:avLst/>
            <a:gdLst>
              <a:gd name="connsiteX0" fmla="*/ 25494 w 398191"/>
              <a:gd name="connsiteY0" fmla="*/ 0 h 1169094"/>
              <a:gd name="connsiteX1" fmla="*/ 33731 w 398191"/>
              <a:gd name="connsiteY1" fmla="*/ 535459 h 1169094"/>
              <a:gd name="connsiteX2" fmla="*/ 355007 w 398191"/>
              <a:gd name="connsiteY2" fmla="*/ 642551 h 1169094"/>
              <a:gd name="connsiteX3" fmla="*/ 396196 w 398191"/>
              <a:gd name="connsiteY3" fmla="*/ 1120346 h 1169094"/>
              <a:gd name="connsiteX4" fmla="*/ 387958 w 398191"/>
              <a:gd name="connsiteY4" fmla="*/ 1128583 h 116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91" h="1169094">
                <a:moveTo>
                  <a:pt x="25494" y="0"/>
                </a:moveTo>
                <a:cubicBezTo>
                  <a:pt x="2153" y="214183"/>
                  <a:pt x="-21188" y="428367"/>
                  <a:pt x="33731" y="535459"/>
                </a:cubicBezTo>
                <a:cubicBezTo>
                  <a:pt x="88650" y="642551"/>
                  <a:pt x="294596" y="545070"/>
                  <a:pt x="355007" y="642551"/>
                </a:cubicBezTo>
                <a:cubicBezTo>
                  <a:pt x="415418" y="740032"/>
                  <a:pt x="390704" y="1039341"/>
                  <a:pt x="396196" y="1120346"/>
                </a:cubicBezTo>
                <a:cubicBezTo>
                  <a:pt x="401688" y="1201351"/>
                  <a:pt x="394823" y="1164967"/>
                  <a:pt x="387958" y="1128583"/>
                </a:cubicBezTo>
              </a:path>
            </a:pathLst>
          </a:custGeom>
          <a:noFill/>
          <a:ln w="9525">
            <a:solidFill>
              <a:srgbClr val="6B2A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33"/>
          <p:cNvSpPr/>
          <p:nvPr/>
        </p:nvSpPr>
        <p:spPr>
          <a:xfrm>
            <a:off x="2467665" y="3910768"/>
            <a:ext cx="111212" cy="111212"/>
          </a:xfrm>
          <a:prstGeom prst="ellipse">
            <a:avLst/>
          </a:prstGeom>
          <a:solidFill>
            <a:schemeClr val="bg1"/>
          </a:solidFill>
          <a:ln>
            <a:solidFill>
              <a:srgbClr val="6B2A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39"/>
          <p:cNvSpPr/>
          <p:nvPr/>
        </p:nvSpPr>
        <p:spPr>
          <a:xfrm>
            <a:off x="4354197" y="2755971"/>
            <a:ext cx="346709" cy="1138797"/>
          </a:xfrm>
          <a:custGeom>
            <a:avLst/>
            <a:gdLst>
              <a:gd name="connsiteX0" fmla="*/ 25366 w 346709"/>
              <a:gd name="connsiteY0" fmla="*/ 1138797 h 1138797"/>
              <a:gd name="connsiteX1" fmla="*/ 25366 w 346709"/>
              <a:gd name="connsiteY1" fmla="*/ 512721 h 1138797"/>
              <a:gd name="connsiteX2" fmla="*/ 288977 w 346709"/>
              <a:gd name="connsiteY2" fmla="*/ 422105 h 1138797"/>
              <a:gd name="connsiteX3" fmla="*/ 338404 w 346709"/>
              <a:gd name="connsiteY3" fmla="*/ 26689 h 1138797"/>
              <a:gd name="connsiteX4" fmla="*/ 346642 w 346709"/>
              <a:gd name="connsiteY4" fmla="*/ 34927 h 1138797"/>
              <a:gd name="connsiteX5" fmla="*/ 346642 w 346709"/>
              <a:gd name="connsiteY5" fmla="*/ 34927 h 113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6709" h="1138797">
                <a:moveTo>
                  <a:pt x="25366" y="1138797"/>
                </a:moveTo>
                <a:cubicBezTo>
                  <a:pt x="3398" y="885483"/>
                  <a:pt x="-18569" y="632170"/>
                  <a:pt x="25366" y="512721"/>
                </a:cubicBezTo>
                <a:cubicBezTo>
                  <a:pt x="69301" y="393272"/>
                  <a:pt x="236804" y="503110"/>
                  <a:pt x="288977" y="422105"/>
                </a:cubicBezTo>
                <a:cubicBezTo>
                  <a:pt x="341150" y="341100"/>
                  <a:pt x="328793" y="91219"/>
                  <a:pt x="338404" y="26689"/>
                </a:cubicBezTo>
                <a:cubicBezTo>
                  <a:pt x="348015" y="-37841"/>
                  <a:pt x="346642" y="34927"/>
                  <a:pt x="346642" y="34927"/>
                </a:cubicBezTo>
                <a:lnTo>
                  <a:pt x="346642" y="34927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34"/>
          <p:cNvSpPr/>
          <p:nvPr/>
        </p:nvSpPr>
        <p:spPr>
          <a:xfrm>
            <a:off x="4342223" y="3888989"/>
            <a:ext cx="111212" cy="1112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43"/>
          <p:cNvSpPr/>
          <p:nvPr/>
        </p:nvSpPr>
        <p:spPr>
          <a:xfrm>
            <a:off x="6145404" y="4004261"/>
            <a:ext cx="404434" cy="1116807"/>
          </a:xfrm>
          <a:custGeom>
            <a:avLst/>
            <a:gdLst>
              <a:gd name="connsiteX0" fmla="*/ 25494 w 398191"/>
              <a:gd name="connsiteY0" fmla="*/ 0 h 1169094"/>
              <a:gd name="connsiteX1" fmla="*/ 33731 w 398191"/>
              <a:gd name="connsiteY1" fmla="*/ 535459 h 1169094"/>
              <a:gd name="connsiteX2" fmla="*/ 355007 w 398191"/>
              <a:gd name="connsiteY2" fmla="*/ 642551 h 1169094"/>
              <a:gd name="connsiteX3" fmla="*/ 396196 w 398191"/>
              <a:gd name="connsiteY3" fmla="*/ 1120346 h 1169094"/>
              <a:gd name="connsiteX4" fmla="*/ 387958 w 398191"/>
              <a:gd name="connsiteY4" fmla="*/ 1128583 h 116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91" h="1169094">
                <a:moveTo>
                  <a:pt x="25494" y="0"/>
                </a:moveTo>
                <a:cubicBezTo>
                  <a:pt x="2153" y="214183"/>
                  <a:pt x="-21188" y="428367"/>
                  <a:pt x="33731" y="535459"/>
                </a:cubicBezTo>
                <a:cubicBezTo>
                  <a:pt x="88650" y="642551"/>
                  <a:pt x="294596" y="545070"/>
                  <a:pt x="355007" y="642551"/>
                </a:cubicBezTo>
                <a:cubicBezTo>
                  <a:pt x="415418" y="740032"/>
                  <a:pt x="390704" y="1039341"/>
                  <a:pt x="396196" y="1120346"/>
                </a:cubicBezTo>
                <a:cubicBezTo>
                  <a:pt x="401688" y="1201351"/>
                  <a:pt x="394823" y="1164967"/>
                  <a:pt x="387958" y="1128583"/>
                </a:cubicBezTo>
              </a:path>
            </a:pathLst>
          </a:custGeom>
          <a:noFill/>
          <a:ln w="9525">
            <a:solidFill>
              <a:srgbClr val="EC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37"/>
          <p:cNvSpPr/>
          <p:nvPr/>
        </p:nvSpPr>
        <p:spPr>
          <a:xfrm>
            <a:off x="6098865" y="3888989"/>
            <a:ext cx="111212" cy="111212"/>
          </a:xfrm>
          <a:prstGeom prst="ellipse">
            <a:avLst/>
          </a:prstGeom>
          <a:solidFill>
            <a:schemeClr val="bg1"/>
          </a:solidFill>
          <a:ln>
            <a:solidFill>
              <a:srgbClr val="EC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956" y="4967814"/>
            <a:ext cx="1381526" cy="1381526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293" y="1454113"/>
            <a:ext cx="1377225" cy="1377225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990" y="4963227"/>
            <a:ext cx="1386113" cy="1386113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xmlns="" id="{7C9B4CD5-0A1D-5A4D-9B48-CC637B8B46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784" y="172315"/>
            <a:ext cx="619528" cy="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615" y="0"/>
            <a:ext cx="4191000" cy="1371600"/>
          </a:xfrm>
          <a:prstGeom prst="rect">
            <a:avLst/>
          </a:prstGeom>
        </p:spPr>
      </p:pic>
      <p:grpSp>
        <p:nvGrpSpPr>
          <p:cNvPr id="13" name="组合 2"/>
          <p:cNvGrpSpPr/>
          <p:nvPr/>
        </p:nvGrpSpPr>
        <p:grpSpPr>
          <a:xfrm>
            <a:off x="1867331" y="119742"/>
            <a:ext cx="5874281" cy="1017930"/>
            <a:chOff x="1802016" y="1161680"/>
            <a:chExt cx="5874281" cy="1017930"/>
          </a:xfrm>
        </p:grpSpPr>
        <p:sp>
          <p:nvSpPr>
            <p:cNvPr id="14" name="矩形 16"/>
            <p:cNvSpPr/>
            <p:nvPr/>
          </p:nvSpPr>
          <p:spPr>
            <a:xfrm>
              <a:off x="1920285" y="1367482"/>
              <a:ext cx="5607005" cy="597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26"/>
            <p:cNvGrpSpPr/>
            <p:nvPr/>
          </p:nvGrpSpPr>
          <p:grpSpPr>
            <a:xfrm>
              <a:off x="1802016" y="1161680"/>
              <a:ext cx="377846" cy="772790"/>
              <a:chOff x="636560" y="1153442"/>
              <a:chExt cx="377846" cy="772790"/>
            </a:xfrm>
          </p:grpSpPr>
          <p:sp useBgFill="1">
            <p:nvSpPr>
              <p:cNvPr id="28" name="矩形 21"/>
              <p:cNvSpPr/>
              <p:nvPr/>
            </p:nvSpPr>
            <p:spPr>
              <a:xfrm rot="18820385">
                <a:off x="547529" y="1242473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29" name="矩形 20"/>
              <p:cNvSpPr/>
              <p:nvPr/>
            </p:nvSpPr>
            <p:spPr>
              <a:xfrm rot="18722618" flipV="1">
                <a:off x="543901" y="1493178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25"/>
            <p:cNvGrpSpPr/>
            <p:nvPr/>
          </p:nvGrpSpPr>
          <p:grpSpPr>
            <a:xfrm>
              <a:off x="7298451" y="1405913"/>
              <a:ext cx="377846" cy="773697"/>
              <a:chOff x="3474496" y="1598656"/>
              <a:chExt cx="377846" cy="773697"/>
            </a:xfrm>
          </p:grpSpPr>
          <p:sp useBgFill="1">
            <p:nvSpPr>
              <p:cNvPr id="19" name="矩形 22"/>
              <p:cNvSpPr/>
              <p:nvPr/>
            </p:nvSpPr>
            <p:spPr>
              <a:xfrm rot="18820385">
                <a:off x="3385465" y="1905476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20" name="矩形 23"/>
              <p:cNvSpPr/>
              <p:nvPr/>
            </p:nvSpPr>
            <p:spPr>
              <a:xfrm rot="18722618" flipV="1">
                <a:off x="3153806" y="1926571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13500000" algn="b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文本框 24"/>
            <p:cNvSpPr txBox="1"/>
            <p:nvPr/>
          </p:nvSpPr>
          <p:spPr>
            <a:xfrm>
              <a:off x="2319526" y="1481595"/>
              <a:ext cx="4839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Times New Roman" charset="0"/>
                  <a:ea typeface="Times New Roman" charset="0"/>
                  <a:cs typeface="Times New Roman" charset="0"/>
                </a:rPr>
                <a:t>XỬ LÝ NGÔN NGỮ TỰ NHIÊN</a:t>
              </a:r>
              <a:endParaRPr lang="zh-CN" altLang="en-US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pic>
        <p:nvPicPr>
          <p:cNvPr id="30" name="Picture 29"/>
          <p:cNvPicPr/>
          <p:nvPr/>
        </p:nvPicPr>
        <p:blipFill>
          <a:blip r:embed="rId3"/>
          <a:stretch>
            <a:fillRect/>
          </a:stretch>
        </p:blipFill>
        <p:spPr>
          <a:xfrm>
            <a:off x="195943" y="1874421"/>
            <a:ext cx="5734839" cy="44828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650" y="5747656"/>
            <a:ext cx="26162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289" y="5036123"/>
            <a:ext cx="2613561" cy="6223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8649" y="3476229"/>
            <a:ext cx="2636075" cy="5969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8649" y="4237292"/>
            <a:ext cx="2701575" cy="673100"/>
          </a:xfrm>
          <a:prstGeom prst="rect">
            <a:avLst/>
          </a:prstGeom>
        </p:spPr>
      </p:pic>
      <p:sp>
        <p:nvSpPr>
          <p:cNvPr id="43" name="文本框 80"/>
          <p:cNvSpPr txBox="1"/>
          <p:nvPr/>
        </p:nvSpPr>
        <p:spPr>
          <a:xfrm>
            <a:off x="6305556" y="3563748"/>
            <a:ext cx="223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hân</a:t>
            </a:r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tích</a:t>
            </a:r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hình</a:t>
            </a:r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thái</a:t>
            </a:r>
            <a:endParaRPr lang="zh-CN" alt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4" name="文本框 80"/>
          <p:cNvSpPr txBox="1"/>
          <p:nvPr/>
        </p:nvSpPr>
        <p:spPr>
          <a:xfrm>
            <a:off x="6305556" y="4389176"/>
            <a:ext cx="223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hân</a:t>
            </a:r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tích</a:t>
            </a:r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cú</a:t>
            </a:r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pháp</a:t>
            </a:r>
            <a:endParaRPr lang="zh-CN" alt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6" name="文本框 80"/>
          <p:cNvSpPr txBox="1"/>
          <p:nvPr/>
        </p:nvSpPr>
        <p:spPr>
          <a:xfrm>
            <a:off x="6368746" y="5193100"/>
            <a:ext cx="223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Diễn</a:t>
            </a:r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dịch</a:t>
            </a:r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ngữ</a:t>
            </a:r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nghĩa</a:t>
            </a:r>
            <a:endParaRPr lang="zh-CN" alt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文本框 80"/>
          <p:cNvSpPr txBox="1"/>
          <p:nvPr/>
        </p:nvSpPr>
        <p:spPr>
          <a:xfrm>
            <a:off x="6368746" y="5867790"/>
            <a:ext cx="223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hân</a:t>
            </a:r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tích</a:t>
            </a:r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ngữ</a:t>
            </a:r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nghĩa</a:t>
            </a:r>
            <a:endParaRPr lang="zh-CN" alt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7C9B4CD5-0A1D-5A4D-9B48-CC637B8B46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784" y="172315"/>
            <a:ext cx="619528" cy="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2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6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99" y="0"/>
            <a:ext cx="4279900" cy="859777"/>
          </a:xfrm>
          <a:prstGeom prst="rect">
            <a:avLst/>
          </a:prstGeom>
        </p:spPr>
      </p:pic>
      <p:grpSp>
        <p:nvGrpSpPr>
          <p:cNvPr id="16" name="组合 2"/>
          <p:cNvGrpSpPr/>
          <p:nvPr/>
        </p:nvGrpSpPr>
        <p:grpSpPr>
          <a:xfrm>
            <a:off x="1867331" y="119742"/>
            <a:ext cx="5874281" cy="1017930"/>
            <a:chOff x="1802016" y="1161680"/>
            <a:chExt cx="5874281" cy="1017930"/>
          </a:xfrm>
        </p:grpSpPr>
        <p:sp>
          <p:nvSpPr>
            <p:cNvPr id="18" name="矩形 16"/>
            <p:cNvSpPr/>
            <p:nvPr/>
          </p:nvSpPr>
          <p:spPr>
            <a:xfrm>
              <a:off x="1920285" y="1367482"/>
              <a:ext cx="5607005" cy="597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26"/>
            <p:cNvGrpSpPr/>
            <p:nvPr/>
          </p:nvGrpSpPr>
          <p:grpSpPr>
            <a:xfrm>
              <a:off x="1802016" y="1161680"/>
              <a:ext cx="377846" cy="772790"/>
              <a:chOff x="636560" y="1153442"/>
              <a:chExt cx="377846" cy="772790"/>
            </a:xfrm>
          </p:grpSpPr>
          <p:sp useBgFill="1">
            <p:nvSpPr>
              <p:cNvPr id="31" name="矩形 21"/>
              <p:cNvSpPr/>
              <p:nvPr/>
            </p:nvSpPr>
            <p:spPr>
              <a:xfrm rot="18820385">
                <a:off x="547529" y="1242473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2" name="矩形 20"/>
              <p:cNvSpPr/>
              <p:nvPr/>
            </p:nvSpPr>
            <p:spPr>
              <a:xfrm rot="18722618" flipV="1">
                <a:off x="543901" y="1493178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25"/>
            <p:cNvGrpSpPr/>
            <p:nvPr/>
          </p:nvGrpSpPr>
          <p:grpSpPr>
            <a:xfrm>
              <a:off x="7298451" y="1405913"/>
              <a:ext cx="377846" cy="773697"/>
              <a:chOff x="3474496" y="1598656"/>
              <a:chExt cx="377846" cy="773697"/>
            </a:xfrm>
          </p:grpSpPr>
          <p:sp useBgFill="1">
            <p:nvSpPr>
              <p:cNvPr id="29" name="矩形 22"/>
              <p:cNvSpPr/>
              <p:nvPr/>
            </p:nvSpPr>
            <p:spPr>
              <a:xfrm rot="18820385">
                <a:off x="3385465" y="1905476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0" name="矩形 23"/>
              <p:cNvSpPr/>
              <p:nvPr/>
            </p:nvSpPr>
            <p:spPr>
              <a:xfrm rot="18722618" flipV="1">
                <a:off x="3153806" y="1926571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13500000" algn="b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4"/>
            <p:cNvSpPr txBox="1"/>
            <p:nvPr/>
          </p:nvSpPr>
          <p:spPr>
            <a:xfrm>
              <a:off x="2319526" y="1481595"/>
              <a:ext cx="4839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Times New Roman" charset="0"/>
                  <a:ea typeface="Times New Roman" charset="0"/>
                  <a:cs typeface="Times New Roman" charset="0"/>
                </a:rPr>
                <a:t>XÂY DỰNG ỨNG DỤNG</a:t>
              </a:r>
              <a:endParaRPr lang="zh-CN" altLang="en-US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pic>
        <p:nvPicPr>
          <p:cNvPr id="25" name="Picture 24"/>
          <p:cNvPicPr/>
          <p:nvPr/>
        </p:nvPicPr>
        <p:blipFill>
          <a:blip r:embed="rId3"/>
          <a:stretch>
            <a:fillRect/>
          </a:stretch>
        </p:blipFill>
        <p:spPr>
          <a:xfrm>
            <a:off x="3233926" y="1607095"/>
            <a:ext cx="4627245" cy="48412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12714" y="3483428"/>
            <a:ext cx="1621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BIỂU ĐỒ USE CASE TỔNG QUÁT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7C9B4CD5-0A1D-5A4D-9B48-CC637B8B4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84" y="172315"/>
            <a:ext cx="619528" cy="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3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99" y="0"/>
            <a:ext cx="4279900" cy="859777"/>
          </a:xfrm>
          <a:prstGeom prst="rect">
            <a:avLst/>
          </a:prstGeom>
        </p:spPr>
      </p:pic>
      <p:grpSp>
        <p:nvGrpSpPr>
          <p:cNvPr id="16" name="组合 2"/>
          <p:cNvGrpSpPr/>
          <p:nvPr/>
        </p:nvGrpSpPr>
        <p:grpSpPr>
          <a:xfrm>
            <a:off x="1867331" y="119742"/>
            <a:ext cx="5874281" cy="1017930"/>
            <a:chOff x="1802016" y="1161680"/>
            <a:chExt cx="5874281" cy="1017930"/>
          </a:xfrm>
        </p:grpSpPr>
        <p:sp>
          <p:nvSpPr>
            <p:cNvPr id="18" name="矩形 16"/>
            <p:cNvSpPr/>
            <p:nvPr/>
          </p:nvSpPr>
          <p:spPr>
            <a:xfrm>
              <a:off x="1920285" y="1367482"/>
              <a:ext cx="5607005" cy="597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26"/>
            <p:cNvGrpSpPr/>
            <p:nvPr/>
          </p:nvGrpSpPr>
          <p:grpSpPr>
            <a:xfrm>
              <a:off x="1802016" y="1161680"/>
              <a:ext cx="377846" cy="772790"/>
              <a:chOff x="636560" y="1153442"/>
              <a:chExt cx="377846" cy="772790"/>
            </a:xfrm>
          </p:grpSpPr>
          <p:sp useBgFill="1">
            <p:nvSpPr>
              <p:cNvPr id="31" name="矩形 21"/>
              <p:cNvSpPr/>
              <p:nvPr/>
            </p:nvSpPr>
            <p:spPr>
              <a:xfrm rot="18820385">
                <a:off x="547529" y="1242473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2" name="矩形 20"/>
              <p:cNvSpPr/>
              <p:nvPr/>
            </p:nvSpPr>
            <p:spPr>
              <a:xfrm rot="18722618" flipV="1">
                <a:off x="543901" y="1493178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25"/>
            <p:cNvGrpSpPr/>
            <p:nvPr/>
          </p:nvGrpSpPr>
          <p:grpSpPr>
            <a:xfrm>
              <a:off x="7298451" y="1405913"/>
              <a:ext cx="377846" cy="773697"/>
              <a:chOff x="3474496" y="1598656"/>
              <a:chExt cx="377846" cy="773697"/>
            </a:xfrm>
          </p:grpSpPr>
          <p:sp useBgFill="1">
            <p:nvSpPr>
              <p:cNvPr id="29" name="矩形 22"/>
              <p:cNvSpPr/>
              <p:nvPr/>
            </p:nvSpPr>
            <p:spPr>
              <a:xfrm rot="18820385">
                <a:off x="3385465" y="1905476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0" name="矩形 23"/>
              <p:cNvSpPr/>
              <p:nvPr/>
            </p:nvSpPr>
            <p:spPr>
              <a:xfrm rot="18722618" flipV="1">
                <a:off x="3153806" y="1926571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13500000" algn="b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4"/>
            <p:cNvSpPr txBox="1"/>
            <p:nvPr/>
          </p:nvSpPr>
          <p:spPr>
            <a:xfrm>
              <a:off x="2319526" y="1481595"/>
              <a:ext cx="4839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Times New Roman" charset="0"/>
                  <a:ea typeface="Times New Roman" charset="0"/>
                  <a:cs typeface="Times New Roman" charset="0"/>
                </a:rPr>
                <a:t>XÂY DỰNG ỨNG DỤNG</a:t>
              </a:r>
              <a:endParaRPr lang="zh-CN" altLang="en-US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9335" y="3584577"/>
            <a:ext cx="1621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BIỂU ĐỒ LỚP THỰC THỂ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1861307" y="2029142"/>
            <a:ext cx="7131050" cy="40342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7C9B4CD5-0A1D-5A4D-9B48-CC637B8B4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84" y="172315"/>
            <a:ext cx="619528" cy="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0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99" y="0"/>
            <a:ext cx="4279900" cy="859777"/>
          </a:xfrm>
          <a:prstGeom prst="rect">
            <a:avLst/>
          </a:prstGeom>
        </p:spPr>
      </p:pic>
      <p:grpSp>
        <p:nvGrpSpPr>
          <p:cNvPr id="16" name="组合 2"/>
          <p:cNvGrpSpPr/>
          <p:nvPr/>
        </p:nvGrpSpPr>
        <p:grpSpPr>
          <a:xfrm>
            <a:off x="1867331" y="119742"/>
            <a:ext cx="5874281" cy="1017930"/>
            <a:chOff x="1802016" y="1161680"/>
            <a:chExt cx="5874281" cy="1017930"/>
          </a:xfrm>
        </p:grpSpPr>
        <p:sp>
          <p:nvSpPr>
            <p:cNvPr id="18" name="矩形 16"/>
            <p:cNvSpPr/>
            <p:nvPr/>
          </p:nvSpPr>
          <p:spPr>
            <a:xfrm>
              <a:off x="1920285" y="1367482"/>
              <a:ext cx="5607005" cy="597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26"/>
            <p:cNvGrpSpPr/>
            <p:nvPr/>
          </p:nvGrpSpPr>
          <p:grpSpPr>
            <a:xfrm>
              <a:off x="1802016" y="1161680"/>
              <a:ext cx="377846" cy="772790"/>
              <a:chOff x="636560" y="1153442"/>
              <a:chExt cx="377846" cy="772790"/>
            </a:xfrm>
          </p:grpSpPr>
          <p:sp useBgFill="1">
            <p:nvSpPr>
              <p:cNvPr id="31" name="矩形 21"/>
              <p:cNvSpPr/>
              <p:nvPr/>
            </p:nvSpPr>
            <p:spPr>
              <a:xfrm rot="18820385">
                <a:off x="547529" y="1242473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2" name="矩形 20"/>
              <p:cNvSpPr/>
              <p:nvPr/>
            </p:nvSpPr>
            <p:spPr>
              <a:xfrm rot="18722618" flipV="1">
                <a:off x="543901" y="1493178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25"/>
            <p:cNvGrpSpPr/>
            <p:nvPr/>
          </p:nvGrpSpPr>
          <p:grpSpPr>
            <a:xfrm>
              <a:off x="7298451" y="1405913"/>
              <a:ext cx="377846" cy="773697"/>
              <a:chOff x="3474496" y="1598656"/>
              <a:chExt cx="377846" cy="773697"/>
            </a:xfrm>
          </p:grpSpPr>
          <p:sp useBgFill="1">
            <p:nvSpPr>
              <p:cNvPr id="29" name="矩形 22"/>
              <p:cNvSpPr/>
              <p:nvPr/>
            </p:nvSpPr>
            <p:spPr>
              <a:xfrm rot="18820385">
                <a:off x="3385465" y="1905476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0" name="矩形 23"/>
              <p:cNvSpPr/>
              <p:nvPr/>
            </p:nvSpPr>
            <p:spPr>
              <a:xfrm rot="18722618" flipV="1">
                <a:off x="3153806" y="1926571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13500000" algn="b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4"/>
            <p:cNvSpPr txBox="1"/>
            <p:nvPr/>
          </p:nvSpPr>
          <p:spPr>
            <a:xfrm>
              <a:off x="2319526" y="1481595"/>
              <a:ext cx="4839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Times New Roman" charset="0"/>
                  <a:ea typeface="Times New Roman" charset="0"/>
                  <a:cs typeface="Times New Roman" charset="0"/>
                </a:rPr>
                <a:t>XÂY DỰNG ỨNG DỤNG</a:t>
              </a:r>
              <a:endParaRPr lang="zh-CN" altLang="en-US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9335" y="3584577"/>
            <a:ext cx="1488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BIỂU </a:t>
            </a:r>
            <a:r>
              <a:rPr lang="en-US" b="1" smtClean="0">
                <a:latin typeface="Times New Roman" charset="0"/>
                <a:ea typeface="Times New Roman" charset="0"/>
                <a:cs typeface="Times New Roman" charset="0"/>
              </a:rPr>
              <a:t>ĐỒ CƠ SỞ DỮ LIỆU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37099" y="1846580"/>
            <a:ext cx="6542405" cy="42316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C9B4CD5-0A1D-5A4D-9B48-CC637B8B4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84" y="172315"/>
            <a:ext cx="619528" cy="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5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99" y="0"/>
            <a:ext cx="4279900" cy="859777"/>
          </a:xfrm>
          <a:prstGeom prst="rect">
            <a:avLst/>
          </a:prstGeom>
        </p:spPr>
      </p:pic>
      <p:grpSp>
        <p:nvGrpSpPr>
          <p:cNvPr id="16" name="组合 2"/>
          <p:cNvGrpSpPr/>
          <p:nvPr/>
        </p:nvGrpSpPr>
        <p:grpSpPr>
          <a:xfrm>
            <a:off x="1867331" y="119742"/>
            <a:ext cx="5874281" cy="1017930"/>
            <a:chOff x="1802016" y="1161680"/>
            <a:chExt cx="5874281" cy="1017930"/>
          </a:xfrm>
        </p:grpSpPr>
        <p:sp>
          <p:nvSpPr>
            <p:cNvPr id="18" name="矩形 16"/>
            <p:cNvSpPr/>
            <p:nvPr/>
          </p:nvSpPr>
          <p:spPr>
            <a:xfrm>
              <a:off x="1920285" y="1367482"/>
              <a:ext cx="5607005" cy="597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26"/>
            <p:cNvGrpSpPr/>
            <p:nvPr/>
          </p:nvGrpSpPr>
          <p:grpSpPr>
            <a:xfrm>
              <a:off x="1802016" y="1161680"/>
              <a:ext cx="377846" cy="772790"/>
              <a:chOff x="636560" y="1153442"/>
              <a:chExt cx="377846" cy="772790"/>
            </a:xfrm>
          </p:grpSpPr>
          <p:sp useBgFill="1">
            <p:nvSpPr>
              <p:cNvPr id="31" name="矩形 21"/>
              <p:cNvSpPr/>
              <p:nvPr/>
            </p:nvSpPr>
            <p:spPr>
              <a:xfrm rot="18820385">
                <a:off x="547529" y="1242473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2" name="矩形 20"/>
              <p:cNvSpPr/>
              <p:nvPr/>
            </p:nvSpPr>
            <p:spPr>
              <a:xfrm rot="18722618" flipV="1">
                <a:off x="543901" y="1493178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25"/>
            <p:cNvGrpSpPr/>
            <p:nvPr/>
          </p:nvGrpSpPr>
          <p:grpSpPr>
            <a:xfrm>
              <a:off x="7298451" y="1405913"/>
              <a:ext cx="377846" cy="773697"/>
              <a:chOff x="3474496" y="1598656"/>
              <a:chExt cx="377846" cy="773697"/>
            </a:xfrm>
          </p:grpSpPr>
          <p:sp useBgFill="1">
            <p:nvSpPr>
              <p:cNvPr id="29" name="矩形 22"/>
              <p:cNvSpPr/>
              <p:nvPr/>
            </p:nvSpPr>
            <p:spPr>
              <a:xfrm rot="18820385">
                <a:off x="3385465" y="1905476"/>
                <a:ext cx="555908" cy="377846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30" name="矩形 23"/>
              <p:cNvSpPr/>
              <p:nvPr/>
            </p:nvSpPr>
            <p:spPr>
              <a:xfrm rot="18722618" flipV="1">
                <a:off x="3153806" y="1926571"/>
                <a:ext cx="760969" cy="105139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13500000" algn="b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4"/>
            <p:cNvSpPr txBox="1"/>
            <p:nvPr/>
          </p:nvSpPr>
          <p:spPr>
            <a:xfrm>
              <a:off x="2319526" y="1481595"/>
              <a:ext cx="4839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Times New Roman" charset="0"/>
                  <a:ea typeface="Times New Roman" charset="0"/>
                  <a:cs typeface="Times New Roman" charset="0"/>
                </a:rPr>
                <a:t>XÂY DỰNG ỨNG DỤNG</a:t>
              </a:r>
              <a:endParaRPr lang="zh-CN" altLang="en-US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7" name="矩形 4"/>
          <p:cNvSpPr/>
          <p:nvPr/>
        </p:nvSpPr>
        <p:spPr>
          <a:xfrm>
            <a:off x="457191" y="1612852"/>
            <a:ext cx="8501747" cy="4396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21" name="矩形 7"/>
          <p:cNvSpPr/>
          <p:nvPr/>
        </p:nvSpPr>
        <p:spPr>
          <a:xfrm flipH="1">
            <a:off x="397321" y="1376023"/>
            <a:ext cx="59870" cy="482883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2" descr="https://dialogflowvn.files.wordpress.com/2017/11/null2.png?w=672&amp;h=2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664" y="1706139"/>
            <a:ext cx="6400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www.wabion.com/wp-content/uploads/2017/11/dialogfl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684" y="4581393"/>
            <a:ext cx="4015576" cy="139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C9B4CD5-0A1D-5A4D-9B48-CC637B8B46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784" y="172315"/>
            <a:ext cx="619528" cy="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29A1392F-5A41-4BAA-9F4C-AA0C70ED2433}" vid="{E80B1C90-4D80-49A1-8366-F1037A37A5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_010</Template>
  <TotalTime>671</TotalTime>
  <Words>260</Words>
  <Application>Microsoft Macintosh PowerPoint</Application>
  <PresentationFormat>On-screen Show (4:3)</PresentationFormat>
  <Paragraphs>54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Calibri Light</vt:lpstr>
      <vt:lpstr>Times New Roman</vt:lpstr>
      <vt:lpstr>宋体</vt:lpstr>
      <vt:lpstr>Arial</vt:lpstr>
      <vt:lpstr>Walter Turncoat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 do</dc:creator>
  <cp:lastModifiedBy>hung do</cp:lastModifiedBy>
  <cp:revision>29</cp:revision>
  <dcterms:created xsi:type="dcterms:W3CDTF">2018-12-20T04:08:44Z</dcterms:created>
  <dcterms:modified xsi:type="dcterms:W3CDTF">2018-12-24T10:40:04Z</dcterms:modified>
</cp:coreProperties>
</file>