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54CBB0"/>
    <a:srgbClr val="CFC953"/>
    <a:srgbClr val="00205F"/>
    <a:srgbClr val="EC7D31"/>
    <a:srgbClr val="70AD47"/>
    <a:srgbClr val="843C0C"/>
    <a:srgbClr val="6B2A9D"/>
    <a:srgbClr val="BF0000"/>
    <a:srgbClr val="538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86397"/>
  </p:normalViewPr>
  <p:slideViewPr>
    <p:cSldViewPr snapToGrid="0">
      <p:cViewPr varScale="1">
        <p:scale>
          <a:sx n="118" d="100"/>
          <a:sy n="118" d="100"/>
        </p:scale>
        <p:origin x="4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572000" y="2712308"/>
            <a:ext cx="4572000" cy="1433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 userDrawn="1"/>
        </p:nvSpPr>
        <p:spPr>
          <a:xfrm flipH="1">
            <a:off x="4526278" y="2445480"/>
            <a:ext cx="45719" cy="1925594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7" y="1673404"/>
            <a:ext cx="3333333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7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924D-B2CC-45C8-973B-2085FB8F34C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2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924D-B2CC-45C8-973B-2085FB8F34C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924D-B2CC-45C8-973B-2085FB8F34C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731740" y="0"/>
            <a:ext cx="1573428" cy="832022"/>
            <a:chOff x="3731740" y="0"/>
            <a:chExt cx="1573428" cy="832022"/>
          </a:xfrm>
        </p:grpSpPr>
        <p:sp>
          <p:nvSpPr>
            <p:cNvPr id="8" name="矩形 7"/>
            <p:cNvSpPr/>
            <p:nvPr/>
          </p:nvSpPr>
          <p:spPr>
            <a:xfrm>
              <a:off x="3731741" y="0"/>
              <a:ext cx="1573427" cy="66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3731740" y="667264"/>
              <a:ext cx="1573428" cy="164758"/>
            </a:xfrm>
            <a:prstGeom prst="triangle">
              <a:avLst>
                <a:gd name="adj" fmla="val 505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4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757880" y="1367481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679988" y="1367481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57881" y="4815016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679989" y="4815015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36560" y="1153442"/>
            <a:ext cx="377846" cy="772790"/>
            <a:chOff x="636560" y="1153442"/>
            <a:chExt cx="377846" cy="772790"/>
          </a:xfrm>
        </p:grpSpPr>
        <p:sp useBgFill="1">
          <p:nvSpPr>
            <p:cNvPr id="13" name="矩形 12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4" name="矩形 13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3474496" y="1598656"/>
            <a:ext cx="377846" cy="773697"/>
            <a:chOff x="3474496" y="1598656"/>
            <a:chExt cx="377846" cy="773697"/>
          </a:xfrm>
        </p:grpSpPr>
        <p:sp useBgFill="1">
          <p:nvSpPr>
            <p:cNvPr id="16" name="矩形 15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" name="矩形 16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565022" y="1099894"/>
            <a:ext cx="377846" cy="772790"/>
            <a:chOff x="636560" y="1153442"/>
            <a:chExt cx="377846" cy="772790"/>
          </a:xfrm>
        </p:grpSpPr>
        <p:sp useBgFill="1">
          <p:nvSpPr>
            <p:cNvPr id="19" name="矩形 18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" name="矩形 19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402958" y="1545108"/>
            <a:ext cx="377846" cy="773697"/>
            <a:chOff x="3474496" y="1598656"/>
            <a:chExt cx="377846" cy="773697"/>
          </a:xfrm>
        </p:grpSpPr>
        <p:sp useBgFill="1">
          <p:nvSpPr>
            <p:cNvPr id="22" name="矩形 21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" name="矩形 22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630536" y="4592739"/>
            <a:ext cx="377846" cy="772790"/>
            <a:chOff x="636560" y="1153442"/>
            <a:chExt cx="377846" cy="772790"/>
          </a:xfrm>
        </p:grpSpPr>
        <p:sp useBgFill="1">
          <p:nvSpPr>
            <p:cNvPr id="25" name="矩形 24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" name="矩形 25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3468472" y="5037953"/>
            <a:ext cx="377846" cy="773697"/>
            <a:chOff x="3474496" y="1598656"/>
            <a:chExt cx="377846" cy="773697"/>
          </a:xfrm>
        </p:grpSpPr>
        <p:sp useBgFill="1">
          <p:nvSpPr>
            <p:cNvPr id="28" name="矩形 27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9" name="矩形 28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5558998" y="4571236"/>
            <a:ext cx="377846" cy="772790"/>
            <a:chOff x="636560" y="1153442"/>
            <a:chExt cx="377846" cy="772790"/>
          </a:xfrm>
        </p:grpSpPr>
        <p:sp useBgFill="1">
          <p:nvSpPr>
            <p:cNvPr id="31" name="矩形 30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2" name="矩形 31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8396934" y="5016450"/>
            <a:ext cx="377846" cy="773697"/>
            <a:chOff x="3474496" y="1598656"/>
            <a:chExt cx="377846" cy="773697"/>
          </a:xfrm>
        </p:grpSpPr>
        <p:sp useBgFill="1">
          <p:nvSpPr>
            <p:cNvPr id="34" name="矩形 33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5" name="矩形 34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3731740" y="0"/>
            <a:ext cx="1573428" cy="832022"/>
            <a:chOff x="3731740" y="0"/>
            <a:chExt cx="1573428" cy="832022"/>
          </a:xfrm>
        </p:grpSpPr>
        <p:sp>
          <p:nvSpPr>
            <p:cNvPr id="37" name="矩形 36"/>
            <p:cNvSpPr/>
            <p:nvPr/>
          </p:nvSpPr>
          <p:spPr>
            <a:xfrm>
              <a:off x="3731741" y="0"/>
              <a:ext cx="1573427" cy="66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3731740" y="667264"/>
              <a:ext cx="1573428" cy="164758"/>
            </a:xfrm>
            <a:prstGeom prst="triangle">
              <a:avLst>
                <a:gd name="adj" fmla="val 505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6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924D-B2CC-45C8-973B-2085FB8F34C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924D-B2CC-45C8-973B-2085FB8F34C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924D-B2CC-45C8-973B-2085FB8F34C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0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924D-B2CC-45C8-973B-2085FB8F34C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924D-B2CC-45C8-973B-2085FB8F34C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0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CB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924D-B2CC-45C8-973B-2085FB8F34C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191" y="1612850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058" y="1612850"/>
            <a:ext cx="838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54CBB0"/>
                </a:solidFill>
                <a:latin typeface="Times New Roman" charset="0"/>
                <a:ea typeface="Times New Roman" charset="0"/>
                <a:cs typeface="Times New Roman" charset="0"/>
              </a:rPr>
              <a:t>ĐỒ ÁN TỐT NGHIỆP</a:t>
            </a:r>
            <a:endParaRPr lang="zh-CN" altLang="en-US" sz="3600" dirty="0">
              <a:solidFill>
                <a:srgbClr val="54CBB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058" y="2503221"/>
            <a:ext cx="8382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ĐỀ TÀI:</a:t>
            </a:r>
          </a:p>
          <a:p>
            <a:pPr algn="ctr"/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XÂY DỰNG ỨNG DỤNG HỌC TIẾNG ANH TRÊN NỀN TẢNG IOS</a:t>
            </a:r>
            <a:endParaRPr lang="zh-CN" altLang="en-US" sz="32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8" name="矩形 7"/>
          <p:cNvSpPr/>
          <p:nvPr/>
        </p:nvSpPr>
        <p:spPr>
          <a:xfrm flipH="1">
            <a:off x="397321" y="1376021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6"/>
          <p:cNvSpPr txBox="1"/>
          <p:nvPr/>
        </p:nvSpPr>
        <p:spPr>
          <a:xfrm>
            <a:off x="0" y="2716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D34D4D"/>
                </a:solidFill>
                <a:latin typeface="Times New Roman" charset="0"/>
                <a:ea typeface="Times New Roman" charset="0"/>
                <a:cs typeface="Times New Roman" charset="0"/>
              </a:rPr>
              <a:t>HỌC VIỆN CÔNG NGHỆ BƯU CHÍNH VIỄN THÔNG</a:t>
            </a:r>
            <a:endParaRPr lang="zh-CN" altLang="en-US" dirty="0">
              <a:solidFill>
                <a:srgbClr val="D34D4D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0" y="62826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D34D4D"/>
                </a:solidFill>
                <a:latin typeface="Times New Roman" charset="0"/>
                <a:ea typeface="Times New Roman" charset="0"/>
                <a:cs typeface="Times New Roman" charset="0"/>
              </a:rPr>
              <a:t>KHOA CÔNG NGHỆ THÔNG TIN 1</a:t>
            </a:r>
            <a:endParaRPr lang="zh-CN" altLang="en-US" dirty="0">
              <a:solidFill>
                <a:srgbClr val="D34D4D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76928" y="4688134"/>
            <a:ext cx="838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ThS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Trịnh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Vân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Anh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: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Đỗ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Hưng</a:t>
            </a:r>
            <a:endParaRPr lang="en-US" dirty="0">
              <a:latin typeface="Times New Roman" panose="02020603050405020304" pitchFamily="18" charset="0"/>
              <a:ea typeface="Walter Turncoat" panose="020B060402020202020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: E14CN</a:t>
            </a:r>
            <a:endParaRPr lang="en-US" dirty="0">
              <a:latin typeface="Times New Roman" panose="02020603050405020304" pitchFamily="18" charset="0"/>
              <a:ea typeface="Walter Turncoat" panose="020B060402020202020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: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quy</a:t>
            </a:r>
            <a:endParaRPr lang="en-US" dirty="0">
              <a:latin typeface="Times New Roman" panose="02020603050405020304" pitchFamily="18" charset="0"/>
              <a:ea typeface="Walter Turncoa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TỔNG KẾT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zh-CN" altLang="en-US"/>
          </a:p>
        </p:txBody>
      </p:sp>
      <p:sp useBgFill="1">
        <p:nvSpPr>
          <p:cNvPr id="17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4"/>
          <p:cNvSpPr txBox="1"/>
          <p:nvPr/>
        </p:nvSpPr>
        <p:spPr>
          <a:xfrm>
            <a:off x="517060" y="1692642"/>
            <a:ext cx="8441877" cy="253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Nắm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kiến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thức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cơ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bản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điều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hành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iOS,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biết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cách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framework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iOS, Google.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Nắm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quy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trình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triển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Tuy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nhiên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vẫn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còn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hạn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chế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về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diện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HƯỚNG PHÁT TRIỂN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zh-CN" altLang="en-US"/>
          </a:p>
        </p:txBody>
      </p:sp>
      <p:sp useBgFill="1">
        <p:nvSpPr>
          <p:cNvPr id="17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4"/>
          <p:cNvSpPr txBox="1"/>
          <p:nvPr/>
        </p:nvSpPr>
        <p:spPr>
          <a:xfrm>
            <a:off x="517060" y="1692642"/>
            <a:ext cx="84418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Nâng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cấp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diện</a:t>
            </a:r>
            <a:endParaRPr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Cập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nhật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thêm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Khảo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sát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chỉnh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sửa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lại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phù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hợp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82886" y="2739125"/>
            <a:ext cx="456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CẢM ƠN CÁC THẦY CÔ GIÁO ĐÃ CHÚ </a:t>
            </a:r>
            <a:r>
              <a:rPr lang="en-US" altLang="zh-CN" sz="3000" b="1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Ý</a:t>
            </a:r>
            <a:r>
              <a:rPr lang="en-US" altLang="zh-CN" sz="30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LẮNG NGHE!</a:t>
            </a:r>
            <a:endParaRPr lang="zh-CN" altLang="en-US" sz="3000" b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07473" y="103530"/>
            <a:ext cx="181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b="1" smtClean="0">
                <a:latin typeface="Times New Roman" charset="0"/>
                <a:ea typeface="Times New Roman" charset="0"/>
                <a:cs typeface="Times New Roman" charset="0"/>
              </a:rPr>
              <a:t>NỘI DUNG</a:t>
            </a:r>
            <a:endParaRPr lang="zh-CN" altLang="en-US" sz="23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98877" y="1610685"/>
            <a:ext cx="3687294" cy="3590489"/>
            <a:chOff x="3598877" y="1610685"/>
            <a:chExt cx="3687294" cy="3590489"/>
          </a:xfrm>
        </p:grpSpPr>
        <p:sp>
          <p:nvSpPr>
            <p:cNvPr id="8" name="泪滴形 7"/>
            <p:cNvSpPr/>
            <p:nvPr/>
          </p:nvSpPr>
          <p:spPr>
            <a:xfrm>
              <a:off x="3729545" y="3698789"/>
              <a:ext cx="1452051" cy="1452051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泪滴形 8"/>
            <p:cNvSpPr/>
            <p:nvPr/>
          </p:nvSpPr>
          <p:spPr>
            <a:xfrm rot="10800000">
              <a:off x="5305166" y="1610685"/>
              <a:ext cx="1981005" cy="1981005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泪滴形 9"/>
            <p:cNvSpPr/>
            <p:nvPr/>
          </p:nvSpPr>
          <p:spPr>
            <a:xfrm rot="16200000">
              <a:off x="5305168" y="3698787"/>
              <a:ext cx="1502387" cy="1502387"/>
            </a:xfrm>
            <a:prstGeom prst="teardrop">
              <a:avLst/>
            </a:prstGeom>
            <a:solidFill>
              <a:srgbClr val="D3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泪滴形 10"/>
            <p:cNvSpPr/>
            <p:nvPr/>
          </p:nvSpPr>
          <p:spPr>
            <a:xfrm rot="5400000">
              <a:off x="3598877" y="2000733"/>
              <a:ext cx="1590961" cy="1590961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836848" y="2473047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1200" b="1" dirty="0">
                <a:latin typeface="Times New Roman" charset="0"/>
                <a:ea typeface="Times New Roman" charset="0"/>
                <a:cs typeface="Times New Roman" charset="0"/>
              </a:rPr>
              <a:t>VIỆC HỌC TIẾNG ANH TẠI VIỆT NAM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95694" y="2395321"/>
            <a:ext cx="136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1200" b="1" dirty="0" smtClean="0">
                <a:latin typeface="Times New Roman" charset="0"/>
                <a:ea typeface="Times New Roman" charset="0"/>
                <a:cs typeface="Times New Roman" charset="0"/>
              </a:rPr>
              <a:t>CÁC CƠ </a:t>
            </a:r>
            <a:r>
              <a:rPr lang="vi-VN" sz="1200" b="1" dirty="0">
                <a:latin typeface="Times New Roman" charset="0"/>
                <a:ea typeface="Times New Roman" charset="0"/>
                <a:cs typeface="Times New Roman" charset="0"/>
              </a:rPr>
              <a:t>SỞ ĐỂ XÂY DỰNG ỨNG DỤNG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2379" y="4123519"/>
            <a:ext cx="115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b="1">
                <a:latin typeface="Times New Roman" charset="0"/>
                <a:ea typeface="Times New Roman" charset="0"/>
                <a:cs typeface="Times New Roman" charset="0"/>
              </a:rPr>
              <a:t>XÂY DỰNG ỨNG DỤNG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1194" y="4035627"/>
            <a:ext cx="1345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KẾT LUẬN VÀ HƯỚNG PHÁT TRIỂN</a:t>
            </a:r>
            <a:r>
              <a:rPr lang="en-US" sz="1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0" y="2413549"/>
            <a:ext cx="2853161" cy="2780237"/>
          </a:xfrm>
          <a:prstGeom prst="rect">
            <a:avLst/>
          </a:prstGeom>
        </p:spPr>
      </p:pic>
      <p:sp>
        <p:nvSpPr>
          <p:cNvPr id="25" name="椭圆 12"/>
          <p:cNvSpPr/>
          <p:nvPr/>
        </p:nvSpPr>
        <p:spPr>
          <a:xfrm>
            <a:off x="2961428" y="1306557"/>
            <a:ext cx="1216406" cy="12164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26" name="椭圆 13"/>
          <p:cNvSpPr/>
          <p:nvPr/>
        </p:nvSpPr>
        <p:spPr>
          <a:xfrm>
            <a:off x="6327453" y="1071819"/>
            <a:ext cx="1216406" cy="1216406"/>
          </a:xfrm>
          <a:prstGeom prst="ellipse">
            <a:avLst/>
          </a:prstGeom>
          <a:solidFill>
            <a:srgbClr val="D3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/>
              <a:t>2</a:t>
            </a:r>
            <a:endParaRPr lang="zh-CN" altLang="en-US" sz="4000" dirty="0"/>
          </a:p>
        </p:txBody>
      </p:sp>
      <p:sp>
        <p:nvSpPr>
          <p:cNvPr id="27" name="椭圆 15"/>
          <p:cNvSpPr/>
          <p:nvPr/>
        </p:nvSpPr>
        <p:spPr>
          <a:xfrm>
            <a:off x="3418930" y="4637179"/>
            <a:ext cx="1027321" cy="1027321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/>
              <a:t>3</a:t>
            </a:r>
            <a:endParaRPr lang="zh-CN" altLang="en-US" sz="4000"/>
          </a:p>
        </p:txBody>
      </p:sp>
      <p:sp>
        <p:nvSpPr>
          <p:cNvPr id="28" name="椭圆 14"/>
          <p:cNvSpPr/>
          <p:nvPr/>
        </p:nvSpPr>
        <p:spPr>
          <a:xfrm>
            <a:off x="6237766" y="4637179"/>
            <a:ext cx="1027321" cy="10273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/>
              <a:t>4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856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90548" y="172315"/>
            <a:ext cx="164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ĐẶT VẤN ĐỀ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20562" y="2158314"/>
            <a:ext cx="5526457" cy="2631987"/>
            <a:chOff x="1820562" y="2158314"/>
            <a:chExt cx="5526457" cy="2631987"/>
          </a:xfrm>
        </p:grpSpPr>
        <p:grpSp>
          <p:nvGrpSpPr>
            <p:cNvPr id="50" name="组合 49"/>
            <p:cNvGrpSpPr/>
            <p:nvPr/>
          </p:nvGrpSpPr>
          <p:grpSpPr>
            <a:xfrm>
              <a:off x="1820562" y="2158314"/>
              <a:ext cx="2148943" cy="634313"/>
              <a:chOff x="1845276" y="2158314"/>
              <a:chExt cx="2148943" cy="634313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845276" y="2158314"/>
                <a:ext cx="0" cy="617837"/>
              </a:xfrm>
              <a:prstGeom prst="line">
                <a:avLst/>
              </a:prstGeom>
              <a:ln>
                <a:solidFill>
                  <a:srgbClr val="D3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1845276" y="2784389"/>
                <a:ext cx="2148943" cy="8238"/>
              </a:xfrm>
              <a:prstGeom prst="line">
                <a:avLst/>
              </a:prstGeom>
              <a:ln>
                <a:solidFill>
                  <a:srgbClr val="D3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连接符 51"/>
            <p:cNvCxnSpPr/>
            <p:nvPr/>
          </p:nvCxnSpPr>
          <p:spPr>
            <a:xfrm>
              <a:off x="7347019" y="2174790"/>
              <a:ext cx="0" cy="617837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98076" y="2789389"/>
              <a:ext cx="2148943" cy="8238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347018" y="3991489"/>
              <a:ext cx="0" cy="798812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198075" y="3987370"/>
              <a:ext cx="2148943" cy="8238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837038" y="3983251"/>
              <a:ext cx="2987" cy="807050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837038" y="3983251"/>
              <a:ext cx="2148943" cy="8238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8"/>
          <p:cNvSpPr/>
          <p:nvPr/>
        </p:nvSpPr>
        <p:spPr>
          <a:xfrm>
            <a:off x="3190117" y="2050944"/>
            <a:ext cx="2648434" cy="2648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3372805" y="2933221"/>
            <a:ext cx="2283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HIỆN TRẠNG VIỆC HỌC TIẾNG ANH TẠI VIỆT NAM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  <p:sp>
        <p:nvSpPr>
          <p:cNvPr id="22" name="文本框 24"/>
          <p:cNvSpPr txBox="1"/>
          <p:nvPr/>
        </p:nvSpPr>
        <p:spPr>
          <a:xfrm>
            <a:off x="1221377" y="1653092"/>
            <a:ext cx="2180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KHÔNG NHỚ TỪ VỰNG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60"/>
          <p:cNvSpPr txBox="1"/>
          <p:nvPr/>
        </p:nvSpPr>
        <p:spPr>
          <a:xfrm>
            <a:off x="6555099" y="1653091"/>
            <a:ext cx="1193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charset="0"/>
                <a:ea typeface="Times New Roman" charset="0"/>
                <a:cs typeface="Times New Roman" charset="0"/>
              </a:rPr>
              <a:t>PHÁT ÂM </a:t>
            </a:r>
            <a:r>
              <a:rPr lang="en-US" altLang="zh-CN" sz="1200" b="1" dirty="0" smtClean="0">
                <a:latin typeface="Times New Roman" charset="0"/>
                <a:ea typeface="Times New Roman" charset="0"/>
                <a:cs typeface="Times New Roman" charset="0"/>
              </a:rPr>
              <a:t>SAI</a:t>
            </a:r>
            <a:endParaRPr lang="zh-CN" alt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本框 61"/>
          <p:cNvSpPr txBox="1"/>
          <p:nvPr/>
        </p:nvSpPr>
        <p:spPr>
          <a:xfrm>
            <a:off x="1119865" y="4977847"/>
            <a:ext cx="238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charset="0"/>
                <a:ea typeface="Times New Roman" charset="0"/>
                <a:cs typeface="Times New Roman" charset="0"/>
              </a:rPr>
              <a:t>ÍT CƠ HỘI ĐƯỢC GIAO TIẾP, THỰC HÀNH</a:t>
            </a:r>
            <a:endParaRPr lang="zh-CN" alt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本框 62"/>
          <p:cNvSpPr txBox="1"/>
          <p:nvPr/>
        </p:nvSpPr>
        <p:spPr>
          <a:xfrm>
            <a:off x="5855400" y="5070179"/>
            <a:ext cx="259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charset="0"/>
                <a:ea typeface="Times New Roman" charset="0"/>
                <a:cs typeface="Times New Roman" charset="0"/>
              </a:rPr>
              <a:t>TRẺ EM ĐƯỢC TIẾP XÚC MUỘN</a:t>
            </a:r>
            <a:endParaRPr lang="zh-CN" alt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3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>
                  <a:latin typeface="Times New Roman" charset="0"/>
                  <a:ea typeface="Times New Roman" charset="0"/>
                  <a:cs typeface="Times New Roman" charset="0"/>
                </a:rPr>
                <a:t>CÁC CƠ SỞ ĐỂ 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64" name="直接连接符 3"/>
          <p:cNvCxnSpPr/>
          <p:nvPr/>
        </p:nvCxnSpPr>
        <p:spPr>
          <a:xfrm flipV="1">
            <a:off x="1611003" y="3932238"/>
            <a:ext cx="5731298" cy="247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任意多边形 18"/>
          <p:cNvSpPr/>
          <p:nvPr/>
        </p:nvSpPr>
        <p:spPr>
          <a:xfrm>
            <a:off x="2495285" y="4030951"/>
            <a:ext cx="404434" cy="1116807"/>
          </a:xfrm>
          <a:custGeom>
            <a:avLst/>
            <a:gdLst>
              <a:gd name="connsiteX0" fmla="*/ 25494 w 398191"/>
              <a:gd name="connsiteY0" fmla="*/ 0 h 1169094"/>
              <a:gd name="connsiteX1" fmla="*/ 33731 w 398191"/>
              <a:gd name="connsiteY1" fmla="*/ 535459 h 1169094"/>
              <a:gd name="connsiteX2" fmla="*/ 355007 w 398191"/>
              <a:gd name="connsiteY2" fmla="*/ 642551 h 1169094"/>
              <a:gd name="connsiteX3" fmla="*/ 396196 w 398191"/>
              <a:gd name="connsiteY3" fmla="*/ 1120346 h 1169094"/>
              <a:gd name="connsiteX4" fmla="*/ 387958 w 398191"/>
              <a:gd name="connsiteY4" fmla="*/ 1128583 h 11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91" h="1169094">
                <a:moveTo>
                  <a:pt x="25494" y="0"/>
                </a:moveTo>
                <a:cubicBezTo>
                  <a:pt x="2153" y="214183"/>
                  <a:pt x="-21188" y="428367"/>
                  <a:pt x="33731" y="535459"/>
                </a:cubicBezTo>
                <a:cubicBezTo>
                  <a:pt x="88650" y="642551"/>
                  <a:pt x="294596" y="545070"/>
                  <a:pt x="355007" y="642551"/>
                </a:cubicBezTo>
                <a:cubicBezTo>
                  <a:pt x="415418" y="740032"/>
                  <a:pt x="390704" y="1039341"/>
                  <a:pt x="396196" y="1120346"/>
                </a:cubicBezTo>
                <a:cubicBezTo>
                  <a:pt x="401688" y="1201351"/>
                  <a:pt x="394823" y="1164967"/>
                  <a:pt x="387958" y="1128583"/>
                </a:cubicBezTo>
              </a:path>
            </a:pathLst>
          </a:custGeom>
          <a:noFill/>
          <a:ln w="9525">
            <a:solidFill>
              <a:srgbClr val="6B2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33"/>
          <p:cNvSpPr/>
          <p:nvPr/>
        </p:nvSpPr>
        <p:spPr>
          <a:xfrm>
            <a:off x="2467665" y="3910768"/>
            <a:ext cx="111212" cy="111212"/>
          </a:xfrm>
          <a:prstGeom prst="ellipse">
            <a:avLst/>
          </a:prstGeom>
          <a:solidFill>
            <a:schemeClr val="bg1"/>
          </a:solidFill>
          <a:ln>
            <a:solidFill>
              <a:srgbClr val="6B2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39"/>
          <p:cNvSpPr/>
          <p:nvPr/>
        </p:nvSpPr>
        <p:spPr>
          <a:xfrm>
            <a:off x="4354197" y="2755971"/>
            <a:ext cx="346709" cy="1138797"/>
          </a:xfrm>
          <a:custGeom>
            <a:avLst/>
            <a:gdLst>
              <a:gd name="connsiteX0" fmla="*/ 25366 w 346709"/>
              <a:gd name="connsiteY0" fmla="*/ 1138797 h 1138797"/>
              <a:gd name="connsiteX1" fmla="*/ 25366 w 346709"/>
              <a:gd name="connsiteY1" fmla="*/ 512721 h 1138797"/>
              <a:gd name="connsiteX2" fmla="*/ 288977 w 346709"/>
              <a:gd name="connsiteY2" fmla="*/ 422105 h 1138797"/>
              <a:gd name="connsiteX3" fmla="*/ 338404 w 346709"/>
              <a:gd name="connsiteY3" fmla="*/ 26689 h 1138797"/>
              <a:gd name="connsiteX4" fmla="*/ 346642 w 346709"/>
              <a:gd name="connsiteY4" fmla="*/ 34927 h 1138797"/>
              <a:gd name="connsiteX5" fmla="*/ 346642 w 346709"/>
              <a:gd name="connsiteY5" fmla="*/ 34927 h 11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709" h="1138797">
                <a:moveTo>
                  <a:pt x="25366" y="1138797"/>
                </a:moveTo>
                <a:cubicBezTo>
                  <a:pt x="3398" y="885483"/>
                  <a:pt x="-18569" y="632170"/>
                  <a:pt x="25366" y="512721"/>
                </a:cubicBezTo>
                <a:cubicBezTo>
                  <a:pt x="69301" y="393272"/>
                  <a:pt x="236804" y="503110"/>
                  <a:pt x="288977" y="422105"/>
                </a:cubicBezTo>
                <a:cubicBezTo>
                  <a:pt x="341150" y="341100"/>
                  <a:pt x="328793" y="91219"/>
                  <a:pt x="338404" y="26689"/>
                </a:cubicBezTo>
                <a:cubicBezTo>
                  <a:pt x="348015" y="-37841"/>
                  <a:pt x="346642" y="34927"/>
                  <a:pt x="346642" y="34927"/>
                </a:cubicBezTo>
                <a:lnTo>
                  <a:pt x="346642" y="34927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34"/>
          <p:cNvSpPr/>
          <p:nvPr/>
        </p:nvSpPr>
        <p:spPr>
          <a:xfrm>
            <a:off x="4342223" y="3888989"/>
            <a:ext cx="111212" cy="111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43"/>
          <p:cNvSpPr/>
          <p:nvPr/>
        </p:nvSpPr>
        <p:spPr>
          <a:xfrm>
            <a:off x="6145404" y="4004261"/>
            <a:ext cx="404434" cy="1116807"/>
          </a:xfrm>
          <a:custGeom>
            <a:avLst/>
            <a:gdLst>
              <a:gd name="connsiteX0" fmla="*/ 25494 w 398191"/>
              <a:gd name="connsiteY0" fmla="*/ 0 h 1169094"/>
              <a:gd name="connsiteX1" fmla="*/ 33731 w 398191"/>
              <a:gd name="connsiteY1" fmla="*/ 535459 h 1169094"/>
              <a:gd name="connsiteX2" fmla="*/ 355007 w 398191"/>
              <a:gd name="connsiteY2" fmla="*/ 642551 h 1169094"/>
              <a:gd name="connsiteX3" fmla="*/ 396196 w 398191"/>
              <a:gd name="connsiteY3" fmla="*/ 1120346 h 1169094"/>
              <a:gd name="connsiteX4" fmla="*/ 387958 w 398191"/>
              <a:gd name="connsiteY4" fmla="*/ 1128583 h 11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91" h="1169094">
                <a:moveTo>
                  <a:pt x="25494" y="0"/>
                </a:moveTo>
                <a:cubicBezTo>
                  <a:pt x="2153" y="214183"/>
                  <a:pt x="-21188" y="428367"/>
                  <a:pt x="33731" y="535459"/>
                </a:cubicBezTo>
                <a:cubicBezTo>
                  <a:pt x="88650" y="642551"/>
                  <a:pt x="294596" y="545070"/>
                  <a:pt x="355007" y="642551"/>
                </a:cubicBezTo>
                <a:cubicBezTo>
                  <a:pt x="415418" y="740032"/>
                  <a:pt x="390704" y="1039341"/>
                  <a:pt x="396196" y="1120346"/>
                </a:cubicBezTo>
                <a:cubicBezTo>
                  <a:pt x="401688" y="1201351"/>
                  <a:pt x="394823" y="1164967"/>
                  <a:pt x="387958" y="1128583"/>
                </a:cubicBezTo>
              </a:path>
            </a:pathLst>
          </a:custGeom>
          <a:noFill/>
          <a:ln w="9525">
            <a:solidFill>
              <a:srgbClr val="EC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37"/>
          <p:cNvSpPr/>
          <p:nvPr/>
        </p:nvSpPr>
        <p:spPr>
          <a:xfrm>
            <a:off x="6098865" y="3888989"/>
            <a:ext cx="111212" cy="111212"/>
          </a:xfrm>
          <a:prstGeom prst="ellipse">
            <a:avLst/>
          </a:prstGeom>
          <a:solidFill>
            <a:schemeClr val="bg1"/>
          </a:solidFill>
          <a:ln>
            <a:solidFill>
              <a:srgbClr val="EC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56" y="4967814"/>
            <a:ext cx="1381526" cy="138152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3" y="1454113"/>
            <a:ext cx="1377225" cy="137722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90" y="4963227"/>
            <a:ext cx="1386113" cy="138611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5" y="0"/>
            <a:ext cx="4191000" cy="1371600"/>
          </a:xfrm>
          <a:prstGeom prst="rect">
            <a:avLst/>
          </a:prstGeom>
        </p:spPr>
      </p:pic>
      <p:grpSp>
        <p:nvGrpSpPr>
          <p:cNvPr id="13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4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28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29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1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2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XỬ LÝ NGÔN NGỮ TỰ NHIÊN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30" name="Pictur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3" y="1874421"/>
            <a:ext cx="5734839" cy="4482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650" y="5747656"/>
            <a:ext cx="2616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289" y="5036123"/>
            <a:ext cx="2613561" cy="6223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649" y="3476229"/>
            <a:ext cx="2636075" cy="596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8649" y="4237292"/>
            <a:ext cx="2701575" cy="673100"/>
          </a:xfrm>
          <a:prstGeom prst="rect">
            <a:avLst/>
          </a:prstGeom>
        </p:spPr>
      </p:pic>
      <p:sp>
        <p:nvSpPr>
          <p:cNvPr id="43" name="文本框 80"/>
          <p:cNvSpPr txBox="1"/>
          <p:nvPr/>
        </p:nvSpPr>
        <p:spPr>
          <a:xfrm>
            <a:off x="6305556" y="3563748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hân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thái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本框 80"/>
          <p:cNvSpPr txBox="1"/>
          <p:nvPr/>
        </p:nvSpPr>
        <p:spPr>
          <a:xfrm>
            <a:off x="6305556" y="4389176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hân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cú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pháp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文本框 80"/>
          <p:cNvSpPr txBox="1"/>
          <p:nvPr/>
        </p:nvSpPr>
        <p:spPr>
          <a:xfrm>
            <a:off x="6368746" y="5193100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Diễn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dịch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ngữ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nghĩa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80"/>
          <p:cNvSpPr txBox="1"/>
          <p:nvPr/>
        </p:nvSpPr>
        <p:spPr>
          <a:xfrm>
            <a:off x="6368746" y="5867790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hân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ngữ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nghĩa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3233926" y="1607095"/>
            <a:ext cx="4627245" cy="48412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2714" y="3483428"/>
            <a:ext cx="162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BIỂU ĐỒ USE CASE TỔNG QUÁT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9335" y="3584577"/>
            <a:ext cx="162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BIỂU ĐỒ LỚP THỰC THỂ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861307" y="2029142"/>
            <a:ext cx="7131050" cy="4034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9335" y="3584577"/>
            <a:ext cx="148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BIỂU </a:t>
            </a:r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ĐỒ CƠ SỞ DỮ LIỆU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37099" y="1846580"/>
            <a:ext cx="6542405" cy="4231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7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1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https://dialogflowvn.files.wordpress.com/2017/11/null2.png?w=672&amp;h=2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64" y="1706139"/>
            <a:ext cx="6400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wabion.com/wp-content/uploads/2017/11/dialog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84" y="4581393"/>
            <a:ext cx="4015576" cy="13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9A1392F-5A41-4BAA-9F4C-AA0C70ED2433}" vid="{E80B1C90-4D80-49A1-8366-F1037A37A5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_010</Template>
  <TotalTime>538</TotalTime>
  <Words>253</Words>
  <Application>Microsoft Macintosh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Times New Roman</vt:lpstr>
      <vt:lpstr>宋体</vt:lpstr>
      <vt:lpstr>Arial</vt:lpstr>
      <vt:lpstr>Walter Turncoat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do</dc:creator>
  <cp:lastModifiedBy>hung do</cp:lastModifiedBy>
  <cp:revision>23</cp:revision>
  <dcterms:created xsi:type="dcterms:W3CDTF">2018-12-20T04:08:44Z</dcterms:created>
  <dcterms:modified xsi:type="dcterms:W3CDTF">2018-12-24T08:26:47Z</dcterms:modified>
</cp:coreProperties>
</file>