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8" d="100"/>
          <a:sy n="78" d="100"/>
        </p:scale>
        <p:origin x="-1236" y="-19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MY"/>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MY"/>
          </a:p>
        </p:txBody>
      </p:sp>
      <p:sp>
        <p:nvSpPr>
          <p:cNvPr id="4" name="Date Placeholder 3"/>
          <p:cNvSpPr>
            <a:spLocks noGrp="1"/>
          </p:cNvSpPr>
          <p:nvPr>
            <p:ph type="dt" sz="half" idx="10"/>
          </p:nvPr>
        </p:nvSpPr>
        <p:spPr/>
        <p:txBody>
          <a:bodyPr/>
          <a:lstStyle/>
          <a:p>
            <a:fld id="{2CBE47F6-6C98-4095-BCFA-D6CAF416A2DB}" type="datetimeFigureOut">
              <a:rPr lang="en-MY" smtClean="0"/>
              <a:t>30/3/2016</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0C90CF39-3D34-48C8-A0DE-25336F309812}" type="slidenum">
              <a:rPr lang="en-MY" smtClean="0"/>
              <a:t>‹#›</a:t>
            </a:fld>
            <a:endParaRPr lang="en-MY"/>
          </a:p>
        </p:txBody>
      </p:sp>
    </p:spTree>
    <p:extLst>
      <p:ext uri="{BB962C8B-B14F-4D97-AF65-F5344CB8AC3E}">
        <p14:creationId xmlns:p14="http://schemas.microsoft.com/office/powerpoint/2010/main" val="1975012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2CBE47F6-6C98-4095-BCFA-D6CAF416A2DB}" type="datetimeFigureOut">
              <a:rPr lang="en-MY" smtClean="0"/>
              <a:t>30/3/2016</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0C90CF39-3D34-48C8-A0DE-25336F309812}" type="slidenum">
              <a:rPr lang="en-MY" smtClean="0"/>
              <a:t>‹#›</a:t>
            </a:fld>
            <a:endParaRPr lang="en-MY"/>
          </a:p>
        </p:txBody>
      </p:sp>
    </p:spTree>
    <p:extLst>
      <p:ext uri="{BB962C8B-B14F-4D97-AF65-F5344CB8AC3E}">
        <p14:creationId xmlns:p14="http://schemas.microsoft.com/office/powerpoint/2010/main" val="622560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MY"/>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2CBE47F6-6C98-4095-BCFA-D6CAF416A2DB}" type="datetimeFigureOut">
              <a:rPr lang="en-MY" smtClean="0"/>
              <a:t>30/3/2016</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0C90CF39-3D34-48C8-A0DE-25336F309812}" type="slidenum">
              <a:rPr lang="en-MY" smtClean="0"/>
              <a:t>‹#›</a:t>
            </a:fld>
            <a:endParaRPr lang="en-MY"/>
          </a:p>
        </p:txBody>
      </p:sp>
    </p:spTree>
    <p:extLst>
      <p:ext uri="{BB962C8B-B14F-4D97-AF65-F5344CB8AC3E}">
        <p14:creationId xmlns:p14="http://schemas.microsoft.com/office/powerpoint/2010/main" val="2004919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2CBE47F6-6C98-4095-BCFA-D6CAF416A2DB}" type="datetimeFigureOut">
              <a:rPr lang="en-MY" smtClean="0"/>
              <a:t>30/3/2016</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0C90CF39-3D34-48C8-A0DE-25336F309812}" type="slidenum">
              <a:rPr lang="en-MY" smtClean="0"/>
              <a:t>‹#›</a:t>
            </a:fld>
            <a:endParaRPr lang="en-MY"/>
          </a:p>
        </p:txBody>
      </p:sp>
    </p:spTree>
    <p:extLst>
      <p:ext uri="{BB962C8B-B14F-4D97-AF65-F5344CB8AC3E}">
        <p14:creationId xmlns:p14="http://schemas.microsoft.com/office/powerpoint/2010/main" val="953200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MY"/>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BE47F6-6C98-4095-BCFA-D6CAF416A2DB}" type="datetimeFigureOut">
              <a:rPr lang="en-MY" smtClean="0"/>
              <a:t>30/3/2016</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0C90CF39-3D34-48C8-A0DE-25336F309812}" type="slidenum">
              <a:rPr lang="en-MY" smtClean="0"/>
              <a:t>‹#›</a:t>
            </a:fld>
            <a:endParaRPr lang="en-MY"/>
          </a:p>
        </p:txBody>
      </p:sp>
    </p:spTree>
    <p:extLst>
      <p:ext uri="{BB962C8B-B14F-4D97-AF65-F5344CB8AC3E}">
        <p14:creationId xmlns:p14="http://schemas.microsoft.com/office/powerpoint/2010/main" val="3990651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Date Placeholder 4"/>
          <p:cNvSpPr>
            <a:spLocks noGrp="1"/>
          </p:cNvSpPr>
          <p:nvPr>
            <p:ph type="dt" sz="half" idx="10"/>
          </p:nvPr>
        </p:nvSpPr>
        <p:spPr/>
        <p:txBody>
          <a:bodyPr/>
          <a:lstStyle/>
          <a:p>
            <a:fld id="{2CBE47F6-6C98-4095-BCFA-D6CAF416A2DB}" type="datetimeFigureOut">
              <a:rPr lang="en-MY" smtClean="0"/>
              <a:t>30/3/2016</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0C90CF39-3D34-48C8-A0DE-25336F309812}" type="slidenum">
              <a:rPr lang="en-MY" smtClean="0"/>
              <a:t>‹#›</a:t>
            </a:fld>
            <a:endParaRPr lang="en-MY"/>
          </a:p>
        </p:txBody>
      </p:sp>
    </p:spTree>
    <p:extLst>
      <p:ext uri="{BB962C8B-B14F-4D97-AF65-F5344CB8AC3E}">
        <p14:creationId xmlns:p14="http://schemas.microsoft.com/office/powerpoint/2010/main" val="3851837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MY"/>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7" name="Date Placeholder 6"/>
          <p:cNvSpPr>
            <a:spLocks noGrp="1"/>
          </p:cNvSpPr>
          <p:nvPr>
            <p:ph type="dt" sz="half" idx="10"/>
          </p:nvPr>
        </p:nvSpPr>
        <p:spPr/>
        <p:txBody>
          <a:bodyPr/>
          <a:lstStyle/>
          <a:p>
            <a:fld id="{2CBE47F6-6C98-4095-BCFA-D6CAF416A2DB}" type="datetimeFigureOut">
              <a:rPr lang="en-MY" smtClean="0"/>
              <a:t>30/3/2016</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0C90CF39-3D34-48C8-A0DE-25336F309812}" type="slidenum">
              <a:rPr lang="en-MY" smtClean="0"/>
              <a:t>‹#›</a:t>
            </a:fld>
            <a:endParaRPr lang="en-MY"/>
          </a:p>
        </p:txBody>
      </p:sp>
    </p:spTree>
    <p:extLst>
      <p:ext uri="{BB962C8B-B14F-4D97-AF65-F5344CB8AC3E}">
        <p14:creationId xmlns:p14="http://schemas.microsoft.com/office/powerpoint/2010/main" val="3729323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Date Placeholder 2"/>
          <p:cNvSpPr>
            <a:spLocks noGrp="1"/>
          </p:cNvSpPr>
          <p:nvPr>
            <p:ph type="dt" sz="half" idx="10"/>
          </p:nvPr>
        </p:nvSpPr>
        <p:spPr/>
        <p:txBody>
          <a:bodyPr/>
          <a:lstStyle/>
          <a:p>
            <a:fld id="{2CBE47F6-6C98-4095-BCFA-D6CAF416A2DB}" type="datetimeFigureOut">
              <a:rPr lang="en-MY" smtClean="0"/>
              <a:t>30/3/2016</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0C90CF39-3D34-48C8-A0DE-25336F309812}" type="slidenum">
              <a:rPr lang="en-MY" smtClean="0"/>
              <a:t>‹#›</a:t>
            </a:fld>
            <a:endParaRPr lang="en-MY"/>
          </a:p>
        </p:txBody>
      </p:sp>
    </p:spTree>
    <p:extLst>
      <p:ext uri="{BB962C8B-B14F-4D97-AF65-F5344CB8AC3E}">
        <p14:creationId xmlns:p14="http://schemas.microsoft.com/office/powerpoint/2010/main" val="1885212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BE47F6-6C98-4095-BCFA-D6CAF416A2DB}" type="datetimeFigureOut">
              <a:rPr lang="en-MY" smtClean="0"/>
              <a:t>30/3/2016</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0C90CF39-3D34-48C8-A0DE-25336F309812}" type="slidenum">
              <a:rPr lang="en-MY" smtClean="0"/>
              <a:t>‹#›</a:t>
            </a:fld>
            <a:endParaRPr lang="en-MY"/>
          </a:p>
        </p:txBody>
      </p:sp>
      <p:pic>
        <p:nvPicPr>
          <p:cNvPr id="5" name="Picture 4"/>
          <p:cNvPicPr>
            <a:picLocks noChangeAspect="1"/>
          </p:cNvPicPr>
          <p:nvPr userDrawn="1"/>
        </p:nvPicPr>
        <p:blipFill>
          <a:blip r:embed="rId2">
            <a:lum bright="70000" contrast="-70000"/>
            <a:extLst>
              <a:ext uri="{28A0092B-C50C-407E-A947-70E740481C1C}">
                <a14:useLocalDpi xmlns:a14="http://schemas.microsoft.com/office/drawing/2010/main" val="0"/>
              </a:ext>
            </a:extLst>
          </a:blip>
          <a:stretch>
            <a:fillRect/>
          </a:stretch>
        </p:blipFill>
        <p:spPr>
          <a:xfrm>
            <a:off x="0" y="33528"/>
            <a:ext cx="9144000" cy="6824472"/>
          </a:xfrm>
          <a:prstGeom prst="rect">
            <a:avLst/>
          </a:prstGeom>
        </p:spPr>
      </p:pic>
    </p:spTree>
    <p:extLst>
      <p:ext uri="{BB962C8B-B14F-4D97-AF65-F5344CB8AC3E}">
        <p14:creationId xmlns:p14="http://schemas.microsoft.com/office/powerpoint/2010/main" val="2994320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MY"/>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BE47F6-6C98-4095-BCFA-D6CAF416A2DB}" type="datetimeFigureOut">
              <a:rPr lang="en-MY" smtClean="0"/>
              <a:t>30/3/2016</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0C90CF39-3D34-48C8-A0DE-25336F309812}" type="slidenum">
              <a:rPr lang="en-MY" smtClean="0"/>
              <a:t>‹#›</a:t>
            </a:fld>
            <a:endParaRPr lang="en-MY"/>
          </a:p>
        </p:txBody>
      </p:sp>
    </p:spTree>
    <p:extLst>
      <p:ext uri="{BB962C8B-B14F-4D97-AF65-F5344CB8AC3E}">
        <p14:creationId xmlns:p14="http://schemas.microsoft.com/office/powerpoint/2010/main" val="3522931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MY"/>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BE47F6-6C98-4095-BCFA-D6CAF416A2DB}" type="datetimeFigureOut">
              <a:rPr lang="en-MY" smtClean="0"/>
              <a:t>30/3/2016</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0C90CF39-3D34-48C8-A0DE-25336F309812}" type="slidenum">
              <a:rPr lang="en-MY" smtClean="0"/>
              <a:t>‹#›</a:t>
            </a:fld>
            <a:endParaRPr lang="en-MY"/>
          </a:p>
        </p:txBody>
      </p:sp>
    </p:spTree>
    <p:extLst>
      <p:ext uri="{BB962C8B-B14F-4D97-AF65-F5344CB8AC3E}">
        <p14:creationId xmlns:p14="http://schemas.microsoft.com/office/powerpoint/2010/main" val="3451534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MY"/>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BE47F6-6C98-4095-BCFA-D6CAF416A2DB}" type="datetimeFigureOut">
              <a:rPr lang="en-MY" smtClean="0"/>
              <a:t>30/3/2016</a:t>
            </a:fld>
            <a:endParaRPr lang="en-MY"/>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0CF39-3D34-48C8-A0DE-25336F309812}" type="slidenum">
              <a:rPr lang="en-MY" smtClean="0"/>
              <a:t>‹#›</a:t>
            </a:fld>
            <a:endParaRPr lang="en-MY"/>
          </a:p>
        </p:txBody>
      </p:sp>
    </p:spTree>
    <p:extLst>
      <p:ext uri="{BB962C8B-B14F-4D97-AF65-F5344CB8AC3E}">
        <p14:creationId xmlns:p14="http://schemas.microsoft.com/office/powerpoint/2010/main" val="2639061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file:///C:\Users\MSN08\Desktop\Kursus%20Microsof%20Power%20pOint\Movies\tsunami_penang_beach.wmv"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file:///C:\Users\MSN08\Desktop\Kursus%20Microsof%20Power%20pOint\My%20Task\Test%20Data%20A.xlsx!Sheet2!%5bTest%20Data%20A.xlsx%5dSheet2%20Chart%206" TargetMode="Externa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hyperlink" Target="file:///C:\Users\MSN08\Desktop\Kursus%20Microsof%20Power%20pOint\My%20Task\Test%20Data%20A.xlsx" TargetMode="Externa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Point Star 3">
            <a:hlinkClick r:id="rId2" action="ppaction://hlinkfile"/>
          </p:cNvPr>
          <p:cNvSpPr/>
          <p:nvPr/>
        </p:nvSpPr>
        <p:spPr>
          <a:xfrm>
            <a:off x="3124200" y="1828800"/>
            <a:ext cx="2667000" cy="2590800"/>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30306479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354896"/>
            <a:ext cx="7924800" cy="4524315"/>
          </a:xfrm>
          <a:prstGeom prst="rect">
            <a:avLst/>
          </a:prstGeom>
        </p:spPr>
        <p:txBody>
          <a:bodyPr wrap="square">
            <a:spAutoFit/>
          </a:bodyPr>
          <a:lstStyle/>
          <a:p>
            <a:pPr algn="ctr"/>
            <a:r>
              <a:rPr lang="en-US" b="1" smtClean="0">
                <a:solidFill>
                  <a:srgbClr val="FF0000"/>
                </a:solidFill>
              </a:rPr>
              <a:t>EXECUTIVE SUMMARY</a:t>
            </a:r>
            <a:endParaRPr lang="en-MY" smtClean="0">
              <a:solidFill>
                <a:srgbClr val="FF0000"/>
              </a:solidFill>
            </a:endParaRPr>
          </a:p>
          <a:p>
            <a:endParaRPr lang="en-US" smtClean="0"/>
          </a:p>
          <a:p>
            <a:pPr algn="just"/>
            <a:r>
              <a:rPr lang="en-US" smtClean="0"/>
              <a:t>The </a:t>
            </a:r>
            <a:r>
              <a:rPr lang="en-US"/>
              <a:t>Internet today is not just used as another promotional tool with the traditional marketing activities, but used to reassess the web as a tool for growth. It is another way of reaching a wider target audience in the borderless world.</a:t>
            </a:r>
            <a:endParaRPr lang="en-MY"/>
          </a:p>
          <a:p>
            <a:pPr algn="just"/>
            <a:r>
              <a:rPr lang="en-US"/>
              <a:t> </a:t>
            </a:r>
            <a:endParaRPr lang="en-US" smtClean="0"/>
          </a:p>
          <a:p>
            <a:pPr algn="just"/>
            <a:endParaRPr lang="en-MY"/>
          </a:p>
          <a:p>
            <a:pPr algn="just"/>
            <a:r>
              <a:rPr lang="en-US"/>
              <a:t>With this in mind, this report entails the huge potential available by using the Internet as a sales and promotional medium for The Bookstore, a book importer and wholesaler specialising in antique and speciality books.</a:t>
            </a:r>
            <a:endParaRPr lang="en-MY"/>
          </a:p>
          <a:p>
            <a:pPr algn="just"/>
            <a:r>
              <a:rPr lang="en-US"/>
              <a:t> </a:t>
            </a:r>
            <a:endParaRPr lang="en-US" smtClean="0"/>
          </a:p>
          <a:p>
            <a:pPr algn="just"/>
            <a:endParaRPr lang="en-MY"/>
          </a:p>
          <a:p>
            <a:pPr algn="just"/>
            <a:r>
              <a:rPr lang="en-US"/>
              <a:t>A budget of RM100,000 has been allocated for the implementation of an online web store to complement its existing traditional book business. The main goal is to establish an online electronic commerce (“e-commerce”) web store and build an electronic brand (“e-brand”) to be the foremost antique books leader in the region.</a:t>
            </a:r>
            <a:endParaRPr lang="en-MY"/>
          </a:p>
        </p:txBody>
      </p:sp>
    </p:spTree>
    <p:extLst>
      <p:ext uri="{BB962C8B-B14F-4D97-AF65-F5344CB8AC3E}">
        <p14:creationId xmlns:p14="http://schemas.microsoft.com/office/powerpoint/2010/main" val="28584309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123539670"/>
              </p:ext>
            </p:extLst>
          </p:nvPr>
        </p:nvGraphicFramePr>
        <p:xfrm>
          <a:off x="762000" y="1676400"/>
          <a:ext cx="7772400" cy="4267200"/>
        </p:xfrm>
        <a:graphic>
          <a:graphicData uri="http://schemas.openxmlformats.org/drawingml/2006/table">
            <a:tbl>
              <a:tblPr firstRow="1" firstCol="1" lastRow="1" lastCol="1" bandRow="1" bandCol="1">
                <a:tableStyleId>{5C22544A-7EE6-4342-B048-85BDC9FD1C3A}</a:tableStyleId>
              </a:tblPr>
              <a:tblGrid>
                <a:gridCol w="1178196"/>
                <a:gridCol w="6594204"/>
              </a:tblGrid>
              <a:tr h="1104812">
                <a:tc>
                  <a:txBody>
                    <a:bodyPr/>
                    <a:lstStyle/>
                    <a:p>
                      <a:pPr marL="0" marR="0" algn="l">
                        <a:spcBef>
                          <a:spcPts val="400"/>
                        </a:spcBef>
                        <a:spcAft>
                          <a:spcPts val="400"/>
                        </a:spcAft>
                      </a:pPr>
                      <a:r>
                        <a:rPr lang="en-US" sz="1600">
                          <a:effectLst/>
                        </a:rPr>
                        <a:t>Strength</a:t>
                      </a:r>
                      <a:endParaRPr lang="en-MY" sz="1200">
                        <a:effectLst/>
                        <a:latin typeface="Times New Roman"/>
                        <a:ea typeface="Times New Roman"/>
                      </a:endParaRPr>
                    </a:p>
                  </a:txBody>
                  <a:tcPr marL="68580" marR="68580" marT="0" marB="0" anchor="ctr"/>
                </a:tc>
                <a:tc>
                  <a:txBody>
                    <a:bodyPr/>
                    <a:lstStyle/>
                    <a:p>
                      <a:pPr marL="0" marR="0" algn="l">
                        <a:spcBef>
                          <a:spcPts val="400"/>
                        </a:spcBef>
                        <a:spcAft>
                          <a:spcPts val="400"/>
                        </a:spcAft>
                      </a:pPr>
                      <a:r>
                        <a:rPr lang="en-US" sz="1600">
                          <a:effectLst/>
                        </a:rPr>
                        <a:t>Availability of most books requested. Pricing of books is relatively cheaper than foreign competitors. New clientele gained on referrals by existing clientele.</a:t>
                      </a:r>
                      <a:endParaRPr lang="en-MY" sz="1200">
                        <a:effectLst/>
                        <a:latin typeface="Times New Roman"/>
                        <a:ea typeface="Times New Roman"/>
                      </a:endParaRPr>
                    </a:p>
                  </a:txBody>
                  <a:tcPr marL="68580" marR="68580" marT="0" marB="0" anchor="ctr"/>
                </a:tc>
              </a:tr>
              <a:tr h="1257388">
                <a:tc>
                  <a:txBody>
                    <a:bodyPr/>
                    <a:lstStyle/>
                    <a:p>
                      <a:pPr marL="0" marR="0" algn="l">
                        <a:spcBef>
                          <a:spcPts val="400"/>
                        </a:spcBef>
                        <a:spcAft>
                          <a:spcPts val="400"/>
                        </a:spcAft>
                      </a:pPr>
                      <a:r>
                        <a:rPr lang="en-US" sz="1600">
                          <a:effectLst/>
                        </a:rPr>
                        <a:t>Weakness</a:t>
                      </a:r>
                      <a:endParaRPr lang="en-MY" sz="1200">
                        <a:effectLst/>
                        <a:latin typeface="Times New Roman"/>
                        <a:ea typeface="Times New Roman"/>
                      </a:endParaRPr>
                    </a:p>
                  </a:txBody>
                  <a:tcPr marL="68580" marR="68580" marT="0" marB="0" anchor="ctr">
                    <a:lnB w="38100" cap="flat" cmpd="sng" algn="ctr">
                      <a:solidFill>
                        <a:schemeClr val="bg1"/>
                      </a:solidFill>
                      <a:prstDash val="solid"/>
                      <a:round/>
                      <a:headEnd type="none" w="med" len="med"/>
                      <a:tailEnd type="none" w="med" len="med"/>
                    </a:lnB>
                  </a:tcPr>
                </a:tc>
                <a:tc>
                  <a:txBody>
                    <a:bodyPr/>
                    <a:lstStyle/>
                    <a:p>
                      <a:pPr marL="0" marR="0" algn="l">
                        <a:spcBef>
                          <a:spcPts val="400"/>
                        </a:spcBef>
                        <a:spcAft>
                          <a:spcPts val="400"/>
                        </a:spcAft>
                      </a:pPr>
                      <a:r>
                        <a:rPr lang="en-US" sz="1600">
                          <a:effectLst/>
                        </a:rPr>
                        <a:t>Many sales are dependent on telephone calls. This only works during the opening hours of The BookStore. Any calls made after closing hours are missed sales.</a:t>
                      </a:r>
                      <a:endParaRPr lang="en-MY" sz="1200">
                        <a:effectLst/>
                        <a:latin typeface="Times New Roman"/>
                        <a:ea typeface="Times New Roman"/>
                      </a:endParaRPr>
                    </a:p>
                  </a:txBody>
                  <a:tcPr marL="68580" marR="68580" marT="0" marB="0" anchor="ctr">
                    <a:lnB w="38100" cap="flat" cmpd="sng" algn="ctr">
                      <a:solidFill>
                        <a:schemeClr val="bg1"/>
                      </a:solidFill>
                      <a:prstDash val="solid"/>
                      <a:round/>
                      <a:headEnd type="none" w="med" len="med"/>
                      <a:tailEnd type="none" w="med" len="med"/>
                    </a:lnB>
                  </a:tcPr>
                </a:tc>
              </a:tr>
              <a:tr h="1066800">
                <a:tc>
                  <a:txBody>
                    <a:bodyPr/>
                    <a:lstStyle/>
                    <a:p>
                      <a:pPr marL="0" marR="0" algn="l">
                        <a:spcBef>
                          <a:spcPts val="400"/>
                        </a:spcBef>
                        <a:spcAft>
                          <a:spcPts val="400"/>
                        </a:spcAft>
                      </a:pPr>
                      <a:r>
                        <a:rPr lang="en-US" sz="1600">
                          <a:effectLst/>
                        </a:rPr>
                        <a:t>Opportunity</a:t>
                      </a:r>
                      <a:endParaRPr lang="en-MY" sz="1200">
                        <a:effectLst/>
                        <a:latin typeface="Times New Roman"/>
                        <a:ea typeface="Times New Roman"/>
                      </a:endParaRPr>
                    </a:p>
                  </a:txBody>
                  <a:tcPr marL="68580" marR="68580" marT="0" marB="0" anchor="ctr">
                    <a:lnT w="38100" cap="flat" cmpd="sng" algn="ctr">
                      <a:solidFill>
                        <a:schemeClr val="bg1"/>
                      </a:solidFill>
                      <a:prstDash val="solid"/>
                      <a:round/>
                      <a:headEnd type="none" w="med" len="med"/>
                      <a:tailEnd type="none" w="med" len="med"/>
                    </a:lnT>
                  </a:tcPr>
                </a:tc>
                <a:tc>
                  <a:txBody>
                    <a:bodyPr/>
                    <a:lstStyle/>
                    <a:p>
                      <a:pPr marL="0" marR="0" algn="l">
                        <a:spcBef>
                          <a:spcPts val="400"/>
                        </a:spcBef>
                        <a:spcAft>
                          <a:spcPts val="400"/>
                        </a:spcAft>
                      </a:pPr>
                      <a:r>
                        <a:rPr lang="en-US" sz="1600">
                          <a:effectLst/>
                        </a:rPr>
                        <a:t>Increasing number of overseas customers. Sales portfolio tilting towards that of an overseas market.</a:t>
                      </a:r>
                      <a:endParaRPr lang="en-MY" sz="1200">
                        <a:effectLst/>
                        <a:latin typeface="Times New Roman"/>
                        <a:ea typeface="Times New Roman"/>
                      </a:endParaRPr>
                    </a:p>
                  </a:txBody>
                  <a:tcPr marL="68580" marR="68580" marT="0" marB="0" anchor="ctr">
                    <a:lnT w="38100" cap="flat" cmpd="sng" algn="ctr">
                      <a:solidFill>
                        <a:schemeClr val="bg1"/>
                      </a:solidFill>
                      <a:prstDash val="solid"/>
                      <a:round/>
                      <a:headEnd type="none" w="med" len="med"/>
                      <a:tailEnd type="none" w="med" len="med"/>
                    </a:lnT>
                  </a:tcPr>
                </a:tc>
              </a:tr>
              <a:tr h="838200">
                <a:tc>
                  <a:txBody>
                    <a:bodyPr/>
                    <a:lstStyle/>
                    <a:p>
                      <a:pPr marL="0" marR="0" algn="l">
                        <a:spcBef>
                          <a:spcPts val="400"/>
                        </a:spcBef>
                        <a:spcAft>
                          <a:spcPts val="400"/>
                        </a:spcAft>
                      </a:pPr>
                      <a:r>
                        <a:rPr lang="en-US" sz="1600">
                          <a:effectLst/>
                        </a:rPr>
                        <a:t>Threats</a:t>
                      </a:r>
                      <a:endParaRPr lang="en-MY" sz="1200">
                        <a:effectLst/>
                        <a:latin typeface="Times New Roman"/>
                        <a:ea typeface="Times New Roman"/>
                      </a:endParaRPr>
                    </a:p>
                  </a:txBody>
                  <a:tcPr marL="68580" marR="68580" marT="0" marB="0" anchor="ctr"/>
                </a:tc>
                <a:tc>
                  <a:txBody>
                    <a:bodyPr/>
                    <a:lstStyle/>
                    <a:p>
                      <a:pPr marL="0" marR="0" algn="l">
                        <a:spcBef>
                          <a:spcPts val="400"/>
                        </a:spcBef>
                        <a:spcAft>
                          <a:spcPts val="400"/>
                        </a:spcAft>
                      </a:pPr>
                      <a:r>
                        <a:rPr lang="en-US" sz="1600">
                          <a:effectLst/>
                        </a:rPr>
                        <a:t>Entrants of new competitors.</a:t>
                      </a:r>
                      <a:endParaRPr lang="en-MY" sz="1200">
                        <a:effectLst/>
                        <a:latin typeface="Times New Roman"/>
                        <a:ea typeface="Times New Roman"/>
                      </a:endParaRPr>
                    </a:p>
                  </a:txBody>
                  <a:tcPr marL="68580" marR="68580" marT="0" marB="0" anchor="ctr"/>
                </a:tc>
              </a:tr>
            </a:tbl>
          </a:graphicData>
        </a:graphic>
      </p:graphicFrame>
      <p:sp>
        <p:nvSpPr>
          <p:cNvPr id="4" name="Rectangle 3"/>
          <p:cNvSpPr/>
          <p:nvPr/>
        </p:nvSpPr>
        <p:spPr>
          <a:xfrm>
            <a:off x="2057400" y="685800"/>
            <a:ext cx="5464445" cy="461665"/>
          </a:xfrm>
          <a:prstGeom prst="rect">
            <a:avLst/>
          </a:prstGeom>
        </p:spPr>
        <p:txBody>
          <a:bodyPr wrap="none">
            <a:spAutoFit/>
          </a:bodyPr>
          <a:lstStyle/>
          <a:p>
            <a:r>
              <a:rPr lang="en-US" sz="2400" b="1">
                <a:solidFill>
                  <a:srgbClr val="FF0000"/>
                </a:solidFill>
              </a:rPr>
              <a:t>SWOT analysis of existing business model</a:t>
            </a:r>
            <a:endParaRPr lang="en-MY" sz="2400" b="1">
              <a:solidFill>
                <a:srgbClr val="FF0000"/>
              </a:solidFill>
            </a:endParaRPr>
          </a:p>
        </p:txBody>
      </p:sp>
    </p:spTree>
    <p:extLst>
      <p:ext uri="{BB962C8B-B14F-4D97-AF65-F5344CB8AC3E}">
        <p14:creationId xmlns:p14="http://schemas.microsoft.com/office/powerpoint/2010/main" val="1835824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Hunter_00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66800"/>
            <a:ext cx="7467600" cy="4953000"/>
          </a:xfrm>
          <a:prstGeom prst="rect">
            <a:avLst/>
          </a:prstGeom>
          <a:noFill/>
          <a:ln w="6350" cmpd="sng">
            <a:solidFill>
              <a:srgbClr val="000000"/>
            </a:solidFill>
            <a:miter lim="800000"/>
            <a:headEnd/>
            <a:tailEnd/>
          </a:ln>
          <a:effectLst/>
        </p:spPr>
      </p:pic>
      <p:sp>
        <p:nvSpPr>
          <p:cNvPr id="3" name="Rectangle 2"/>
          <p:cNvSpPr/>
          <p:nvPr/>
        </p:nvSpPr>
        <p:spPr>
          <a:xfrm>
            <a:off x="2971800" y="381000"/>
            <a:ext cx="3567643" cy="461665"/>
          </a:xfrm>
          <a:prstGeom prst="rect">
            <a:avLst/>
          </a:prstGeom>
        </p:spPr>
        <p:txBody>
          <a:bodyPr wrap="none">
            <a:spAutoFit/>
          </a:bodyPr>
          <a:lstStyle/>
          <a:p>
            <a:r>
              <a:rPr lang="en-US" sz="2400" b="1">
                <a:solidFill>
                  <a:srgbClr val="FF0000"/>
                </a:solidFill>
              </a:rPr>
              <a:t>Abebooks.com home page</a:t>
            </a:r>
            <a:endParaRPr lang="en-MY" sz="2400" b="1">
              <a:solidFill>
                <a:srgbClr val="FF0000"/>
              </a:solidFill>
            </a:endParaRPr>
          </a:p>
        </p:txBody>
      </p:sp>
    </p:spTree>
    <p:extLst>
      <p:ext uri="{BB962C8B-B14F-4D97-AF65-F5344CB8AC3E}">
        <p14:creationId xmlns:p14="http://schemas.microsoft.com/office/powerpoint/2010/main" val="9879957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Hunter_002"/>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43000"/>
            <a:ext cx="7391399" cy="5029200"/>
          </a:xfrm>
          <a:prstGeom prst="rect">
            <a:avLst/>
          </a:prstGeom>
          <a:noFill/>
          <a:ln w="6350" cmpd="sng">
            <a:solidFill>
              <a:srgbClr val="000000"/>
            </a:solidFill>
            <a:miter lim="800000"/>
            <a:headEnd/>
            <a:tailEnd/>
          </a:ln>
          <a:effectLst/>
        </p:spPr>
      </p:pic>
      <p:sp>
        <p:nvSpPr>
          <p:cNvPr id="3" name="Rectangle 2"/>
          <p:cNvSpPr/>
          <p:nvPr/>
        </p:nvSpPr>
        <p:spPr>
          <a:xfrm>
            <a:off x="2438400" y="381000"/>
            <a:ext cx="4588051" cy="461665"/>
          </a:xfrm>
          <a:prstGeom prst="rect">
            <a:avLst/>
          </a:prstGeom>
        </p:spPr>
        <p:txBody>
          <a:bodyPr wrap="none">
            <a:spAutoFit/>
          </a:bodyPr>
          <a:lstStyle/>
          <a:p>
            <a:r>
              <a:rPr lang="en-US" sz="2400" b="1">
                <a:solidFill>
                  <a:srgbClr val="FF0000"/>
                </a:solidFill>
              </a:rPr>
              <a:t>The 19</a:t>
            </a:r>
            <a:r>
              <a:rPr lang="en-US" sz="2400" b="1" baseline="30000">
                <a:solidFill>
                  <a:srgbClr val="FF0000"/>
                </a:solidFill>
              </a:rPr>
              <a:t>th</a:t>
            </a:r>
            <a:r>
              <a:rPr lang="en-US" sz="2400" b="1">
                <a:solidFill>
                  <a:srgbClr val="FF0000"/>
                </a:solidFill>
              </a:rPr>
              <a:t> Century Shop home page</a:t>
            </a:r>
            <a:endParaRPr lang="en-MY" sz="2400" b="1">
              <a:solidFill>
                <a:srgbClr val="FF0000"/>
              </a:solidFill>
            </a:endParaRPr>
          </a:p>
        </p:txBody>
      </p:sp>
    </p:spTree>
    <p:extLst>
      <p:ext uri="{BB962C8B-B14F-4D97-AF65-F5344CB8AC3E}">
        <p14:creationId xmlns:p14="http://schemas.microsoft.com/office/powerpoint/2010/main" val="3364634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Hunter_004"/>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95412"/>
            <a:ext cx="7696200" cy="5005388"/>
          </a:xfrm>
          <a:prstGeom prst="rect">
            <a:avLst/>
          </a:prstGeom>
          <a:noFill/>
          <a:ln w="6350" cmpd="sng">
            <a:solidFill>
              <a:srgbClr val="000000"/>
            </a:solidFill>
            <a:miter lim="800000"/>
            <a:headEnd/>
            <a:tailEnd/>
          </a:ln>
          <a:effectLst/>
        </p:spPr>
      </p:pic>
      <p:sp>
        <p:nvSpPr>
          <p:cNvPr id="3" name="Rectangle 2"/>
          <p:cNvSpPr/>
          <p:nvPr/>
        </p:nvSpPr>
        <p:spPr>
          <a:xfrm>
            <a:off x="2133600" y="457200"/>
            <a:ext cx="6164188" cy="461665"/>
          </a:xfrm>
          <a:prstGeom prst="rect">
            <a:avLst/>
          </a:prstGeom>
        </p:spPr>
        <p:txBody>
          <a:bodyPr wrap="none">
            <a:spAutoFit/>
          </a:bodyPr>
          <a:lstStyle/>
          <a:p>
            <a:r>
              <a:rPr lang="en-US" sz="2400" b="1">
                <a:solidFill>
                  <a:srgbClr val="FF0000"/>
                </a:solidFill>
              </a:rPr>
              <a:t>Search by categories for the 19th Century Shop</a:t>
            </a:r>
            <a:endParaRPr lang="en-MY" sz="2400" b="1">
              <a:solidFill>
                <a:srgbClr val="FF0000"/>
              </a:solidFill>
            </a:endParaRPr>
          </a:p>
        </p:txBody>
      </p:sp>
    </p:spTree>
    <p:extLst>
      <p:ext uri="{BB962C8B-B14F-4D97-AF65-F5344CB8AC3E}">
        <p14:creationId xmlns:p14="http://schemas.microsoft.com/office/powerpoint/2010/main" val="1845303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37621365"/>
              </p:ext>
            </p:extLst>
          </p:nvPr>
        </p:nvGraphicFramePr>
        <p:xfrm>
          <a:off x="838200" y="990600"/>
          <a:ext cx="7620000" cy="5257798"/>
        </p:xfrm>
        <a:graphic>
          <a:graphicData uri="http://schemas.openxmlformats.org/drawingml/2006/table">
            <a:tbl>
              <a:tblPr firstRow="1" firstCol="1" lastRow="1" lastCol="1" bandRow="1" bandCol="1">
                <a:tableStyleId>{912C8C85-51F0-491E-9774-3900AFEF0FD7}</a:tableStyleId>
              </a:tblPr>
              <a:tblGrid>
                <a:gridCol w="502549"/>
                <a:gridCol w="5860228"/>
                <a:gridCol w="1257223"/>
              </a:tblGrid>
              <a:tr h="392290">
                <a:tc>
                  <a:txBody>
                    <a:bodyPr/>
                    <a:lstStyle/>
                    <a:p>
                      <a:pPr marL="0" marR="0" algn="ctr" defTabSz="914400" rtl="0" eaLnBrk="1" latinLnBrk="0" hangingPunct="1">
                        <a:spcBef>
                          <a:spcPts val="400"/>
                        </a:spcBef>
                        <a:spcAft>
                          <a:spcPts val="400"/>
                        </a:spcAft>
                      </a:pPr>
                      <a:r>
                        <a:rPr lang="en-US" sz="1600" kern="1200">
                          <a:effectLst/>
                        </a:rPr>
                        <a:t>No.</a:t>
                      </a:r>
                      <a:endParaRPr lang="en-MY" sz="1600" b="1" kern="1200">
                        <a:solidFill>
                          <a:schemeClr val="lt1"/>
                        </a:solidFill>
                        <a:effectLst/>
                        <a:latin typeface="+mn-lt"/>
                        <a:ea typeface="+mn-ea"/>
                        <a:cs typeface="+mn-cs"/>
                      </a:endParaRPr>
                    </a:p>
                  </a:txBody>
                  <a:tcPr marL="68580" marR="68580" marT="0" marB="0"/>
                </a:tc>
                <a:tc>
                  <a:txBody>
                    <a:bodyPr/>
                    <a:lstStyle/>
                    <a:p>
                      <a:pPr marL="0" marR="0" algn="ctr" defTabSz="914400" rtl="0" eaLnBrk="1" latinLnBrk="0" hangingPunct="1">
                        <a:spcBef>
                          <a:spcPts val="400"/>
                        </a:spcBef>
                        <a:spcAft>
                          <a:spcPts val="400"/>
                        </a:spcAft>
                      </a:pPr>
                      <a:r>
                        <a:rPr lang="en-US" sz="1600" kern="1200">
                          <a:effectLst/>
                        </a:rPr>
                        <a:t>Details</a:t>
                      </a:r>
                      <a:endParaRPr lang="en-MY" sz="1600" b="1" kern="1200">
                        <a:solidFill>
                          <a:schemeClr val="lt1"/>
                        </a:solidFill>
                        <a:effectLst/>
                        <a:latin typeface="+mn-lt"/>
                        <a:ea typeface="+mn-ea"/>
                        <a:cs typeface="+mn-cs"/>
                      </a:endParaRPr>
                    </a:p>
                  </a:txBody>
                  <a:tcPr marL="68580" marR="68580" marT="0" marB="0"/>
                </a:tc>
                <a:tc>
                  <a:txBody>
                    <a:bodyPr/>
                    <a:lstStyle/>
                    <a:p>
                      <a:pPr marL="0" marR="0" algn="ctr" defTabSz="914400" rtl="0" eaLnBrk="1" latinLnBrk="0" hangingPunct="1">
                        <a:spcBef>
                          <a:spcPts val="400"/>
                        </a:spcBef>
                        <a:spcAft>
                          <a:spcPts val="400"/>
                        </a:spcAft>
                      </a:pPr>
                      <a:r>
                        <a:rPr lang="en-US" sz="1600" kern="1200">
                          <a:effectLst/>
                        </a:rPr>
                        <a:t>Cost (RM)</a:t>
                      </a:r>
                      <a:endParaRPr lang="en-MY" sz="1600" b="1" kern="1200">
                        <a:solidFill>
                          <a:schemeClr val="lt1"/>
                        </a:solidFill>
                        <a:effectLst/>
                        <a:latin typeface="+mn-lt"/>
                        <a:ea typeface="+mn-ea"/>
                        <a:cs typeface="+mn-cs"/>
                      </a:endParaRPr>
                    </a:p>
                  </a:txBody>
                  <a:tcPr marL="68580" marR="68580" marT="0" marB="0"/>
                </a:tc>
              </a:tr>
              <a:tr h="613302">
                <a:tc>
                  <a:txBody>
                    <a:bodyPr/>
                    <a:lstStyle/>
                    <a:p>
                      <a:pPr marL="0" marR="0" algn="ctr" defTabSz="914400" rtl="0" eaLnBrk="1" latinLnBrk="0" hangingPunct="1">
                        <a:spcBef>
                          <a:spcPts val="400"/>
                        </a:spcBef>
                        <a:spcAft>
                          <a:spcPts val="400"/>
                        </a:spcAft>
                      </a:pPr>
                      <a:r>
                        <a:rPr lang="en-US" sz="1600" kern="1200">
                          <a:solidFill>
                            <a:schemeClr val="tx1"/>
                          </a:solidFill>
                          <a:effectLst/>
                          <a:latin typeface="+mn-lt"/>
                          <a:ea typeface="+mn-ea"/>
                          <a:cs typeface="+mn-cs"/>
                        </a:rPr>
                        <a:t>1.</a:t>
                      </a:r>
                      <a:endParaRPr lang="en-MY" sz="1600" kern="1200">
                        <a:solidFill>
                          <a:schemeClr val="tx1"/>
                        </a:solidFill>
                        <a:effectLst/>
                        <a:latin typeface="+mn-lt"/>
                        <a:ea typeface="+mn-ea"/>
                        <a:cs typeface="+mn-cs"/>
                      </a:endParaRPr>
                    </a:p>
                  </a:txBody>
                  <a:tcPr marL="68580" marR="68580" marT="0" marB="0" anchor="ctr"/>
                </a:tc>
                <a:tc>
                  <a:txBody>
                    <a:bodyPr/>
                    <a:lstStyle/>
                    <a:p>
                      <a:pPr marL="0" marR="0" algn="l" defTabSz="914400" rtl="0" eaLnBrk="1" latinLnBrk="0" hangingPunct="1">
                        <a:spcBef>
                          <a:spcPts val="400"/>
                        </a:spcBef>
                        <a:spcAft>
                          <a:spcPts val="400"/>
                        </a:spcAft>
                      </a:pPr>
                      <a:r>
                        <a:rPr lang="en-US" sz="1600" kern="1200">
                          <a:effectLst/>
                        </a:rPr>
                        <a:t>Web site and search database design (retrieves books by author’s name, title and/or publisher)</a:t>
                      </a:r>
                      <a:endParaRPr lang="en-MY" sz="1600" b="1" kern="1200">
                        <a:solidFill>
                          <a:schemeClr val="lt1"/>
                        </a:solidFill>
                        <a:effectLst/>
                        <a:latin typeface="+mn-lt"/>
                        <a:ea typeface="+mn-ea"/>
                        <a:cs typeface="+mn-cs"/>
                      </a:endParaRPr>
                    </a:p>
                  </a:txBody>
                  <a:tcPr marL="68580" marR="68580" marT="0" marB="0" anchor="ctr"/>
                </a:tc>
                <a:tc>
                  <a:txBody>
                    <a:bodyPr/>
                    <a:lstStyle/>
                    <a:p>
                      <a:pPr marL="0" marR="0" algn="ctr" defTabSz="914400" rtl="0" eaLnBrk="1" latinLnBrk="0" hangingPunct="1">
                        <a:spcBef>
                          <a:spcPts val="400"/>
                        </a:spcBef>
                        <a:spcAft>
                          <a:spcPts val="400"/>
                        </a:spcAft>
                      </a:pPr>
                      <a:r>
                        <a:rPr lang="en-US" sz="1600" kern="1200">
                          <a:effectLst/>
                        </a:rPr>
                        <a:t>20,000</a:t>
                      </a:r>
                      <a:endParaRPr lang="en-MY" sz="1600" b="1" kern="1200">
                        <a:solidFill>
                          <a:schemeClr val="lt1"/>
                        </a:solidFill>
                        <a:effectLst/>
                        <a:latin typeface="+mn-lt"/>
                        <a:ea typeface="+mn-ea"/>
                        <a:cs typeface="+mn-cs"/>
                      </a:endParaRPr>
                    </a:p>
                  </a:txBody>
                  <a:tcPr marL="68580" marR="68580" marT="0" marB="0" anchor="ctr"/>
                </a:tc>
              </a:tr>
              <a:tr h="618824">
                <a:tc>
                  <a:txBody>
                    <a:bodyPr/>
                    <a:lstStyle/>
                    <a:p>
                      <a:pPr marL="0" marR="0" algn="ctr" defTabSz="914400" rtl="0" eaLnBrk="1" latinLnBrk="0" hangingPunct="1">
                        <a:spcBef>
                          <a:spcPts val="400"/>
                        </a:spcBef>
                        <a:spcAft>
                          <a:spcPts val="400"/>
                        </a:spcAft>
                      </a:pPr>
                      <a:r>
                        <a:rPr lang="en-US" sz="1600" kern="1200">
                          <a:solidFill>
                            <a:schemeClr val="tx1"/>
                          </a:solidFill>
                          <a:effectLst/>
                          <a:latin typeface="+mn-lt"/>
                          <a:ea typeface="+mn-ea"/>
                          <a:cs typeface="+mn-cs"/>
                        </a:rPr>
                        <a:t>2.</a:t>
                      </a:r>
                      <a:endParaRPr lang="en-MY" sz="1600" kern="1200">
                        <a:solidFill>
                          <a:schemeClr val="tx1"/>
                        </a:solidFill>
                        <a:effectLst/>
                        <a:latin typeface="+mn-lt"/>
                        <a:ea typeface="+mn-ea"/>
                        <a:cs typeface="+mn-cs"/>
                      </a:endParaRPr>
                    </a:p>
                  </a:txBody>
                  <a:tcPr marL="68580" marR="68580" marT="0" marB="0" anchor="ctr"/>
                </a:tc>
                <a:tc>
                  <a:txBody>
                    <a:bodyPr/>
                    <a:lstStyle/>
                    <a:p>
                      <a:pPr marL="0" marR="0" algn="l" defTabSz="914400" rtl="0" eaLnBrk="1" latinLnBrk="0" hangingPunct="1">
                        <a:spcBef>
                          <a:spcPts val="400"/>
                        </a:spcBef>
                        <a:spcAft>
                          <a:spcPts val="400"/>
                        </a:spcAft>
                      </a:pPr>
                      <a:r>
                        <a:rPr lang="en-US" sz="1600" kern="1200">
                          <a:effectLst/>
                        </a:rPr>
                        <a:t>Secure e-commerce system using SSL (integration of search database with accounting system)</a:t>
                      </a:r>
                      <a:endParaRPr lang="en-MY" sz="1600" b="1" kern="1200">
                        <a:solidFill>
                          <a:schemeClr val="lt1"/>
                        </a:solidFill>
                        <a:effectLst/>
                        <a:latin typeface="+mn-lt"/>
                        <a:ea typeface="+mn-ea"/>
                        <a:cs typeface="+mn-cs"/>
                      </a:endParaRPr>
                    </a:p>
                  </a:txBody>
                  <a:tcPr marL="68580" marR="68580" marT="0" marB="0" anchor="ctr"/>
                </a:tc>
                <a:tc>
                  <a:txBody>
                    <a:bodyPr/>
                    <a:lstStyle/>
                    <a:p>
                      <a:pPr marL="0" marR="0" algn="ctr" defTabSz="914400" rtl="0" eaLnBrk="1" latinLnBrk="0" hangingPunct="1">
                        <a:spcBef>
                          <a:spcPts val="400"/>
                        </a:spcBef>
                        <a:spcAft>
                          <a:spcPts val="400"/>
                        </a:spcAft>
                      </a:pPr>
                      <a:r>
                        <a:rPr lang="en-US" sz="1600" kern="1200">
                          <a:effectLst/>
                        </a:rPr>
                        <a:t>13,000</a:t>
                      </a:r>
                      <a:endParaRPr lang="en-MY" sz="1600" b="1" kern="1200">
                        <a:solidFill>
                          <a:schemeClr val="lt1"/>
                        </a:solidFill>
                        <a:effectLst/>
                        <a:latin typeface="+mn-lt"/>
                        <a:ea typeface="+mn-ea"/>
                        <a:cs typeface="+mn-cs"/>
                      </a:endParaRPr>
                    </a:p>
                  </a:txBody>
                  <a:tcPr marL="68580" marR="68580" marT="0" marB="0" anchor="ctr"/>
                </a:tc>
              </a:tr>
              <a:tr h="495059">
                <a:tc>
                  <a:txBody>
                    <a:bodyPr/>
                    <a:lstStyle/>
                    <a:p>
                      <a:pPr marL="0" marR="0" algn="ctr" defTabSz="914400" rtl="0" eaLnBrk="1" latinLnBrk="0" hangingPunct="1">
                        <a:spcBef>
                          <a:spcPts val="400"/>
                        </a:spcBef>
                        <a:spcAft>
                          <a:spcPts val="400"/>
                        </a:spcAft>
                      </a:pPr>
                      <a:r>
                        <a:rPr lang="en-US" sz="1600" kern="1200">
                          <a:solidFill>
                            <a:schemeClr val="tx1"/>
                          </a:solidFill>
                          <a:effectLst/>
                          <a:latin typeface="+mn-lt"/>
                          <a:ea typeface="+mn-ea"/>
                          <a:cs typeface="+mn-cs"/>
                        </a:rPr>
                        <a:t>3.</a:t>
                      </a:r>
                      <a:endParaRPr lang="en-MY" sz="1600" kern="1200">
                        <a:solidFill>
                          <a:schemeClr val="tx1"/>
                        </a:solidFill>
                        <a:effectLst/>
                        <a:latin typeface="+mn-lt"/>
                        <a:ea typeface="+mn-ea"/>
                        <a:cs typeface="+mn-cs"/>
                      </a:endParaRPr>
                    </a:p>
                  </a:txBody>
                  <a:tcPr marL="68580" marR="68580" marT="0" marB="0" anchor="ctr"/>
                </a:tc>
                <a:tc>
                  <a:txBody>
                    <a:bodyPr/>
                    <a:lstStyle/>
                    <a:p>
                      <a:pPr marL="0" marR="0" algn="l" defTabSz="914400" rtl="0" eaLnBrk="1" latinLnBrk="0" hangingPunct="1">
                        <a:spcBef>
                          <a:spcPts val="400"/>
                        </a:spcBef>
                        <a:spcAft>
                          <a:spcPts val="400"/>
                        </a:spcAft>
                      </a:pPr>
                      <a:r>
                        <a:rPr lang="en-US" sz="1600" kern="1200">
                          <a:effectLst/>
                        </a:rPr>
                        <a:t>PC server and relevant software (dedicated for online project only)</a:t>
                      </a:r>
                      <a:endParaRPr lang="en-MY" sz="1600" b="1" kern="1200">
                        <a:solidFill>
                          <a:schemeClr val="lt1"/>
                        </a:solidFill>
                        <a:effectLst/>
                        <a:latin typeface="+mn-lt"/>
                        <a:ea typeface="+mn-ea"/>
                        <a:cs typeface="+mn-cs"/>
                      </a:endParaRPr>
                    </a:p>
                  </a:txBody>
                  <a:tcPr marL="68580" marR="68580" marT="0" marB="0" anchor="ctr"/>
                </a:tc>
                <a:tc>
                  <a:txBody>
                    <a:bodyPr/>
                    <a:lstStyle/>
                    <a:p>
                      <a:pPr marL="0" marR="0" algn="ctr" defTabSz="914400" rtl="0" eaLnBrk="1" latinLnBrk="0" hangingPunct="1">
                        <a:spcBef>
                          <a:spcPts val="400"/>
                        </a:spcBef>
                        <a:spcAft>
                          <a:spcPts val="400"/>
                        </a:spcAft>
                      </a:pPr>
                      <a:r>
                        <a:rPr lang="en-US" sz="1600" kern="1200">
                          <a:effectLst/>
                        </a:rPr>
                        <a:t>14,000</a:t>
                      </a:r>
                      <a:endParaRPr lang="en-MY" sz="1600" b="1" kern="1200">
                        <a:solidFill>
                          <a:schemeClr val="lt1"/>
                        </a:solidFill>
                        <a:effectLst/>
                        <a:latin typeface="+mn-lt"/>
                        <a:ea typeface="+mn-ea"/>
                        <a:cs typeface="+mn-cs"/>
                      </a:endParaRPr>
                    </a:p>
                  </a:txBody>
                  <a:tcPr marL="68580" marR="68580" marT="0" marB="0" anchor="ctr"/>
                </a:tc>
              </a:tr>
              <a:tr h="784581">
                <a:tc>
                  <a:txBody>
                    <a:bodyPr/>
                    <a:lstStyle/>
                    <a:p>
                      <a:pPr marL="0" marR="0" algn="ctr" defTabSz="914400" rtl="0" eaLnBrk="1" latinLnBrk="0" hangingPunct="1">
                        <a:spcBef>
                          <a:spcPts val="400"/>
                        </a:spcBef>
                        <a:spcAft>
                          <a:spcPts val="400"/>
                        </a:spcAft>
                      </a:pPr>
                      <a:r>
                        <a:rPr lang="en-US" sz="1600" kern="1200">
                          <a:solidFill>
                            <a:schemeClr val="tx1"/>
                          </a:solidFill>
                          <a:effectLst/>
                          <a:latin typeface="+mn-lt"/>
                          <a:ea typeface="+mn-ea"/>
                          <a:cs typeface="+mn-cs"/>
                        </a:rPr>
                        <a:t>4.</a:t>
                      </a:r>
                      <a:endParaRPr lang="en-MY" sz="1600" kern="1200">
                        <a:solidFill>
                          <a:schemeClr val="tx1"/>
                        </a:solidFill>
                        <a:effectLst/>
                        <a:latin typeface="+mn-lt"/>
                        <a:ea typeface="+mn-ea"/>
                        <a:cs typeface="+mn-cs"/>
                      </a:endParaRPr>
                    </a:p>
                  </a:txBody>
                  <a:tcPr marL="68580" marR="68580" marT="0" marB="0" anchor="ctr"/>
                </a:tc>
                <a:tc>
                  <a:txBody>
                    <a:bodyPr/>
                    <a:lstStyle/>
                    <a:p>
                      <a:pPr marL="0" marR="0" algn="l" defTabSz="914400" rtl="0" eaLnBrk="1" latinLnBrk="0" hangingPunct="1">
                        <a:spcBef>
                          <a:spcPts val="400"/>
                        </a:spcBef>
                        <a:spcAft>
                          <a:spcPts val="400"/>
                        </a:spcAft>
                      </a:pPr>
                      <a:r>
                        <a:rPr lang="en-US" sz="1600" kern="1200">
                          <a:effectLst/>
                        </a:rPr>
                        <a:t>Online banner advertisement and exchange </a:t>
                      </a:r>
                      <a:r>
                        <a:rPr lang="en-US" sz="1600" kern="1200">
                          <a:effectLst/>
                        </a:rPr>
                        <a:t>programs </a:t>
                      </a:r>
                      <a:endParaRPr lang="en-US" sz="1600" kern="1200" smtClean="0">
                        <a:effectLst/>
                      </a:endParaRPr>
                    </a:p>
                    <a:p>
                      <a:pPr marL="0" marR="0" algn="l" defTabSz="914400" rtl="0" eaLnBrk="1" latinLnBrk="0" hangingPunct="1">
                        <a:spcBef>
                          <a:spcPts val="400"/>
                        </a:spcBef>
                        <a:spcAft>
                          <a:spcPts val="400"/>
                        </a:spcAft>
                      </a:pPr>
                      <a:r>
                        <a:rPr lang="en-US" sz="1600" kern="1200" smtClean="0">
                          <a:effectLst/>
                        </a:rPr>
                        <a:t>(</a:t>
                      </a:r>
                      <a:r>
                        <a:rPr lang="en-US" sz="1600" kern="1200">
                          <a:effectLst/>
                        </a:rPr>
                        <a:t>RM1,000 x 12 months)</a:t>
                      </a:r>
                      <a:endParaRPr lang="en-MY" sz="1600" b="1" kern="1200">
                        <a:solidFill>
                          <a:schemeClr val="lt1"/>
                        </a:solidFill>
                        <a:effectLst/>
                        <a:latin typeface="+mn-lt"/>
                        <a:ea typeface="+mn-ea"/>
                        <a:cs typeface="+mn-cs"/>
                      </a:endParaRPr>
                    </a:p>
                  </a:txBody>
                  <a:tcPr marL="68580" marR="68580" marT="0" marB="0" anchor="ctr"/>
                </a:tc>
                <a:tc>
                  <a:txBody>
                    <a:bodyPr/>
                    <a:lstStyle/>
                    <a:p>
                      <a:pPr marL="0" marR="0" algn="ctr" defTabSz="914400" rtl="0" eaLnBrk="1" latinLnBrk="0" hangingPunct="1">
                        <a:spcBef>
                          <a:spcPts val="400"/>
                        </a:spcBef>
                        <a:spcAft>
                          <a:spcPts val="400"/>
                        </a:spcAft>
                      </a:pPr>
                      <a:r>
                        <a:rPr lang="en-US" sz="1600" kern="1200">
                          <a:effectLst/>
                        </a:rPr>
                        <a:t>12,000</a:t>
                      </a:r>
                      <a:endParaRPr lang="en-MY" sz="1600" b="1" kern="1200">
                        <a:solidFill>
                          <a:schemeClr val="lt1"/>
                        </a:solidFill>
                        <a:effectLst/>
                        <a:latin typeface="+mn-lt"/>
                        <a:ea typeface="+mn-ea"/>
                        <a:cs typeface="+mn-cs"/>
                      </a:endParaRPr>
                    </a:p>
                  </a:txBody>
                  <a:tcPr marL="68580" marR="68580" marT="0" marB="0" anchor="ctr"/>
                </a:tc>
              </a:tr>
              <a:tr h="784581">
                <a:tc>
                  <a:txBody>
                    <a:bodyPr/>
                    <a:lstStyle/>
                    <a:p>
                      <a:pPr marL="0" marR="0" algn="ctr" defTabSz="914400" rtl="0" eaLnBrk="1" latinLnBrk="0" hangingPunct="1">
                        <a:spcBef>
                          <a:spcPts val="400"/>
                        </a:spcBef>
                        <a:spcAft>
                          <a:spcPts val="400"/>
                        </a:spcAft>
                      </a:pPr>
                      <a:r>
                        <a:rPr lang="en-US" sz="1600" kern="1200">
                          <a:solidFill>
                            <a:schemeClr val="tx1"/>
                          </a:solidFill>
                          <a:effectLst/>
                          <a:latin typeface="+mn-lt"/>
                          <a:ea typeface="+mn-ea"/>
                          <a:cs typeface="+mn-cs"/>
                        </a:rPr>
                        <a:t>5.</a:t>
                      </a:r>
                      <a:endParaRPr lang="en-MY" sz="1600" kern="1200">
                        <a:solidFill>
                          <a:schemeClr val="tx1"/>
                        </a:solidFill>
                        <a:effectLst/>
                        <a:latin typeface="+mn-lt"/>
                        <a:ea typeface="+mn-ea"/>
                        <a:cs typeface="+mn-cs"/>
                      </a:endParaRPr>
                    </a:p>
                  </a:txBody>
                  <a:tcPr marL="68580" marR="68580" marT="0" marB="0" anchor="ctr"/>
                </a:tc>
                <a:tc>
                  <a:txBody>
                    <a:bodyPr/>
                    <a:lstStyle/>
                    <a:p>
                      <a:pPr marL="0" marR="0" algn="l" defTabSz="914400" rtl="0" eaLnBrk="1" latinLnBrk="0" hangingPunct="1">
                        <a:spcBef>
                          <a:spcPts val="400"/>
                        </a:spcBef>
                        <a:spcAft>
                          <a:spcPts val="400"/>
                        </a:spcAft>
                      </a:pPr>
                      <a:r>
                        <a:rPr lang="en-US" sz="1600" kern="1200">
                          <a:effectLst/>
                        </a:rPr>
                        <a:t>Hosting externally by ISP (web space and setup, monthly charges i.e. RM500 x 12 months, and support charges</a:t>
                      </a:r>
                      <a:endParaRPr lang="en-MY" sz="1600" b="1" kern="1200">
                        <a:solidFill>
                          <a:schemeClr val="lt1"/>
                        </a:solidFill>
                        <a:effectLst/>
                        <a:latin typeface="+mn-lt"/>
                        <a:ea typeface="+mn-ea"/>
                        <a:cs typeface="+mn-cs"/>
                      </a:endParaRPr>
                    </a:p>
                  </a:txBody>
                  <a:tcPr marL="68580" marR="68580" marT="0" marB="0" anchor="ctr"/>
                </a:tc>
                <a:tc>
                  <a:txBody>
                    <a:bodyPr/>
                    <a:lstStyle/>
                    <a:p>
                      <a:pPr marL="0" marR="0" algn="ctr" defTabSz="914400" rtl="0" eaLnBrk="1" latinLnBrk="0" hangingPunct="1">
                        <a:spcBef>
                          <a:spcPts val="400"/>
                        </a:spcBef>
                        <a:spcAft>
                          <a:spcPts val="400"/>
                        </a:spcAft>
                      </a:pPr>
                      <a:r>
                        <a:rPr lang="en-US" sz="1600" kern="1200">
                          <a:effectLst/>
                        </a:rPr>
                        <a:t>10,000</a:t>
                      </a:r>
                      <a:endParaRPr lang="en-MY" sz="1600" b="1" kern="1200">
                        <a:solidFill>
                          <a:schemeClr val="lt1"/>
                        </a:solidFill>
                        <a:effectLst/>
                        <a:latin typeface="+mn-lt"/>
                        <a:ea typeface="+mn-ea"/>
                        <a:cs typeface="+mn-cs"/>
                      </a:endParaRPr>
                    </a:p>
                  </a:txBody>
                  <a:tcPr marL="68580" marR="68580" marT="0" marB="0" anchor="ctr"/>
                </a:tc>
              </a:tr>
              <a:tr h="784581">
                <a:tc>
                  <a:txBody>
                    <a:bodyPr/>
                    <a:lstStyle/>
                    <a:p>
                      <a:pPr marL="0" marR="0" algn="ctr" defTabSz="914400" rtl="0" eaLnBrk="1" latinLnBrk="0" hangingPunct="1">
                        <a:spcBef>
                          <a:spcPts val="400"/>
                        </a:spcBef>
                        <a:spcAft>
                          <a:spcPts val="400"/>
                        </a:spcAft>
                      </a:pPr>
                      <a:r>
                        <a:rPr lang="en-US" sz="1600" kern="1200">
                          <a:solidFill>
                            <a:schemeClr val="tx1"/>
                          </a:solidFill>
                          <a:effectLst/>
                          <a:latin typeface="+mn-lt"/>
                          <a:ea typeface="+mn-ea"/>
                          <a:cs typeface="+mn-cs"/>
                        </a:rPr>
                        <a:t>6.</a:t>
                      </a:r>
                      <a:endParaRPr lang="en-MY" sz="1600" kern="1200">
                        <a:solidFill>
                          <a:schemeClr val="tx1"/>
                        </a:solidFill>
                        <a:effectLst/>
                        <a:latin typeface="+mn-lt"/>
                        <a:ea typeface="+mn-ea"/>
                        <a:cs typeface="+mn-cs"/>
                      </a:endParaRPr>
                    </a:p>
                  </a:txBody>
                  <a:tcPr marL="68580" marR="68580" marT="0" marB="0" anchor="ctr"/>
                </a:tc>
                <a:tc>
                  <a:txBody>
                    <a:bodyPr/>
                    <a:lstStyle/>
                    <a:p>
                      <a:pPr marL="0" marR="0" algn="l" defTabSz="914400" rtl="0" eaLnBrk="1" latinLnBrk="0" hangingPunct="1">
                        <a:spcBef>
                          <a:spcPts val="400"/>
                        </a:spcBef>
                        <a:spcAft>
                          <a:spcPts val="400"/>
                        </a:spcAft>
                      </a:pPr>
                      <a:r>
                        <a:rPr lang="en-US" sz="1600" kern="1200">
                          <a:effectLst/>
                        </a:rPr>
                        <a:t>Employing an IT Assistant to maintain and reply all online sales queries (RM2,000 x 12 months)</a:t>
                      </a:r>
                      <a:endParaRPr lang="en-MY" sz="1600" b="1" kern="1200">
                        <a:solidFill>
                          <a:schemeClr val="lt1"/>
                        </a:solidFill>
                        <a:effectLst/>
                        <a:latin typeface="+mn-lt"/>
                        <a:ea typeface="+mn-ea"/>
                        <a:cs typeface="+mn-cs"/>
                      </a:endParaRPr>
                    </a:p>
                  </a:txBody>
                  <a:tcPr marL="68580" marR="68580" marT="0" marB="0" anchor="ctr"/>
                </a:tc>
                <a:tc>
                  <a:txBody>
                    <a:bodyPr/>
                    <a:lstStyle/>
                    <a:p>
                      <a:pPr marL="0" marR="0" algn="ctr" defTabSz="914400" rtl="0" eaLnBrk="1" latinLnBrk="0" hangingPunct="1">
                        <a:spcBef>
                          <a:spcPts val="400"/>
                        </a:spcBef>
                        <a:spcAft>
                          <a:spcPts val="400"/>
                        </a:spcAft>
                      </a:pPr>
                      <a:r>
                        <a:rPr lang="en-US" sz="1600" kern="1200">
                          <a:effectLst/>
                        </a:rPr>
                        <a:t>24,000</a:t>
                      </a:r>
                      <a:endParaRPr lang="en-MY" sz="1600" b="1" kern="1200">
                        <a:solidFill>
                          <a:schemeClr val="lt1"/>
                        </a:solidFill>
                        <a:effectLst/>
                        <a:latin typeface="+mn-lt"/>
                        <a:ea typeface="+mn-ea"/>
                        <a:cs typeface="+mn-cs"/>
                      </a:endParaRPr>
                    </a:p>
                  </a:txBody>
                  <a:tcPr marL="68580" marR="68580" marT="0" marB="0" anchor="ctr"/>
                </a:tc>
              </a:tr>
              <a:tr h="392290">
                <a:tc>
                  <a:txBody>
                    <a:bodyPr/>
                    <a:lstStyle/>
                    <a:p>
                      <a:pPr marL="0" marR="0" algn="ctr" defTabSz="914400" rtl="0" eaLnBrk="1" latinLnBrk="0" hangingPunct="1">
                        <a:spcBef>
                          <a:spcPts val="400"/>
                        </a:spcBef>
                        <a:spcAft>
                          <a:spcPts val="400"/>
                        </a:spcAft>
                      </a:pPr>
                      <a:r>
                        <a:rPr lang="en-US" sz="1600" kern="1200">
                          <a:solidFill>
                            <a:schemeClr val="tx1"/>
                          </a:solidFill>
                          <a:effectLst/>
                          <a:latin typeface="+mn-lt"/>
                          <a:ea typeface="+mn-ea"/>
                          <a:cs typeface="+mn-cs"/>
                        </a:rPr>
                        <a:t>7.</a:t>
                      </a:r>
                      <a:endParaRPr lang="en-MY" sz="1600" kern="1200">
                        <a:solidFill>
                          <a:schemeClr val="tx1"/>
                        </a:solidFill>
                        <a:effectLst/>
                        <a:latin typeface="+mn-lt"/>
                        <a:ea typeface="+mn-ea"/>
                        <a:cs typeface="+mn-cs"/>
                      </a:endParaRPr>
                    </a:p>
                  </a:txBody>
                  <a:tcPr marL="68580" marR="68580" marT="0" marB="0" anchor="ctr"/>
                </a:tc>
                <a:tc>
                  <a:txBody>
                    <a:bodyPr/>
                    <a:lstStyle/>
                    <a:p>
                      <a:pPr marL="0" marR="0" algn="l" defTabSz="914400" rtl="0" eaLnBrk="1" latinLnBrk="0" hangingPunct="1">
                        <a:spcBef>
                          <a:spcPts val="400"/>
                        </a:spcBef>
                        <a:spcAft>
                          <a:spcPts val="400"/>
                        </a:spcAft>
                      </a:pPr>
                      <a:r>
                        <a:rPr lang="en-US" sz="1600" kern="1200">
                          <a:effectLst/>
                        </a:rPr>
                        <a:t>Consultant’s fee</a:t>
                      </a:r>
                      <a:endParaRPr lang="en-MY" sz="1600" b="1" kern="1200">
                        <a:solidFill>
                          <a:schemeClr val="lt1"/>
                        </a:solidFill>
                        <a:effectLst/>
                        <a:latin typeface="+mn-lt"/>
                        <a:ea typeface="+mn-ea"/>
                        <a:cs typeface="+mn-cs"/>
                      </a:endParaRPr>
                    </a:p>
                  </a:txBody>
                  <a:tcPr marL="68580" marR="68580" marT="0" marB="0" anchor="ctr"/>
                </a:tc>
                <a:tc>
                  <a:txBody>
                    <a:bodyPr/>
                    <a:lstStyle/>
                    <a:p>
                      <a:pPr marL="0" marR="0" algn="ctr" defTabSz="914400" rtl="0" eaLnBrk="1" latinLnBrk="0" hangingPunct="1">
                        <a:spcBef>
                          <a:spcPts val="400"/>
                        </a:spcBef>
                        <a:spcAft>
                          <a:spcPts val="400"/>
                        </a:spcAft>
                      </a:pPr>
                      <a:r>
                        <a:rPr lang="en-US" sz="1600" kern="1200">
                          <a:effectLst/>
                        </a:rPr>
                        <a:t>7,000</a:t>
                      </a:r>
                      <a:endParaRPr lang="en-MY" sz="1600" b="1" kern="1200">
                        <a:solidFill>
                          <a:schemeClr val="lt1"/>
                        </a:solidFill>
                        <a:effectLst/>
                        <a:latin typeface="+mn-lt"/>
                        <a:ea typeface="+mn-ea"/>
                        <a:cs typeface="+mn-cs"/>
                      </a:endParaRPr>
                    </a:p>
                  </a:txBody>
                  <a:tcPr marL="68580" marR="68580" marT="0" marB="0" anchor="ctr"/>
                </a:tc>
              </a:tr>
              <a:tr h="392290">
                <a:tc>
                  <a:txBody>
                    <a:bodyPr/>
                    <a:lstStyle/>
                    <a:p>
                      <a:pPr marL="0" marR="0" algn="ctr" defTabSz="914400" rtl="0" eaLnBrk="1" latinLnBrk="0" hangingPunct="1">
                        <a:spcBef>
                          <a:spcPts val="400"/>
                        </a:spcBef>
                        <a:spcAft>
                          <a:spcPts val="400"/>
                        </a:spcAft>
                      </a:pPr>
                      <a:r>
                        <a:rPr lang="en-US" sz="1600" kern="1200">
                          <a:effectLst/>
                        </a:rPr>
                        <a:t> </a:t>
                      </a:r>
                      <a:endParaRPr lang="en-MY" sz="1600" b="1" kern="1200">
                        <a:solidFill>
                          <a:schemeClr val="lt1"/>
                        </a:solidFill>
                        <a:effectLst/>
                        <a:latin typeface="+mn-lt"/>
                        <a:ea typeface="+mn-ea"/>
                        <a:cs typeface="+mn-cs"/>
                      </a:endParaRPr>
                    </a:p>
                  </a:txBody>
                  <a:tcPr marL="68580" marR="68580" marT="0" marB="0" anchor="ctr"/>
                </a:tc>
                <a:tc>
                  <a:txBody>
                    <a:bodyPr/>
                    <a:lstStyle/>
                    <a:p>
                      <a:pPr marL="0" marR="0" algn="ctr" defTabSz="914400" rtl="0" eaLnBrk="1" latinLnBrk="0" hangingPunct="1">
                        <a:spcBef>
                          <a:spcPts val="400"/>
                        </a:spcBef>
                        <a:spcAft>
                          <a:spcPts val="400"/>
                        </a:spcAft>
                      </a:pPr>
                      <a:r>
                        <a:rPr lang="en-US" sz="1600" kern="1200">
                          <a:effectLst/>
                        </a:rPr>
                        <a:t>Total: </a:t>
                      </a:r>
                      <a:endParaRPr lang="en-MY" sz="1600" b="1" kern="1200">
                        <a:solidFill>
                          <a:schemeClr val="lt1"/>
                        </a:solidFill>
                        <a:effectLst/>
                        <a:latin typeface="+mn-lt"/>
                        <a:ea typeface="+mn-ea"/>
                        <a:cs typeface="+mn-cs"/>
                      </a:endParaRPr>
                    </a:p>
                  </a:txBody>
                  <a:tcPr marL="68580" marR="68580" marT="0" marB="0" anchor="ctr"/>
                </a:tc>
                <a:tc>
                  <a:txBody>
                    <a:bodyPr/>
                    <a:lstStyle/>
                    <a:p>
                      <a:pPr marL="0" marR="0" algn="ctr" defTabSz="914400" rtl="0" eaLnBrk="1" latinLnBrk="0" hangingPunct="1">
                        <a:spcBef>
                          <a:spcPts val="400"/>
                        </a:spcBef>
                        <a:spcAft>
                          <a:spcPts val="400"/>
                        </a:spcAft>
                      </a:pPr>
                      <a:r>
                        <a:rPr lang="en-US" sz="1600" kern="1200">
                          <a:effectLst/>
                        </a:rPr>
                        <a:t>100,000</a:t>
                      </a:r>
                      <a:endParaRPr lang="en-MY" sz="1600" b="1" kern="1200">
                        <a:solidFill>
                          <a:schemeClr val="lt1"/>
                        </a:solidFill>
                        <a:effectLst/>
                        <a:latin typeface="+mn-lt"/>
                        <a:ea typeface="+mn-ea"/>
                        <a:cs typeface="+mn-cs"/>
                      </a:endParaRPr>
                    </a:p>
                  </a:txBody>
                  <a:tcPr marL="68580" marR="68580" marT="0" marB="0" anchor="ctr"/>
                </a:tc>
              </a:tr>
            </a:tbl>
          </a:graphicData>
        </a:graphic>
      </p:graphicFrame>
      <p:sp>
        <p:nvSpPr>
          <p:cNvPr id="3" name="Rectangle 2"/>
          <p:cNvSpPr/>
          <p:nvPr/>
        </p:nvSpPr>
        <p:spPr>
          <a:xfrm>
            <a:off x="2133600" y="228599"/>
            <a:ext cx="4503925" cy="461665"/>
          </a:xfrm>
          <a:prstGeom prst="rect">
            <a:avLst/>
          </a:prstGeom>
        </p:spPr>
        <p:txBody>
          <a:bodyPr wrap="none">
            <a:spAutoFit/>
          </a:bodyPr>
          <a:lstStyle/>
          <a:p>
            <a:r>
              <a:rPr lang="en-US" sz="2400" b="1">
                <a:solidFill>
                  <a:srgbClr val="FF0000"/>
                </a:solidFill>
              </a:rPr>
              <a:t>Breakdown of allocated of budget</a:t>
            </a:r>
            <a:endParaRPr lang="en-MY" sz="2400">
              <a:solidFill>
                <a:srgbClr val="FF0000"/>
              </a:solidFill>
            </a:endParaRPr>
          </a:p>
        </p:txBody>
      </p:sp>
    </p:spTree>
    <p:extLst>
      <p:ext uri="{BB962C8B-B14F-4D97-AF65-F5344CB8AC3E}">
        <p14:creationId xmlns:p14="http://schemas.microsoft.com/office/powerpoint/2010/main" val="4126147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614991577"/>
              </p:ext>
            </p:extLst>
          </p:nvPr>
        </p:nvGraphicFramePr>
        <p:xfrm>
          <a:off x="609599" y="1066800"/>
          <a:ext cx="8042199" cy="5105400"/>
        </p:xfrm>
        <a:graphic>
          <a:graphicData uri="http://schemas.openxmlformats.org/presentationml/2006/ole">
            <mc:AlternateContent xmlns:mc="http://schemas.openxmlformats.org/markup-compatibility/2006">
              <mc:Choice xmlns:v="urn:schemas-microsoft-com:vml" Requires="v">
                <p:oleObj spid="_x0000_s4099" name="Worksheet" r:id="rId3" imgW="7096013" imgH="4505437" progId="Excel.Sheet.12">
                  <p:link updateAutomatic="1"/>
                </p:oleObj>
              </mc:Choice>
              <mc:Fallback>
                <p:oleObj name="Worksheet" r:id="rId3" imgW="7096013" imgH="4505437" progId="Excel.Sheet.12">
                  <p:link updateAutomatic="1"/>
                  <p:pic>
                    <p:nvPicPr>
                      <p:cNvPr id="0" name=""/>
                      <p:cNvPicPr/>
                      <p:nvPr/>
                    </p:nvPicPr>
                    <p:blipFill>
                      <a:blip r:embed="rId4"/>
                      <a:stretch>
                        <a:fillRect/>
                      </a:stretch>
                    </p:blipFill>
                    <p:spPr>
                      <a:xfrm>
                        <a:off x="609599" y="1066800"/>
                        <a:ext cx="8042199" cy="5105400"/>
                      </a:xfrm>
                      <a:prstGeom prst="rect">
                        <a:avLst/>
                      </a:prstGeom>
                    </p:spPr>
                  </p:pic>
                </p:oleObj>
              </mc:Fallback>
            </mc:AlternateContent>
          </a:graphicData>
        </a:graphic>
      </p:graphicFrame>
      <p:sp>
        <p:nvSpPr>
          <p:cNvPr id="6" name="Action Button: Document 5">
            <a:hlinkClick r:id="rId5" action="ppaction://hlinkfile" highlightClick="1"/>
          </p:cNvPr>
          <p:cNvSpPr/>
          <p:nvPr/>
        </p:nvSpPr>
        <p:spPr>
          <a:xfrm>
            <a:off x="8305800" y="228600"/>
            <a:ext cx="457200" cy="381000"/>
          </a:xfrm>
          <a:prstGeom prst="actionButton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8435038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281</Words>
  <Application>Microsoft Office PowerPoint</Application>
  <PresentationFormat>On-screen Show (4:3)</PresentationFormat>
  <Paragraphs>50</Paragraphs>
  <Slides>8</Slides>
  <Notes>0</Notes>
  <HiddenSlides>0</HiddenSlides>
  <MMClips>0</MMClips>
  <ScaleCrop>false</ScaleCrop>
  <HeadingPairs>
    <vt:vector size="6" baseType="variant">
      <vt:variant>
        <vt:lpstr>Theme</vt:lpstr>
      </vt:variant>
      <vt:variant>
        <vt:i4>1</vt:i4>
      </vt:variant>
      <vt:variant>
        <vt:lpstr>Links</vt:lpstr>
      </vt:variant>
      <vt:variant>
        <vt:i4>1</vt:i4>
      </vt:variant>
      <vt:variant>
        <vt:lpstr>Slide Titles</vt:lpstr>
      </vt:variant>
      <vt:variant>
        <vt:i4>8</vt:i4>
      </vt:variant>
    </vt:vector>
  </HeadingPairs>
  <TitlesOfParts>
    <vt:vector size="10" baseType="lpstr">
      <vt:lpstr>Office Theme</vt:lpstr>
      <vt:lpstr>C:\Users\MSN08\Desktop\Kursus Microsof Power pOint\My Task\Test Data A.xlsx!Sheet2![Test Data A.xlsx]Sheet2 Chart 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LAB07</dc:creator>
  <cp:lastModifiedBy>LAB07</cp:lastModifiedBy>
  <cp:revision>9</cp:revision>
  <dcterms:created xsi:type="dcterms:W3CDTF">2016-03-30T06:16:17Z</dcterms:created>
  <dcterms:modified xsi:type="dcterms:W3CDTF">2016-03-30T08:26:46Z</dcterms:modified>
</cp:coreProperties>
</file>