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
  </p:notesMasterIdLst>
  <p:sldIdLst>
    <p:sldId id="256" r:id="rId2"/>
    <p:sldId id="257" r:id="rId3"/>
    <p:sldId id="262" r:id="rId4"/>
    <p:sldId id="263" r:id="rId5"/>
    <p:sldId id="258" r:id="rId6"/>
    <p:sldId id="261" r:id="rId7"/>
    <p:sldId id="260" r:id="rId8"/>
    <p:sldId id="259"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6" autoAdjust="0"/>
    <p:restoredTop sz="94624" autoAdjust="0"/>
  </p:normalViewPr>
  <p:slideViewPr>
    <p:cSldViewPr>
      <p:cViewPr>
        <p:scale>
          <a:sx n="70" d="100"/>
          <a:sy n="70" d="100"/>
        </p:scale>
        <p:origin x="-1296" y="-4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3F0D9-4DFD-4B0C-B370-95D88F425A18}" type="datetimeFigureOut">
              <a:rPr lang="vi-VN" smtClean="0"/>
              <a:pPr/>
              <a:t>13/04/2022</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93895-5CB9-453B-ADE6-1F4F1696F942}" type="slidenum">
              <a:rPr lang="vi-VN" smtClean="0"/>
              <a:pPr/>
              <a:t>‹#›</a:t>
            </a:fld>
            <a:endParaRPr lang="vi-VN"/>
          </a:p>
        </p:txBody>
      </p:sp>
    </p:spTree>
    <p:extLst>
      <p:ext uri="{BB962C8B-B14F-4D97-AF65-F5344CB8AC3E}">
        <p14:creationId xmlns="" xmlns:p14="http://schemas.microsoft.com/office/powerpoint/2010/main" val="389512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3587B49-6809-4894-892A-AA2ABC2A22B3}" type="datetime1">
              <a:rPr lang="en-US" smtClean="0"/>
              <a:pPr/>
              <a:t>4/13/2022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5357D-1A29-4803-996E-A3B32D806686}" type="datetime1">
              <a:rPr lang="en-US" smtClean="0"/>
              <a:pPr/>
              <a:t>4/13/2022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BDBB72-2A2B-4172-9A94-B36F31FDF279}" type="datetime1">
              <a:rPr lang="en-US" smtClean="0"/>
              <a:pPr/>
              <a:t>4/13/2022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EC7E46-D0A4-40FA-9CF3-5A79E0ED0B99}" type="datetime1">
              <a:rPr lang="en-US" smtClean="0"/>
              <a:pPr/>
              <a:t>4/13/2022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1AE288-79B0-4251-8EE6-889859D8C81A}" type="datetime1">
              <a:rPr lang="en-US" smtClean="0"/>
              <a:pPr/>
              <a:t>4/13/2022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382B74-FF11-47C6-BFEA-832C5342F64C}" type="datetime1">
              <a:rPr lang="en-US" smtClean="0"/>
              <a:pPr/>
              <a:t>4/13/2022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01E654-9B94-4087-B461-8BA6096566C1}" type="datetime1">
              <a:rPr lang="en-US" smtClean="0"/>
              <a:pPr/>
              <a:t>4/13/2022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C7354B4-29EA-43F7-8539-459AC85176CA}" type="datetime1">
              <a:rPr lang="en-US" smtClean="0"/>
              <a:pPr/>
              <a:t>4/13/2022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EEDBE6-0B98-42F2-ADEC-22FBB3B285AD}" type="datetime1">
              <a:rPr lang="en-US" smtClean="0"/>
              <a:pPr/>
              <a:t>4/13/2022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6D33233-DB81-4EA1-B6E9-C0CB6046C08D}" type="datetime1">
              <a:rPr lang="en-US" smtClean="0"/>
              <a:pPr/>
              <a:t>4/13/2022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A8BC8B1-A84D-4F23-81A4-3593C1A0CB9E}" type="datetime1">
              <a:rPr lang="en-US" smtClean="0"/>
              <a:pPr/>
              <a:t>4/13/2022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8C9CFFF-F9F4-4727-8562-70567B3EA60C}" type="datetime1">
              <a:rPr lang="en-US" smtClean="0"/>
              <a:pPr/>
              <a:t>4/13/2022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title" idx="4294967295"/>
          </p:nvPr>
        </p:nvSpPr>
        <p:spPr>
          <a:xfrm>
            <a:off x="1143000" y="171450"/>
            <a:ext cx="7696200" cy="1028700"/>
          </a:xfrm>
        </p:spPr>
        <p:txBody>
          <a:bodyPr>
            <a:normAutofit fontScale="90000"/>
          </a:bodyPr>
          <a:lstStyle/>
          <a:p>
            <a:pPr algn="ctr"/>
            <a:r>
              <a:rPr lang="en-US" b="1" smtClean="0">
                <a:solidFill>
                  <a:srgbClr val="C00000"/>
                </a:solidFill>
                <a:latin typeface="Times New Roman" panose="02020603050405020304" pitchFamily="18" charset="0"/>
                <a:cs typeface="Times New Roman" panose="02020603050405020304" pitchFamily="18" charset="0"/>
              </a:rPr>
              <a:t>THỰC TẬP GAMELOFT</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z="2000" b="1" smtClean="0">
                <a:latin typeface="Times New Roman" pitchFamily="18" charset="0"/>
                <a:cs typeface="Times New Roman" pitchFamily="18" charset="0"/>
              </a:rPr>
              <a:t>ĐỀ </a:t>
            </a:r>
            <a:r>
              <a:rPr lang="en-US" sz="2000" b="1" dirty="0" smtClean="0">
                <a:latin typeface="Times New Roman" pitchFamily="18" charset="0"/>
                <a:cs typeface="Times New Roman" pitchFamily="18" charset="0"/>
              </a:rPr>
              <a:t>TÀI:</a:t>
            </a:r>
            <a:r>
              <a:rPr lang="en-US" sz="2000" smtClean="0">
                <a:latin typeface="Times New Roman" pitchFamily="18" charset="0"/>
                <a:cs typeface="Times New Roman" pitchFamily="18" charset="0"/>
              </a:rPr>
              <a:t/>
            </a:r>
            <a:br>
              <a:rPr lang="en-US" sz="2000" smtClean="0">
                <a:latin typeface="Times New Roman" pitchFamily="18" charset="0"/>
                <a:cs typeface="Times New Roman" pitchFamily="18" charset="0"/>
              </a:rPr>
            </a:br>
            <a:r>
              <a:rPr lang="en-US" sz="2000" b="1" smtClean="0">
                <a:latin typeface="Times New Roman" pitchFamily="18" charset="0"/>
                <a:cs typeface="Times New Roman" pitchFamily="18" charset="0"/>
              </a:rPr>
              <a:t>Game </a:t>
            </a:r>
            <a:r>
              <a:rPr lang="en-US" sz="2000" b="1" smtClean="0">
                <a:latin typeface="Times New Roman" pitchFamily="18" charset="0"/>
                <a:cs typeface="Times New Roman" pitchFamily="18" charset="0"/>
              </a:rPr>
              <a:t>UNO</a:t>
            </a:r>
            <a:endParaRPr lang="en-US" sz="2000" dirty="0">
              <a:latin typeface="Times New Roman" pitchFamily="18" charset="0"/>
              <a:cs typeface="Times New Roman" pitchFamily="18" charset="0"/>
            </a:endParaRPr>
          </a:p>
        </p:txBody>
      </p:sp>
      <p:sp>
        <p:nvSpPr>
          <p:cNvPr id="3" name="Subtitle 2"/>
          <p:cNvSpPr>
            <a:spLocks noGrp="1"/>
          </p:cNvSpPr>
          <p:nvPr>
            <p:ph type="body" idx="4294967295"/>
          </p:nvPr>
        </p:nvSpPr>
        <p:spPr>
          <a:xfrm>
            <a:off x="1447800" y="3429000"/>
            <a:ext cx="6858000" cy="1428750"/>
          </a:xfrm>
        </p:spPr>
        <p:txBody>
          <a:bodyPr>
            <a:normAutofit/>
          </a:bodyPr>
          <a:lstStyle/>
          <a:p>
            <a:r>
              <a:rPr lang="en-US" sz="1800" b="1" smtClean="0">
                <a:latin typeface="Times New Roman" pitchFamily="18" charset="0"/>
                <a:cs typeface="Times New Roman" pitchFamily="18" charset="0"/>
              </a:rPr>
              <a:t>Thực tập sinh:</a:t>
            </a: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Nguyễn</a:t>
            </a:r>
            <a:r>
              <a:rPr lang="en-US" sz="1800" dirty="0" smtClean="0">
                <a:latin typeface="Times New Roman" pitchFamily="18" charset="0"/>
                <a:cs typeface="Times New Roman" pitchFamily="18" charset="0"/>
              </a:rPr>
              <a:t> </a:t>
            </a:r>
            <a:r>
              <a:rPr lang="en-US" sz="1800" err="1" smtClean="0">
                <a:latin typeface="Times New Roman" pitchFamily="18" charset="0"/>
                <a:cs typeface="Times New Roman" pitchFamily="18" charset="0"/>
              </a:rPr>
              <a:t>Tuấn</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Hưng</a:t>
            </a:r>
            <a:r>
              <a:rPr lang="en-US" sz="180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sz="1800" b="1" smtClean="0">
                <a:latin typeface="Times New Roman" pitchFamily="18" charset="0"/>
                <a:cs typeface="Times New Roman" pitchFamily="18" charset="0"/>
              </a:rPr>
              <a:t>Hướng dẫn</a:t>
            </a:r>
            <a:r>
              <a:rPr lang="en-US" sz="1800" b="1"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A.Hoàng</a:t>
            </a:r>
            <a:endParaRPr lang="en-US" sz="1800" dirty="0" smtClean="0">
              <a:latin typeface="Times New Roman" pitchFamily="18" charset="0"/>
              <a:cs typeface="Times New Roman" pitchFamily="18" charset="0"/>
            </a:endParaRPr>
          </a:p>
          <a:p>
            <a:pPr algn="r">
              <a:buNone/>
            </a:pPr>
            <a:endParaRPr lang="en-US" sz="1800" dirty="0" smtClean="0">
              <a:latin typeface="Times New Roman" pitchFamily="18" charset="0"/>
              <a:cs typeface="Times New Roman" pitchFamily="18" charset="0"/>
            </a:endParaRPr>
          </a:p>
        </p:txBody>
      </p:sp>
      <p:pic>
        <p:nvPicPr>
          <p:cNvPr id="1026" name="Picture 2" descr="C:\Users\Administrator\Desktop\gameloft-logo.jpg"/>
          <p:cNvPicPr>
            <a:picLocks noChangeAspect="1" noChangeArrowheads="1"/>
          </p:cNvPicPr>
          <p:nvPr/>
        </p:nvPicPr>
        <p:blipFill>
          <a:blip r:embed="rId2"/>
          <a:srcRect/>
          <a:stretch>
            <a:fillRect/>
          </a:stretch>
        </p:blipFill>
        <p:spPr bwMode="auto">
          <a:xfrm>
            <a:off x="3810000" y="1657350"/>
            <a:ext cx="2438400" cy="1514475"/>
          </a:xfrm>
          <a:prstGeom prst="rect">
            <a:avLst/>
          </a:prstGeom>
          <a:noFill/>
        </p:spPr>
      </p:pic>
    </p:spTree>
    <p:extLst>
      <p:ext uri="{BB962C8B-B14F-4D97-AF65-F5344CB8AC3E}">
        <p14:creationId xmlns="" xmlns:p14="http://schemas.microsoft.com/office/powerpoint/2010/main" val="2973747211"/>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Overview</a:t>
            </a:r>
            <a:endParaRPr lang="en-US" dirty="0"/>
          </a:p>
        </p:txBody>
      </p:sp>
      <p:sp>
        <p:nvSpPr>
          <p:cNvPr id="3" name="Content Placeholder 2"/>
          <p:cNvSpPr>
            <a:spLocks noGrp="1"/>
          </p:cNvSpPr>
          <p:nvPr>
            <p:ph idx="4294967295"/>
          </p:nvPr>
        </p:nvSpPr>
        <p:spPr>
          <a:xfrm>
            <a:off x="1219200" y="1200150"/>
            <a:ext cx="7391400" cy="800100"/>
          </a:xfrm>
        </p:spPr>
        <p:txBody>
          <a:bodyPr>
            <a:normAutofit fontScale="92500"/>
          </a:bodyPr>
          <a:lstStyle/>
          <a:p>
            <a:pPr>
              <a:buNone/>
            </a:pP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UNO </a:t>
            </a:r>
            <a:r>
              <a:rPr lang="vi-VN" sz="2000" smtClean="0">
                <a:latin typeface="Times New Roman" pitchFamily="18" charset="0"/>
                <a:cs typeface="Times New Roman" pitchFamily="18" charset="0"/>
              </a:rPr>
              <a:t>là một</a:t>
            </a:r>
            <a:r>
              <a:rPr lang="vi-VN" sz="2000" smtClean="0">
                <a:latin typeface="Times New Roman" pitchFamily="18" charset="0"/>
                <a:cs typeface="Times New Roman" pitchFamily="18" charset="0"/>
              </a:rPr>
              <a:t> </a:t>
            </a:r>
            <a:r>
              <a:rPr lang="en-US" sz="2000" smtClean="0">
                <a:latin typeface="Times New Roman" pitchFamily="18" charset="0"/>
                <a:cs typeface="Times New Roman" pitchFamily="18" charset="0"/>
              </a:rPr>
              <a:t>card game</a:t>
            </a:r>
            <a:r>
              <a:rPr lang="vi-VN" sz="2000" smtClean="0">
                <a:latin typeface="Times New Roman" pitchFamily="18" charset="0"/>
                <a:cs typeface="Times New Roman" pitchFamily="18" charset="0"/>
              </a:rPr>
              <a:t> của Mỹ được chơi cùng với một </a:t>
            </a:r>
            <a:r>
              <a:rPr lang="vi-VN" sz="2000" smtClean="0">
                <a:latin typeface="Times New Roman" pitchFamily="18" charset="0"/>
                <a:cs typeface="Times New Roman" pitchFamily="18" charset="0"/>
              </a:rPr>
              <a:t>bộ </a:t>
            </a:r>
            <a:r>
              <a:rPr lang="vi-VN" sz="2000" smtClean="0">
                <a:latin typeface="Times New Roman" pitchFamily="18" charset="0"/>
                <a:cs typeface="Times New Roman" pitchFamily="18" charset="0"/>
              </a:rPr>
              <a:t>bài</a:t>
            </a:r>
            <a:r>
              <a:rPr lang="en-US" sz="2000" smtClean="0">
                <a:latin typeface="Times New Roman" pitchFamily="18" charset="0"/>
                <a:cs typeface="Times New Roman" pitchFamily="18" charset="0"/>
              </a:rPr>
              <a:t> </a:t>
            </a:r>
            <a:r>
              <a:rPr lang="vi-VN" sz="2000" smtClean="0">
                <a:latin typeface="Times New Roman" pitchFamily="18" charset="0"/>
                <a:cs typeface="Times New Roman" pitchFamily="18" charset="0"/>
              </a:rPr>
              <a:t>đặc </a:t>
            </a:r>
            <a:r>
              <a:rPr lang="vi-VN" sz="2000" smtClean="0">
                <a:latin typeface="Times New Roman" pitchFamily="18" charset="0"/>
                <a:cs typeface="Times New Roman" pitchFamily="18" charset="0"/>
              </a:rPr>
              <a:t>biệt</a:t>
            </a:r>
            <a:r>
              <a:rPr lang="vi-VN" sz="2000" smtClean="0">
                <a:latin typeface="Times New Roman" pitchFamily="18" charset="0"/>
                <a:cs typeface="Times New Roman" pitchFamily="18" charset="0"/>
              </a:rPr>
              <a:t>.</a:t>
            </a:r>
            <a:r>
              <a:rPr lang="en-US" sz="2000" smtClean="0">
                <a:latin typeface="Times New Roman" pitchFamily="18" charset="0"/>
                <a:cs typeface="Times New Roman" pitchFamily="18" charset="0"/>
              </a:rPr>
              <a:t> Có 108 lá bài, gồm 76 number card, 24 action card, 8 wild card.</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pic>
        <p:nvPicPr>
          <p:cNvPr id="2051" name="Picture 3" descr="C:\Users\Administrator\Desktop\2022-04-13_030150.png"/>
          <p:cNvPicPr>
            <a:picLocks noChangeAspect="1" noChangeArrowheads="1"/>
          </p:cNvPicPr>
          <p:nvPr/>
        </p:nvPicPr>
        <p:blipFill>
          <a:blip r:embed="rId2"/>
          <a:srcRect/>
          <a:stretch>
            <a:fillRect/>
          </a:stretch>
        </p:blipFill>
        <p:spPr bwMode="auto">
          <a:xfrm>
            <a:off x="1676400" y="1962150"/>
            <a:ext cx="6629400" cy="2940032"/>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Card</a:t>
            </a:r>
            <a:endParaRPr lang="en-US" dirty="0"/>
          </a:p>
        </p:txBody>
      </p:sp>
      <p:sp>
        <p:nvSpPr>
          <p:cNvPr id="3" name="Content Placeholder 2"/>
          <p:cNvSpPr>
            <a:spLocks noGrp="1"/>
          </p:cNvSpPr>
          <p:nvPr>
            <p:ph idx="4294967295"/>
          </p:nvPr>
        </p:nvSpPr>
        <p:spPr>
          <a:xfrm>
            <a:off x="990600" y="1200150"/>
            <a:ext cx="3657600" cy="373380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Các lá bài đặc biệt:</a:t>
            </a:r>
          </a:p>
          <a:p>
            <a:r>
              <a:rPr lang="vi-VN" sz="1800" b="1" smtClean="0">
                <a:latin typeface="Times New Roman" pitchFamily="18" charset="0"/>
                <a:cs typeface="Times New Roman" pitchFamily="18" charset="0"/>
              </a:rPr>
              <a:t>Draw </a:t>
            </a:r>
            <a:r>
              <a:rPr lang="vi-VN" sz="1800" b="1" smtClean="0">
                <a:latin typeface="Times New Roman" pitchFamily="18" charset="0"/>
                <a:cs typeface="Times New Roman" pitchFamily="18" charset="0"/>
              </a:rPr>
              <a:t>2 Cards ( Lá Rút +2 ): </a:t>
            </a:r>
            <a:r>
              <a:rPr lang="vi-VN" sz="1800" smtClean="0">
                <a:latin typeface="Times New Roman" pitchFamily="18" charset="0"/>
                <a:cs typeface="Times New Roman" pitchFamily="18" charset="0"/>
              </a:rPr>
              <a:t>Bạn có thể sử dụng lá bài này khi đối phương sử dụng lá bài cùng màu với lá +2 bạn </a:t>
            </a:r>
            <a:r>
              <a:rPr lang="vi-VN" sz="1800" smtClean="0">
                <a:latin typeface="Times New Roman" pitchFamily="18" charset="0"/>
                <a:cs typeface="Times New Roman" pitchFamily="18" charset="0"/>
              </a:rPr>
              <a:t>sở </a:t>
            </a:r>
            <a:r>
              <a:rPr lang="vi-VN" sz="1800" smtClean="0">
                <a:latin typeface="Times New Roman" pitchFamily="18" charset="0"/>
                <a:cs typeface="Times New Roman" pitchFamily="18" charset="0"/>
              </a:rPr>
              <a:t>hữu</a:t>
            </a:r>
            <a:r>
              <a:rPr lang="en-US" sz="1800" smtClean="0">
                <a:latin typeface="Times New Roman" pitchFamily="18" charset="0"/>
                <a:cs typeface="Times New Roman" pitchFamily="18" charset="0"/>
              </a:rPr>
              <a:t>.</a:t>
            </a:r>
            <a:endParaRPr lang="vi-VN" sz="1800" smtClean="0">
              <a:latin typeface="Times New Roman" pitchFamily="18" charset="0"/>
              <a:cs typeface="Times New Roman" pitchFamily="18" charset="0"/>
            </a:endParaRPr>
          </a:p>
          <a:p>
            <a:r>
              <a:rPr lang="vi-VN" sz="1800" b="1" smtClean="0">
                <a:latin typeface="Times New Roman" pitchFamily="18" charset="0"/>
                <a:cs typeface="Times New Roman" pitchFamily="18" charset="0"/>
              </a:rPr>
              <a:t>Wild Draw 4 Cards ( Lá Rút +4):</a:t>
            </a:r>
            <a:r>
              <a:rPr lang="vi-VN" sz="1800" smtClean="0">
                <a:latin typeface="Times New Roman" pitchFamily="18" charset="0"/>
                <a:cs typeface="Times New Roman" pitchFamily="18" charset="0"/>
              </a:rPr>
              <a:t> Đây được xem là thẻ “quyền lực” nhất trong bộ bài. Khi thẻ chức năng này được đánh xuống, bạn có quyền lựa chọn màu cho lượt tiếp theo và người chơi kế tiếp sẽ phải rút </a:t>
            </a:r>
            <a:r>
              <a:rPr lang="vi-VN" sz="1800" smtClean="0">
                <a:latin typeface="Times New Roman" pitchFamily="18" charset="0"/>
                <a:cs typeface="Times New Roman" pitchFamily="18" charset="0"/>
              </a:rPr>
              <a:t>4 </a:t>
            </a:r>
            <a:r>
              <a:rPr lang="vi-VN" sz="1800" smtClean="0">
                <a:latin typeface="Times New Roman" pitchFamily="18" charset="0"/>
                <a:cs typeface="Times New Roman" pitchFamily="18" charset="0"/>
              </a:rPr>
              <a:t>l</a:t>
            </a:r>
            <a:r>
              <a:rPr lang="en-US" sz="1800" smtClean="0">
                <a:latin typeface="Times New Roman" pitchFamily="18" charset="0"/>
                <a:cs typeface="Times New Roman" pitchFamily="18" charset="0"/>
              </a:rPr>
              <a:t>á.</a:t>
            </a:r>
            <a:endParaRPr lang="vi-VN" sz="180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7170" name="Picture 2" descr="C:\Users\Administrator\Desktop\den - Copy.png"/>
          <p:cNvPicPr>
            <a:picLocks noChangeAspect="1" noChangeArrowheads="1"/>
          </p:cNvPicPr>
          <p:nvPr/>
        </p:nvPicPr>
        <p:blipFill>
          <a:blip r:embed="rId2"/>
          <a:srcRect/>
          <a:stretch>
            <a:fillRect/>
          </a:stretch>
        </p:blipFill>
        <p:spPr bwMode="auto">
          <a:xfrm>
            <a:off x="5105400" y="1428750"/>
            <a:ext cx="3429000" cy="3383906"/>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Card</a:t>
            </a:r>
            <a:endParaRPr lang="en-US" dirty="0"/>
          </a:p>
        </p:txBody>
      </p:sp>
      <p:sp>
        <p:nvSpPr>
          <p:cNvPr id="3" name="Content Placeholder 2"/>
          <p:cNvSpPr>
            <a:spLocks noGrp="1"/>
          </p:cNvSpPr>
          <p:nvPr>
            <p:ph idx="4294967295"/>
          </p:nvPr>
        </p:nvSpPr>
        <p:spPr>
          <a:xfrm>
            <a:off x="990600" y="1200150"/>
            <a:ext cx="3886200" cy="394335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Các lá bài đặc biệt:</a:t>
            </a:r>
          </a:p>
          <a:p>
            <a:r>
              <a:rPr lang="vi-VN" sz="1800" b="1" smtClean="0">
                <a:latin typeface="Times New Roman" pitchFamily="18" charset="0"/>
                <a:cs typeface="Times New Roman" pitchFamily="18" charset="0"/>
              </a:rPr>
              <a:t>Skip Cards (Mất lượt)</a:t>
            </a:r>
            <a:r>
              <a:rPr lang="vi-VN" sz="1800" smtClean="0">
                <a:latin typeface="Times New Roman" pitchFamily="18" charset="0"/>
                <a:cs typeface="Times New Roman" pitchFamily="18" charset="0"/>
              </a:rPr>
              <a:t>: Khi đánh thẻ bài này, người chơi tiếp theo sẽ bị mất lượt.</a:t>
            </a:r>
          </a:p>
          <a:p>
            <a:r>
              <a:rPr lang="vi-VN" sz="1800" b="1" smtClean="0">
                <a:latin typeface="Times New Roman" pitchFamily="18" charset="0"/>
                <a:cs typeface="Times New Roman" pitchFamily="18" charset="0"/>
              </a:rPr>
              <a:t>Wild Cards (Đổi màu)</a:t>
            </a:r>
            <a:r>
              <a:rPr lang="vi-VN" sz="1800" smtClean="0">
                <a:latin typeface="Times New Roman" pitchFamily="18" charset="0"/>
                <a:cs typeface="Times New Roman" pitchFamily="18" charset="0"/>
              </a:rPr>
              <a:t>: Khi đánh thẻ chức năng này, bạn được tuỳ ý lựa chọn màu lá bài cho lượt kế tiếp.</a:t>
            </a:r>
          </a:p>
          <a:p>
            <a:r>
              <a:rPr lang="vi-VN" sz="1800" b="1" smtClean="0">
                <a:latin typeface="Times New Roman" pitchFamily="18" charset="0"/>
                <a:cs typeface="Times New Roman" pitchFamily="18" charset="0"/>
              </a:rPr>
              <a:t>Reverse Cards (Đảo chiều)</a:t>
            </a:r>
            <a:r>
              <a:rPr lang="vi-VN" sz="1800" smtClean="0">
                <a:latin typeface="Times New Roman" pitchFamily="18" charset="0"/>
                <a:cs typeface="Times New Roman" pitchFamily="18" charset="0"/>
              </a:rPr>
              <a:t>: Thẻ bài này đánh xuống, trò chơi phải đổi vòng theo hướng ngược chiều kim đồng hồ và người đánh tiếp theo sẽ tương ứng với vòng lặp mới.</a:t>
            </a:r>
          </a:p>
          <a:p>
            <a:pPr>
              <a:buNone/>
            </a:pPr>
            <a:endParaRPr lang="en-US" sz="1800" dirty="0" smtClean="0">
              <a:latin typeface="Times New Roman" pitchFamily="18" charset="0"/>
              <a:cs typeface="Times New Roman" pitchFamily="18" charset="0"/>
            </a:endParaRPr>
          </a:p>
        </p:txBody>
      </p:sp>
      <p:pic>
        <p:nvPicPr>
          <p:cNvPr id="8194" name="Picture 2" descr="C:\Users\Administrator\Desktop\den - Copy.png"/>
          <p:cNvPicPr>
            <a:picLocks noChangeAspect="1" noChangeArrowheads="1"/>
          </p:cNvPicPr>
          <p:nvPr/>
        </p:nvPicPr>
        <p:blipFill>
          <a:blip r:embed="rId2"/>
          <a:srcRect/>
          <a:stretch>
            <a:fillRect/>
          </a:stretch>
        </p:blipFill>
        <p:spPr bwMode="auto">
          <a:xfrm>
            <a:off x="4953000" y="1581150"/>
            <a:ext cx="3952338" cy="1752600"/>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Gameplay</a:t>
            </a:r>
            <a:endParaRPr lang="en-US" dirty="0"/>
          </a:p>
        </p:txBody>
      </p:sp>
      <p:sp>
        <p:nvSpPr>
          <p:cNvPr id="3" name="Content Placeholder 2"/>
          <p:cNvSpPr>
            <a:spLocks noGrp="1"/>
          </p:cNvSpPr>
          <p:nvPr>
            <p:ph idx="4294967295"/>
          </p:nvPr>
        </p:nvSpPr>
        <p:spPr>
          <a:xfrm>
            <a:off x="990600" y="1200150"/>
            <a:ext cx="3429000" cy="358140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Luật chơi:</a:t>
            </a:r>
          </a:p>
          <a:p>
            <a:pPr>
              <a:buNone/>
            </a:pPr>
            <a:r>
              <a:rPr lang="en-US" sz="1800" smtClean="0">
                <a:latin typeface="Times New Roman" pitchFamily="18" charset="0"/>
                <a:cs typeface="Times New Roman" pitchFamily="18" charset="0"/>
              </a:rPr>
              <a:t>             Phát </a:t>
            </a:r>
            <a:r>
              <a:rPr lang="vi-VN" sz="1800" smtClean="0">
                <a:latin typeface="Times New Roman" pitchFamily="18" charset="0"/>
                <a:cs typeface="Times New Roman" pitchFamily="18" charset="0"/>
              </a:rPr>
              <a:t>đều </a:t>
            </a:r>
            <a:r>
              <a:rPr lang="vi-VN" sz="1800" smtClean="0">
                <a:latin typeface="Times New Roman" pitchFamily="18" charset="0"/>
                <a:cs typeface="Times New Roman" pitchFamily="18" charset="0"/>
              </a:rPr>
              <a:t>mỗi người 7 lá, phần còn lại của xắp bài sẽ được úp xuống giữa bàn</a:t>
            </a:r>
            <a:r>
              <a:rPr lang="vi-VN" sz="1800" smtClean="0">
                <a:latin typeface="Times New Roman" pitchFamily="18" charset="0"/>
                <a:cs typeface="Times New Roman" pitchFamily="18" charset="0"/>
              </a:rPr>
              <a:t>. </a:t>
            </a:r>
            <a:endParaRPr lang="en-US" sz="1800" smtClean="0">
              <a:latin typeface="Times New Roman" pitchFamily="18" charset="0"/>
              <a:cs typeface="Times New Roman" pitchFamily="18" charset="0"/>
            </a:endParaRPr>
          </a:p>
          <a:p>
            <a:pPr>
              <a:buNone/>
            </a:pP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Tiếp </a:t>
            </a:r>
            <a:r>
              <a:rPr lang="vi-VN" sz="1800" smtClean="0">
                <a:latin typeface="Times New Roman" pitchFamily="18" charset="0"/>
                <a:cs typeface="Times New Roman" pitchFamily="18" charset="0"/>
              </a:rPr>
              <a:t>đến, người chia bài sẽ tiến hành bốc lá đầu tiên của xắp bài vừa rồi nhầm chọn ra lá bài đánh trước cũng như xác định lượt đánh tiếp (theo chiều kim đồng hồ).</a:t>
            </a:r>
            <a:endParaRPr lang="en-US" sz="180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3075" name="Picture 3" descr="C:\Users\Administrator\Desktop\2022-04-13_030244.png"/>
          <p:cNvPicPr>
            <a:picLocks noChangeAspect="1" noChangeArrowheads="1"/>
          </p:cNvPicPr>
          <p:nvPr/>
        </p:nvPicPr>
        <p:blipFill>
          <a:blip r:embed="rId2"/>
          <a:srcRect/>
          <a:stretch>
            <a:fillRect/>
          </a:stretch>
        </p:blipFill>
        <p:spPr bwMode="auto">
          <a:xfrm>
            <a:off x="4469764" y="1504950"/>
            <a:ext cx="4472868" cy="3333750"/>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Gameplay</a:t>
            </a:r>
            <a:endParaRPr lang="en-US" dirty="0"/>
          </a:p>
        </p:txBody>
      </p:sp>
      <p:sp>
        <p:nvSpPr>
          <p:cNvPr id="3" name="Content Placeholder 2"/>
          <p:cNvSpPr>
            <a:spLocks noGrp="1"/>
          </p:cNvSpPr>
          <p:nvPr>
            <p:ph idx="4294967295"/>
          </p:nvPr>
        </p:nvSpPr>
        <p:spPr>
          <a:xfrm>
            <a:off x="990600" y="1200150"/>
            <a:ext cx="3429000" cy="358140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Luật chơi:</a:t>
            </a:r>
          </a:p>
          <a:p>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Người </a:t>
            </a:r>
            <a:r>
              <a:rPr lang="vi-VN" sz="1800" smtClean="0">
                <a:latin typeface="Times New Roman" pitchFamily="18" charset="0"/>
                <a:cs typeface="Times New Roman" pitchFamily="18" charset="0"/>
              </a:rPr>
              <a:t>chơi tiếp theo có nhiệm vụ đánh quân bài dựa trên các nguyên tắc:</a:t>
            </a:r>
          </a:p>
          <a:p>
            <a:r>
              <a:rPr lang="vi-VN" sz="1800" b="1" smtClean="0">
                <a:latin typeface="Times New Roman" pitchFamily="18" charset="0"/>
                <a:cs typeface="Times New Roman" pitchFamily="18" charset="0"/>
              </a:rPr>
              <a:t>Nguyên tắc 1:</a:t>
            </a:r>
            <a:r>
              <a:rPr lang="vi-VN" sz="1800" smtClean="0">
                <a:latin typeface="Times New Roman" pitchFamily="18" charset="0"/>
                <a:cs typeface="Times New Roman" pitchFamily="18" charset="0"/>
              </a:rPr>
              <a:t> Đánh “cùng màu hoặc cùng số”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4098" name="Picture 2" descr="C:\Users\Administrator\Desktop\so-800x450-1.jpg"/>
          <p:cNvPicPr>
            <a:picLocks noChangeAspect="1" noChangeArrowheads="1"/>
          </p:cNvPicPr>
          <p:nvPr/>
        </p:nvPicPr>
        <p:blipFill>
          <a:blip r:embed="rId2"/>
          <a:srcRect/>
          <a:stretch>
            <a:fillRect/>
          </a:stretch>
        </p:blipFill>
        <p:spPr bwMode="auto">
          <a:xfrm>
            <a:off x="4191000" y="2190750"/>
            <a:ext cx="4758267" cy="2676525"/>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Gameplay</a:t>
            </a:r>
            <a:endParaRPr lang="en-US" dirty="0"/>
          </a:p>
        </p:txBody>
      </p:sp>
      <p:sp>
        <p:nvSpPr>
          <p:cNvPr id="3" name="Content Placeholder 2"/>
          <p:cNvSpPr>
            <a:spLocks noGrp="1"/>
          </p:cNvSpPr>
          <p:nvPr>
            <p:ph idx="4294967295"/>
          </p:nvPr>
        </p:nvSpPr>
        <p:spPr>
          <a:xfrm>
            <a:off x="990600" y="1200150"/>
            <a:ext cx="3429000" cy="358140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Luật chơi:</a:t>
            </a:r>
          </a:p>
          <a:p>
            <a:pPr>
              <a:buNone/>
            </a:pPr>
            <a:r>
              <a:rPr lang="en-US" sz="1800" smtClean="0">
                <a:latin typeface="Times New Roman" pitchFamily="18" charset="0"/>
                <a:cs typeface="Times New Roman" pitchFamily="18" charset="0"/>
              </a:rPr>
              <a:t>           </a:t>
            </a:r>
            <a:r>
              <a:rPr lang="vi-VN" sz="1800" b="1" smtClean="0">
                <a:latin typeface="Times New Roman" pitchFamily="18" charset="0"/>
                <a:cs typeface="Times New Roman" pitchFamily="18" charset="0"/>
              </a:rPr>
              <a:t>Nguyên tắc 2:</a:t>
            </a:r>
            <a:r>
              <a:rPr lang="vi-VN" sz="1800" smtClean="0">
                <a:latin typeface="Times New Roman" pitchFamily="18" charset="0"/>
                <a:cs typeface="Times New Roman" pitchFamily="18" charset="0"/>
              </a:rPr>
              <a:t> Bạn có thể đánh quân bài có chức năng đặc biệt (màu đen) vì các lá này có thể đánh xuống ở bất kỳ thời điểm nào.</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5122" name="Picture 2" descr="C:\Users\Administrator\Desktop\den.png"/>
          <p:cNvPicPr>
            <a:picLocks noChangeAspect="1" noChangeArrowheads="1"/>
          </p:cNvPicPr>
          <p:nvPr/>
        </p:nvPicPr>
        <p:blipFill>
          <a:blip r:embed="rId2"/>
          <a:srcRect/>
          <a:stretch>
            <a:fillRect/>
          </a:stretch>
        </p:blipFill>
        <p:spPr bwMode="auto">
          <a:xfrm>
            <a:off x="4876799" y="1733550"/>
            <a:ext cx="3884341" cy="2514600"/>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Gameplay</a:t>
            </a:r>
            <a:endParaRPr lang="en-US" dirty="0"/>
          </a:p>
        </p:txBody>
      </p:sp>
      <p:sp>
        <p:nvSpPr>
          <p:cNvPr id="3" name="Content Placeholder 2"/>
          <p:cNvSpPr>
            <a:spLocks noGrp="1"/>
          </p:cNvSpPr>
          <p:nvPr>
            <p:ph idx="4294967295"/>
          </p:nvPr>
        </p:nvSpPr>
        <p:spPr>
          <a:xfrm>
            <a:off x="990600" y="1200150"/>
            <a:ext cx="3429000" cy="3581400"/>
          </a:xfrm>
        </p:spPr>
        <p:txBody>
          <a:bodyPr>
            <a:noAutofit/>
          </a:bodyPr>
          <a:lstStyle/>
          <a:p>
            <a:pPr>
              <a:buNone/>
            </a:pPr>
            <a:r>
              <a:rPr lang="en-US" sz="1800" b="1" smtClean="0">
                <a:latin typeface="Times New Roman" pitchFamily="18" charset="0"/>
                <a:cs typeface="Times New Roman" pitchFamily="18" charset="0"/>
              </a:rPr>
              <a:t> </a:t>
            </a:r>
            <a:r>
              <a:rPr lang="en-US" sz="1800" b="1" smtClean="0">
                <a:latin typeface="Times New Roman" pitchFamily="18" charset="0"/>
                <a:cs typeface="Times New Roman" pitchFamily="18" charset="0"/>
              </a:rPr>
              <a:t>* Luật chơi:</a:t>
            </a:r>
          </a:p>
          <a:p>
            <a:pPr>
              <a:buNone/>
            </a:pP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Nếu </a:t>
            </a:r>
            <a:r>
              <a:rPr lang="vi-VN" sz="1800" smtClean="0">
                <a:latin typeface="Times New Roman" pitchFamily="18" charset="0"/>
                <a:cs typeface="Times New Roman" pitchFamily="18" charset="0"/>
              </a:rPr>
              <a:t>không có bài đánh, buộc lòng bạn phải rút thêm 1 lá từ xấp bài úp</a:t>
            </a:r>
            <a:r>
              <a:rPr lang="vi-VN" sz="1800" smtClean="0">
                <a:latin typeface="Times New Roman" pitchFamily="18" charset="0"/>
                <a:cs typeface="Times New Roman" pitchFamily="18" charset="0"/>
              </a:rPr>
              <a:t>. </a:t>
            </a:r>
            <a:endParaRPr lang="en-US" sz="1800" smtClean="0">
              <a:latin typeface="Times New Roman" pitchFamily="18" charset="0"/>
              <a:cs typeface="Times New Roman" pitchFamily="18" charset="0"/>
            </a:endParaRPr>
          </a:p>
          <a:p>
            <a:pPr>
              <a:buNone/>
            </a:pP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Khi </a:t>
            </a:r>
            <a:r>
              <a:rPr lang="vi-VN" sz="1800" smtClean="0">
                <a:latin typeface="Times New Roman" pitchFamily="18" charset="0"/>
                <a:cs typeface="Times New Roman" pitchFamily="18" charset="0"/>
              </a:rPr>
              <a:t>bốc được lá bài phù hợp với 2 nguyên tắc trên, hãy đánh xuống ngay để không bị mất lượt nhé!</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pic>
        <p:nvPicPr>
          <p:cNvPr id="6146" name="Picture 2" descr="C:\Users\Administrator\Desktop\2022-04-13_031249.png"/>
          <p:cNvPicPr>
            <a:picLocks noChangeAspect="1" noChangeArrowheads="1"/>
          </p:cNvPicPr>
          <p:nvPr/>
        </p:nvPicPr>
        <p:blipFill>
          <a:blip r:embed="rId2"/>
          <a:srcRect/>
          <a:stretch>
            <a:fillRect/>
          </a:stretch>
        </p:blipFill>
        <p:spPr bwMode="auto">
          <a:xfrm>
            <a:off x="4572000" y="1504950"/>
            <a:ext cx="4267200" cy="3180460"/>
          </a:xfrm>
          <a:prstGeom prst="rect">
            <a:avLst/>
          </a:prstGeom>
          <a:noFill/>
        </p:spPr>
      </p:pic>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2" name="Title 1"/>
          <p:cNvSpPr>
            <a:spLocks noGrp="1"/>
          </p:cNvSpPr>
          <p:nvPr>
            <p:ph type="title" idx="4294967295"/>
          </p:nvPr>
        </p:nvSpPr>
        <p:spPr>
          <a:xfrm>
            <a:off x="1371600" y="228600"/>
            <a:ext cx="7497762" cy="857250"/>
          </a:xfrm>
        </p:spPr>
        <p:style>
          <a:lnRef idx="1">
            <a:schemeClr val="accent4"/>
          </a:lnRef>
          <a:fillRef idx="2">
            <a:schemeClr val="accent4"/>
          </a:fillRef>
          <a:effectRef idx="1">
            <a:schemeClr val="accent4"/>
          </a:effectRef>
          <a:fontRef idx="minor">
            <a:schemeClr val="dk1"/>
          </a:fontRef>
        </p:style>
        <p:txBody>
          <a:bodyPr>
            <a:scene3d>
              <a:camera prst="orthographicFront"/>
              <a:lightRig rig="soft" dir="t">
                <a:rot lat="0" lon="0" rev="10800000"/>
              </a:lightRig>
            </a:scene3d>
            <a:sp3d>
              <a:bevelT w="27940" h="12700"/>
              <a:contourClr>
                <a:srgbClr val="DDDDDD"/>
              </a:contourClr>
            </a:sp3d>
          </a:bodyPr>
          <a:lstStyle/>
          <a:p>
            <a:pPr algn="ctr"/>
            <a:r>
              <a:rPr lang="en-US" b="1" smtClean="0"/>
              <a:t>End</a:t>
            </a:r>
            <a:endParaRPr lang="en-US" dirty="0"/>
          </a:p>
        </p:txBody>
      </p:sp>
      <p:sp>
        <p:nvSpPr>
          <p:cNvPr id="3" name="Content Placeholder 2"/>
          <p:cNvSpPr>
            <a:spLocks noGrp="1"/>
          </p:cNvSpPr>
          <p:nvPr>
            <p:ph idx="4294967295"/>
          </p:nvPr>
        </p:nvSpPr>
        <p:spPr>
          <a:xfrm>
            <a:off x="1447800" y="2114550"/>
            <a:ext cx="7391400" cy="1295400"/>
          </a:xfrm>
        </p:spPr>
        <p:txBody>
          <a:bodyPr>
            <a:noAutofit/>
          </a:bodyPr>
          <a:lstStyle/>
          <a:p>
            <a:pPr algn="ctr">
              <a:buNone/>
            </a:pPr>
            <a:r>
              <a:rPr lang="en-US" sz="6000" b="1" smtClean="0">
                <a:solidFill>
                  <a:srgbClr val="FF0000"/>
                </a:solidFill>
                <a:latin typeface="Times New Roman" pitchFamily="18" charset="0"/>
                <a:cs typeface="Times New Roman" pitchFamily="18" charset="0"/>
              </a:rPr>
              <a:t> </a:t>
            </a:r>
            <a:r>
              <a:rPr lang="en-US" sz="6000" b="1" smtClean="0">
                <a:solidFill>
                  <a:srgbClr val="FF0000"/>
                </a:solidFill>
                <a:latin typeface="Times New Roman" pitchFamily="18" charset="0"/>
                <a:cs typeface="Times New Roman" pitchFamily="18" charset="0"/>
              </a:rPr>
              <a:t>THANK YOU!</a:t>
            </a:r>
            <a:endParaRPr lang="en-US" sz="6000" dirty="0"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75412462"/>
      </p:ext>
    </p:extLst>
  </p:cSld>
  <p:clrMapOvr>
    <a:masterClrMapping/>
  </p:clrMapOvr>
  <mc:AlternateContent xmlns:mc="http://schemas.openxmlformats.org/markup-compatibility/2006">
    <mc:Choice xmlns="" xmlns:p14="http://schemas.microsoft.com/office/powerpoint/2010/main" Requires="p14">
      <p:transition spd="slow" p14:dur="2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487</TotalTime>
  <Words>304</Words>
  <Application>Microsoft Office PowerPoint</Application>
  <PresentationFormat>On-screen Show (16:9)</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THỰC TẬP GAMELOFT ĐỀ TÀI: Game UNO</vt:lpstr>
      <vt:lpstr>Overview</vt:lpstr>
      <vt:lpstr>Card</vt:lpstr>
      <vt:lpstr>Card</vt:lpstr>
      <vt:lpstr>Gameplay</vt:lpstr>
      <vt:lpstr>Gameplay</vt:lpstr>
      <vt:lpstr>Gameplay</vt:lpstr>
      <vt:lpstr>Gameplay</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lí doanh nghiệp Đề tài chọn : Quản lí trung tâm dạy học</dc:title>
  <dc:creator>Administrator</dc:creator>
  <cp:lastModifiedBy>Admin</cp:lastModifiedBy>
  <cp:revision>160</cp:revision>
  <dcterms:created xsi:type="dcterms:W3CDTF">2006-08-16T00:00:00Z</dcterms:created>
  <dcterms:modified xsi:type="dcterms:W3CDTF">2022-04-12T20:30:30Z</dcterms:modified>
</cp:coreProperties>
</file>