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79280" cy="580320"/>
          </a:xfrm>
          <a:prstGeom prst="rect">
            <a:avLst/>
          </a:prstGeom>
          <a:ln>
            <a:noFill/>
          </a:ln>
        </p:spPr>
      </p:pic>
      <p:pic>
        <p:nvPicPr>
          <p:cNvPr id="1" name="" descr=""/>
          <p:cNvPicPr/>
          <p:nvPr/>
        </p:nvPicPr>
        <p:blipFill>
          <a:blip r:embed="rId3"/>
          <a:stretch/>
        </p:blipFill>
        <p:spPr>
          <a:xfrm>
            <a:off x="0" y="0"/>
            <a:ext cx="10079280" cy="323280"/>
          </a:xfrm>
          <a:prstGeom prst="rect">
            <a:avLst/>
          </a:prstGeom>
          <a:ln>
            <a:noFill/>
          </a:ln>
        </p:spPr>
      </p:pic>
      <p:sp>
        <p:nvSpPr>
          <p:cNvPr id="2" name="PlaceHolder 1"/>
          <p:cNvSpPr>
            <a:spLocks noGrp="1"/>
          </p:cNvSpPr>
          <p:nvPr>
            <p:ph type="title"/>
          </p:nvPr>
        </p:nvSpPr>
        <p:spPr>
          <a:xfrm>
            <a:off x="504000" y="565560"/>
            <a:ext cx="9070920" cy="945720"/>
          </a:xfrm>
          <a:prstGeom prst="rect">
            <a:avLst/>
          </a:prstGeom>
        </p:spPr>
        <p:txBody>
          <a:bodyPr lIns="0" rIns="0" tIns="0" bIns="0" anchor="ctr">
            <a:noAutofit/>
          </a:bodyPr>
          <a:p>
            <a:pPr algn="ctr"/>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3" name="PlaceHolder 2"/>
          <p:cNvSpPr>
            <a:spLocks noGrp="1"/>
          </p:cNvSpPr>
          <p:nvPr>
            <p:ph type="body"/>
          </p:nvPr>
        </p:nvSpPr>
        <p:spPr>
          <a:xfrm>
            <a:off x="504000" y="1656000"/>
            <a:ext cx="9070920" cy="29581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6120" y="0"/>
            <a:ext cx="10079280" cy="323280"/>
          </a:xfrm>
          <a:prstGeom prst="rect">
            <a:avLst/>
          </a:prstGeom>
          <a:ln>
            <a:noFill/>
          </a:ln>
        </p:spPr>
      </p:pic>
      <p:pic>
        <p:nvPicPr>
          <p:cNvPr id="41" name="" descr=""/>
          <p:cNvPicPr/>
          <p:nvPr/>
        </p:nvPicPr>
        <p:blipFill>
          <a:blip r:embed="rId3"/>
          <a:stretch/>
        </p:blipFill>
        <p:spPr>
          <a:xfrm>
            <a:off x="6120" y="5357160"/>
            <a:ext cx="10079280" cy="323280"/>
          </a:xfrm>
          <a:prstGeom prst="rect">
            <a:avLst/>
          </a:prstGeom>
          <a:ln>
            <a:noFill/>
          </a:ln>
        </p:spPr>
      </p:pic>
      <p:sp>
        <p:nvSpPr>
          <p:cNvPr id="42" name="CustomShape 1"/>
          <p:cNvSpPr/>
          <p:nvPr/>
        </p:nvSpPr>
        <p:spPr>
          <a:xfrm>
            <a:off x="1728360" y="5400360"/>
            <a:ext cx="2347560" cy="39024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Arial"/>
                <a:ea typeface="DejaVu Sans"/>
              </a:rPr>
              <a:t>&lt;date/time&gt;</a:t>
            </a:r>
            <a:endParaRPr b="0" lang="en-US" sz="1400" spc="-1" strike="noStrike">
              <a:latin typeface="Arial"/>
            </a:endParaRPr>
          </a:p>
        </p:txBody>
      </p:sp>
      <p:sp>
        <p:nvSpPr>
          <p:cNvPr id="43" name="CustomShape 2"/>
          <p:cNvSpPr/>
          <p:nvPr/>
        </p:nvSpPr>
        <p:spPr>
          <a:xfrm>
            <a:off x="4221360" y="5400360"/>
            <a:ext cx="3194280" cy="39024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Arial"/>
                <a:ea typeface="DejaVu Sans"/>
              </a:rPr>
              <a:t>&lt;footer&gt;</a:t>
            </a:r>
            <a:endParaRPr b="0" lang="en-US" sz="1400" spc="-1" strike="noStrike">
              <a:latin typeface="Arial"/>
            </a:endParaRPr>
          </a:p>
        </p:txBody>
      </p:sp>
      <p:sp>
        <p:nvSpPr>
          <p:cNvPr id="44" name="CustomShape 3"/>
          <p:cNvSpPr/>
          <p:nvPr/>
        </p:nvSpPr>
        <p:spPr>
          <a:xfrm>
            <a:off x="7659720" y="5400360"/>
            <a:ext cx="2347560" cy="390240"/>
          </a:xfrm>
          <a:prstGeom prst="rect">
            <a:avLst/>
          </a:prstGeom>
          <a:noFill/>
          <a:ln>
            <a:noFill/>
          </a:ln>
        </p:spPr>
        <p:style>
          <a:lnRef idx="0"/>
          <a:fillRef idx="0"/>
          <a:effectRef idx="0"/>
          <a:fontRef idx="minor"/>
        </p:style>
        <p:txBody>
          <a:bodyPr lIns="0" rIns="0" tIns="0" bIns="0">
            <a:noAutofit/>
          </a:bodyPr>
          <a:p>
            <a:pPr algn="r">
              <a:lnSpc>
                <a:spcPct val="100000"/>
              </a:lnSpc>
            </a:pPr>
            <a:fld id="{6CC21CB5-4B13-4FA2-820F-3F6E7C0E9E18}" type="slidenum">
              <a:rPr b="0" lang="en-US" sz="1400" spc="-1" strike="noStrike">
                <a:solidFill>
                  <a:srgbClr val="ffffff"/>
                </a:solidFill>
                <a:latin typeface="Arial"/>
                <a:ea typeface="DejaVu Sans"/>
              </a:rPr>
              <a:t>&lt;number&gt;</a:t>
            </a:fld>
            <a:endParaRPr b="0" lang="en-US" sz="1400" spc="-1" strike="noStrike">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46" name="PlaceHolder 5"/>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2"/>
          <a:stretch/>
        </p:blipFill>
        <p:spPr>
          <a:xfrm>
            <a:off x="6120" y="0"/>
            <a:ext cx="10079280" cy="323280"/>
          </a:xfrm>
          <a:prstGeom prst="rect">
            <a:avLst/>
          </a:prstGeom>
          <a:ln>
            <a:noFill/>
          </a:ln>
        </p:spPr>
      </p:pic>
      <p:pic>
        <p:nvPicPr>
          <p:cNvPr id="84" name="" descr=""/>
          <p:cNvPicPr/>
          <p:nvPr/>
        </p:nvPicPr>
        <p:blipFill>
          <a:blip r:embed="rId3"/>
          <a:stretch/>
        </p:blipFill>
        <p:spPr>
          <a:xfrm>
            <a:off x="6120" y="5357160"/>
            <a:ext cx="10079280" cy="323280"/>
          </a:xfrm>
          <a:prstGeom prst="rect">
            <a:avLst/>
          </a:prstGeom>
          <a:ln>
            <a:noFill/>
          </a:ln>
        </p:spPr>
      </p:pic>
      <p:sp>
        <p:nvSpPr>
          <p:cNvPr id="85" name="CustomShape 1"/>
          <p:cNvSpPr/>
          <p:nvPr/>
        </p:nvSpPr>
        <p:spPr>
          <a:xfrm>
            <a:off x="1728360" y="5400360"/>
            <a:ext cx="2347560" cy="39024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Arial"/>
                <a:ea typeface="DejaVu Sans"/>
              </a:rPr>
              <a:t>&lt;date/time&gt;</a:t>
            </a:r>
            <a:endParaRPr b="0" lang="en-US" sz="1400" spc="-1" strike="noStrike">
              <a:latin typeface="Arial"/>
            </a:endParaRPr>
          </a:p>
        </p:txBody>
      </p:sp>
      <p:sp>
        <p:nvSpPr>
          <p:cNvPr id="86" name="CustomShape 2"/>
          <p:cNvSpPr/>
          <p:nvPr/>
        </p:nvSpPr>
        <p:spPr>
          <a:xfrm>
            <a:off x="4221360" y="5400360"/>
            <a:ext cx="3194280" cy="39024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Arial"/>
                <a:ea typeface="DejaVu Sans"/>
              </a:rPr>
              <a:t>&lt;footer&gt;</a:t>
            </a:r>
            <a:endParaRPr b="0" lang="en-US" sz="1400" spc="-1" strike="noStrike">
              <a:latin typeface="Arial"/>
            </a:endParaRPr>
          </a:p>
        </p:txBody>
      </p:sp>
      <p:sp>
        <p:nvSpPr>
          <p:cNvPr id="87" name="CustomShape 3"/>
          <p:cNvSpPr/>
          <p:nvPr/>
        </p:nvSpPr>
        <p:spPr>
          <a:xfrm>
            <a:off x="7659720" y="5400360"/>
            <a:ext cx="2347560" cy="390240"/>
          </a:xfrm>
          <a:prstGeom prst="rect">
            <a:avLst/>
          </a:prstGeom>
          <a:noFill/>
          <a:ln>
            <a:noFill/>
          </a:ln>
        </p:spPr>
        <p:style>
          <a:lnRef idx="0"/>
          <a:fillRef idx="0"/>
          <a:effectRef idx="0"/>
          <a:fontRef idx="minor"/>
        </p:style>
        <p:txBody>
          <a:bodyPr lIns="0" rIns="0" tIns="0" bIns="0">
            <a:noAutofit/>
          </a:bodyPr>
          <a:p>
            <a:pPr algn="r">
              <a:lnSpc>
                <a:spcPct val="100000"/>
              </a:lnSpc>
            </a:pPr>
            <a:fld id="{FF3162C4-0976-4AA0-8AC3-712412382D8F}" type="slidenum">
              <a:rPr b="0" lang="en-US" sz="1400" spc="-1" strike="noStrike">
                <a:solidFill>
                  <a:srgbClr val="ffffff"/>
                </a:solidFill>
                <a:latin typeface="Arial"/>
                <a:ea typeface="DejaVu Sans"/>
              </a:rPr>
              <a:t>&lt;number&gt;</a:t>
            </a:fld>
            <a:endParaRPr b="0" lang="en-US" sz="1400" spc="-1" strike="noStrike">
              <a:latin typeface="Arial"/>
            </a:endParaRPr>
          </a:p>
        </p:txBody>
      </p:sp>
      <p:sp>
        <p:nvSpPr>
          <p:cNvPr id="88" name="PlaceHolder 4"/>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89" name="PlaceHolder 5"/>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6120" y="0"/>
            <a:ext cx="10079280" cy="323280"/>
          </a:xfrm>
          <a:prstGeom prst="rect">
            <a:avLst/>
          </a:prstGeom>
          <a:ln>
            <a:noFill/>
          </a:ln>
        </p:spPr>
      </p:pic>
      <p:pic>
        <p:nvPicPr>
          <p:cNvPr id="127" name="" descr=""/>
          <p:cNvPicPr/>
          <p:nvPr/>
        </p:nvPicPr>
        <p:blipFill>
          <a:blip r:embed="rId3"/>
          <a:stretch/>
        </p:blipFill>
        <p:spPr>
          <a:xfrm>
            <a:off x="6120" y="5357160"/>
            <a:ext cx="10079280" cy="323280"/>
          </a:xfrm>
          <a:prstGeom prst="rect">
            <a:avLst/>
          </a:prstGeom>
          <a:ln>
            <a:noFill/>
          </a:ln>
        </p:spPr>
      </p:pic>
      <p:sp>
        <p:nvSpPr>
          <p:cNvPr id="128" name="CustomShape 1"/>
          <p:cNvSpPr/>
          <p:nvPr/>
        </p:nvSpPr>
        <p:spPr>
          <a:xfrm>
            <a:off x="1728360" y="5400360"/>
            <a:ext cx="2347560" cy="39024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Arial"/>
                <a:ea typeface="DejaVu Sans"/>
              </a:rPr>
              <a:t>&lt;date/time&gt;</a:t>
            </a:r>
            <a:endParaRPr b="0" lang="en-US" sz="1400" spc="-1" strike="noStrike">
              <a:latin typeface="Arial"/>
            </a:endParaRPr>
          </a:p>
        </p:txBody>
      </p:sp>
      <p:sp>
        <p:nvSpPr>
          <p:cNvPr id="129" name="CustomShape 2"/>
          <p:cNvSpPr/>
          <p:nvPr/>
        </p:nvSpPr>
        <p:spPr>
          <a:xfrm>
            <a:off x="4221360" y="5400360"/>
            <a:ext cx="3194280" cy="39024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Arial"/>
                <a:ea typeface="DejaVu Sans"/>
              </a:rPr>
              <a:t>&lt;footer&gt;</a:t>
            </a:r>
            <a:endParaRPr b="0" lang="en-US" sz="1400" spc="-1" strike="noStrike">
              <a:latin typeface="Arial"/>
            </a:endParaRPr>
          </a:p>
        </p:txBody>
      </p:sp>
      <p:sp>
        <p:nvSpPr>
          <p:cNvPr id="130" name="CustomShape 3"/>
          <p:cNvSpPr/>
          <p:nvPr/>
        </p:nvSpPr>
        <p:spPr>
          <a:xfrm>
            <a:off x="7659720" y="5400360"/>
            <a:ext cx="2347560" cy="390240"/>
          </a:xfrm>
          <a:prstGeom prst="rect">
            <a:avLst/>
          </a:prstGeom>
          <a:noFill/>
          <a:ln>
            <a:noFill/>
          </a:ln>
        </p:spPr>
        <p:style>
          <a:lnRef idx="0"/>
          <a:fillRef idx="0"/>
          <a:effectRef idx="0"/>
          <a:fontRef idx="minor"/>
        </p:style>
        <p:txBody>
          <a:bodyPr lIns="0" rIns="0" tIns="0" bIns="0">
            <a:noAutofit/>
          </a:bodyPr>
          <a:p>
            <a:pPr algn="r">
              <a:lnSpc>
                <a:spcPct val="100000"/>
              </a:lnSpc>
            </a:pPr>
            <a:fld id="{EEBDAACA-585B-45B4-A4BE-21A5907E7DB0}" type="slidenum">
              <a:rPr b="0" lang="en-US" sz="1400" spc="-1" strike="noStrike">
                <a:solidFill>
                  <a:srgbClr val="ffffff"/>
                </a:solidFill>
                <a:latin typeface="Arial"/>
                <a:ea typeface="DejaVu Sans"/>
              </a:rPr>
              <a:t>&lt;number&gt;</a:t>
            </a:fld>
            <a:endParaRPr b="0" lang="en-US" sz="1400" spc="-1" strike="noStrike">
              <a:latin typeface="Arial"/>
            </a:endParaRPr>
          </a:p>
        </p:txBody>
      </p:sp>
      <p:sp>
        <p:nvSpPr>
          <p:cNvPr id="131" name="PlaceHolder 4"/>
          <p:cNvSpPr>
            <a:spLocks noGrp="1"/>
          </p:cNvSpPr>
          <p:nvPr>
            <p:ph type="title"/>
          </p:nvPr>
        </p:nvSpPr>
        <p:spPr>
          <a:xfrm>
            <a:off x="504000" y="565560"/>
            <a:ext cx="9070920" cy="945720"/>
          </a:xfrm>
          <a:prstGeom prst="rect">
            <a:avLst/>
          </a:prstGeom>
        </p:spPr>
        <p:txBody>
          <a:bodyPr lIns="0" rIns="0" tIns="0" bIns="0" anchor="ctr">
            <a:noAutofit/>
          </a:bodyPr>
          <a:p>
            <a:pPr algn="ctr"/>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132" name="PlaceHolder 5"/>
          <p:cNvSpPr>
            <a:spLocks noGrp="1"/>
          </p:cNvSpPr>
          <p:nvPr>
            <p:ph type="body"/>
          </p:nvPr>
        </p:nvSpPr>
        <p:spPr>
          <a:xfrm>
            <a:off x="504000" y="1656000"/>
            <a:ext cx="9070920" cy="29581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920" y="648000"/>
            <a:ext cx="9070920" cy="2735280"/>
          </a:xfrm>
          <a:prstGeom prst="rect">
            <a:avLst/>
          </a:prstGeom>
          <a:solidFill>
            <a:srgbClr val="c7243a"/>
          </a:solidFill>
          <a:ln>
            <a:noFill/>
          </a:ln>
        </p:spPr>
        <p:style>
          <a:lnRef idx="0"/>
          <a:fillRef idx="0"/>
          <a:effectRef idx="0"/>
          <a:fontRef idx="minor"/>
        </p:style>
        <p:txBody>
          <a:bodyPr lIns="72000" rIns="0" tIns="0" bIns="0" anchor="ctr">
            <a:noAutofit/>
          </a:bodyPr>
          <a:p>
            <a:pPr>
              <a:lnSpc>
                <a:spcPct val="100000"/>
              </a:lnSpc>
            </a:pPr>
            <a:r>
              <a:rPr b="0" lang="en-US" sz="4400" spc="-1" strike="noStrike">
                <a:solidFill>
                  <a:srgbClr val="ffffff"/>
                </a:solidFill>
                <a:latin typeface="Arial"/>
                <a:ea typeface="DejaVu Sans"/>
              </a:rPr>
              <a:t>Exception in Java</a:t>
            </a:r>
            <a:endParaRPr b="0" lang="en-US" sz="4400" spc="-1" strike="noStrike">
              <a:latin typeface="Arial"/>
            </a:endParaRPr>
          </a:p>
        </p:txBody>
      </p:sp>
      <p:sp>
        <p:nvSpPr>
          <p:cNvPr id="170" name="CustomShape 2"/>
          <p:cNvSpPr/>
          <p:nvPr/>
        </p:nvSpPr>
        <p:spPr>
          <a:xfrm>
            <a:off x="3816000" y="3600000"/>
            <a:ext cx="5254920" cy="129528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3200" spc="-1" strike="noStrike">
                <a:solidFill>
                  <a:srgbClr val="000000"/>
                </a:solidFill>
                <a:latin typeface="Arial"/>
                <a:ea typeface="DejaVu Sans"/>
              </a:rPr>
              <a:t>Team Tech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Finally block</a:t>
            </a:r>
            <a:endParaRPr b="0" lang="en-US" sz="4400" spc="-1" strike="noStrike">
              <a:latin typeface="Arial"/>
            </a:endParaRPr>
          </a:p>
        </p:txBody>
      </p:sp>
      <p:sp>
        <p:nvSpPr>
          <p:cNvPr id="237" name="CustomShape 2"/>
          <p:cNvSpPr/>
          <p:nvPr/>
        </p:nvSpPr>
        <p:spPr>
          <a:xfrm>
            <a:off x="504000" y="2194560"/>
            <a:ext cx="351900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3200" spc="-1" strike="noStrike">
                <a:solidFill>
                  <a:srgbClr val="000000"/>
                </a:solidFill>
                <a:latin typeface="DejaVu Math TeX Gyre"/>
                <a:ea typeface="Noto Sans CJK SC"/>
              </a:rPr>
              <a:t>Khối finally sẽ luôn được thực hiện kể cả khối catch không bắt đúng exception.</a:t>
            </a:r>
            <a:endParaRPr b="0" lang="en-US" sz="3200" spc="-1" strike="noStrike">
              <a:latin typeface="Arial"/>
            </a:endParaRPr>
          </a:p>
        </p:txBody>
      </p:sp>
      <p:pic>
        <p:nvPicPr>
          <p:cNvPr id="238" name="" descr=""/>
          <p:cNvPicPr/>
          <p:nvPr/>
        </p:nvPicPr>
        <p:blipFill>
          <a:blip r:embed="rId1"/>
          <a:stretch/>
        </p:blipFill>
        <p:spPr>
          <a:xfrm>
            <a:off x="4480560" y="762480"/>
            <a:ext cx="5578920" cy="3809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57200" y="192024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000000"/>
                </a:solidFill>
                <a:latin typeface="DejaVu Math TeX Gyre"/>
                <a:ea typeface="Noto Sans CJK SC"/>
              </a:rPr>
              <a:t>Có những tình huống ta cần biết rõ đó là exception nào, đến từ đâu để có thể xử lý. Hoặc xử lý cụ thể với mỗi exception. Khi đó ta có thể sử cùng nhiều khối catch, sau cùng là khối finally.</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Một số lưu ý khí dùng nhiều khối catch:</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Khi một ngoài lệ được đưa ra, chỉ có 1 khối catch phù hợp bắt được và các lệnh trong khối đó được thực hiện, các khối catch khác sẽ bị bỏ qua.</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Trường hợp có 2 khối catch với 2 exception là cha con/ ông con, thì exception con sẽ luôn phải được catch trước exception cha/ông,… Nếu ông trình biên dịch sẽ báo lỗi.</a:t>
            </a:r>
            <a:endParaRPr b="0" lang="en-US" sz="1800" spc="-1" strike="noStrike">
              <a:latin typeface="Arial"/>
            </a:endParaRPr>
          </a:p>
          <a:p>
            <a:pPr>
              <a:lnSpc>
                <a:spcPct val="100000"/>
              </a:lnSpc>
            </a:pPr>
            <a:endParaRPr b="0" lang="en-US" sz="1800" spc="-1" strike="noStrike">
              <a:latin typeface="Arial"/>
            </a:endParaRPr>
          </a:p>
        </p:txBody>
      </p:sp>
      <p:sp>
        <p:nvSpPr>
          <p:cNvPr id="240" name="CustomShape 2"/>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Use Multiple catch blocks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192024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000000"/>
                </a:solidFill>
                <a:latin typeface="DejaVu Math TeX Gyre"/>
                <a:ea typeface="Noto Sans CJK SC"/>
              </a:rPr>
              <a:t>Tổng hợp lại quá trình của khối try - catch – finally:</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Nếu không có khối catch nào bắt được ngoại lệ:</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Nếu không có khối finally, hàm đó sẽ bị dừng ngay lập tức</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Nếu có khối finally, chỉ các lệnh trong khối đó sẽ dc thực hiên. Sau khi thực hiện xong, hàm sẽ dừng.</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Nếu có 1 khối catch bắt dc exception:</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Nếu không có khối finally, các lệnh trong khối catch đó dc thực hiện, tiếp theo là các lệnh sau khối try catch.</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 Nếu có khối finally, thực hiện lệnh khối catch → finally → các lệnh sau khối try - catch - finally.</a:t>
            </a:r>
            <a:endParaRPr b="0" lang="en-US" sz="1800" spc="-1" strike="noStrike">
              <a:latin typeface="Arial"/>
            </a:endParaRPr>
          </a:p>
        </p:txBody>
      </p:sp>
      <p:sp>
        <p:nvSpPr>
          <p:cNvPr id="242" name="CustomShape 2"/>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Control Flow in Exception Condition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7200" y="1920240"/>
            <a:ext cx="9070920" cy="2988720"/>
          </a:xfrm>
          <a:prstGeom prst="rect">
            <a:avLst/>
          </a:prstGeom>
          <a:noFill/>
          <a:ln>
            <a:noFill/>
          </a:ln>
        </p:spPr>
        <p:style>
          <a:lnRef idx="0"/>
          <a:fillRef idx="0"/>
          <a:effectRef idx="0"/>
          <a:fontRef idx="minor"/>
        </p:style>
      </p:sp>
      <p:sp>
        <p:nvSpPr>
          <p:cNvPr id="244" name="CustomShape 2"/>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Control Flow in Exception Condition</a:t>
            </a:r>
            <a:endParaRPr b="0" lang="en-US" sz="4400" spc="-1" strike="noStrike">
              <a:latin typeface="Arial"/>
            </a:endParaRPr>
          </a:p>
        </p:txBody>
      </p:sp>
      <p:pic>
        <p:nvPicPr>
          <p:cNvPr id="245" name="" descr=""/>
          <p:cNvPicPr/>
          <p:nvPr/>
        </p:nvPicPr>
        <p:blipFill>
          <a:blip r:embed="rId1"/>
          <a:stretch/>
        </p:blipFill>
        <p:spPr>
          <a:xfrm>
            <a:off x="914400" y="1650240"/>
            <a:ext cx="8124120" cy="35614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Throwing </a:t>
            </a:r>
            <a:endParaRPr b="0" lang="en-US" sz="4400" spc="-1" strike="noStrike">
              <a:latin typeface="Arial"/>
            </a:endParaRPr>
          </a:p>
          <a:p>
            <a:pPr>
              <a:lnSpc>
                <a:spcPct val="100000"/>
              </a:lnSpc>
            </a:pPr>
            <a:r>
              <a:rPr b="0" lang="en-US" sz="4400" spc="-1" strike="noStrike">
                <a:solidFill>
                  <a:srgbClr val="c7243a"/>
                </a:solidFill>
                <a:latin typeface="Arial"/>
                <a:ea typeface="DejaVu Sans"/>
              </a:rPr>
              <a:t>Exception</a:t>
            </a:r>
            <a:endParaRPr b="0" lang="en-US" sz="4400" spc="-1" strike="noStrike">
              <a:latin typeface="Arial"/>
            </a:endParaRPr>
          </a:p>
        </p:txBody>
      </p:sp>
      <p:sp>
        <p:nvSpPr>
          <p:cNvPr id="247" name="CustomShape 2"/>
          <p:cNvSpPr/>
          <p:nvPr/>
        </p:nvSpPr>
        <p:spPr>
          <a:xfrm>
            <a:off x="182880" y="1948680"/>
            <a:ext cx="3976200" cy="2988720"/>
          </a:xfrm>
          <a:prstGeom prst="rect">
            <a:avLst/>
          </a:prstGeom>
          <a:noFill/>
          <a:ln>
            <a:noFill/>
          </a:ln>
        </p:spPr>
        <p:style>
          <a:lnRef idx="0"/>
          <a:fillRef idx="0"/>
          <a:effectRef idx="0"/>
          <a:fontRef idx="minor"/>
        </p:style>
        <p:txBody>
          <a:bodyPr lIns="0" rIns="0" tIns="0" bIns="0">
            <a:normAutofit fontScale="27000"/>
          </a:bodyPr>
          <a:p>
            <a:pPr>
              <a:lnSpc>
                <a:spcPct val="100000"/>
              </a:lnSpc>
            </a:pPr>
            <a:r>
              <a:rPr b="0" lang="en-US" sz="3200" spc="-1" strike="noStrike">
                <a:solidFill>
                  <a:srgbClr val="000000"/>
                </a:solidFill>
                <a:latin typeface="DejaVu Math TeX Gyre"/>
                <a:ea typeface="Noto Sans CJK SC"/>
              </a:rPr>
              <a:t>Trong phần trên, ta đã dùng try catch để bắt các exception do JVM đưa ra. Tuy nhiên, ta cũng có thể ném ra các ngọai lệ bằng từ khóa throw.</a:t>
            </a:r>
            <a:endParaRPr b="0" lang="en-US" sz="3200" spc="-1" strike="noStrike">
              <a:latin typeface="Arial"/>
            </a:endParaRPr>
          </a:p>
          <a:p>
            <a:pPr>
              <a:lnSpc>
                <a:spcPct val="100000"/>
              </a:lnSpc>
            </a:pPr>
            <a:r>
              <a:rPr b="0" lang="en-US" sz="3200" spc="-1" strike="noStrike">
                <a:solidFill>
                  <a:srgbClr val="000000"/>
                </a:solidFill>
                <a:latin typeface="DejaVu Math TeX Gyre"/>
                <a:ea typeface="Noto Sans CJK SC"/>
              </a:rPr>
              <a:t>Ví dụ với ArithmeticException sẽ không bắt exceptionđối với số double, vị vậy ta cần viết hàm chia số thực và ném ra ngoại lệ này:</a:t>
            </a:r>
            <a:endParaRPr b="0" lang="en-US" sz="3200" spc="-1" strike="noStrike">
              <a:latin typeface="Arial"/>
            </a:endParaRPr>
          </a:p>
        </p:txBody>
      </p:sp>
      <p:pic>
        <p:nvPicPr>
          <p:cNvPr id="248" name="" descr=""/>
          <p:cNvPicPr/>
          <p:nvPr/>
        </p:nvPicPr>
        <p:blipFill>
          <a:blip r:embed="rId1"/>
          <a:stretch/>
        </p:blipFill>
        <p:spPr>
          <a:xfrm>
            <a:off x="4297680" y="800280"/>
            <a:ext cx="5142960" cy="4228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38480" y="1554480"/>
            <a:ext cx="9070920" cy="2988720"/>
          </a:xfrm>
          <a:prstGeom prst="rect">
            <a:avLst/>
          </a:prstGeom>
          <a:noFill/>
          <a:ln>
            <a:noFill/>
          </a:ln>
        </p:spPr>
        <p:style>
          <a:lnRef idx="0"/>
          <a:fillRef idx="0"/>
          <a:effectRef idx="0"/>
          <a:fontRef idx="minor"/>
        </p:style>
      </p:sp>
      <p:sp>
        <p:nvSpPr>
          <p:cNvPr id="250" name="CustomShape 2"/>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Declaring Exceptions</a:t>
            </a:r>
            <a:endParaRPr b="0" lang="en-US" sz="4400" spc="-1" strike="noStrike">
              <a:latin typeface="Arial"/>
            </a:endParaRPr>
          </a:p>
        </p:txBody>
      </p:sp>
      <p:sp>
        <p:nvSpPr>
          <p:cNvPr id="251" name="CustomShape 3"/>
          <p:cNvSpPr/>
          <p:nvPr/>
        </p:nvSpPr>
        <p:spPr>
          <a:xfrm>
            <a:off x="457200" y="193284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000000"/>
                </a:solidFill>
                <a:latin typeface="DejaVu Math TeX Gyre"/>
                <a:ea typeface="Noto Sans CJK SC"/>
              </a:rPr>
              <a:t>Tất cả các checked exception mà hàm đó có thể đưa ra (không bị bắt bởi khối try catch)đêù phải được khai báo với từ khóa throws. </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Tuy nhiên, bạn có thể khai báo exception mà ko nhất thiết trong hàm phải đưa ra exception đó.</a:t>
            </a:r>
            <a:endParaRPr b="0" lang="en-US" sz="1800" spc="-1" strike="noStrike">
              <a:latin typeface="Arial"/>
            </a:endParaRPr>
          </a:p>
          <a:p>
            <a:pPr>
              <a:lnSpc>
                <a:spcPct val="100000"/>
              </a:lnSpc>
            </a:pPr>
            <a:r>
              <a:rPr b="0" lang="en-US" sz="1800" spc="-1" strike="noStrike">
                <a:solidFill>
                  <a:srgbClr val="000000"/>
                </a:solidFill>
                <a:latin typeface="DejaVu Math TeX Gyre"/>
                <a:ea typeface="Noto Sans CJK SC"/>
              </a:rPr>
              <a:t>Nếu hàm gọi một hàm khác ném exception bằng throws thì hàm đó cũng phải ném exception đó bằng throws hoặc catch bằng khối try catch.</a:t>
            </a:r>
            <a:endParaRPr b="0" lang="en-US" sz="1800" spc="-1" strike="noStrike">
              <a:latin typeface="Arial"/>
            </a:endParaRPr>
          </a:p>
          <a:p>
            <a:pPr>
              <a:lnSpc>
                <a:spcPct val="100000"/>
              </a:lnSpc>
            </a:pPr>
            <a:endParaRPr b="0" lang="en-US" sz="1800" spc="-1" strike="noStrike">
              <a:latin typeface="Arial"/>
            </a:endParaRPr>
          </a:p>
        </p:txBody>
      </p:sp>
      <p:pic>
        <p:nvPicPr>
          <p:cNvPr id="252" name="" descr=""/>
          <p:cNvPicPr/>
          <p:nvPr/>
        </p:nvPicPr>
        <p:blipFill>
          <a:blip r:embed="rId1"/>
          <a:stretch/>
        </p:blipFill>
        <p:spPr>
          <a:xfrm>
            <a:off x="457200" y="3749040"/>
            <a:ext cx="7790760" cy="828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38480" y="1554480"/>
            <a:ext cx="9070920" cy="2988720"/>
          </a:xfrm>
          <a:prstGeom prst="rect">
            <a:avLst/>
          </a:prstGeom>
          <a:noFill/>
          <a:ln>
            <a:noFill/>
          </a:ln>
        </p:spPr>
        <p:style>
          <a:lnRef idx="0"/>
          <a:fillRef idx="0"/>
          <a:effectRef idx="0"/>
          <a:fontRef idx="minor"/>
        </p:style>
      </p:sp>
      <p:sp>
        <p:nvSpPr>
          <p:cNvPr id="254" name="CustomShape 2"/>
          <p:cNvSpPr/>
          <p:nvPr/>
        </p:nvSpPr>
        <p:spPr>
          <a:xfrm>
            <a:off x="182880" y="565560"/>
            <a:ext cx="978408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Declaring Exceptions when Overriding</a:t>
            </a:r>
            <a:endParaRPr b="0" lang="en-US" sz="4400" spc="-1" strike="noStrike">
              <a:latin typeface="Arial"/>
            </a:endParaRPr>
          </a:p>
        </p:txBody>
      </p:sp>
      <p:sp>
        <p:nvSpPr>
          <p:cNvPr id="255" name="CustomShape 3"/>
          <p:cNvSpPr/>
          <p:nvPr/>
        </p:nvSpPr>
        <p:spPr>
          <a:xfrm>
            <a:off x="457200" y="1932840"/>
            <a:ext cx="9070920" cy="2988720"/>
          </a:xfrm>
          <a:prstGeom prst="rect">
            <a:avLst/>
          </a:prstGeom>
          <a:noFill/>
          <a:ln>
            <a:noFill/>
          </a:ln>
        </p:spPr>
        <p:style>
          <a:lnRef idx="0"/>
          <a:fillRef idx="0"/>
          <a:effectRef idx="0"/>
          <a:fontRef idx="minor"/>
        </p:style>
        <p:txBody>
          <a:bodyPr lIns="0" rIns="0" tIns="0" bIns="0">
            <a:normAutofit/>
          </a:bodyPr>
          <a:p>
            <a:r>
              <a:rPr b="0" lang="en-US" sz="1800" spc="-1" strike="noStrike">
                <a:solidFill>
                  <a:srgbClr val="000000"/>
                </a:solidFill>
                <a:latin typeface="DejaVu Math TeX Gyre"/>
                <a:ea typeface="Noto Sans CJK SC"/>
              </a:rPr>
              <a:t>Nếu lớp con ghi đè một hàm của lớp cha, và hàm đó của lớp cha ném các ngoại lệ thì các hàm đó của lớp con không được ném bất kỳ ngoại lệ nào khác ngoại lệ của hàm tại lớp cha.</a:t>
            </a:r>
            <a:endParaRPr b="0" lang="en-US" sz="1800" spc="-1" strike="noStrike">
              <a:latin typeface="DejaVu Math TeX Gyre"/>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Undestanding Excetion in Java</a:t>
            </a:r>
            <a:endParaRPr b="0" lang="en-US" sz="4400" spc="-1" strike="noStrike">
              <a:latin typeface="Arial"/>
            </a:endParaRPr>
          </a:p>
        </p:txBody>
      </p:sp>
      <p:sp>
        <p:nvSpPr>
          <p:cNvPr id="172" name="CustomShape 2"/>
          <p:cNvSpPr/>
          <p:nvPr/>
        </p:nvSpPr>
        <p:spPr>
          <a:xfrm>
            <a:off x="504000" y="219456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3200" spc="-1" strike="noStrike">
                <a:solidFill>
                  <a:srgbClr val="000000"/>
                </a:solidFill>
                <a:latin typeface="DejaVu Math TeX Gyre"/>
                <a:ea typeface="DejaVu Sans"/>
              </a:rPr>
              <a:t>Exception là lỗi xảy ra khi chương trình chạy. Khi exception xảy ra, nó sẽ được ném ra khỏi hàm và sẽ thay đổi luồng chạy của chương trình.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3" name="Group 1"/>
          <p:cNvGrpSpPr/>
          <p:nvPr/>
        </p:nvGrpSpPr>
        <p:grpSpPr>
          <a:xfrm>
            <a:off x="4896000" y="521280"/>
            <a:ext cx="1778400" cy="483840"/>
            <a:chOff x="4896000" y="521280"/>
            <a:chExt cx="1778400" cy="483840"/>
          </a:xfrm>
        </p:grpSpPr>
        <p:sp>
          <p:nvSpPr>
            <p:cNvPr id="174" name="CustomShape 2"/>
            <p:cNvSpPr/>
            <p:nvPr/>
          </p:nvSpPr>
          <p:spPr>
            <a:xfrm rot="456600">
              <a:off x="5423760" y="763920"/>
              <a:ext cx="1108440" cy="12600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175" name="Group 3"/>
            <p:cNvGrpSpPr/>
            <p:nvPr/>
          </p:nvGrpSpPr>
          <p:grpSpPr>
            <a:xfrm>
              <a:off x="4896000" y="521280"/>
              <a:ext cx="1778400" cy="483840"/>
              <a:chOff x="4896000" y="521280"/>
              <a:chExt cx="1778400" cy="483840"/>
            </a:xfrm>
          </p:grpSpPr>
          <p:sp>
            <p:nvSpPr>
              <p:cNvPr id="176" name="CustomShape 4"/>
              <p:cNvSpPr/>
              <p:nvPr/>
            </p:nvSpPr>
            <p:spPr>
              <a:xfrm>
                <a:off x="4896000" y="521280"/>
                <a:ext cx="1778400" cy="483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ts val="1599"/>
                  </a:lnSpc>
                </a:pPr>
                <a:r>
                  <a:rPr b="0" lang="en-US" sz="1800" spc="-1" strike="noStrike">
                    <a:solidFill>
                      <a:srgbClr val="ffffff"/>
                    </a:solidFill>
                    <a:latin typeface="Calibri"/>
                    <a:ea typeface="DejaVu Sans"/>
                  </a:rPr>
                  <a:t>java.lang</a:t>
                </a:r>
                <a:endParaRPr b="0" lang="en-US" sz="1800" spc="-1" strike="noStrike">
                  <a:latin typeface="Arial"/>
                </a:endParaRPr>
              </a:p>
              <a:p>
                <a:pPr algn="ctr">
                  <a:lnSpc>
                    <a:spcPts val="1599"/>
                  </a:lnSpc>
                </a:pPr>
                <a:r>
                  <a:rPr b="0" lang="en-US" sz="1800" spc="-1" strike="noStrike">
                    <a:solidFill>
                      <a:srgbClr val="ffffff"/>
                    </a:solidFill>
                    <a:latin typeface="Calibri"/>
                    <a:ea typeface="DejaVu Sans"/>
                  </a:rPr>
                  <a:t>.Throwable</a:t>
                </a:r>
                <a:endParaRPr b="0" lang="en-US" sz="1800" spc="-1" strike="noStrike">
                  <a:latin typeface="Arial"/>
                </a:endParaRPr>
              </a:p>
            </p:txBody>
          </p:sp>
          <p:sp>
            <p:nvSpPr>
              <p:cNvPr id="177" name="CustomShape 5"/>
              <p:cNvSpPr/>
              <p:nvPr/>
            </p:nvSpPr>
            <p:spPr>
              <a:xfrm>
                <a:off x="4896000" y="521280"/>
                <a:ext cx="511920" cy="48384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sp>
        <p:nvSpPr>
          <p:cNvPr id="178" name="CustomShape 6"/>
          <p:cNvSpPr/>
          <p:nvPr/>
        </p:nvSpPr>
        <p:spPr>
          <a:xfrm>
            <a:off x="47160" y="395640"/>
            <a:ext cx="2512440" cy="1249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Exception Tree</a:t>
            </a:r>
            <a:endParaRPr b="0" lang="en-US" sz="4400" spc="-1" strike="noStrike">
              <a:latin typeface="Arial"/>
            </a:endParaRPr>
          </a:p>
        </p:txBody>
      </p:sp>
      <p:grpSp>
        <p:nvGrpSpPr>
          <p:cNvPr id="179" name="Group 7"/>
          <p:cNvGrpSpPr/>
          <p:nvPr/>
        </p:nvGrpSpPr>
        <p:grpSpPr>
          <a:xfrm>
            <a:off x="3191400" y="1737360"/>
            <a:ext cx="2019960" cy="550080"/>
            <a:chOff x="3191400" y="1737360"/>
            <a:chExt cx="2019960" cy="550080"/>
          </a:xfrm>
        </p:grpSpPr>
        <p:sp>
          <p:nvSpPr>
            <p:cNvPr id="180" name="CustomShape 8"/>
            <p:cNvSpPr/>
            <p:nvPr/>
          </p:nvSpPr>
          <p:spPr>
            <a:xfrm rot="456600">
              <a:off x="3790800" y="2012760"/>
              <a:ext cx="1259640" cy="14328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181" name="Group 9"/>
            <p:cNvGrpSpPr/>
            <p:nvPr/>
          </p:nvGrpSpPr>
          <p:grpSpPr>
            <a:xfrm>
              <a:off x="3191400" y="1737360"/>
              <a:ext cx="2019960" cy="550080"/>
              <a:chOff x="3191400" y="1737360"/>
              <a:chExt cx="2019960" cy="550080"/>
            </a:xfrm>
          </p:grpSpPr>
          <p:sp>
            <p:nvSpPr>
              <p:cNvPr id="182" name="CustomShape 10"/>
              <p:cNvSpPr/>
              <p:nvPr/>
            </p:nvSpPr>
            <p:spPr>
              <a:xfrm>
                <a:off x="3191400" y="1737360"/>
                <a:ext cx="2019960" cy="55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Error</a:t>
                </a:r>
                <a:endParaRPr b="0" lang="en-US" sz="1800" spc="-1" strike="noStrike">
                  <a:latin typeface="Arial"/>
                </a:endParaRPr>
              </a:p>
            </p:txBody>
          </p:sp>
          <p:sp>
            <p:nvSpPr>
              <p:cNvPr id="183" name="CustomShape 11"/>
              <p:cNvSpPr/>
              <p:nvPr/>
            </p:nvSpPr>
            <p:spPr>
              <a:xfrm>
                <a:off x="3191400" y="1737360"/>
                <a:ext cx="581400" cy="55008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184" name="Group 12"/>
          <p:cNvGrpSpPr/>
          <p:nvPr/>
        </p:nvGrpSpPr>
        <p:grpSpPr>
          <a:xfrm>
            <a:off x="6400800" y="1735200"/>
            <a:ext cx="2019960" cy="550080"/>
            <a:chOff x="6400800" y="1735200"/>
            <a:chExt cx="2019960" cy="550080"/>
          </a:xfrm>
        </p:grpSpPr>
        <p:sp>
          <p:nvSpPr>
            <p:cNvPr id="185" name="CustomShape 13"/>
            <p:cNvSpPr/>
            <p:nvPr/>
          </p:nvSpPr>
          <p:spPr>
            <a:xfrm rot="456600">
              <a:off x="7000200" y="2010600"/>
              <a:ext cx="1259640" cy="14328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186" name="Group 14"/>
            <p:cNvGrpSpPr/>
            <p:nvPr/>
          </p:nvGrpSpPr>
          <p:grpSpPr>
            <a:xfrm>
              <a:off x="6400800" y="1735200"/>
              <a:ext cx="2019960" cy="550080"/>
              <a:chOff x="6400800" y="1735200"/>
              <a:chExt cx="2019960" cy="550080"/>
            </a:xfrm>
          </p:grpSpPr>
          <p:sp>
            <p:nvSpPr>
              <p:cNvPr id="187" name="CustomShape 15"/>
              <p:cNvSpPr/>
              <p:nvPr/>
            </p:nvSpPr>
            <p:spPr>
              <a:xfrm>
                <a:off x="6400800" y="1735200"/>
                <a:ext cx="2019960" cy="55008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Exception</a:t>
                </a:r>
                <a:endParaRPr b="0" lang="en-US" sz="1800" spc="-1" strike="noStrike">
                  <a:latin typeface="Arial"/>
                </a:endParaRPr>
              </a:p>
            </p:txBody>
          </p:sp>
          <p:sp>
            <p:nvSpPr>
              <p:cNvPr id="188" name="CustomShape 16"/>
              <p:cNvSpPr/>
              <p:nvPr/>
            </p:nvSpPr>
            <p:spPr>
              <a:xfrm>
                <a:off x="6400800" y="1735200"/>
                <a:ext cx="581400" cy="55008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sp>
        <p:nvSpPr>
          <p:cNvPr id="189" name="CustomShape 17"/>
          <p:cNvSpPr/>
          <p:nvPr/>
        </p:nvSpPr>
        <p:spPr>
          <a:xfrm flipH="1" rot="16200000">
            <a:off x="5623560" y="1234440"/>
            <a:ext cx="1005120" cy="54792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
        <p:nvSpPr>
          <p:cNvPr id="190" name="CustomShape 18"/>
          <p:cNvSpPr/>
          <p:nvPr/>
        </p:nvSpPr>
        <p:spPr>
          <a:xfrm rot="5400000">
            <a:off x="8471880" y="3781800"/>
            <a:ext cx="1279440" cy="48240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grpSp>
        <p:nvGrpSpPr>
          <p:cNvPr id="191" name="Group 19"/>
          <p:cNvGrpSpPr/>
          <p:nvPr/>
        </p:nvGrpSpPr>
        <p:grpSpPr>
          <a:xfrm>
            <a:off x="1737360" y="2858760"/>
            <a:ext cx="1828080" cy="497520"/>
            <a:chOff x="1737360" y="2858760"/>
            <a:chExt cx="1828080" cy="497520"/>
          </a:xfrm>
        </p:grpSpPr>
        <p:sp>
          <p:nvSpPr>
            <p:cNvPr id="192" name="CustomShape 20"/>
            <p:cNvSpPr/>
            <p:nvPr/>
          </p:nvSpPr>
          <p:spPr>
            <a:xfrm rot="456600">
              <a:off x="2279880" y="3108240"/>
              <a:ext cx="1139760" cy="12924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193" name="Group 21"/>
            <p:cNvGrpSpPr/>
            <p:nvPr/>
          </p:nvGrpSpPr>
          <p:grpSpPr>
            <a:xfrm>
              <a:off x="1737360" y="2858760"/>
              <a:ext cx="1828080" cy="497520"/>
              <a:chOff x="1737360" y="2858760"/>
              <a:chExt cx="1828080" cy="497520"/>
            </a:xfrm>
          </p:grpSpPr>
          <p:sp>
            <p:nvSpPr>
              <p:cNvPr id="194" name="CustomShape 22"/>
              <p:cNvSpPr/>
              <p:nvPr/>
            </p:nvSpPr>
            <p:spPr>
              <a:xfrm>
                <a:off x="1737360" y="2858760"/>
                <a:ext cx="1828080" cy="4975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VitualMachineError</a:t>
                </a:r>
                <a:endParaRPr b="0" lang="en-US" sz="1800" spc="-1" strike="noStrike">
                  <a:latin typeface="Arial"/>
                </a:endParaRPr>
              </a:p>
            </p:txBody>
          </p:sp>
          <p:sp>
            <p:nvSpPr>
              <p:cNvPr id="195" name="CustomShape 23"/>
              <p:cNvSpPr/>
              <p:nvPr/>
            </p:nvSpPr>
            <p:spPr>
              <a:xfrm>
                <a:off x="1737360" y="2858760"/>
                <a:ext cx="526320" cy="49752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196" name="Group 24"/>
          <p:cNvGrpSpPr/>
          <p:nvPr/>
        </p:nvGrpSpPr>
        <p:grpSpPr>
          <a:xfrm>
            <a:off x="356760" y="4023360"/>
            <a:ext cx="2019960" cy="550080"/>
            <a:chOff x="356760" y="4023360"/>
            <a:chExt cx="2019960" cy="550080"/>
          </a:xfrm>
        </p:grpSpPr>
        <p:sp>
          <p:nvSpPr>
            <p:cNvPr id="197" name="CustomShape 25"/>
            <p:cNvSpPr/>
            <p:nvPr/>
          </p:nvSpPr>
          <p:spPr>
            <a:xfrm rot="456600">
              <a:off x="956160" y="4298760"/>
              <a:ext cx="1259640" cy="14328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198" name="Group 26"/>
            <p:cNvGrpSpPr/>
            <p:nvPr/>
          </p:nvGrpSpPr>
          <p:grpSpPr>
            <a:xfrm>
              <a:off x="356760" y="4023360"/>
              <a:ext cx="2019960" cy="550080"/>
              <a:chOff x="356760" y="4023360"/>
              <a:chExt cx="2019960" cy="550080"/>
            </a:xfrm>
          </p:grpSpPr>
          <p:sp>
            <p:nvSpPr>
              <p:cNvPr id="199" name="CustomShape 27"/>
              <p:cNvSpPr/>
              <p:nvPr/>
            </p:nvSpPr>
            <p:spPr>
              <a:xfrm>
                <a:off x="356760" y="4023360"/>
                <a:ext cx="2019960" cy="55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StackOverFlowError</a:t>
                </a:r>
                <a:endParaRPr b="0" lang="en-US" sz="1800" spc="-1" strike="noStrike">
                  <a:latin typeface="Arial"/>
                </a:endParaRPr>
              </a:p>
            </p:txBody>
          </p:sp>
          <p:sp>
            <p:nvSpPr>
              <p:cNvPr id="200" name="CustomShape 28"/>
              <p:cNvSpPr/>
              <p:nvPr/>
            </p:nvSpPr>
            <p:spPr>
              <a:xfrm>
                <a:off x="356760" y="4023360"/>
                <a:ext cx="581400" cy="55008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201" name="Group 29"/>
          <p:cNvGrpSpPr/>
          <p:nvPr/>
        </p:nvGrpSpPr>
        <p:grpSpPr>
          <a:xfrm>
            <a:off x="6858000" y="4389120"/>
            <a:ext cx="2019960" cy="550080"/>
            <a:chOff x="6858000" y="4389120"/>
            <a:chExt cx="2019960" cy="550080"/>
          </a:xfrm>
        </p:grpSpPr>
        <p:sp>
          <p:nvSpPr>
            <p:cNvPr id="202" name="CustomShape 30"/>
            <p:cNvSpPr/>
            <p:nvPr/>
          </p:nvSpPr>
          <p:spPr>
            <a:xfrm rot="456600">
              <a:off x="7457400" y="4664880"/>
              <a:ext cx="1259640" cy="14328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203" name="Group 31"/>
            <p:cNvGrpSpPr/>
            <p:nvPr/>
          </p:nvGrpSpPr>
          <p:grpSpPr>
            <a:xfrm>
              <a:off x="6858000" y="4389120"/>
              <a:ext cx="2019960" cy="550080"/>
              <a:chOff x="6858000" y="4389120"/>
              <a:chExt cx="2019960" cy="550080"/>
            </a:xfrm>
          </p:grpSpPr>
          <p:sp>
            <p:nvSpPr>
              <p:cNvPr id="204" name="CustomShape 32"/>
              <p:cNvSpPr/>
              <p:nvPr/>
            </p:nvSpPr>
            <p:spPr>
              <a:xfrm>
                <a:off x="6858000" y="4389120"/>
                <a:ext cx="2019960" cy="55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IllegalArgumentException</a:t>
                </a:r>
                <a:endParaRPr b="0" lang="en-US" sz="1800" spc="-1" strike="noStrike">
                  <a:latin typeface="Arial"/>
                </a:endParaRPr>
              </a:p>
            </p:txBody>
          </p:sp>
          <p:sp>
            <p:nvSpPr>
              <p:cNvPr id="205" name="CustomShape 33"/>
              <p:cNvSpPr/>
              <p:nvPr/>
            </p:nvSpPr>
            <p:spPr>
              <a:xfrm>
                <a:off x="6858000" y="4389120"/>
                <a:ext cx="581400" cy="55008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206" name="Group 34"/>
          <p:cNvGrpSpPr/>
          <p:nvPr/>
        </p:nvGrpSpPr>
        <p:grpSpPr>
          <a:xfrm>
            <a:off x="4663440" y="2834640"/>
            <a:ext cx="2019960" cy="550080"/>
            <a:chOff x="4663440" y="2834640"/>
            <a:chExt cx="2019960" cy="550080"/>
          </a:xfrm>
        </p:grpSpPr>
        <p:sp>
          <p:nvSpPr>
            <p:cNvPr id="207" name="CustomShape 35"/>
            <p:cNvSpPr/>
            <p:nvPr/>
          </p:nvSpPr>
          <p:spPr>
            <a:xfrm rot="456600">
              <a:off x="5262840" y="3110040"/>
              <a:ext cx="1259640" cy="14328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208" name="Group 36"/>
            <p:cNvGrpSpPr/>
            <p:nvPr/>
          </p:nvGrpSpPr>
          <p:grpSpPr>
            <a:xfrm>
              <a:off x="4663440" y="2834640"/>
              <a:ext cx="2019960" cy="550080"/>
              <a:chOff x="4663440" y="2834640"/>
              <a:chExt cx="2019960" cy="550080"/>
            </a:xfrm>
          </p:grpSpPr>
          <p:sp>
            <p:nvSpPr>
              <p:cNvPr id="209" name="CustomShape 37"/>
              <p:cNvSpPr/>
              <p:nvPr/>
            </p:nvSpPr>
            <p:spPr>
              <a:xfrm>
                <a:off x="4663440" y="2834640"/>
                <a:ext cx="2019960" cy="5500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IOException</a:t>
                </a:r>
                <a:endParaRPr b="0" lang="en-US" sz="1800" spc="-1" strike="noStrike">
                  <a:latin typeface="Arial"/>
                </a:endParaRPr>
              </a:p>
            </p:txBody>
          </p:sp>
          <p:sp>
            <p:nvSpPr>
              <p:cNvPr id="210" name="CustomShape 38"/>
              <p:cNvSpPr/>
              <p:nvPr/>
            </p:nvSpPr>
            <p:spPr>
              <a:xfrm>
                <a:off x="4663440" y="2834640"/>
                <a:ext cx="581400" cy="55008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grpSp>
        <p:nvGrpSpPr>
          <p:cNvPr id="211" name="Group 39"/>
          <p:cNvGrpSpPr/>
          <p:nvPr/>
        </p:nvGrpSpPr>
        <p:grpSpPr>
          <a:xfrm>
            <a:off x="7763400" y="2794320"/>
            <a:ext cx="2316960" cy="630720"/>
            <a:chOff x="7763400" y="2794320"/>
            <a:chExt cx="2316960" cy="630720"/>
          </a:xfrm>
        </p:grpSpPr>
        <p:sp>
          <p:nvSpPr>
            <p:cNvPr id="212" name="CustomShape 40"/>
            <p:cNvSpPr/>
            <p:nvPr/>
          </p:nvSpPr>
          <p:spPr>
            <a:xfrm rot="456600">
              <a:off x="8450640" y="3110400"/>
              <a:ext cx="1444320" cy="164160"/>
            </a:xfrm>
            <a:prstGeom prst="rect">
              <a:avLst/>
            </a:prstGeom>
            <a:solidFill>
              <a:schemeClr val="accent4"/>
            </a:solidFill>
            <a:ln>
              <a:noFill/>
            </a:ln>
            <a:effectLst>
              <a:outerShdw algn="t" blurRad="139700" dir="4804425" dist="190044" rotWithShape="0">
                <a:srgbClr val="000000">
                  <a:alpha val="41000"/>
                </a:srgbClr>
              </a:outerShdw>
            </a:effectLst>
          </p:spPr>
          <p:style>
            <a:lnRef idx="2">
              <a:schemeClr val="accent1">
                <a:shade val="50000"/>
              </a:schemeClr>
            </a:lnRef>
            <a:fillRef idx="1">
              <a:schemeClr val="accent1"/>
            </a:fillRef>
            <a:effectRef idx="0">
              <a:schemeClr val="accent1"/>
            </a:effectRef>
            <a:fontRef idx="minor"/>
          </p:style>
        </p:sp>
        <p:grpSp>
          <p:nvGrpSpPr>
            <p:cNvPr id="213" name="Group 41"/>
            <p:cNvGrpSpPr/>
            <p:nvPr/>
          </p:nvGrpSpPr>
          <p:grpSpPr>
            <a:xfrm>
              <a:off x="7763400" y="2794320"/>
              <a:ext cx="2316960" cy="630720"/>
              <a:chOff x="7763400" y="2794320"/>
              <a:chExt cx="2316960" cy="630720"/>
            </a:xfrm>
          </p:grpSpPr>
          <p:sp>
            <p:nvSpPr>
              <p:cNvPr id="214" name="CustomShape 42"/>
              <p:cNvSpPr/>
              <p:nvPr/>
            </p:nvSpPr>
            <p:spPr>
              <a:xfrm>
                <a:off x="7763400" y="2794320"/>
                <a:ext cx="2316960" cy="6307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0" bIns="0" anchor="ctr">
                <a:noAutofit/>
              </a:bodyPr>
              <a:p>
                <a:pPr algn="ctr">
                  <a:lnSpc>
                    <a:spcPct val="100000"/>
                  </a:lnSpc>
                </a:pPr>
                <a:r>
                  <a:rPr b="0" lang="en-US" sz="1800" spc="-1" strike="noStrike">
                    <a:solidFill>
                      <a:srgbClr val="000000"/>
                    </a:solidFill>
                    <a:latin typeface="Calibri"/>
                    <a:ea typeface="DejaVu Sans"/>
                  </a:rPr>
                  <a:t>RuntimeException</a:t>
                </a:r>
                <a:endParaRPr b="0" lang="en-US" sz="1800" spc="-1" strike="noStrike">
                  <a:latin typeface="Arial"/>
                </a:endParaRPr>
              </a:p>
            </p:txBody>
          </p:sp>
          <p:sp>
            <p:nvSpPr>
              <p:cNvPr id="215" name="CustomShape 43"/>
              <p:cNvSpPr/>
              <p:nvPr/>
            </p:nvSpPr>
            <p:spPr>
              <a:xfrm>
                <a:off x="7763400" y="2794320"/>
                <a:ext cx="667080" cy="63072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p:style>
          </p:sp>
        </p:grpSp>
      </p:grpSp>
      <p:sp>
        <p:nvSpPr>
          <p:cNvPr id="216" name="CustomShape 44"/>
          <p:cNvSpPr/>
          <p:nvPr/>
        </p:nvSpPr>
        <p:spPr>
          <a:xfrm flipH="1" rot="16200000">
            <a:off x="7132320" y="2468880"/>
            <a:ext cx="822240" cy="45648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
        <p:nvSpPr>
          <p:cNvPr id="217" name="CustomShape 45"/>
          <p:cNvSpPr/>
          <p:nvPr/>
        </p:nvSpPr>
        <p:spPr>
          <a:xfrm rot="5400000">
            <a:off x="6525720" y="2410200"/>
            <a:ext cx="822240" cy="57384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
        <p:nvSpPr>
          <p:cNvPr id="218" name="CustomShape 46"/>
          <p:cNvSpPr/>
          <p:nvPr/>
        </p:nvSpPr>
        <p:spPr>
          <a:xfrm flipH="1">
            <a:off x="721440" y="3108960"/>
            <a:ext cx="1014840" cy="91152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
        <p:nvSpPr>
          <p:cNvPr id="219" name="CustomShape 47"/>
          <p:cNvSpPr/>
          <p:nvPr/>
        </p:nvSpPr>
        <p:spPr>
          <a:xfrm flipH="1">
            <a:off x="2357280" y="2010240"/>
            <a:ext cx="822240" cy="82008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
        <p:nvSpPr>
          <p:cNvPr id="220" name="CustomShape 48"/>
          <p:cNvSpPr/>
          <p:nvPr/>
        </p:nvSpPr>
        <p:spPr>
          <a:xfrm rot="5400000">
            <a:off x="4998600" y="1236600"/>
            <a:ext cx="1005120" cy="573840"/>
          </a:xfrm>
          <a:prstGeom prst="curvedConnector2">
            <a:avLst/>
          </a:prstGeom>
          <a:noFill/>
          <a:ln>
            <a:solidFill>
              <a:srgbClr val="4a7ebb"/>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Checked Exceoption</a:t>
            </a:r>
            <a:endParaRPr b="0" lang="en-US" sz="4400" spc="-1" strike="noStrike">
              <a:latin typeface="Arial"/>
            </a:endParaRPr>
          </a:p>
        </p:txBody>
      </p:sp>
      <p:sp>
        <p:nvSpPr>
          <p:cNvPr id="222" name="CustomShape 2"/>
          <p:cNvSpPr/>
          <p:nvPr/>
        </p:nvSpPr>
        <p:spPr>
          <a:xfrm>
            <a:off x="504000" y="219456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000000"/>
                </a:solidFill>
                <a:latin typeface="DejaVu Math TeX Gyre"/>
                <a:ea typeface="DejaVu Sans"/>
              </a:rPr>
              <a:t>Là các ngoại lệ được chương trình dịch phát hiện. Giúp giảm nguy cơ lỗi khi chạy. Chương trình dịch dự đáon chúng sẽ xảy ra và ta có thể làm 1 trong 2 cách: Ném (throw) và catch chúng. Khi catch lỗi, ta có thể xử lý trường hợp lỗi ở thân hàm.</a:t>
            </a:r>
            <a:endParaRPr b="0" lang="en-US" sz="1800" spc="-1" strike="noStrike">
              <a:latin typeface="Arial"/>
            </a:endParaRPr>
          </a:p>
          <a:p>
            <a:pPr>
              <a:lnSpc>
                <a:spcPct val="100000"/>
              </a:lnSpc>
            </a:pPr>
            <a:r>
              <a:rPr b="0" lang="en-US" sz="1800" spc="-1" strike="noStrike">
                <a:solidFill>
                  <a:srgbClr val="000000"/>
                </a:solidFill>
                <a:latin typeface="DejaVu Math TeX Gyre"/>
                <a:ea typeface="DejaVu Sans"/>
              </a:rPr>
              <a:t>Điều kiện tạo ra checked exception nằm ngoài sự kiểm soát của chương trình và do đó chúng có thể xảy ra ở một chương trình viết đúng.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Runtime Exceoption</a:t>
            </a:r>
            <a:endParaRPr b="0" lang="en-US" sz="4400" spc="-1" strike="noStrike">
              <a:latin typeface="Arial"/>
            </a:endParaRPr>
          </a:p>
        </p:txBody>
      </p:sp>
      <p:sp>
        <p:nvSpPr>
          <p:cNvPr id="224" name="CustomShape 2"/>
          <p:cNvSpPr/>
          <p:nvPr/>
        </p:nvSpPr>
        <p:spPr>
          <a:xfrm>
            <a:off x="504000" y="219456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000000"/>
                </a:solidFill>
                <a:latin typeface="DejaVu Math TeX Gyre"/>
                <a:ea typeface="Noto Sans CJK SC"/>
              </a:rPr>
              <a:t>Runtime Exception xảy ra do lỗi chương trình. Lập trình viên không phải bắt các ngoại lệ này, bởi vì nếu code đúng, lỗi này sẽ không xảy ra. Tất cả chúng được throw bởi JVM.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Standard</a:t>
            </a:r>
            <a:endParaRPr b="0" lang="en-US" sz="4400" spc="-1" strike="noStrike">
              <a:latin typeface="Arial"/>
            </a:endParaRPr>
          </a:p>
          <a:p>
            <a:pPr>
              <a:lnSpc>
                <a:spcPct val="100000"/>
              </a:lnSpc>
            </a:pPr>
            <a:r>
              <a:rPr b="0" lang="en-US" sz="4400" spc="-1" strike="noStrike">
                <a:solidFill>
                  <a:srgbClr val="c7243a"/>
                </a:solidFill>
                <a:latin typeface="Arial"/>
                <a:ea typeface="DejaVu Sans"/>
              </a:rPr>
              <a:t>Exceoption</a:t>
            </a:r>
            <a:endParaRPr b="0" lang="en-US" sz="4400" spc="-1" strike="noStrike">
              <a:latin typeface="Arial"/>
            </a:endParaRPr>
          </a:p>
        </p:txBody>
      </p:sp>
      <p:sp>
        <p:nvSpPr>
          <p:cNvPr id="226" name="CustomShape 2"/>
          <p:cNvSpPr/>
          <p:nvPr/>
        </p:nvSpPr>
        <p:spPr>
          <a:xfrm>
            <a:off x="504000" y="2194560"/>
            <a:ext cx="9070920" cy="2988720"/>
          </a:xfrm>
          <a:prstGeom prst="rect">
            <a:avLst/>
          </a:prstGeom>
          <a:noFill/>
          <a:ln>
            <a:noFill/>
          </a:ln>
        </p:spPr>
        <p:style>
          <a:lnRef idx="0"/>
          <a:fillRef idx="0"/>
          <a:effectRef idx="0"/>
          <a:fontRef idx="minor"/>
        </p:style>
      </p:sp>
      <p:pic>
        <p:nvPicPr>
          <p:cNvPr id="227" name="" descr=""/>
          <p:cNvPicPr/>
          <p:nvPr/>
        </p:nvPicPr>
        <p:blipFill>
          <a:blip r:embed="rId1"/>
          <a:stretch/>
        </p:blipFill>
        <p:spPr>
          <a:xfrm>
            <a:off x="3460680" y="365760"/>
            <a:ext cx="6619680" cy="5027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Basic of Exception Handing</a:t>
            </a:r>
            <a:endParaRPr b="0" lang="en-US" sz="4400" spc="-1" strike="noStrike">
              <a:latin typeface="Arial"/>
            </a:endParaRPr>
          </a:p>
        </p:txBody>
      </p:sp>
      <p:sp>
        <p:nvSpPr>
          <p:cNvPr id="229" name="CustomShape 2"/>
          <p:cNvSpPr/>
          <p:nvPr/>
        </p:nvSpPr>
        <p:spPr>
          <a:xfrm>
            <a:off x="504000" y="2194560"/>
            <a:ext cx="907092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3200" spc="-1" strike="noStrike">
                <a:solidFill>
                  <a:srgbClr val="000000"/>
                </a:solidFill>
                <a:latin typeface="DejaVu Math TeX Gyre"/>
                <a:ea typeface="Noto Sans CJK SC"/>
              </a:rPr>
              <a:t>Ta bắt buộc phải xử lý những checked exception, nếu không trình biên dịch sẽ báo lỗi. Cơ chế xử lý ngoại lệ của java có 5 từ khóa: try, catch, throw, throws, finally. Cơ chế xử lý ngoại lệ này có thể áp dụng cho cả runtime exception.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Try-catch block</a:t>
            </a:r>
            <a:endParaRPr b="0" lang="en-US" sz="4400" spc="-1" strike="noStrike">
              <a:latin typeface="Arial"/>
            </a:endParaRPr>
          </a:p>
        </p:txBody>
      </p:sp>
      <p:sp>
        <p:nvSpPr>
          <p:cNvPr id="231" name="CustomShape 2"/>
          <p:cNvSpPr/>
          <p:nvPr/>
        </p:nvSpPr>
        <p:spPr>
          <a:xfrm>
            <a:off x="504000" y="2194560"/>
            <a:ext cx="3976200" cy="2988720"/>
          </a:xfrm>
          <a:prstGeom prst="rect">
            <a:avLst/>
          </a:prstGeom>
          <a:noFill/>
          <a:ln>
            <a:noFill/>
          </a:ln>
        </p:spPr>
        <p:style>
          <a:lnRef idx="0"/>
          <a:fillRef idx="0"/>
          <a:effectRef idx="0"/>
          <a:fontRef idx="minor"/>
        </p:style>
        <p:txBody>
          <a:bodyPr lIns="0" rIns="0" tIns="0" bIns="0">
            <a:normAutofit fontScale="61000"/>
          </a:bodyPr>
          <a:p>
            <a:pPr>
              <a:lnSpc>
                <a:spcPct val="100000"/>
              </a:lnSpc>
            </a:pPr>
            <a:r>
              <a:rPr b="0" lang="en-US" sz="3200" spc="-1" strike="noStrike">
                <a:solidFill>
                  <a:srgbClr val="000000"/>
                </a:solidFill>
                <a:latin typeface="DejaVu Math TeX Gyre"/>
                <a:ea typeface="Noto Sans CJK SC"/>
              </a:rPr>
              <a:t>Khi chương trình thực hiện một thao tác gây ngoại lệ, một ngoại lệ sẽ được ném ra (throw). Ta có thể bắt (catch) lấy ngoại lệ đó bằng cách dùng try và catch.</a:t>
            </a:r>
            <a:endParaRPr b="0" lang="en-US" sz="3200" spc="-1" strike="noStrike">
              <a:latin typeface="Arial"/>
            </a:endParaRPr>
          </a:p>
        </p:txBody>
      </p:sp>
      <p:pic>
        <p:nvPicPr>
          <p:cNvPr id="232" name="" descr=""/>
          <p:cNvPicPr/>
          <p:nvPr/>
        </p:nvPicPr>
        <p:blipFill>
          <a:blip r:embed="rId1"/>
          <a:stretch/>
        </p:blipFill>
        <p:spPr>
          <a:xfrm>
            <a:off x="4318560" y="1005840"/>
            <a:ext cx="5648040" cy="3474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565560"/>
            <a:ext cx="9070920" cy="9457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Finally block</a:t>
            </a:r>
            <a:endParaRPr b="0" lang="en-US" sz="4400" spc="-1" strike="noStrike">
              <a:latin typeface="Arial"/>
            </a:endParaRPr>
          </a:p>
        </p:txBody>
      </p:sp>
      <p:sp>
        <p:nvSpPr>
          <p:cNvPr id="234" name="CustomShape 2"/>
          <p:cNvSpPr/>
          <p:nvPr/>
        </p:nvSpPr>
        <p:spPr>
          <a:xfrm>
            <a:off x="504000" y="2194560"/>
            <a:ext cx="3976200" cy="2988720"/>
          </a:xfrm>
          <a:prstGeom prst="rect">
            <a:avLst/>
          </a:prstGeom>
          <a:noFill/>
          <a:ln>
            <a:noFill/>
          </a:ln>
        </p:spPr>
        <p:style>
          <a:lnRef idx="0"/>
          <a:fillRef idx="0"/>
          <a:effectRef idx="0"/>
          <a:fontRef idx="minor"/>
        </p:style>
        <p:txBody>
          <a:bodyPr lIns="0" rIns="0" tIns="0" bIns="0">
            <a:normAutofit/>
          </a:bodyPr>
          <a:p>
            <a:pPr>
              <a:lnSpc>
                <a:spcPct val="100000"/>
              </a:lnSpc>
            </a:pPr>
            <a:r>
              <a:rPr b="0" lang="en-US" sz="3200" spc="-1" strike="noStrike">
                <a:solidFill>
                  <a:srgbClr val="000000"/>
                </a:solidFill>
                <a:latin typeface="DejaVu Math TeX Gyre"/>
                <a:ea typeface="Noto Sans CJK SC"/>
              </a:rPr>
              <a:t>Khối finally sẽ luôn được thực hiện kể cả khối catch không bắt đúng exception.</a:t>
            </a:r>
            <a:endParaRPr b="0" lang="en-US" sz="3200" spc="-1" strike="noStrike">
              <a:latin typeface="Arial"/>
            </a:endParaRPr>
          </a:p>
        </p:txBody>
      </p:sp>
      <p:pic>
        <p:nvPicPr>
          <p:cNvPr id="235" name="" descr=""/>
          <p:cNvPicPr/>
          <p:nvPr/>
        </p:nvPicPr>
        <p:blipFill>
          <a:blip r:embed="rId1"/>
          <a:stretch/>
        </p:blipFill>
        <p:spPr>
          <a:xfrm>
            <a:off x="4318560" y="1005840"/>
            <a:ext cx="5648040" cy="3474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Classy Red</Template>
  <TotalTime>38</TotalTime>
  <Application>LibreOffice/6.4.3.2$Linux_X86_64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2020-07-10T14:55:42Z</dcterms:created>
  <dc:creator/>
  <dc:description/>
  <dc:language>en-US</dc:language>
  <cp:lastModifiedBy/>
  <dcterms:modified xsi:type="dcterms:W3CDTF">2020-07-14T14:27:58Z</dcterms:modified>
  <cp:revision>11</cp:revision>
  <dc:subject/>
  <dc:title>Classy Red</dc:title>
</cp:coreProperties>
</file>