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65" r:id="rId6"/>
    <p:sldId id="258" r:id="rId7"/>
    <p:sldId id="259" r:id="rId8"/>
    <p:sldId id="261" r:id="rId9"/>
    <p:sldId id="264" r:id="rId10"/>
    <p:sldId id="266" r:id="rId11"/>
    <p:sldId id="262" r:id="rId12"/>
    <p:sldId id="263" r:id="rId13"/>
    <p:sldId id="260" r:id="rId14"/>
    <p:sldId id="273" r:id="rId15"/>
    <p:sldId id="267" r:id="rId16"/>
    <p:sldId id="312" r:id="rId17"/>
    <p:sldId id="313" r:id="rId18"/>
    <p:sldId id="311" r:id="rId19"/>
    <p:sldId id="268" r:id="rId20"/>
    <p:sldId id="269" r:id="rId21"/>
    <p:sldId id="324" r:id="rId22"/>
    <p:sldId id="325" r:id="rId23"/>
    <p:sldId id="326" r:id="rId24"/>
    <p:sldId id="271" r:id="rId25"/>
    <p:sldId id="274" r:id="rId26"/>
    <p:sldId id="278" r:id="rId27"/>
    <p:sldId id="270" r:id="rId28"/>
    <p:sldId id="283" r:id="rId29"/>
    <p:sldId id="317" r:id="rId30"/>
  </p:sldIdLst>
  <p:sldSz cx="9144000" cy="5143500" type="screen16x9"/>
  <p:notesSz cx="6858000" cy="9144000"/>
  <p:embeddedFontLst>
    <p:embeddedFont>
      <p:font typeface="Fjalla One" panose="02000506040000020004"/>
      <p:regular r:id="rId35"/>
    </p:embeddedFont>
    <p:embeddedFont>
      <p:font typeface="Barlow Semi Condensed Medium" panose="00000506000000000000"/>
      <p:italic r:id="rId36"/>
      <p:boldItalic r:id="rId37"/>
    </p:embeddedFont>
    <p:embeddedFont>
      <p:font typeface="Barlow Semi Condensed" panose="00000506000000000000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6T16:31:54.35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6T18:08:28.534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 panose="00000506000000000000"/>
              <a:buNone/>
              <a:defRPr sz="2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 panose="00000506000000000000"/>
              <a:ea typeface="Barlow Semi Condensed Medium" panose="00000506000000000000"/>
              <a:cs typeface="Barlow Semi Condensed Medium" panose="00000506000000000000"/>
              <a:sym typeface="Barlow Semi Condensed Medium" panose="000005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 panose="00000506000000000000"/>
              <a:buAutoNum type="arabicPeriod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 panose="00000506000000000000"/>
              <a:buNone/>
              <a:defRPr sz="16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●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○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 panose="00000506000000000000"/>
              <a:buChar char="■"/>
              <a:defRPr>
                <a:solidFill>
                  <a:schemeClr val="accent5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 panose="00000506000000000000"/>
              <a:buNone/>
              <a:defRPr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</a:lstStyle>
          <a:p/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298765" y="926064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10515" y="160655"/>
            <a:ext cx="4721860" cy="1247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+mj-ea"/>
                <a:cs typeface="+mj-ea"/>
              </a:rPr>
              <a:t>LẬP TRÌNH HƯỚNG ĐỐI TƯỢNG</a:t>
            </a:r>
            <a:endParaRPr lang="en-GB" sz="3200">
              <a:solidFill>
                <a:schemeClr val="dk2"/>
              </a:solidFill>
              <a:latin typeface="+mj-ea"/>
              <a:cs typeface="+mj-ea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35981" y="2355723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300">
                <a:solidFill>
                  <a:schemeClr val="accent1"/>
                </a:solidFill>
              </a:rPr>
              <a:t>BÀI TẬP LỚN</a:t>
            </a:r>
            <a:endParaRPr lang="en-GB"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300">
                <a:solidFill>
                  <a:schemeClr val="accent1"/>
                </a:solidFill>
              </a:rPr>
              <a:t>Đề tài: Quản Lý Khách Sạn</a:t>
            </a:r>
            <a:endParaRPr lang="en-GB"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95645" y="4657090"/>
            <a:ext cx="330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Giảng viên hỗ trợ : Trần Đăng Hoan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18395" y="26720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Mô hình Hóa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32840" y="969645"/>
            <a:ext cx="178244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Diagram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Class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059180"/>
            <a:ext cx="4815205" cy="3676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87450" y="987425"/>
            <a:ext cx="155448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 Diagram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 descr="ER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987425"/>
            <a:ext cx="4826000" cy="37611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32840" y="987425"/>
            <a:ext cx="134620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9" descr="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915035"/>
            <a:ext cx="4538980" cy="395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1619250" y="411480"/>
            <a:ext cx="1099820" cy="1161415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3460" y="149138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bel" panose="02000506030000020004"/>
              <a:ea typeface="Abel" panose="02000506030000020004"/>
              <a:cs typeface="Abel" panose="02000506030000020004"/>
              <a:sym typeface="Abel" panose="02000506030000020004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843403" y="59969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j-lt"/>
                <a:cs typeface="+mj-lt"/>
              </a:rPr>
              <a:t>CƠ SỞ DỮ LIỆU CỦA HỆ THỐNG</a:t>
            </a:r>
            <a:endParaRPr lang="en-GB" sz="2000">
              <a:latin typeface="+mj-lt"/>
              <a:cs typeface="+mj-lt"/>
            </a:endParaRPr>
          </a:p>
        </p:txBody>
      </p:sp>
      <p:grpSp>
        <p:nvGrpSpPr>
          <p:cNvPr id="13588" name="Google Shape;13588;p76"/>
          <p:cNvGrpSpPr/>
          <p:nvPr/>
        </p:nvGrpSpPr>
        <p:grpSpPr>
          <a:xfrm>
            <a:off x="1948180" y="808990"/>
            <a:ext cx="441325" cy="366395"/>
            <a:chOff x="-41694200" y="2382950"/>
            <a:chExt cx="317425" cy="248900"/>
          </a:xfrm>
        </p:grpSpPr>
        <p:sp>
          <p:nvSpPr>
            <p:cNvPr id="13589" name="Google Shape;13589;p76"/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0" name="Google Shape;13590;p76"/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0"/>
          <p:cNvSpPr txBox="1"/>
          <p:nvPr/>
        </p:nvSpPr>
        <p:spPr>
          <a:xfrm>
            <a:off x="1360805" y="1958340"/>
            <a:ext cx="1728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Bảng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Hàng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khách hà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460" y="1444529"/>
            <a:ext cx="4233545" cy="1691640"/>
          </a:xfrm>
          <a:prstGeom prst="rect">
            <a:avLst/>
          </a:prstGeom>
        </p:spPr>
      </p:pic>
      <p:pic>
        <p:nvPicPr>
          <p:cNvPr id="4" name="Picture 3" descr="nhân viê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35" y="1444529"/>
            <a:ext cx="3983355" cy="1757045"/>
          </a:xfrm>
          <a:prstGeom prst="rect">
            <a:avLst/>
          </a:prstGeom>
        </p:spPr>
      </p:pic>
      <p:pic>
        <p:nvPicPr>
          <p:cNvPr id="5" name="Picture 4" descr="phò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95" y="1613571"/>
            <a:ext cx="3935095" cy="11690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60805" y="228346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Bảng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nhân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viên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60805" y="2590165"/>
            <a:ext cx="1304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Bảng Phòng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60805" y="2896870"/>
            <a:ext cx="1580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Bảng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đăng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nhập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 descr="log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15" y="1858647"/>
            <a:ext cx="3562350" cy="7143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83458" y="2045790"/>
            <a:ext cx="374346" cy="1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84410" y="2361318"/>
            <a:ext cx="374346" cy="1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59470" y="2684191"/>
            <a:ext cx="374346" cy="1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87100" y="2949158"/>
            <a:ext cx="374346" cy="1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Đăng nhập tài khoản để xứ lý chương trình.</a:t>
            </a:r>
            <a:endParaRPr 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thông tin nhân viên</a:t>
            </a:r>
            <a:endParaRPr lang="en-GB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</a:t>
            </a:r>
            <a:r>
              <a:rPr lang="en-US" altLang="en-GB"/>
              <a:t>nu</a:t>
            </a:r>
            <a:endParaRPr lang="en-US" altLang="en-GB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đăng nhập hệ thống</a:t>
            </a:r>
            <a:endParaRPr lang="en-GB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05" y="1927860"/>
            <a:ext cx="2045970" cy="61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 sửa ,xóa, và hiển thị thông tin của nhân viên</a:t>
            </a: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Chứa các chức năng chính của chương trình.</a:t>
            </a:r>
            <a:endParaRPr 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113790" y="338455"/>
            <a:ext cx="4939665" cy="575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CÁC THÀNH PHẦN CHỨC NĂNG CỦA HỆ THỐNG</a:t>
            </a:r>
            <a:endParaRPr lang="en-GB" sz="2000">
              <a:latin typeface="+mn-lt"/>
              <a:cs typeface="+mn-lt"/>
            </a:endParaRPr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331595" y="3219450"/>
            <a:ext cx="212471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hiển thị thông tin dịch vụ</a:t>
            </a:r>
            <a:endParaRPr lang="en-GB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1099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Thêm, sửa, xóa và hiện thị thông tin dịch vụ</a:t>
            </a: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275" y="3216275"/>
            <a:ext cx="211772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hiển thị thông tin phòng</a:t>
            </a:r>
            <a:endParaRPr lang="en-GB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62417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Hiển thị thêm,sửa.xóa các thông tin phòng</a:t>
            </a: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05" y="3216275"/>
            <a:ext cx="234124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hển thị thông tin khách hàng</a:t>
            </a:r>
            <a:endParaRPr lang="en-GB">
              <a:sym typeface="+mn-ea"/>
            </a:endParaRPr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05" y="3556000"/>
            <a:ext cx="2117725" cy="610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Hiển thị thêm, sửa, xóa các thông tin khách hàng</a:t>
            </a: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845" name="Google Shape;13845;p77"/>
          <p:cNvGrpSpPr/>
          <p:nvPr/>
        </p:nvGrpSpPr>
        <p:grpSpPr>
          <a:xfrm>
            <a:off x="2273342" y="1174606"/>
            <a:ext cx="366269" cy="359907"/>
            <a:chOff x="-60988625" y="2310475"/>
            <a:chExt cx="316650" cy="311150"/>
          </a:xfrm>
        </p:grpSpPr>
        <p:sp>
          <p:nvSpPr>
            <p:cNvPr id="13846" name="Google Shape;13846;p77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7" name="Google Shape;13847;p77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8" name="Google Shape;13848;p77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9" name="Google Shape;13849;p77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0" name="Google Shape;13850;p77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1" name="Google Shape;13851;p77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65" name="Google Shape;13365;p75"/>
          <p:cNvSpPr/>
          <p:nvPr/>
        </p:nvSpPr>
        <p:spPr>
          <a:xfrm>
            <a:off x="4463302" y="1184105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3272" name="Google Shape;13272;p75"/>
          <p:cNvGrpSpPr/>
          <p:nvPr/>
        </p:nvGrpSpPr>
        <p:grpSpPr>
          <a:xfrm>
            <a:off x="2238956" y="2748033"/>
            <a:ext cx="355641" cy="340151"/>
            <a:chOff x="5049750" y="832600"/>
            <a:chExt cx="505100" cy="483100"/>
          </a:xfrm>
        </p:grpSpPr>
        <p:sp>
          <p:nvSpPr>
            <p:cNvPr id="13273" name="Google Shape;13273;p7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4" name="Google Shape;13274;p7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26" name="Google Shape;14226;p78"/>
          <p:cNvSpPr/>
          <p:nvPr/>
        </p:nvSpPr>
        <p:spPr>
          <a:xfrm>
            <a:off x="6588195" y="1169099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77" name="Google Shape;14777;p79"/>
          <p:cNvSpPr/>
          <p:nvPr/>
        </p:nvSpPr>
        <p:spPr>
          <a:xfrm>
            <a:off x="4427855" y="2766060"/>
            <a:ext cx="340995" cy="329565"/>
          </a:xfrm>
          <a:custGeom>
            <a:avLst/>
            <a:gdLst/>
            <a:ahLst/>
            <a:cxnLst/>
            <a:rect l="l" t="t" r="r" b="b"/>
            <a:pathLst>
              <a:path w="14115" h="14147" extrusionOk="0">
                <a:moveTo>
                  <a:pt x="8349" y="883"/>
                </a:moveTo>
                <a:lnTo>
                  <a:pt x="8349" y="2080"/>
                </a:lnTo>
                <a:cubicBezTo>
                  <a:pt x="7971" y="2364"/>
                  <a:pt x="7498" y="2521"/>
                  <a:pt x="7089" y="2521"/>
                </a:cubicBezTo>
                <a:cubicBezTo>
                  <a:pt x="6616" y="2521"/>
                  <a:pt x="6175" y="2364"/>
                  <a:pt x="5828" y="2080"/>
                </a:cubicBezTo>
                <a:lnTo>
                  <a:pt x="5828" y="883"/>
                </a:lnTo>
                <a:close/>
                <a:moveTo>
                  <a:pt x="4946" y="820"/>
                </a:moveTo>
                <a:lnTo>
                  <a:pt x="4946" y="2931"/>
                </a:lnTo>
                <a:cubicBezTo>
                  <a:pt x="4946" y="4380"/>
                  <a:pt x="3844" y="5609"/>
                  <a:pt x="2457" y="5798"/>
                </a:cubicBezTo>
                <a:cubicBezTo>
                  <a:pt x="2993" y="5294"/>
                  <a:pt x="3308" y="4538"/>
                  <a:pt x="3308" y="3750"/>
                </a:cubicBezTo>
                <a:lnTo>
                  <a:pt x="3308" y="2080"/>
                </a:lnTo>
                <a:cubicBezTo>
                  <a:pt x="3308" y="1860"/>
                  <a:pt x="3088" y="1671"/>
                  <a:pt x="2899" y="1671"/>
                </a:cubicBezTo>
                <a:cubicBezTo>
                  <a:pt x="2678" y="1671"/>
                  <a:pt x="2457" y="1860"/>
                  <a:pt x="2457" y="2080"/>
                </a:cubicBezTo>
                <a:lnTo>
                  <a:pt x="2457" y="3750"/>
                </a:lnTo>
                <a:cubicBezTo>
                  <a:pt x="2457" y="4727"/>
                  <a:pt x="1764" y="5609"/>
                  <a:pt x="819" y="5766"/>
                </a:cubicBezTo>
                <a:lnTo>
                  <a:pt x="819" y="820"/>
                </a:lnTo>
                <a:close/>
                <a:moveTo>
                  <a:pt x="13295" y="820"/>
                </a:moveTo>
                <a:lnTo>
                  <a:pt x="13295" y="5766"/>
                </a:lnTo>
                <a:cubicBezTo>
                  <a:pt x="12350" y="5546"/>
                  <a:pt x="11657" y="4727"/>
                  <a:pt x="11657" y="3750"/>
                </a:cubicBezTo>
                <a:lnTo>
                  <a:pt x="11657" y="2080"/>
                </a:lnTo>
                <a:cubicBezTo>
                  <a:pt x="11657" y="1860"/>
                  <a:pt x="11436" y="1671"/>
                  <a:pt x="11247" y="1671"/>
                </a:cubicBezTo>
                <a:cubicBezTo>
                  <a:pt x="11027" y="1671"/>
                  <a:pt x="10806" y="1860"/>
                  <a:pt x="10806" y="2080"/>
                </a:cubicBezTo>
                <a:lnTo>
                  <a:pt x="10806" y="3750"/>
                </a:lnTo>
                <a:cubicBezTo>
                  <a:pt x="10806" y="4538"/>
                  <a:pt x="11121" y="5294"/>
                  <a:pt x="11657" y="5798"/>
                </a:cubicBezTo>
                <a:cubicBezTo>
                  <a:pt x="10239" y="5609"/>
                  <a:pt x="9168" y="4380"/>
                  <a:pt x="9168" y="2899"/>
                </a:cubicBezTo>
                <a:lnTo>
                  <a:pt x="9168" y="820"/>
                </a:lnTo>
                <a:close/>
                <a:moveTo>
                  <a:pt x="8286" y="3025"/>
                </a:moveTo>
                <a:cubicBezTo>
                  <a:pt x="8349" y="4538"/>
                  <a:pt x="9326" y="5829"/>
                  <a:pt x="10649" y="6396"/>
                </a:cubicBezTo>
                <a:lnTo>
                  <a:pt x="9704" y="8318"/>
                </a:lnTo>
                <a:lnTo>
                  <a:pt x="4411" y="8318"/>
                </a:lnTo>
                <a:lnTo>
                  <a:pt x="3466" y="6396"/>
                </a:lnTo>
                <a:cubicBezTo>
                  <a:pt x="4757" y="5829"/>
                  <a:pt x="5734" y="4569"/>
                  <a:pt x="5765" y="3025"/>
                </a:cubicBezTo>
                <a:cubicBezTo>
                  <a:pt x="6175" y="3246"/>
                  <a:pt x="6616" y="3309"/>
                  <a:pt x="7026" y="3309"/>
                </a:cubicBezTo>
                <a:cubicBezTo>
                  <a:pt x="7467" y="3309"/>
                  <a:pt x="7908" y="3183"/>
                  <a:pt x="8286" y="3025"/>
                </a:cubicBezTo>
                <a:close/>
                <a:moveTo>
                  <a:pt x="13295" y="6617"/>
                </a:moveTo>
                <a:lnTo>
                  <a:pt x="13295" y="10555"/>
                </a:lnTo>
                <a:cubicBezTo>
                  <a:pt x="13169" y="10681"/>
                  <a:pt x="13012" y="10744"/>
                  <a:pt x="12854" y="10744"/>
                </a:cubicBezTo>
                <a:cubicBezTo>
                  <a:pt x="12665" y="10744"/>
                  <a:pt x="12508" y="10681"/>
                  <a:pt x="12382" y="10492"/>
                </a:cubicBezTo>
                <a:cubicBezTo>
                  <a:pt x="12129" y="10083"/>
                  <a:pt x="11688" y="9862"/>
                  <a:pt x="11216" y="9862"/>
                </a:cubicBezTo>
                <a:cubicBezTo>
                  <a:pt x="10743" y="9862"/>
                  <a:pt x="10302" y="10083"/>
                  <a:pt x="10019" y="10492"/>
                </a:cubicBezTo>
                <a:cubicBezTo>
                  <a:pt x="9956" y="10650"/>
                  <a:pt x="9798" y="10713"/>
                  <a:pt x="9609" y="10713"/>
                </a:cubicBezTo>
                <a:lnTo>
                  <a:pt x="9389" y="10713"/>
                </a:lnTo>
                <a:lnTo>
                  <a:pt x="11499" y="6617"/>
                </a:lnTo>
                <a:close/>
                <a:moveTo>
                  <a:pt x="2615" y="6617"/>
                </a:moveTo>
                <a:lnTo>
                  <a:pt x="4663" y="10744"/>
                </a:lnTo>
                <a:lnTo>
                  <a:pt x="4474" y="10744"/>
                </a:lnTo>
                <a:cubicBezTo>
                  <a:pt x="4316" y="10713"/>
                  <a:pt x="4159" y="10618"/>
                  <a:pt x="4033" y="10524"/>
                </a:cubicBezTo>
                <a:cubicBezTo>
                  <a:pt x="3781" y="10114"/>
                  <a:pt x="3340" y="9893"/>
                  <a:pt x="2867" y="9893"/>
                </a:cubicBezTo>
                <a:cubicBezTo>
                  <a:pt x="2394" y="9893"/>
                  <a:pt x="1953" y="10114"/>
                  <a:pt x="1670" y="10524"/>
                </a:cubicBezTo>
                <a:cubicBezTo>
                  <a:pt x="1575" y="10681"/>
                  <a:pt x="1418" y="10776"/>
                  <a:pt x="1197" y="10776"/>
                </a:cubicBezTo>
                <a:cubicBezTo>
                  <a:pt x="1040" y="10776"/>
                  <a:pt x="882" y="10713"/>
                  <a:pt x="788" y="10587"/>
                </a:cubicBezTo>
                <a:lnTo>
                  <a:pt x="788" y="6617"/>
                </a:lnTo>
                <a:close/>
                <a:moveTo>
                  <a:pt x="9263" y="9169"/>
                </a:moveTo>
                <a:lnTo>
                  <a:pt x="8412" y="10776"/>
                </a:lnTo>
                <a:cubicBezTo>
                  <a:pt x="8349" y="10933"/>
                  <a:pt x="8380" y="11154"/>
                  <a:pt x="8506" y="11248"/>
                </a:cubicBezTo>
                <a:cubicBezTo>
                  <a:pt x="8790" y="11500"/>
                  <a:pt x="9105" y="11626"/>
                  <a:pt x="9452" y="11626"/>
                </a:cubicBezTo>
                <a:cubicBezTo>
                  <a:pt x="9924" y="11626"/>
                  <a:pt x="10365" y="11374"/>
                  <a:pt x="10617" y="10996"/>
                </a:cubicBezTo>
                <a:cubicBezTo>
                  <a:pt x="10743" y="10839"/>
                  <a:pt x="10901" y="10713"/>
                  <a:pt x="11090" y="10713"/>
                </a:cubicBezTo>
                <a:cubicBezTo>
                  <a:pt x="11310" y="10713"/>
                  <a:pt x="11468" y="10776"/>
                  <a:pt x="11562" y="10996"/>
                </a:cubicBezTo>
                <a:cubicBezTo>
                  <a:pt x="11846" y="11374"/>
                  <a:pt x="12287" y="11626"/>
                  <a:pt x="12760" y="11626"/>
                </a:cubicBezTo>
                <a:cubicBezTo>
                  <a:pt x="12917" y="11626"/>
                  <a:pt x="13075" y="11563"/>
                  <a:pt x="13201" y="11532"/>
                </a:cubicBezTo>
                <a:lnTo>
                  <a:pt x="13201" y="13296"/>
                </a:lnTo>
                <a:lnTo>
                  <a:pt x="819" y="13296"/>
                </a:lnTo>
                <a:lnTo>
                  <a:pt x="819" y="11532"/>
                </a:lnTo>
                <a:cubicBezTo>
                  <a:pt x="977" y="11563"/>
                  <a:pt x="1103" y="11626"/>
                  <a:pt x="1260" y="11626"/>
                </a:cubicBezTo>
                <a:cubicBezTo>
                  <a:pt x="1733" y="11626"/>
                  <a:pt x="2142" y="11374"/>
                  <a:pt x="2426" y="10996"/>
                </a:cubicBezTo>
                <a:cubicBezTo>
                  <a:pt x="2552" y="10839"/>
                  <a:pt x="2709" y="10713"/>
                  <a:pt x="2899" y="10713"/>
                </a:cubicBezTo>
                <a:cubicBezTo>
                  <a:pt x="3088" y="10713"/>
                  <a:pt x="3245" y="10776"/>
                  <a:pt x="3371" y="10996"/>
                </a:cubicBezTo>
                <a:cubicBezTo>
                  <a:pt x="3655" y="11374"/>
                  <a:pt x="4096" y="11626"/>
                  <a:pt x="4568" y="11626"/>
                </a:cubicBezTo>
                <a:cubicBezTo>
                  <a:pt x="4915" y="11626"/>
                  <a:pt x="5261" y="11500"/>
                  <a:pt x="5513" y="11248"/>
                </a:cubicBezTo>
                <a:cubicBezTo>
                  <a:pt x="5608" y="11154"/>
                  <a:pt x="5671" y="10933"/>
                  <a:pt x="5576" y="10776"/>
                </a:cubicBezTo>
                <a:lnTo>
                  <a:pt x="4757" y="9169"/>
                </a:lnTo>
                <a:close/>
                <a:moveTo>
                  <a:pt x="410" y="1"/>
                </a:moveTo>
                <a:cubicBezTo>
                  <a:pt x="189" y="1"/>
                  <a:pt x="0" y="190"/>
                  <a:pt x="0" y="442"/>
                </a:cubicBezTo>
                <a:lnTo>
                  <a:pt x="0" y="13706"/>
                </a:lnTo>
                <a:cubicBezTo>
                  <a:pt x="0" y="13958"/>
                  <a:pt x="189" y="14147"/>
                  <a:pt x="410" y="14147"/>
                </a:cubicBezTo>
                <a:lnTo>
                  <a:pt x="13705" y="14147"/>
                </a:lnTo>
                <a:cubicBezTo>
                  <a:pt x="13925" y="14147"/>
                  <a:pt x="14114" y="13958"/>
                  <a:pt x="14114" y="13706"/>
                </a:cubicBezTo>
                <a:lnTo>
                  <a:pt x="14114" y="442"/>
                </a:lnTo>
                <a:cubicBezTo>
                  <a:pt x="14114" y="190"/>
                  <a:pt x="13925" y="1"/>
                  <a:pt x="1370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547" name="Google Shape;14547;p78"/>
          <p:cNvGrpSpPr/>
          <p:nvPr/>
        </p:nvGrpSpPr>
        <p:grpSpPr>
          <a:xfrm>
            <a:off x="6587942" y="2726860"/>
            <a:ext cx="315503" cy="361090"/>
            <a:chOff x="-51708850" y="2305750"/>
            <a:chExt cx="278050" cy="318225"/>
          </a:xfrm>
        </p:grpSpPr>
        <p:sp>
          <p:nvSpPr>
            <p:cNvPr id="14548" name="Google Shape;14548;p78"/>
            <p:cNvSpPr/>
            <p:nvPr/>
          </p:nvSpPr>
          <p:spPr>
            <a:xfrm>
              <a:off x="-51617475" y="2455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89" y="1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9" name="Google Shape;14549;p78"/>
            <p:cNvSpPr/>
            <p:nvPr/>
          </p:nvSpPr>
          <p:spPr>
            <a:xfrm>
              <a:off x="-51541875" y="245540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0" name="Google Shape;14550;p78"/>
            <p:cNvSpPr/>
            <p:nvPr/>
          </p:nvSpPr>
          <p:spPr>
            <a:xfrm>
              <a:off x="-51708850" y="2305750"/>
              <a:ext cx="278050" cy="318225"/>
            </a:xfrm>
            <a:custGeom>
              <a:avLst/>
              <a:gdLst/>
              <a:ahLst/>
              <a:cxnLst/>
              <a:rect l="l" t="t" r="r" b="b"/>
              <a:pathLst>
                <a:path w="11122" h="12729" extrusionOk="0">
                  <a:moveTo>
                    <a:pt x="1765" y="725"/>
                  </a:moveTo>
                  <a:cubicBezTo>
                    <a:pt x="1986" y="725"/>
                    <a:pt x="2143" y="883"/>
                    <a:pt x="2143" y="1072"/>
                  </a:cubicBezTo>
                  <a:cubicBezTo>
                    <a:pt x="2143" y="1261"/>
                    <a:pt x="1986" y="1419"/>
                    <a:pt x="1765" y="1419"/>
                  </a:cubicBezTo>
                  <a:cubicBezTo>
                    <a:pt x="1576" y="1419"/>
                    <a:pt x="1419" y="1261"/>
                    <a:pt x="1419" y="1072"/>
                  </a:cubicBezTo>
                  <a:cubicBezTo>
                    <a:pt x="1419" y="915"/>
                    <a:pt x="1576" y="725"/>
                    <a:pt x="1765" y="725"/>
                  </a:cubicBezTo>
                  <a:close/>
                  <a:moveTo>
                    <a:pt x="5514" y="725"/>
                  </a:moveTo>
                  <a:cubicBezTo>
                    <a:pt x="5703" y="725"/>
                    <a:pt x="5861" y="883"/>
                    <a:pt x="5861" y="1072"/>
                  </a:cubicBezTo>
                  <a:cubicBezTo>
                    <a:pt x="5861" y="1261"/>
                    <a:pt x="5703" y="1419"/>
                    <a:pt x="5514" y="1419"/>
                  </a:cubicBezTo>
                  <a:cubicBezTo>
                    <a:pt x="5325" y="1419"/>
                    <a:pt x="5168" y="1261"/>
                    <a:pt x="5168" y="1072"/>
                  </a:cubicBezTo>
                  <a:cubicBezTo>
                    <a:pt x="5136" y="915"/>
                    <a:pt x="5294" y="725"/>
                    <a:pt x="5514" y="725"/>
                  </a:cubicBezTo>
                  <a:close/>
                  <a:moveTo>
                    <a:pt x="9232" y="725"/>
                  </a:moveTo>
                  <a:cubicBezTo>
                    <a:pt x="9421" y="725"/>
                    <a:pt x="9578" y="883"/>
                    <a:pt x="9578" y="1072"/>
                  </a:cubicBezTo>
                  <a:cubicBezTo>
                    <a:pt x="9578" y="1261"/>
                    <a:pt x="9421" y="1419"/>
                    <a:pt x="9232" y="1419"/>
                  </a:cubicBezTo>
                  <a:cubicBezTo>
                    <a:pt x="9011" y="1419"/>
                    <a:pt x="8885" y="1261"/>
                    <a:pt x="8885" y="1072"/>
                  </a:cubicBezTo>
                  <a:cubicBezTo>
                    <a:pt x="8854" y="915"/>
                    <a:pt x="9011" y="725"/>
                    <a:pt x="9232" y="725"/>
                  </a:cubicBezTo>
                  <a:close/>
                  <a:moveTo>
                    <a:pt x="5483" y="3277"/>
                  </a:moveTo>
                  <a:lnTo>
                    <a:pt x="5987" y="3781"/>
                  </a:lnTo>
                  <a:lnTo>
                    <a:pt x="5483" y="4286"/>
                  </a:lnTo>
                  <a:lnTo>
                    <a:pt x="4979" y="3781"/>
                  </a:lnTo>
                  <a:lnTo>
                    <a:pt x="5483" y="3277"/>
                  </a:lnTo>
                  <a:close/>
                  <a:moveTo>
                    <a:pt x="8602" y="2049"/>
                  </a:moveTo>
                  <a:lnTo>
                    <a:pt x="8822" y="2175"/>
                  </a:lnTo>
                  <a:lnTo>
                    <a:pt x="8822" y="4443"/>
                  </a:lnTo>
                  <a:lnTo>
                    <a:pt x="6396" y="4443"/>
                  </a:lnTo>
                  <a:lnTo>
                    <a:pt x="6837" y="4034"/>
                  </a:lnTo>
                  <a:cubicBezTo>
                    <a:pt x="6995" y="3876"/>
                    <a:pt x="6995" y="3624"/>
                    <a:pt x="6837" y="3498"/>
                  </a:cubicBezTo>
                  <a:lnTo>
                    <a:pt x="5766" y="2458"/>
                  </a:lnTo>
                  <a:cubicBezTo>
                    <a:pt x="5687" y="2380"/>
                    <a:pt x="5585" y="2340"/>
                    <a:pt x="5491" y="2340"/>
                  </a:cubicBezTo>
                  <a:cubicBezTo>
                    <a:pt x="5396" y="2340"/>
                    <a:pt x="5309" y="2380"/>
                    <a:pt x="5262" y="2458"/>
                  </a:cubicBezTo>
                  <a:lnTo>
                    <a:pt x="4191" y="3498"/>
                  </a:lnTo>
                  <a:cubicBezTo>
                    <a:pt x="4033" y="3655"/>
                    <a:pt x="4033" y="3907"/>
                    <a:pt x="4191" y="4034"/>
                  </a:cubicBezTo>
                  <a:lnTo>
                    <a:pt x="4632" y="4443"/>
                  </a:lnTo>
                  <a:lnTo>
                    <a:pt x="2175" y="4443"/>
                  </a:lnTo>
                  <a:lnTo>
                    <a:pt x="2175" y="2175"/>
                  </a:lnTo>
                  <a:lnTo>
                    <a:pt x="2427" y="2049"/>
                  </a:lnTo>
                  <a:lnTo>
                    <a:pt x="3435" y="2868"/>
                  </a:lnTo>
                  <a:cubicBezTo>
                    <a:pt x="3498" y="2931"/>
                    <a:pt x="3577" y="2962"/>
                    <a:pt x="3655" y="2962"/>
                  </a:cubicBezTo>
                  <a:cubicBezTo>
                    <a:pt x="3734" y="2962"/>
                    <a:pt x="3813" y="2931"/>
                    <a:pt x="3876" y="2868"/>
                  </a:cubicBezTo>
                  <a:lnTo>
                    <a:pt x="4884" y="2049"/>
                  </a:lnTo>
                  <a:cubicBezTo>
                    <a:pt x="5042" y="2175"/>
                    <a:pt x="5231" y="2206"/>
                    <a:pt x="5483" y="2206"/>
                  </a:cubicBezTo>
                  <a:cubicBezTo>
                    <a:pt x="5672" y="2206"/>
                    <a:pt x="5924" y="2143"/>
                    <a:pt x="6081" y="2049"/>
                  </a:cubicBezTo>
                  <a:lnTo>
                    <a:pt x="7089" y="2868"/>
                  </a:lnTo>
                  <a:cubicBezTo>
                    <a:pt x="7152" y="2931"/>
                    <a:pt x="7231" y="2962"/>
                    <a:pt x="7314" y="2962"/>
                  </a:cubicBezTo>
                  <a:cubicBezTo>
                    <a:pt x="7397" y="2962"/>
                    <a:pt x="7483" y="2931"/>
                    <a:pt x="7562" y="2868"/>
                  </a:cubicBezTo>
                  <a:lnTo>
                    <a:pt x="8602" y="2049"/>
                  </a:lnTo>
                  <a:close/>
                  <a:moveTo>
                    <a:pt x="1419" y="5199"/>
                  </a:moveTo>
                  <a:lnTo>
                    <a:pt x="1419" y="6711"/>
                  </a:lnTo>
                  <a:cubicBezTo>
                    <a:pt x="977" y="6711"/>
                    <a:pt x="662" y="6396"/>
                    <a:pt x="662" y="5955"/>
                  </a:cubicBezTo>
                  <a:cubicBezTo>
                    <a:pt x="662" y="5546"/>
                    <a:pt x="1041" y="5199"/>
                    <a:pt x="1419" y="5199"/>
                  </a:cubicBezTo>
                  <a:close/>
                  <a:moveTo>
                    <a:pt x="9610" y="5199"/>
                  </a:moveTo>
                  <a:cubicBezTo>
                    <a:pt x="10019" y="5199"/>
                    <a:pt x="10366" y="5546"/>
                    <a:pt x="10366" y="5955"/>
                  </a:cubicBezTo>
                  <a:cubicBezTo>
                    <a:pt x="10366" y="6333"/>
                    <a:pt x="10019" y="6711"/>
                    <a:pt x="9610" y="6711"/>
                  </a:cubicBezTo>
                  <a:lnTo>
                    <a:pt x="9610" y="5199"/>
                  </a:lnTo>
                  <a:close/>
                  <a:moveTo>
                    <a:pt x="8822" y="5199"/>
                  </a:moveTo>
                  <a:lnTo>
                    <a:pt x="8822" y="8602"/>
                  </a:lnTo>
                  <a:lnTo>
                    <a:pt x="8224" y="8791"/>
                  </a:lnTo>
                  <a:cubicBezTo>
                    <a:pt x="8167" y="8807"/>
                    <a:pt x="8105" y="8815"/>
                    <a:pt x="8043" y="8815"/>
                  </a:cubicBezTo>
                  <a:cubicBezTo>
                    <a:pt x="7863" y="8815"/>
                    <a:pt x="7671" y="8750"/>
                    <a:pt x="7531" y="8633"/>
                  </a:cubicBezTo>
                  <a:cubicBezTo>
                    <a:pt x="7239" y="8342"/>
                    <a:pt x="6873" y="8200"/>
                    <a:pt x="6512" y="8200"/>
                  </a:cubicBezTo>
                  <a:cubicBezTo>
                    <a:pt x="6132" y="8200"/>
                    <a:pt x="5758" y="8358"/>
                    <a:pt x="5483" y="8665"/>
                  </a:cubicBezTo>
                  <a:cubicBezTo>
                    <a:pt x="5217" y="8382"/>
                    <a:pt x="4828" y="8222"/>
                    <a:pt x="4432" y="8222"/>
                  </a:cubicBezTo>
                  <a:cubicBezTo>
                    <a:pt x="4078" y="8222"/>
                    <a:pt x="3718" y="8350"/>
                    <a:pt x="3435" y="8633"/>
                  </a:cubicBezTo>
                  <a:cubicBezTo>
                    <a:pt x="3303" y="8765"/>
                    <a:pt x="3141" y="8820"/>
                    <a:pt x="2958" y="8820"/>
                  </a:cubicBezTo>
                  <a:cubicBezTo>
                    <a:pt x="2879" y="8820"/>
                    <a:pt x="2796" y="8810"/>
                    <a:pt x="2710" y="8791"/>
                  </a:cubicBezTo>
                  <a:lnTo>
                    <a:pt x="2080" y="8602"/>
                  </a:lnTo>
                  <a:lnTo>
                    <a:pt x="2080" y="5199"/>
                  </a:lnTo>
                  <a:close/>
                  <a:moveTo>
                    <a:pt x="4442" y="8945"/>
                  </a:moveTo>
                  <a:cubicBezTo>
                    <a:pt x="4678" y="8945"/>
                    <a:pt x="4913" y="9062"/>
                    <a:pt x="5042" y="9263"/>
                  </a:cubicBezTo>
                  <a:cubicBezTo>
                    <a:pt x="4853" y="9484"/>
                    <a:pt x="4601" y="9767"/>
                    <a:pt x="4096" y="9925"/>
                  </a:cubicBezTo>
                  <a:cubicBezTo>
                    <a:pt x="3889" y="10000"/>
                    <a:pt x="3677" y="10035"/>
                    <a:pt x="3468" y="10035"/>
                  </a:cubicBezTo>
                  <a:cubicBezTo>
                    <a:pt x="2882" y="10035"/>
                    <a:pt x="2317" y="9759"/>
                    <a:pt x="1923" y="9295"/>
                  </a:cubicBezTo>
                  <a:lnTo>
                    <a:pt x="1923" y="9295"/>
                  </a:lnTo>
                  <a:lnTo>
                    <a:pt x="2521" y="9484"/>
                  </a:lnTo>
                  <a:cubicBezTo>
                    <a:pt x="2673" y="9531"/>
                    <a:pt x="2831" y="9556"/>
                    <a:pt x="2987" y="9556"/>
                  </a:cubicBezTo>
                  <a:cubicBezTo>
                    <a:pt x="3350" y="9556"/>
                    <a:pt x="3706" y="9423"/>
                    <a:pt x="3970" y="9137"/>
                  </a:cubicBezTo>
                  <a:cubicBezTo>
                    <a:pt x="4102" y="9006"/>
                    <a:pt x="4273" y="8945"/>
                    <a:pt x="4442" y="8945"/>
                  </a:cubicBezTo>
                  <a:close/>
                  <a:moveTo>
                    <a:pt x="6546" y="9022"/>
                  </a:moveTo>
                  <a:cubicBezTo>
                    <a:pt x="6718" y="9022"/>
                    <a:pt x="6892" y="9080"/>
                    <a:pt x="7026" y="9200"/>
                  </a:cubicBezTo>
                  <a:cubicBezTo>
                    <a:pt x="7299" y="9496"/>
                    <a:pt x="7671" y="9644"/>
                    <a:pt x="8046" y="9644"/>
                  </a:cubicBezTo>
                  <a:cubicBezTo>
                    <a:pt x="8191" y="9644"/>
                    <a:pt x="8336" y="9622"/>
                    <a:pt x="8476" y="9578"/>
                  </a:cubicBezTo>
                  <a:lnTo>
                    <a:pt x="9074" y="9326"/>
                  </a:lnTo>
                  <a:lnTo>
                    <a:pt x="9074" y="9326"/>
                  </a:lnTo>
                  <a:cubicBezTo>
                    <a:pt x="8677" y="9794"/>
                    <a:pt x="8107" y="10053"/>
                    <a:pt x="7517" y="10053"/>
                  </a:cubicBezTo>
                  <a:cubicBezTo>
                    <a:pt x="7312" y="10053"/>
                    <a:pt x="7104" y="10022"/>
                    <a:pt x="6900" y="9956"/>
                  </a:cubicBezTo>
                  <a:cubicBezTo>
                    <a:pt x="6428" y="9799"/>
                    <a:pt x="6144" y="9547"/>
                    <a:pt x="5955" y="9326"/>
                  </a:cubicBezTo>
                  <a:cubicBezTo>
                    <a:pt x="6082" y="9127"/>
                    <a:pt x="6313" y="9022"/>
                    <a:pt x="6546" y="9022"/>
                  </a:cubicBezTo>
                  <a:close/>
                  <a:moveTo>
                    <a:pt x="5514" y="9893"/>
                  </a:moveTo>
                  <a:cubicBezTo>
                    <a:pt x="5640" y="10019"/>
                    <a:pt x="5798" y="10177"/>
                    <a:pt x="6081" y="10334"/>
                  </a:cubicBezTo>
                  <a:cubicBezTo>
                    <a:pt x="5924" y="10397"/>
                    <a:pt x="5703" y="10492"/>
                    <a:pt x="5514" y="10492"/>
                  </a:cubicBezTo>
                  <a:cubicBezTo>
                    <a:pt x="5325" y="10492"/>
                    <a:pt x="5136" y="10429"/>
                    <a:pt x="4979" y="10334"/>
                  </a:cubicBezTo>
                  <a:cubicBezTo>
                    <a:pt x="5231" y="10177"/>
                    <a:pt x="5388" y="10019"/>
                    <a:pt x="5514" y="9893"/>
                  </a:cubicBezTo>
                  <a:close/>
                  <a:moveTo>
                    <a:pt x="6774" y="10681"/>
                  </a:moveTo>
                  <a:cubicBezTo>
                    <a:pt x="7011" y="10749"/>
                    <a:pt x="7247" y="10780"/>
                    <a:pt x="7484" y="10780"/>
                  </a:cubicBezTo>
                  <a:cubicBezTo>
                    <a:pt x="7688" y="10780"/>
                    <a:pt x="7893" y="10756"/>
                    <a:pt x="8098" y="10713"/>
                  </a:cubicBezTo>
                  <a:lnTo>
                    <a:pt x="8098" y="10713"/>
                  </a:lnTo>
                  <a:cubicBezTo>
                    <a:pt x="7499" y="11500"/>
                    <a:pt x="6554" y="11973"/>
                    <a:pt x="5514" y="11973"/>
                  </a:cubicBezTo>
                  <a:cubicBezTo>
                    <a:pt x="4506" y="11973"/>
                    <a:pt x="3498" y="11500"/>
                    <a:pt x="2868" y="10713"/>
                  </a:cubicBezTo>
                  <a:lnTo>
                    <a:pt x="2868" y="10713"/>
                  </a:lnTo>
                  <a:cubicBezTo>
                    <a:pt x="3072" y="10756"/>
                    <a:pt x="3277" y="10780"/>
                    <a:pt x="3482" y="10780"/>
                  </a:cubicBezTo>
                  <a:cubicBezTo>
                    <a:pt x="3718" y="10780"/>
                    <a:pt x="3955" y="10749"/>
                    <a:pt x="4191" y="10681"/>
                  </a:cubicBezTo>
                  <a:cubicBezTo>
                    <a:pt x="4538" y="11028"/>
                    <a:pt x="5010" y="11217"/>
                    <a:pt x="5483" y="11217"/>
                  </a:cubicBezTo>
                  <a:cubicBezTo>
                    <a:pt x="5955" y="11217"/>
                    <a:pt x="6459" y="11028"/>
                    <a:pt x="6774" y="10681"/>
                  </a:cubicBezTo>
                  <a:close/>
                  <a:moveTo>
                    <a:pt x="1860" y="1"/>
                  </a:moveTo>
                  <a:cubicBezTo>
                    <a:pt x="1261" y="1"/>
                    <a:pt x="757" y="505"/>
                    <a:pt x="757" y="1104"/>
                  </a:cubicBezTo>
                  <a:cubicBezTo>
                    <a:pt x="757" y="1576"/>
                    <a:pt x="1072" y="2017"/>
                    <a:pt x="1513" y="2175"/>
                  </a:cubicBezTo>
                  <a:lnTo>
                    <a:pt x="1513" y="4443"/>
                  </a:lnTo>
                  <a:cubicBezTo>
                    <a:pt x="662" y="4443"/>
                    <a:pt x="1" y="5105"/>
                    <a:pt x="1" y="5955"/>
                  </a:cubicBezTo>
                  <a:cubicBezTo>
                    <a:pt x="1" y="6774"/>
                    <a:pt x="662" y="7436"/>
                    <a:pt x="1513" y="7436"/>
                  </a:cubicBezTo>
                  <a:lnTo>
                    <a:pt x="1513" y="8350"/>
                  </a:lnTo>
                  <a:lnTo>
                    <a:pt x="1261" y="8287"/>
                  </a:lnTo>
                  <a:cubicBezTo>
                    <a:pt x="1214" y="8270"/>
                    <a:pt x="1168" y="8262"/>
                    <a:pt x="1124" y="8262"/>
                  </a:cubicBezTo>
                  <a:cubicBezTo>
                    <a:pt x="846" y="8262"/>
                    <a:pt x="657" y="8577"/>
                    <a:pt x="820" y="8822"/>
                  </a:cubicBezTo>
                  <a:cubicBezTo>
                    <a:pt x="1356" y="9610"/>
                    <a:pt x="1450" y="9799"/>
                    <a:pt x="1765" y="10082"/>
                  </a:cubicBezTo>
                  <a:cubicBezTo>
                    <a:pt x="2364" y="11658"/>
                    <a:pt x="3907" y="12729"/>
                    <a:pt x="5609" y="12729"/>
                  </a:cubicBezTo>
                  <a:cubicBezTo>
                    <a:pt x="7278" y="12729"/>
                    <a:pt x="8822" y="11658"/>
                    <a:pt x="9421" y="10082"/>
                  </a:cubicBezTo>
                  <a:cubicBezTo>
                    <a:pt x="9736" y="9799"/>
                    <a:pt x="9862" y="9610"/>
                    <a:pt x="10366" y="8822"/>
                  </a:cubicBezTo>
                  <a:cubicBezTo>
                    <a:pt x="10529" y="8577"/>
                    <a:pt x="10340" y="8262"/>
                    <a:pt x="10062" y="8262"/>
                  </a:cubicBezTo>
                  <a:cubicBezTo>
                    <a:pt x="10018" y="8262"/>
                    <a:pt x="9972" y="8270"/>
                    <a:pt x="9925" y="8287"/>
                  </a:cubicBezTo>
                  <a:lnTo>
                    <a:pt x="9704" y="8350"/>
                  </a:lnTo>
                  <a:lnTo>
                    <a:pt x="9704" y="7436"/>
                  </a:lnTo>
                  <a:cubicBezTo>
                    <a:pt x="10429" y="7436"/>
                    <a:pt x="11122" y="6774"/>
                    <a:pt x="11122" y="5955"/>
                  </a:cubicBezTo>
                  <a:cubicBezTo>
                    <a:pt x="11122" y="5136"/>
                    <a:pt x="10429" y="4443"/>
                    <a:pt x="9610" y="4443"/>
                  </a:cubicBezTo>
                  <a:lnTo>
                    <a:pt x="9610" y="2175"/>
                  </a:lnTo>
                  <a:cubicBezTo>
                    <a:pt x="10051" y="2017"/>
                    <a:pt x="10366" y="1608"/>
                    <a:pt x="10366" y="1104"/>
                  </a:cubicBezTo>
                  <a:cubicBezTo>
                    <a:pt x="10366" y="473"/>
                    <a:pt x="9862" y="1"/>
                    <a:pt x="9263" y="1"/>
                  </a:cubicBezTo>
                  <a:cubicBezTo>
                    <a:pt x="8633" y="1"/>
                    <a:pt x="8161" y="505"/>
                    <a:pt x="8161" y="1104"/>
                  </a:cubicBezTo>
                  <a:cubicBezTo>
                    <a:pt x="8161" y="1230"/>
                    <a:pt x="8192" y="1324"/>
                    <a:pt x="8224" y="1450"/>
                  </a:cubicBezTo>
                  <a:lnTo>
                    <a:pt x="7405" y="2080"/>
                  </a:lnTo>
                  <a:lnTo>
                    <a:pt x="6585" y="1450"/>
                  </a:lnTo>
                  <a:cubicBezTo>
                    <a:pt x="6617" y="1324"/>
                    <a:pt x="6648" y="1230"/>
                    <a:pt x="6648" y="1104"/>
                  </a:cubicBezTo>
                  <a:cubicBezTo>
                    <a:pt x="6648" y="473"/>
                    <a:pt x="6144" y="1"/>
                    <a:pt x="5546" y="1"/>
                  </a:cubicBezTo>
                  <a:cubicBezTo>
                    <a:pt x="4916" y="1"/>
                    <a:pt x="4443" y="505"/>
                    <a:pt x="4443" y="1104"/>
                  </a:cubicBezTo>
                  <a:cubicBezTo>
                    <a:pt x="4443" y="1230"/>
                    <a:pt x="4506" y="1324"/>
                    <a:pt x="4538" y="1450"/>
                  </a:cubicBezTo>
                  <a:lnTo>
                    <a:pt x="3718" y="2080"/>
                  </a:lnTo>
                  <a:lnTo>
                    <a:pt x="2868" y="1450"/>
                  </a:lnTo>
                  <a:cubicBezTo>
                    <a:pt x="2931" y="1324"/>
                    <a:pt x="2962" y="1230"/>
                    <a:pt x="2962" y="1104"/>
                  </a:cubicBezTo>
                  <a:cubicBezTo>
                    <a:pt x="2962" y="473"/>
                    <a:pt x="2458" y="1"/>
                    <a:pt x="1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55500" y="9131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SOURCE CODE</a:t>
            </a:r>
            <a:endParaRPr lang="en-GB">
              <a:solidFill>
                <a:schemeClr val="dk2"/>
              </a:solidFill>
            </a:endParaRPr>
          </a:p>
        </p:txBody>
      </p:sp>
      <p:sp>
        <p:nvSpPr>
          <p:cNvPr id="2601" name="Google Shape;2601;p46"/>
          <p:cNvSpPr/>
          <p:nvPr/>
        </p:nvSpPr>
        <p:spPr>
          <a:xfrm>
            <a:off x="1434675" y="2409321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2" name="Google Shape;2602;p46"/>
          <p:cNvGrpSpPr/>
          <p:nvPr/>
        </p:nvGrpSpPr>
        <p:grpSpPr>
          <a:xfrm>
            <a:off x="1028975" y="1967421"/>
            <a:ext cx="441900" cy="441900"/>
            <a:chOff x="876575" y="1934250"/>
            <a:chExt cx="441900" cy="441900"/>
          </a:xfrm>
        </p:grpSpPr>
        <p:sp>
          <p:nvSpPr>
            <p:cNvPr id="2603" name="Google Shape;2603;p46"/>
            <p:cNvSpPr/>
            <p:nvPr/>
          </p:nvSpPr>
          <p:spPr>
            <a:xfrm>
              <a:off x="876575" y="1934250"/>
              <a:ext cx="441900" cy="44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970750" y="2028425"/>
              <a:ext cx="253500" cy="253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05" name="Google Shape;2605;p46"/>
          <p:cNvSpPr/>
          <p:nvPr/>
        </p:nvSpPr>
        <p:spPr>
          <a:xfrm>
            <a:off x="2927025" y="2315096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6" name="Google Shape;2606;p46"/>
          <p:cNvSpPr/>
          <p:nvPr/>
        </p:nvSpPr>
        <p:spPr>
          <a:xfrm>
            <a:off x="2793638" y="2467221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7" name="Google Shape;2607;p46"/>
          <p:cNvSpPr/>
          <p:nvPr/>
        </p:nvSpPr>
        <p:spPr>
          <a:xfrm>
            <a:off x="3076182" y="2528871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8" name="Google Shape;2608;p46"/>
          <p:cNvGrpSpPr/>
          <p:nvPr/>
        </p:nvGrpSpPr>
        <p:grpSpPr>
          <a:xfrm>
            <a:off x="3076175" y="2122521"/>
            <a:ext cx="344700" cy="344700"/>
            <a:chOff x="2923775" y="2089350"/>
            <a:chExt cx="344700" cy="344700"/>
          </a:xfrm>
        </p:grpSpPr>
        <p:sp>
          <p:nvSpPr>
            <p:cNvPr id="2609" name="Google Shape;2609;p46"/>
            <p:cNvSpPr/>
            <p:nvPr/>
          </p:nvSpPr>
          <p:spPr>
            <a:xfrm>
              <a:off x="2923775" y="2089350"/>
              <a:ext cx="344700" cy="34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2997241" y="2162816"/>
              <a:ext cx="197700" cy="197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11" name="Google Shape;2611;p46"/>
          <p:cNvSpPr/>
          <p:nvPr/>
        </p:nvSpPr>
        <p:spPr>
          <a:xfrm>
            <a:off x="4228013" y="3665096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2" name="Google Shape;2612;p46"/>
          <p:cNvSpPr/>
          <p:nvPr/>
        </p:nvSpPr>
        <p:spPr>
          <a:xfrm>
            <a:off x="4293235" y="3512996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4" name="Google Shape;2614;p46"/>
          <p:cNvSpPr txBox="1"/>
          <p:nvPr/>
        </p:nvSpPr>
        <p:spPr>
          <a:xfrm>
            <a:off x="800862" y="7391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rPr>
              <a:t>class Connect</a:t>
            </a:r>
            <a:endParaRPr lang="en-GB" sz="1800">
              <a:solidFill>
                <a:schemeClr val="accent1"/>
              </a:solidFill>
              <a:latin typeface="Barlow Semi Condensed Medium" panose="00000506000000000000"/>
              <a:ea typeface="Barlow Semi Condensed Medium" panose="00000506000000000000"/>
              <a:cs typeface="Barlow Semi Condensed Medium" panose="00000506000000000000"/>
              <a:sym typeface="Barlow Semi Condensed Medium" panose="00000506000000000000"/>
            </a:endParaRPr>
          </a:p>
        </p:txBody>
      </p:sp>
      <p:pic>
        <p:nvPicPr>
          <p:cNvPr id="4" name="Picture 0" descr="kết nối m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170305"/>
            <a:ext cx="4204970" cy="2384425"/>
          </a:xfrm>
          <a:prstGeom prst="rect">
            <a:avLst/>
          </a:prstGeom>
        </p:spPr>
      </p:pic>
      <p:pic>
        <p:nvPicPr>
          <p:cNvPr id="2" name="Picture 1" descr="đăng nhậ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5" y="1209040"/>
            <a:ext cx="4177030" cy="2552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70525" y="802005"/>
            <a:ext cx="235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rPr>
              <a:t>class </a:t>
            </a:r>
            <a:r>
              <a:rPr lang="en-US" altLang="en-GB" sz="1800">
                <a:solidFill>
                  <a:schemeClr val="accen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rPr>
              <a:t>login</a:t>
            </a:r>
            <a:endParaRPr lang="en-US" altLang="en-GB" sz="1800">
              <a:solidFill>
                <a:schemeClr val="accent1"/>
              </a:solidFill>
              <a:latin typeface="Barlow Semi Condensed Medium" panose="00000506000000000000"/>
              <a:ea typeface="Barlow Semi Condensed Medium" panose="00000506000000000000"/>
              <a:cs typeface="Barlow Semi Condensed Medium" panose="00000506000000000000"/>
              <a:sym typeface="Barlow Semi Condensed Medium" panose="00000506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5260" y="3665220"/>
            <a:ext cx="4205605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Dùng để kết nối cơ sở dữ liệu MySql với InteljiIdea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06645" y="3870325"/>
            <a:ext cx="3780790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Dùng để đăng nhập vào hệ thống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05" y="55120"/>
            <a:ext cx="7696500" cy="572700"/>
          </a:xfrm>
        </p:spPr>
        <p:txBody>
          <a:bodyPr/>
          <a:lstStyle/>
          <a:p>
            <a:r>
              <a:rPr lang="en-GB">
                <a:sym typeface="+mn-ea"/>
              </a:rPr>
              <a:t>SOURCE CODE</a:t>
            </a:r>
            <a:br>
              <a:rPr lang="en-GB">
                <a:solidFill>
                  <a:schemeClr val="dk2"/>
                </a:solidFill>
              </a:rPr>
            </a:br>
            <a:endParaRPr lang="en-US"/>
          </a:p>
        </p:txBody>
      </p:sp>
      <p:pic>
        <p:nvPicPr>
          <p:cNvPr id="3" name="Picture 2" descr="addemply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067435"/>
            <a:ext cx="4161155" cy="3035935"/>
          </a:xfrm>
          <a:prstGeom prst="rect">
            <a:avLst/>
          </a:prstGeom>
        </p:spPr>
      </p:pic>
      <p:pic>
        <p:nvPicPr>
          <p:cNvPr id="4" name="Picture 3" descr="addcust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15" y="1067435"/>
            <a:ext cx="4107180" cy="30359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99235" y="760730"/>
            <a:ext cx="1729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AddEmplyee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64530" y="760730"/>
            <a:ext cx="1999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AddCustomer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1480" y="4264025"/>
            <a:ext cx="3392170" cy="275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200"/>
              <a:t> thêm thông tin nhân viên vào cơ sở dữ liệu</a:t>
            </a: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4785360" y="4264025"/>
            <a:ext cx="3810000" cy="275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200"/>
              <a:t>Chứa các chức năng để thêm thông tin khách hàng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80180" y="176124"/>
            <a:ext cx="2184000" cy="4572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SOURCE CODE</a:t>
            </a:r>
            <a:b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GB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ình trạnh phò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081405"/>
            <a:ext cx="4333240" cy="3046730"/>
          </a:xfrm>
          <a:prstGeom prst="rect">
            <a:avLst/>
          </a:prstGeom>
        </p:spPr>
      </p:pic>
      <p:pic>
        <p:nvPicPr>
          <p:cNvPr id="5" name="Picture 4" descr="updatero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5" y="1127760"/>
            <a:ext cx="3968750" cy="29533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47470" y="821690"/>
            <a:ext cx="237871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AddRoom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203950" y="821690"/>
            <a:ext cx="1569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Room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2155" y="4217670"/>
            <a:ext cx="2994025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thêm thông tin phòng vào hệ thống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70195" y="4243705"/>
            <a:ext cx="3103245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kiểm tra thông tin, tình trạng phòng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304925"/>
            <a:ext cx="4228465" cy="2411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99870" y="913765"/>
            <a:ext cx="1631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UpdateRoom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9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220470"/>
            <a:ext cx="3791585" cy="2495550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2035" y="187960"/>
            <a:ext cx="3557270" cy="57912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SOURCE CODE</a:t>
            </a:r>
            <a:b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GB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876290" y="913765"/>
            <a:ext cx="2323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CheckOut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0515" y="3822065"/>
            <a:ext cx="3271520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Dùng để sửa thông tin cho phòng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75910" y="3822065"/>
            <a:ext cx="3324225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Thanh toán và xác nhận trả phòng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/>
          <p:nvPr/>
        </p:nvSpPr>
        <p:spPr>
          <a:xfrm>
            <a:off x="2987675" y="267335"/>
            <a:ext cx="3291840" cy="706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900" b="0" i="0" u="none" strike="noStrike" cap="none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>
            <a:pPr algn="ctr"/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SOURCE CODE</a:t>
            </a:r>
            <a:b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GB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8" name="Picture 7" descr="check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072515"/>
            <a:ext cx="4772025" cy="30848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879850" y="76581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UpdateCheck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74570" y="4290060"/>
            <a:ext cx="4130040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sửa thông tin khi khách hàng check-in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959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THIẾT KẾ GIAO DIỆN HỆ THỐNG</a:t>
            </a:r>
            <a:endParaRPr lang="en-GB" sz="2000">
              <a:latin typeface="+mn-lt"/>
              <a:cs typeface="+mn-lt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323215" y="1049020"/>
            <a:ext cx="525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đăng nhập – Form chạy đầu tiên của chương trình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 descr="for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120" y="1354455"/>
            <a:ext cx="4866005" cy="243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959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THIẾT KẾ GIAO DIỆN HỆ THỐNG</a:t>
            </a:r>
            <a:endParaRPr lang="en-GB" sz="2000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4145" y="912495"/>
            <a:ext cx="463486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giao diện chính của phần mềm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for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345565"/>
            <a:ext cx="5094605" cy="324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Our Team</a:t>
            </a:r>
            <a:endParaRPr lang="en-GB">
              <a:sym typeface="+mn-ea"/>
            </a:endParaRPr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9265" y="109002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menber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+mn-lt"/>
                <a:sym typeface="+mn-ea"/>
              </a:rPr>
              <a:t>menber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+mn-lt"/>
                <a:sym typeface="Barlow Semi Condensed" panose="00000506000000000000"/>
              </a:rPr>
              <a:t>leader </a:t>
            </a:r>
            <a:endParaRPr lang="en-GB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20" y="2099691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  <a:cs typeface="+mn-lt"/>
                <a:sym typeface="+mn-ea"/>
              </a:rPr>
              <a:t>Nguyễn Đức Hùng</a:t>
            </a:r>
            <a:endParaRPr lang="en-US"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3325" y="149174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effectLst/>
                <a:latin typeface="+mj-lt"/>
                <a:cs typeface="+mj-lt"/>
                <a:sym typeface="+mn-ea"/>
              </a:rPr>
              <a:t>Nguyễn Tuấn Vinh</a:t>
            </a:r>
            <a:endParaRPr lang="en-US">
              <a:solidFill>
                <a:schemeClr val="tx1"/>
              </a:solidFill>
              <a:effectLst/>
              <a:latin typeface="+mj-lt"/>
              <a:cs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Barlow Semi Condensed" panose="00000506000000000000"/>
              </a:rPr>
              <a:t>Nguyễn Thành Vinh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Barlow Semi Condensed" panose="00000506000000000000"/>
              <a:cs typeface="+mn-lt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Barlow Semi Condensed" panose="00000506000000000000"/>
              </a:rPr>
              <a:t> 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Barlow Semi Condensed" panose="00000506000000000000"/>
              <a:cs typeface="+mn-lt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  <a:sym typeface="Barlow Semi Condensed" panose="00000506000000000000"/>
              </a:rPr>
              <a:t>   </a:t>
            </a:r>
            <a:endParaRPr lang="en-US" altLang="en-GB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Barlow Semi Condensed" panose="00000506000000000000"/>
              <a:cs typeface="+mn-lt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959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THIẾT KẾ GIAO DIỆN HỆ THỐNG</a:t>
            </a:r>
            <a:endParaRPr lang="en-GB" sz="2000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5105" y="912495"/>
            <a:ext cx="352171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Quản Lý Nhân Viên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 descr="form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1283970"/>
            <a:ext cx="518858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959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THIẾT KẾ GIAO DIỆN HỆ THỐNG</a:t>
            </a:r>
            <a:endParaRPr lang="en-GB" sz="2000">
              <a:latin typeface="+mn-lt"/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7495" y="1017270"/>
            <a:ext cx="266827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thêm khách hàng mới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form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735" y="1407160"/>
            <a:ext cx="5222875" cy="338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/>
              <a:t>04</a:t>
            </a:r>
            <a:endParaRPr lang="en-US" sz="1000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4000"/>
              <a:t>Tổng kết !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1" name="Google Shape;3011;p53"/>
          <p:cNvSpPr/>
          <p:nvPr/>
        </p:nvSpPr>
        <p:spPr>
          <a:xfrm>
            <a:off x="1187970" y="358764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3106166" y="26720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+mn-lt"/>
                <a:cs typeface="+mn-lt"/>
              </a:rPr>
              <a:t>Đánh giá chung</a:t>
            </a:r>
            <a:endParaRPr lang="en-GB">
              <a:latin typeface="+mn-lt"/>
              <a:cs typeface="+mn-lt"/>
            </a:endParaRPr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755395" y="62760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Ưu điểm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328165" y="116677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“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Rút ngắn được thời gian chờ đợi khi đặt phòng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.”</a:t>
            </a:r>
            <a:endParaRPr lang="en-US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328420" y="2256790"/>
            <a:ext cx="2323465" cy="1162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“</a:t>
            </a:r>
            <a:r>
              <a:rPr lang="en-GB"/>
              <a:t>tìm kiếm</a:t>
            </a:r>
            <a:r>
              <a:rPr lang="en-US" altLang="en-GB"/>
              <a:t>, </a:t>
            </a:r>
            <a:r>
              <a:rPr lang="en-GB">
                <a:sym typeface="+mn-ea"/>
              </a:rPr>
              <a:t>lưu trữ</a:t>
            </a:r>
            <a:r>
              <a:rPr lang="en-US" altLang="en-GB">
                <a:sym typeface="+mn-ea"/>
              </a:rPr>
              <a:t> </a:t>
            </a:r>
            <a:r>
              <a:rPr lang="en-GB"/>
              <a:t>các thông tin sẽ dễ dàng</a:t>
            </a:r>
            <a:r>
              <a:rPr lang="en-US" altLang="en-GB"/>
              <a:t>,</a:t>
            </a:r>
            <a:r>
              <a:rPr lang="en-GB"/>
              <a:t> nhanh chóng và thuận tiện. </a:t>
            </a:r>
            <a:r>
              <a:rPr lang="en-US" altLang="en-GB"/>
              <a:t>”</a:t>
            </a:r>
            <a:endParaRPr lang="en-US" altLang="en-GB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333500" y="3651885"/>
            <a:ext cx="2183765" cy="779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“</a:t>
            </a:r>
            <a:r>
              <a:rPr lang="en-GB"/>
              <a:t>Việc thống kê hóa đơn, phòng ốc sẽ dễ dàng và thuận tiện hơn</a:t>
            </a:r>
            <a:r>
              <a:rPr lang="en-US" altLang="en-GB"/>
              <a:t>.”</a:t>
            </a:r>
            <a:endParaRPr lang="en-US" altLang="en-GB"/>
          </a:p>
        </p:txBody>
      </p:sp>
      <p:grpSp>
        <p:nvGrpSpPr>
          <p:cNvPr id="4019" name="Google Shape;4019;p64"/>
          <p:cNvGrpSpPr/>
          <p:nvPr/>
        </p:nvGrpSpPr>
        <p:grpSpPr>
          <a:xfrm>
            <a:off x="4963795" y="912495"/>
            <a:ext cx="3297555" cy="2388870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3011;p53"/>
          <p:cNvSpPr/>
          <p:nvPr/>
        </p:nvSpPr>
        <p:spPr>
          <a:xfrm>
            <a:off x="4051820" y="358764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Text Box 3"/>
          <p:cNvSpPr txBox="1"/>
          <p:nvPr/>
        </p:nvSpPr>
        <p:spPr>
          <a:xfrm>
            <a:off x="4140200" y="3651885"/>
            <a:ext cx="2259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“Với chức năng của hệ thống mới sẽ giảm tải công việc của nhân viên,</a:t>
            </a:r>
            <a:endParaRPr lang="en-US"/>
          </a:p>
          <a:p>
            <a:pPr algn="l"/>
            <a:r>
              <a:rPr lang="en-US"/>
              <a:t>quản lý .”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499740" y="1118606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Nhược điểm</a:t>
            </a:r>
            <a:r>
              <a:rPr 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: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r>
              <a:rPr lang="en-GB"/>
              <a:t>xây dựng một hệ thống quản lý thiết bị bao gồm máy móc,phần mềm... rất tốn kém.</a:t>
            </a:r>
            <a:endParaRPr 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r>
              <a:rPr lang="en-US" alt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Vì chỉ gói gọn trong 1 tháng </a:t>
            </a:r>
            <a:r>
              <a:rPr 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một số trường hợp khác trong</a:t>
            </a:r>
            <a:r>
              <a:rPr lang="en-US" alt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lang="en-GB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quản lý phòng vẫn chưa có thể giải quyết hết.</a:t>
            </a:r>
            <a:endParaRPr lang="en-GB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 panose="00000506000000000000"/>
              <a:buChar char="●"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grpSp>
        <p:nvGrpSpPr>
          <p:cNvPr id="4766" name="Google Shape;4766;p64"/>
          <p:cNvGrpSpPr/>
          <p:nvPr/>
        </p:nvGrpSpPr>
        <p:grpSpPr>
          <a:xfrm>
            <a:off x="951865" y="1297305"/>
            <a:ext cx="2822575" cy="3393440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12" name="Google Shape;3012;p53"/>
          <p:cNvSpPr txBox="1"/>
          <p:nvPr/>
        </p:nvSpPr>
        <p:spPr>
          <a:xfrm>
            <a:off x="2987421" y="26720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 panose="02000506040000020004"/>
              <a:buNone/>
              <a:defRPr sz="2800" b="0" i="0" u="none" strike="noStrike" cap="none">
                <a:solidFill>
                  <a:schemeClr val="dk2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+mn-lt"/>
                <a:cs typeface="+mn-lt"/>
              </a:rPr>
              <a:t>Đánh giá chung</a:t>
            </a:r>
            <a:endParaRPr lang="en-GB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+mn-lt"/>
                <a:cs typeface="+mn-lt"/>
              </a:rPr>
              <a:t>Hướng phát triển và mở rộng đề tài</a:t>
            </a:r>
            <a:endParaRPr lang="en-GB" sz="2400">
              <a:latin typeface="+mn-lt"/>
              <a:cs typeface="+mn-lt"/>
            </a:endParaRPr>
          </a:p>
        </p:txBody>
      </p:sp>
      <p:sp>
        <p:nvSpPr>
          <p:cNvPr id="2695" name="Google Shape;2695;p49"/>
          <p:cNvSpPr txBox="1"/>
          <p:nvPr/>
        </p:nvSpPr>
        <p:spPr>
          <a:xfrm>
            <a:off x="755650" y="1275715"/>
            <a:ext cx="2219325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ràng buộc quan hệ giữa  table của cơ sở</a:t>
            </a:r>
            <a:r>
              <a:rPr lang="en-US" alt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dữ liệu </a:t>
            </a: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lang="en-US" alt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phải </a:t>
            </a: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được chặt chẽ hơn.</a:t>
            </a:r>
            <a:endParaRPr lang="en-GB" sz="1600"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723720" y="127580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Chuyển hướng quản lý thông tin khách sạn qua mạng.</a:t>
            </a:r>
            <a:endParaRPr lang="en-GB" sz="1600"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339820" y="36518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Tích hợp thêm việc quản lý khi đặt trước phòng </a:t>
            </a:r>
            <a:endParaRPr sz="1600"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364480" y="3660140"/>
            <a:ext cx="2219325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Mở rộng thêm ứng dụng web:  nhập và chỉnh sửa các thông tin từ xa.</a:t>
            </a:r>
            <a:endParaRPr lang="en-GB" sz="1600"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grpSp>
        <p:nvGrpSpPr>
          <p:cNvPr id="2700" name="Google Shape;2700;p49"/>
          <p:cNvGrpSpPr/>
          <p:nvPr/>
        </p:nvGrpSpPr>
        <p:grpSpPr>
          <a:xfrm>
            <a:off x="1883410" y="2917825"/>
            <a:ext cx="4021455" cy="635"/>
            <a:chOff x="3762462" y="2553002"/>
            <a:chExt cx="1121570" cy="150"/>
          </a:xfrm>
        </p:grpSpPr>
        <p:cxnSp>
          <p:nvCxnSpPr>
            <p:cNvPr id="2701" name="Google Shape;2701;p49"/>
            <p:cNvCxnSpPr/>
            <p:nvPr/>
          </p:nvCxnSpPr>
          <p:spPr>
            <a:xfrm>
              <a:off x="4195395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49"/>
            <p:cNvCxnSpPr/>
            <p:nvPr/>
          </p:nvCxnSpPr>
          <p:spPr>
            <a:xfrm>
              <a:off x="4652432" y="2553002"/>
              <a:ext cx="2316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3" name="Google Shape;2703;p49"/>
            <p:cNvCxnSpPr>
              <a:stCxn id="2704" idx="6"/>
              <a:endCxn id="2705" idx="2"/>
            </p:cNvCxnSpPr>
            <p:nvPr/>
          </p:nvCxnSpPr>
          <p:spPr>
            <a:xfrm>
              <a:off x="3762462" y="2553152"/>
              <a:ext cx="1830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706" name="Google Shape;2706;p49"/>
          <p:cNvCxnSpPr/>
          <p:nvPr/>
        </p:nvCxnSpPr>
        <p:spPr>
          <a:xfrm>
            <a:off x="3030220" y="3219450"/>
            <a:ext cx="0" cy="3581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7" name="Google Shape;2707;p49"/>
          <p:cNvGrpSpPr/>
          <p:nvPr/>
        </p:nvGrpSpPr>
        <p:grpSpPr>
          <a:xfrm>
            <a:off x="2539365" y="2426970"/>
            <a:ext cx="982980" cy="982980"/>
            <a:chOff x="3347725" y="2480342"/>
            <a:chExt cx="810032" cy="810032"/>
          </a:xfrm>
        </p:grpSpPr>
        <p:sp>
          <p:nvSpPr>
            <p:cNvPr id="2705" name="Google Shape;2705;p49"/>
            <p:cNvSpPr/>
            <p:nvPr/>
          </p:nvSpPr>
          <p:spPr>
            <a:xfrm>
              <a:off x="3347725" y="2480342"/>
              <a:ext cx="810032" cy="8100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3451091" y="2583719"/>
              <a:ext cx="603490" cy="60349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709" name="Google Shape;2709;p49"/>
          <p:cNvCxnSpPr>
            <a:stCxn id="2710" idx="0"/>
          </p:cNvCxnSpPr>
          <p:nvPr/>
        </p:nvCxnSpPr>
        <p:spPr>
          <a:xfrm rot="10800000">
            <a:off x="4670425" y="2154555"/>
            <a:ext cx="0" cy="3968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11" name="Google Shape;2711;p49"/>
          <p:cNvGrpSpPr/>
          <p:nvPr/>
        </p:nvGrpSpPr>
        <p:grpSpPr>
          <a:xfrm>
            <a:off x="4178300" y="2425700"/>
            <a:ext cx="982980" cy="982980"/>
            <a:chOff x="4987056" y="2480342"/>
            <a:chExt cx="808956" cy="808956"/>
          </a:xfrm>
        </p:grpSpPr>
        <p:sp>
          <p:nvSpPr>
            <p:cNvPr id="2712" name="Google Shape;2712;p49"/>
            <p:cNvSpPr/>
            <p:nvPr/>
          </p:nvSpPr>
          <p:spPr>
            <a:xfrm>
              <a:off x="4987056" y="2480342"/>
              <a:ext cx="808956" cy="8089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5090423" y="2583719"/>
              <a:ext cx="602414" cy="60241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713" name="Google Shape;2713;p49"/>
          <p:cNvCxnSpPr>
            <a:endCxn id="2723" idx="0"/>
          </p:cNvCxnSpPr>
          <p:nvPr/>
        </p:nvCxnSpPr>
        <p:spPr>
          <a:xfrm>
            <a:off x="6309360" y="3221990"/>
            <a:ext cx="0" cy="3581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14" name="Google Shape;2714;p49"/>
          <p:cNvGrpSpPr/>
          <p:nvPr/>
        </p:nvGrpSpPr>
        <p:grpSpPr>
          <a:xfrm>
            <a:off x="5817235" y="2426335"/>
            <a:ext cx="982980" cy="982980"/>
            <a:chOff x="6626363" y="2480342"/>
            <a:chExt cx="808956" cy="808956"/>
          </a:xfrm>
        </p:grpSpPr>
        <p:sp>
          <p:nvSpPr>
            <p:cNvPr id="2715" name="Google Shape;2715;p49"/>
            <p:cNvSpPr/>
            <p:nvPr/>
          </p:nvSpPr>
          <p:spPr>
            <a:xfrm>
              <a:off x="6626363" y="2480342"/>
              <a:ext cx="808956" cy="80895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6729729" y="2583719"/>
              <a:ext cx="602414" cy="60241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717" name="Google Shape;2717;p49"/>
          <p:cNvCxnSpPr>
            <a:stCxn id="2718" idx="0"/>
          </p:cNvCxnSpPr>
          <p:nvPr/>
        </p:nvCxnSpPr>
        <p:spPr>
          <a:xfrm rot="10800000">
            <a:off x="1391920" y="2155190"/>
            <a:ext cx="0" cy="3975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19" name="Google Shape;2719;p49"/>
          <p:cNvGrpSpPr/>
          <p:nvPr/>
        </p:nvGrpSpPr>
        <p:grpSpPr>
          <a:xfrm>
            <a:off x="899795" y="2426970"/>
            <a:ext cx="982980" cy="983615"/>
            <a:chOff x="1708681" y="2480698"/>
            <a:chExt cx="809125" cy="809432"/>
          </a:xfrm>
        </p:grpSpPr>
        <p:sp>
          <p:nvSpPr>
            <p:cNvPr id="2704" name="Google Shape;2704;p49"/>
            <p:cNvSpPr/>
            <p:nvPr/>
          </p:nvSpPr>
          <p:spPr>
            <a:xfrm>
              <a:off x="1708681" y="2480698"/>
              <a:ext cx="809125" cy="80943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1812063" y="2584091"/>
              <a:ext cx="602631" cy="60263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20" name="Google Shape;2720;p49"/>
          <p:cNvSpPr/>
          <p:nvPr/>
        </p:nvSpPr>
        <p:spPr>
          <a:xfrm>
            <a:off x="1351280" y="2139950"/>
            <a:ext cx="80010" cy="8001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1" name="Google Shape;2721;p49"/>
          <p:cNvSpPr/>
          <p:nvPr/>
        </p:nvSpPr>
        <p:spPr>
          <a:xfrm>
            <a:off x="4629785" y="2139950"/>
            <a:ext cx="80010" cy="8001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2" name="Google Shape;2722;p49"/>
          <p:cNvSpPr/>
          <p:nvPr/>
        </p:nvSpPr>
        <p:spPr>
          <a:xfrm>
            <a:off x="2990215" y="3577590"/>
            <a:ext cx="80010" cy="8001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3" name="Google Shape;2723;p49"/>
          <p:cNvSpPr/>
          <p:nvPr/>
        </p:nvSpPr>
        <p:spPr>
          <a:xfrm>
            <a:off x="6269355" y="3580130"/>
            <a:ext cx="80010" cy="8001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2714;p49"/>
          <p:cNvGrpSpPr/>
          <p:nvPr/>
        </p:nvGrpSpPr>
        <p:grpSpPr>
          <a:xfrm>
            <a:off x="7380605" y="2426335"/>
            <a:ext cx="982980" cy="982980"/>
            <a:chOff x="6626363" y="2480342"/>
            <a:chExt cx="808956" cy="808956"/>
          </a:xfrm>
        </p:grpSpPr>
        <p:sp>
          <p:nvSpPr>
            <p:cNvPr id="2" name="Google Shape;2715;p49"/>
            <p:cNvSpPr/>
            <p:nvPr/>
          </p:nvSpPr>
          <p:spPr>
            <a:xfrm>
              <a:off x="6626363" y="2480342"/>
              <a:ext cx="808956" cy="80895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2716;p49"/>
            <p:cNvSpPr/>
            <p:nvPr/>
          </p:nvSpPr>
          <p:spPr>
            <a:xfrm>
              <a:off x="6729729" y="2583719"/>
              <a:ext cx="602414" cy="60241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" name="Straight Connector 4"/>
          <p:cNvCxnSpPr>
            <a:stCxn id="2715" idx="6"/>
            <a:endCxn id="2" idx="2"/>
          </p:cNvCxnSpPr>
          <p:nvPr/>
        </p:nvCxnSpPr>
        <p:spPr>
          <a:xfrm>
            <a:off x="6800215" y="2917825"/>
            <a:ext cx="580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2723;p49"/>
          <p:cNvSpPr/>
          <p:nvPr/>
        </p:nvSpPr>
        <p:spPr>
          <a:xfrm rot="10800000">
            <a:off x="7832090" y="2075180"/>
            <a:ext cx="80010" cy="8001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" name="Straight Connector 6"/>
          <p:cNvCxnSpPr>
            <a:stCxn id="6" idx="0"/>
            <a:endCxn id="2" idx="0"/>
          </p:cNvCxnSpPr>
          <p:nvPr/>
        </p:nvCxnSpPr>
        <p:spPr>
          <a:xfrm>
            <a:off x="7872095" y="2155190"/>
            <a:ext cx="0" cy="27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2698;p49"/>
          <p:cNvSpPr txBox="1"/>
          <p:nvPr/>
        </p:nvSpPr>
        <p:spPr>
          <a:xfrm>
            <a:off x="6588125" y="1275715"/>
            <a:ext cx="192278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Tiếp tục hoàn chỉnh các chức năng còn thiếu sót.</a:t>
            </a:r>
            <a:endParaRPr lang="en-GB" sz="1600">
              <a:solidFill>
                <a:schemeClr val="dk2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828040" y="1209040"/>
            <a:ext cx="2867025" cy="29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Qua việc nghiên cứu xây dựng đề tài này, một phần đã  cho em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thêm rất nhiều 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kiến thức về lập trình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và cách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làm thế nào có thể xây dựng được một phần mềm hoàn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chỉnh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lang="en-US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Với việc hoàn thành bài tập lớn này em đã có thể tự tin xây dựng được các phần mềm tương tự như: quản lý thư viện, quản lý nhân sự.....</a:t>
            </a:r>
            <a:endParaRPr lang="en-US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n-lt"/>
                <a:cs typeface="+mn-lt"/>
              </a:rPr>
              <a:t>LỜI KẾT</a:t>
            </a:r>
            <a:endParaRPr lang="en-GB">
              <a:latin typeface="+mn-lt"/>
              <a:cs typeface="+mn-lt"/>
            </a:endParaRPr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65442" y="856345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Screenshot 2021-07-16 182850"/>
          <p:cNvPicPr>
            <a:picLocks noChangeAspect="1"/>
          </p:cNvPicPr>
          <p:nvPr/>
        </p:nvPicPr>
        <p:blipFill>
          <a:blip r:embed="rId1"/>
          <a:srcRect l="156869" t="75172" r="-156869" b="-75172"/>
          <a:stretch>
            <a:fillRect/>
          </a:stretch>
        </p:blipFill>
        <p:spPr>
          <a:xfrm>
            <a:off x="4686935" y="1814195"/>
            <a:ext cx="2616200" cy="1473200"/>
          </a:xfrm>
          <a:prstGeom prst="rect">
            <a:avLst/>
          </a:prstGeom>
        </p:spPr>
      </p:pic>
      <p:pic>
        <p:nvPicPr>
          <p:cNvPr id="3" name="Picture 2" descr="Screenshot 2021-07-16 1828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1771015"/>
            <a:ext cx="2397760" cy="135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en-GB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1"/>
                </a:solidFill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595959"/>
              </a:solidFill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2"/>
              </a:solidFill>
              <a:latin typeface="Barlow Semi Condensed Light" panose="00000506000000000000"/>
              <a:ea typeface="Barlow Semi Condensed Light" panose="00000506000000000000"/>
              <a:cs typeface="Barlow Semi Condensed Light" panose="00000506000000000000"/>
              <a:sym typeface="Barlow Semi Condensed Light" panose="00000506000000000000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2844165" y="4083685"/>
            <a:ext cx="3923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vinh.nt19010072@st.phenikaa-uni.edu.vn</a:t>
            </a:r>
            <a:endParaRPr lang="en-US"/>
          </a:p>
          <a:p>
            <a:r>
              <a:rPr lang="en-US"/>
              <a:t>hung.nd19010060@st.phenikaa-uni.edu.vn</a:t>
            </a:r>
            <a:endParaRPr lang="en-US"/>
          </a:p>
          <a:p>
            <a:r>
              <a:rPr lang="en-US"/>
              <a:t>vinh.nt19010073@st.phenikaa-uni.edu.vn</a:t>
            </a:r>
            <a:endParaRPr lang="en-US"/>
          </a:p>
        </p:txBody>
      </p:sp>
      <p:grpSp>
        <p:nvGrpSpPr>
          <p:cNvPr id="14164" name="Google Shape;14164;p78"/>
          <p:cNvGrpSpPr/>
          <p:nvPr/>
        </p:nvGrpSpPr>
        <p:grpSpPr>
          <a:xfrm>
            <a:off x="2340262" y="4227927"/>
            <a:ext cx="353587" cy="353587"/>
            <a:chOff x="-34032200" y="1916675"/>
            <a:chExt cx="291450" cy="291450"/>
          </a:xfrm>
        </p:grpSpPr>
        <p:sp>
          <p:nvSpPr>
            <p:cNvPr id="14165" name="Google Shape;14165;p78"/>
            <p:cNvSpPr/>
            <p:nvPr/>
          </p:nvSpPr>
          <p:spPr>
            <a:xfrm>
              <a:off x="-34032200" y="191667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6" name="Google Shape;14166;p78"/>
            <p:cNvSpPr/>
            <p:nvPr/>
          </p:nvSpPr>
          <p:spPr>
            <a:xfrm>
              <a:off x="-33999125" y="20190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7" name="Google Shape;14167;p78"/>
            <p:cNvSpPr/>
            <p:nvPr/>
          </p:nvSpPr>
          <p:spPr>
            <a:xfrm>
              <a:off x="-33999900" y="2053725"/>
              <a:ext cx="52000" cy="18125"/>
            </a:xfrm>
            <a:custGeom>
              <a:avLst/>
              <a:gdLst/>
              <a:ahLst/>
              <a:cxnLst/>
              <a:rect l="l" t="t" r="r" b="b"/>
              <a:pathLst>
                <a:path w="2080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8" name="Google Shape;14168;p78"/>
            <p:cNvSpPr/>
            <p:nvPr/>
          </p:nvSpPr>
          <p:spPr>
            <a:xfrm>
              <a:off x="-33999125" y="2088375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467360" y="2139950"/>
            <a:ext cx="360172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“</a:t>
            </a:r>
            <a:r>
              <a:rPr lang="en-US" altLang="en-GB" sz="2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Hệ thống quản lý khách sạn</a:t>
            </a:r>
            <a:r>
              <a:rPr lang="en-GB" sz="2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”</a:t>
            </a:r>
            <a:endParaRPr sz="2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pic>
        <p:nvPicPr>
          <p:cNvPr id="2" name="Picture 1" descr="HotelManageSystem"/>
          <p:cNvPicPr>
            <a:picLocks noChangeAspect="1"/>
          </p:cNvPicPr>
          <p:nvPr/>
        </p:nvPicPr>
        <p:blipFill>
          <a:blip r:embed="rId1"/>
          <a:srcRect l="16814" r="15665"/>
          <a:stretch>
            <a:fillRect/>
          </a:stretch>
        </p:blipFill>
        <p:spPr>
          <a:xfrm>
            <a:off x="4716145" y="1050925"/>
            <a:ext cx="3170555" cy="303593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22899" y="33947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MỤC LỤC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Tổng Quan</a:t>
            </a:r>
            <a:endParaRPr lang="en-GB" sz="1800">
              <a:solidFill>
                <a:schemeClr val="accent1"/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Cơ sở lý Thuyết</a:t>
            </a:r>
            <a:endParaRPr lang="en-GB" sz="1800">
              <a:solidFill>
                <a:schemeClr val="accent1"/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Phân tích và thiết kế  hệ thống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Tổng kết</a:t>
            </a:r>
            <a:endParaRPr lang="en-US" altLang="en-GB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>
              <a:solidFill>
                <a:schemeClr val="accent1"/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1729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+mj-lt"/>
                <a:cs typeface="+mj-lt"/>
              </a:rPr>
              <a:t>Tổng Quan</a:t>
            </a:r>
            <a:endParaRPr lang="en-US" sz="4700">
              <a:latin typeface="+mj-lt"/>
              <a:cs typeface="+mj-lt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4087619" y="422783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63934" y="4471031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284601" y="103924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Đánh giá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695833" y="103924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Thực trạng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5644515" y="1039495"/>
            <a:ext cx="3065780" cy="32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</a:rPr>
              <a:t>Đối </a:t>
            </a:r>
            <a:r>
              <a:rPr lang="en-US" altLang="en-GB" sz="1600">
                <a:solidFill>
                  <a:schemeClr val="accent1"/>
                </a:solidFill>
              </a:rPr>
              <a:t>tượn</a:t>
            </a:r>
            <a:r>
              <a:rPr lang="vi-VN" altLang="en-US" sz="1600">
                <a:solidFill>
                  <a:schemeClr val="accent1"/>
                </a:solidFill>
              </a:rPr>
              <a:t>g</a:t>
            </a:r>
            <a:r>
              <a:rPr lang="en-US" altLang="en-GB" sz="1600">
                <a:solidFill>
                  <a:schemeClr val="accent1"/>
                </a:solidFill>
              </a:rPr>
              <a:t> và phạm vi của hệ thống</a:t>
            </a:r>
            <a:endParaRPr lang="en-US" altLang="en-GB" sz="1600">
              <a:solidFill>
                <a:schemeClr val="accent1"/>
              </a:solidFill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284855" y="1380490"/>
            <a:ext cx="1860550" cy="238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Lưu giữ thông tin rất phức tạp 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Barlow Semi Condensed" panose="00000506000000000000"/>
              </a:rPr>
              <a:t>-</a:t>
            </a:r>
            <a:r>
              <a:rPr>
                <a:sym typeface="Barlow Semi Condensed" panose="00000506000000000000"/>
              </a:rPr>
              <a:t>tìm kiếm thông tin mất nhiều thời gian</a:t>
            </a:r>
            <a:r>
              <a:rPr lang="en-US">
                <a:sym typeface="Barlow Semi Condensed" panose="00000506000000000000"/>
              </a:rPr>
              <a:t>. </a:t>
            </a:r>
            <a:endParaRPr lang="en-US"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-S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ử dụng nhiều loại giấy tờ, sổ sách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>
                <a:sym typeface="Barlow Semi Condensed" panose="00000506000000000000"/>
              </a:rPr>
              <a:t>cồng kềnh,bất tiện</a:t>
            </a:r>
            <a:r>
              <a:rPr lang="en-US">
                <a:sym typeface="Barlow Semi Condensed" panose="00000506000000000000"/>
              </a:rPr>
              <a:t>.</a:t>
            </a:r>
            <a:endParaRPr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cầ</a:t>
            </a:r>
            <a:r>
              <a:rPr lang="vi-VN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</a:t>
            </a: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phải xây dựng hệ thống mới chuyên nghiệp và giải quyết các khuyết điểm</a:t>
            </a:r>
            <a:endPara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85825" y="1380490"/>
            <a:ext cx="1655445" cy="200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-T</a:t>
            </a:r>
            <a:r>
              <a:rPr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hiếu hụt nguồn nhân lực chất lượng</a:t>
            </a: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-Tình trạng nhân lực vừa thừa, vừa thiếu.</a:t>
            </a:r>
            <a:endParaRPr lang="en-US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-Không có được công việc đúng với chuyên môn.</a:t>
            </a:r>
            <a:endParaRPr lang="en-US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012180" y="1380490"/>
            <a:ext cx="2613660" cy="308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 u="sng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Đối tượng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Người quản trị hệ thống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Nhân Viên quản lý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lang="vi-VN" sz="1400" u="sng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M</a:t>
            </a:r>
            <a:r>
              <a:rPr sz="1400" u="sng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ục tiêu , mô tả, lợi ích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Hệ thống thu thập tất cả các thông</a:t>
            </a: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tin </a:t>
            </a: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l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ập danh sách, báo biểu...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+T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iện dụng, nhanh chóng  tra cứu</a:t>
            </a: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sz="1400">
                <a:sym typeface="Barlow Semi Condensed" panose="00000506000000000000"/>
              </a:rPr>
              <a:t>và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lưu trữ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Tự động hóa công tác quản lí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 u="sng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Ràng buộc tổng quan hệ thống</a:t>
            </a:r>
            <a:endParaRPr sz="1400" u="sng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+P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hải đáp ứng nhu cầu tự động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50% số lượng công việc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+ Đ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úng thực tế và cập nhật thường xuyên.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355104" y="48340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141402" y="45014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450215"/>
            <a:ext cx="504825" cy="432435"/>
          </a:xfrm>
          <a:prstGeom prst="rect">
            <a:avLst/>
          </a:prstGeom>
        </p:spPr>
      </p:pic>
      <p:grpSp>
        <p:nvGrpSpPr>
          <p:cNvPr id="3" name="Google Shape;2187;p40"/>
          <p:cNvGrpSpPr/>
          <p:nvPr/>
        </p:nvGrpSpPr>
        <p:grpSpPr>
          <a:xfrm>
            <a:off x="1477769" y="3735713"/>
            <a:ext cx="175013" cy="27000"/>
            <a:chOff x="5662375" y="212375"/>
            <a:chExt cx="175013" cy="27000"/>
          </a:xfrm>
        </p:grpSpPr>
        <p:sp>
          <p:nvSpPr>
            <p:cNvPr id="4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187450" y="267335"/>
            <a:ext cx="12122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Fjalla One" panose="02000506040000020004"/>
              </a:rPr>
              <a:t>02</a:t>
            </a:r>
            <a:br>
              <a:rPr sz="4400">
                <a:solidFill>
                  <a:schemeClr val="accen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</a:br>
            <a:endParaRPr lang="en-GB" sz="440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Barlow Semi Condensed Medium" panose="00000506000000000000"/>
                <a:ea typeface="Barlow Semi Condensed Medium" panose="00000506000000000000"/>
                <a:cs typeface="Barlow Semi Condensed Medium" panose="00000506000000000000"/>
                <a:sym typeface="Barlow Semi Condensed Medium" panose="00000506000000000000"/>
              </a:rPr>
              <a:t>45K</a:t>
            </a:r>
            <a:endParaRPr sz="3000">
              <a:solidFill>
                <a:schemeClr val="lt1"/>
              </a:solidFill>
              <a:latin typeface="Barlow Semi Condensed Medium" panose="00000506000000000000"/>
              <a:ea typeface="Barlow Semi Condensed Medium" panose="00000506000000000000"/>
              <a:cs typeface="Barlow Semi Condensed Medium" panose="00000506000000000000"/>
              <a:sym typeface="Barlow Semi Condensed Medium" panose="00000506000000000000"/>
            </a:endParaRPr>
          </a:p>
        </p:txBody>
      </p:sp>
      <p:grpSp>
        <p:nvGrpSpPr>
          <p:cNvPr id="2311" name="Google Shape;2311;p43"/>
          <p:cNvGrpSpPr/>
          <p:nvPr/>
        </p:nvGrpSpPr>
        <p:grpSpPr>
          <a:xfrm>
            <a:off x="6012180" y="1131570"/>
            <a:ext cx="1635125" cy="1474470"/>
            <a:chOff x="6293934" y="2789548"/>
            <a:chExt cx="1245900" cy="1245900"/>
          </a:xfrm>
        </p:grpSpPr>
        <p:sp>
          <p:nvSpPr>
            <p:cNvPr id="2312" name="Google Shape;2312;p43"/>
            <p:cNvSpPr/>
            <p:nvPr/>
          </p:nvSpPr>
          <p:spPr>
            <a:xfrm>
              <a:off x="6293934" y="27895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6401784" y="28974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14" name="Google Shape;2314;p43"/>
          <p:cNvGrpSpPr/>
          <p:nvPr/>
        </p:nvGrpSpPr>
        <p:grpSpPr>
          <a:xfrm>
            <a:off x="1259205" y="2859405"/>
            <a:ext cx="1649730" cy="1501775"/>
            <a:chOff x="6293934" y="1010648"/>
            <a:chExt cx="1245900" cy="1245900"/>
          </a:xfrm>
        </p:grpSpPr>
        <p:sp>
          <p:nvSpPr>
            <p:cNvPr id="2315" name="Google Shape;2315;p43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 descr="mysql-1-1600340047538868003500-crop-1600340795264539149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3219450"/>
            <a:ext cx="1348740" cy="758190"/>
          </a:xfrm>
          <a:prstGeom prst="ellipse">
            <a:avLst/>
          </a:prstGeom>
        </p:spPr>
      </p:pic>
      <p:pic>
        <p:nvPicPr>
          <p:cNvPr id="3" name="Picture 2" descr="blob-1600511467219@960x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492250"/>
            <a:ext cx="1348740" cy="802005"/>
          </a:xfrm>
          <a:prstGeom prst="ellipse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99665" y="627380"/>
            <a:ext cx="2247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 sở lý thuyết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23665" y="1203325"/>
            <a:ext cx="19596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Môi trường lập trình:</a:t>
            </a:r>
            <a:endParaRPr lang="en-US"/>
          </a:p>
          <a:p>
            <a:r>
              <a:rPr lang="en-US"/>
              <a:t>IntelliJ IDEA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923665" y="1956435"/>
            <a:ext cx="1764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Ngôn ngữ lập trình:</a:t>
            </a:r>
            <a:r>
              <a:rPr lang="en-US"/>
              <a:t> Java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059430" y="3363595"/>
            <a:ext cx="2493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 quản trị cơ sở dữ liệu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19375" y="2506345"/>
            <a:ext cx="3904615" cy="1318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Phân tích và thiết kế  hệ thống</a:t>
            </a:r>
            <a:br>
              <a:rPr lang="en-US" altLang="en-GB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</a:br>
            <a:endParaRPr lang="en-US" altLang="en-GB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699694" y="120319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03</a:t>
            </a:r>
            <a:endParaRPr lang="en-GB" sz="7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646880" y="26772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n-lt"/>
                <a:cs typeface="+mn-lt"/>
              </a:rPr>
              <a:t>Xác định yêu cầu</a:t>
            </a:r>
            <a:endParaRPr lang="en-US" altLang="en-GB">
              <a:latin typeface="+mn-lt"/>
              <a:cs typeface="+mn-lt"/>
            </a:endParaRP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647063" y="111607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Yêu cầu chức năng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47190" y="1564005"/>
            <a:ext cx="2373630" cy="1170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ác thông tin phòng ốc, nhân viên, hóa đơn, khách hàng...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Hệ thống phải cập nhập, lưu trữ tất cả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Cung cấp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tra cứu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967857" y="113131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Yêu cầu hệ thống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796280" y="1588135"/>
            <a:ext cx="2784475" cy="196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-Q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uản trị cơ sở dữ liệu đủ lớn để đáp ứng số lượng khách lớn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-K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hả năng tính toán nhanh, chính xác, lưu trữ lâu dài, bảo mật.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-Đ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áp ứng khả năng truy cập lớn.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-T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ổng kết, đánh giá khách sạn qua hệ thống, tự động.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Thông tin đồng bộ,phân quyền quản lý chặt chẽ.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367280" y="2931795"/>
            <a:ext cx="2572385" cy="3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</a:rPr>
              <a:t>Xác định tác nhân</a:t>
            </a:r>
            <a:endParaRPr lang="en-US" altLang="en-GB" sz="1800">
              <a:solidFill>
                <a:schemeClr val="accent1"/>
              </a:solidFill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267585" y="3364230"/>
            <a:ext cx="3327400" cy="1439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Khách hàng: có nhu cầu thuê phòng,sử dụng dịch vụ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nhân viên lễ tân :quản lý hầu hết các thông tin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trong khách sạn: phòng, khách, dịch vụ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..</a:t>
            </a:r>
            <a:endParaRPr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-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Người quản trị: là người điều hành,kiểm soát nhân viên,tổng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 </a:t>
            </a:r>
            <a:r>
              <a:rPr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hợp, thống kê, báo cáo</a:t>
            </a:r>
            <a:r>
              <a:rPr lang="en-US" sz="14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rPr>
              <a:t>.</a:t>
            </a:r>
            <a:endParaRPr lang="en-US" sz="1400">
              <a:latin typeface="Barlow Semi Condensed" panose="00000506000000000000"/>
              <a:ea typeface="Barlow Semi Condensed" panose="00000506000000000000"/>
              <a:cs typeface="Barlow Semi Condensed" panose="00000506000000000000"/>
              <a:sym typeface="Barlow Semi Condensed" panose="00000506000000000000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971550" y="1275715"/>
            <a:ext cx="755015" cy="84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1</a:t>
            </a:r>
            <a:endParaRPr lang="en-GB" sz="3200">
              <a:solidFill>
                <a:schemeClr val="accen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088064" y="278752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3</a:t>
            </a:r>
            <a:endParaRPr sz="3200">
              <a:solidFill>
                <a:schemeClr val="accen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932326" y="104419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rPr>
              <a:t>2</a:t>
            </a:r>
            <a:endParaRPr lang="en-GB" sz="3200">
              <a:solidFill>
                <a:schemeClr val="accent1"/>
              </a:solidFill>
              <a:latin typeface="Fjalla One" panose="02000506040000020004"/>
              <a:ea typeface="Fjalla One" panose="02000506040000020004"/>
              <a:cs typeface="Fjalla One" panose="02000506040000020004"/>
              <a:sym typeface="Fjalla One" panose="0200050604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4382</Words>
  <Application>WPS Presentation</Application>
  <PresentationFormat>On-screen Show (16:9)</PresentationFormat>
  <Paragraphs>293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Arial</vt:lpstr>
      <vt:lpstr>Fjalla One</vt:lpstr>
      <vt:lpstr>Barlow Semi Condensed Medium</vt:lpstr>
      <vt:lpstr>Barlow Semi Condensed</vt:lpstr>
      <vt:lpstr>Roboto Condensed Light</vt:lpstr>
      <vt:lpstr>Segoe Print</vt:lpstr>
      <vt:lpstr>Microsoft YaHei</vt:lpstr>
      <vt:lpstr>Arial Unicode MS</vt:lpstr>
      <vt:lpstr>Abel</vt:lpstr>
      <vt:lpstr>Barlow Semi Condensed Light</vt:lpstr>
      <vt:lpstr>Yu Gothic UI</vt:lpstr>
      <vt:lpstr>Technology Consulting by Slidesgo</vt:lpstr>
      <vt:lpstr>LẬP TRÌNH HƯỚNG ĐỐI TƯỢNG</vt:lpstr>
      <vt:lpstr>Our Team</vt:lpstr>
      <vt:lpstr>PowerPoint 演示文稿</vt:lpstr>
      <vt:lpstr>04</vt:lpstr>
      <vt:lpstr>01</vt:lpstr>
      <vt:lpstr>PowerPoint 演示文稿</vt:lpstr>
      <vt:lpstr>02 </vt:lpstr>
      <vt:lpstr>Phân tích và thiết kế  hệ thống </vt:lpstr>
      <vt:lpstr>Xác định yêu cầu</vt:lpstr>
      <vt:lpstr>Mô hình Hóa</vt:lpstr>
      <vt:lpstr>CƠ SỞ DỮ LIỆU CỦA HỆ THỐNG</vt:lpstr>
      <vt:lpstr>CÁC THÀNH PHẦN CHỨC NĂNG CỦA HỆ THỐNG</vt:lpstr>
      <vt:lpstr>SOURCE CODE</vt:lpstr>
      <vt:lpstr>SOURCE CODE </vt:lpstr>
      <vt:lpstr>PowerPoint 演示文稿</vt:lpstr>
      <vt:lpstr>PowerPoint 演示文稿</vt:lpstr>
      <vt:lpstr>PowerPoint 演示文稿</vt:lpstr>
      <vt:lpstr>THIẾT KẾ GIAO DIỆN HỆ THỐNG</vt:lpstr>
      <vt:lpstr>THIẾT KẾ GIAO DIỆN HỆ THỐNG</vt:lpstr>
      <vt:lpstr>THIẾT KẾ GIAO DIỆN HỆ THỐNG</vt:lpstr>
      <vt:lpstr>THIẾT KẾ GIAO DIỆN HỆ THỐNG</vt:lpstr>
      <vt:lpstr>04</vt:lpstr>
      <vt:lpstr>Đánh giá chung</vt:lpstr>
      <vt:lpstr>PowerPoint 演示文稿</vt:lpstr>
      <vt:lpstr>Hướng phát triển và mở rộng đề tài</vt:lpstr>
      <vt:lpstr>LỜI KẾT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HƯỚNG ĐỐI TƯỢNG</dc:title>
  <dc:creator/>
  <cp:lastModifiedBy>User</cp:lastModifiedBy>
  <cp:revision>22</cp:revision>
  <dcterms:created xsi:type="dcterms:W3CDTF">2021-07-16T03:47:00Z</dcterms:created>
  <dcterms:modified xsi:type="dcterms:W3CDTF">2021-07-18T09:51:40Z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