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305" r:id="rId4"/>
    <p:sldId id="290" r:id="rId5"/>
    <p:sldId id="317" r:id="rId6"/>
    <p:sldId id="309" r:id="rId7"/>
    <p:sldId id="323" r:id="rId8"/>
    <p:sldId id="318" r:id="rId9"/>
    <p:sldId id="292" r:id="rId10"/>
    <p:sldId id="319" r:id="rId11"/>
    <p:sldId id="324" r:id="rId12"/>
    <p:sldId id="320" r:id="rId13"/>
    <p:sldId id="325" r:id="rId14"/>
    <p:sldId id="342" r:id="rId15"/>
    <p:sldId id="321" r:id="rId16"/>
    <p:sldId id="326" r:id="rId17"/>
    <p:sldId id="327" r:id="rId18"/>
    <p:sldId id="328" r:id="rId19"/>
    <p:sldId id="341" r:id="rId20"/>
    <p:sldId id="329" r:id="rId21"/>
    <p:sldId id="344" r:id="rId22"/>
    <p:sldId id="343" r:id="rId23"/>
    <p:sldId id="331" r:id="rId24"/>
    <p:sldId id="332" r:id="rId25"/>
    <p:sldId id="345" r:id="rId26"/>
    <p:sldId id="346" r:id="rId27"/>
    <p:sldId id="349" r:id="rId28"/>
    <p:sldId id="350" r:id="rId29"/>
    <p:sldId id="35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02" autoAdjust="0"/>
  </p:normalViewPr>
  <p:slideViewPr>
    <p:cSldViewPr>
      <p:cViewPr varScale="1">
        <p:scale>
          <a:sx n="73" d="100"/>
          <a:sy n="73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/>
              <a:t>Пусть начальные </a:t>
            </a:r>
            <a:r>
              <a:rPr lang="en-US" altLang="ru-RU" sz="1200" b="1" dirty="0" err="1" smtClean="0"/>
              <a:t>i</a:t>
            </a:r>
            <a:r>
              <a:rPr lang="ru-RU" altLang="ru-RU" sz="1200" dirty="0" smtClean="0"/>
              <a:t> элементов массива (</a:t>
            </a:r>
            <a:r>
              <a:rPr lang="en-US" altLang="ru-RU" sz="1200" b="1" dirty="0" smtClean="0"/>
              <a:t>A[</a:t>
            </a:r>
            <a:r>
              <a:rPr lang="ru-RU" altLang="ru-RU" sz="1200" b="1" dirty="0" smtClean="0"/>
              <a:t>0</a:t>
            </a:r>
            <a:r>
              <a:rPr lang="en-US" altLang="ru-RU" sz="1200" b="1" dirty="0" smtClean="0"/>
              <a:t>]</a:t>
            </a:r>
            <a:r>
              <a:rPr lang="ru-RU" altLang="ru-RU" sz="1200" b="0" dirty="0" smtClean="0"/>
              <a:t>…</a:t>
            </a:r>
            <a:r>
              <a:rPr lang="en-US" altLang="ru-RU" sz="1200" b="1" dirty="0" smtClean="0"/>
              <a:t>A[i-1]</a:t>
            </a:r>
            <a:r>
              <a:rPr lang="en-US" altLang="ru-RU" sz="1200" dirty="0" smtClean="0"/>
              <a:t>) </a:t>
            </a:r>
            <a:r>
              <a:rPr lang="ru-RU" altLang="ru-RU" sz="1200" dirty="0" smtClean="0"/>
              <a:t>уже упорядочены.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/>
              <a:t>Для добавления </a:t>
            </a:r>
            <a:r>
              <a:rPr lang="en-US" altLang="ru-RU" sz="1200" b="1" dirty="0" smtClean="0"/>
              <a:t>A[</a:t>
            </a:r>
            <a:r>
              <a:rPr lang="en-US" altLang="ru-RU" sz="1200" b="1" dirty="0" err="1" smtClean="0"/>
              <a:t>i</a:t>
            </a:r>
            <a:r>
              <a:rPr lang="en-US" altLang="ru-RU" sz="1200" b="1" dirty="0" smtClean="0"/>
              <a:t>]</a:t>
            </a:r>
            <a:r>
              <a:rPr lang="ru-RU" altLang="ru-RU" sz="1200" dirty="0" smtClean="0"/>
              <a:t> к упорядоченной последовательности будем сравнивать его и, если нужно,</a:t>
            </a:r>
            <a:r>
              <a:rPr lang="en-US" altLang="ru-RU" sz="1200" dirty="0" smtClean="0"/>
              <a:t> </a:t>
            </a:r>
            <a:r>
              <a:rPr lang="ru-RU" altLang="ru-RU" sz="1200" dirty="0" smtClean="0"/>
              <a:t>менять местами с предыдущими, пока он не займет свое место в упорядоченной последовательности из </a:t>
            </a:r>
            <a:r>
              <a:rPr lang="en-US" altLang="ru-RU" sz="1200" b="1" dirty="0" smtClean="0"/>
              <a:t>i+1</a:t>
            </a:r>
            <a:r>
              <a:rPr lang="ru-RU" altLang="ru-RU" sz="1200" dirty="0" smtClean="0"/>
              <a:t> элемента.</a:t>
            </a:r>
            <a:r>
              <a:rPr lang="ru-RU" altLang="ru-RU" sz="1200" baseline="0" dirty="0" smtClean="0"/>
              <a:t> Повторив эти действия для всех </a:t>
            </a:r>
            <a:r>
              <a:rPr lang="en-US" altLang="ru-RU" sz="1200" b="1" baseline="0" dirty="0" err="1" smtClean="0"/>
              <a:t>i</a:t>
            </a:r>
            <a:r>
              <a:rPr lang="en-US" altLang="ru-RU" sz="1200" b="1" baseline="0" dirty="0" smtClean="0"/>
              <a:t>=1</a:t>
            </a:r>
            <a:r>
              <a:rPr lang="en-US" altLang="ru-RU" sz="1200" b="0" baseline="0" dirty="0" smtClean="0"/>
              <a:t>…</a:t>
            </a:r>
            <a:r>
              <a:rPr lang="en-US" altLang="ru-RU" sz="1200" b="1" baseline="0" dirty="0" smtClean="0"/>
              <a:t>n-1</a:t>
            </a:r>
            <a:r>
              <a:rPr lang="ru-RU" altLang="ru-RU" sz="1200" baseline="0" dirty="0" smtClean="0"/>
              <a:t>, получим упорядоченный массив.</a:t>
            </a:r>
            <a:endParaRPr lang="ru-RU" alt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en-US" dirty="0" smtClean="0"/>
              <a:t> </a:t>
            </a:r>
            <a:r>
              <a:rPr lang="en-US" b="1" dirty="0" smtClean="0"/>
              <a:t>m=n</a:t>
            </a:r>
            <a:r>
              <a:rPr lang="ru-RU" dirty="0" smtClean="0"/>
              <a:t> после обмена максимального и последнего элемента самый</a:t>
            </a:r>
            <a:r>
              <a:rPr lang="ru-RU" baseline="0" dirty="0" smtClean="0"/>
              <a:t> большой элемент встанет на свое (последнее) место в упорядоченном массиве. Затем то же самое повторится для </a:t>
            </a:r>
            <a:r>
              <a:rPr lang="en-US" b="1" baseline="0" dirty="0" smtClean="0"/>
              <a:t>n-1</a:t>
            </a:r>
            <a:r>
              <a:rPr lang="ru-RU" b="1" baseline="0" dirty="0" smtClean="0"/>
              <a:t>, </a:t>
            </a:r>
            <a:r>
              <a:rPr lang="en-US" b="1" baseline="0" dirty="0" smtClean="0"/>
              <a:t>n-2,</a:t>
            </a:r>
            <a:r>
              <a:rPr lang="en-US" b="0" baseline="0" dirty="0" smtClean="0"/>
              <a:t>…</a:t>
            </a:r>
            <a:r>
              <a:rPr lang="en-US" b="1" baseline="0" dirty="0" smtClean="0"/>
              <a:t>,2</a:t>
            </a:r>
            <a:r>
              <a:rPr lang="en-US" baseline="0" dirty="0" smtClean="0"/>
              <a:t> </a:t>
            </a:r>
            <a:r>
              <a:rPr lang="ru-RU" baseline="0" dirty="0" smtClean="0"/>
              <a:t>начальных элементов, и в результате массив будет отсортирован.</a:t>
            </a:r>
          </a:p>
          <a:p>
            <a:r>
              <a:rPr lang="ru-RU" baseline="0" dirty="0" smtClean="0"/>
              <a:t>В переменной </a:t>
            </a:r>
            <a:r>
              <a:rPr lang="en-US" b="1" baseline="0" dirty="0" err="1" smtClean="0"/>
              <a:t>imax</a:t>
            </a:r>
            <a:r>
              <a:rPr lang="ru-RU" baseline="0" dirty="0" smtClean="0"/>
              <a:t> вычисляется индекс максимального элемента.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1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сортировке пузырьком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число сравнений элементов в обоих алгоритмах одинаково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Сортировка продолжается, пока </a:t>
                </a:r>
                <a:r>
                  <a:rPr lang="en-US" b="1" dirty="0" smtClean="0"/>
                  <a:t>sorted=false</a:t>
                </a:r>
                <a:r>
                  <a:rPr lang="ru-RU" dirty="0" smtClean="0"/>
                  <a:t>. В начале работы каждого внутреннего цикла предполагается, что массив уже отсортирован, и устанавливается значение </a:t>
                </a:r>
                <a:r>
                  <a:rPr lang="en-US" b="1" dirty="0" smtClean="0"/>
                  <a:t>sorted=true</a:t>
                </a:r>
                <a:r>
                  <a:rPr lang="ru-RU" dirty="0" smtClean="0"/>
                  <a:t>, но оно заменяется на </a:t>
                </a:r>
                <a:r>
                  <a:rPr lang="en-US" b="1" dirty="0" smtClean="0"/>
                  <a:t>false</a:t>
                </a:r>
                <a:r>
                  <a:rPr lang="ru-RU" dirty="0" smtClean="0"/>
                  <a:t>, если произошел хотя бы один обмен элементов.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Сортировка бывает прямой и косвенной. При прямой</a:t>
            </a:r>
            <a:r>
              <a:rPr lang="ru-RU" baseline="0" dirty="0" smtClean="0"/>
              <a:t> сортировке изменяется сам исходный сортируемый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. При косвенной сортировке формируется дополнительный массив, который определяет выбор элементов </a:t>
            </a:r>
            <a:r>
              <a:rPr lang="en-US" baseline="0" dirty="0" smtClean="0"/>
              <a:t>A</a:t>
            </a:r>
            <a:r>
              <a:rPr lang="ru-RU" baseline="0" dirty="0" smtClean="0"/>
              <a:t> в порядке возрастания.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8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85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функцию </a:t>
            </a:r>
            <a:r>
              <a:rPr lang="en-US" b="1" dirty="0" err="1" smtClean="0"/>
              <a:t>bin_search_first</a:t>
            </a:r>
            <a:r>
              <a:rPr lang="en-US" dirty="0" smtClean="0"/>
              <a:t> </a:t>
            </a:r>
            <a:r>
              <a:rPr lang="ru-RU" dirty="0" smtClean="0"/>
              <a:t>необходимо передать</a:t>
            </a:r>
            <a:r>
              <a:rPr lang="ru-RU" baseline="0" dirty="0" smtClean="0"/>
              <a:t> исходный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, сформированный в результате сортировки индексный массив </a:t>
            </a:r>
            <a:r>
              <a:rPr lang="en-US" b="1" baseline="0" dirty="0" err="1" smtClean="0"/>
              <a:t>Ind</a:t>
            </a:r>
            <a:r>
              <a:rPr lang="ru-RU" baseline="0" dirty="0" smtClean="0"/>
              <a:t>, длину массива </a:t>
            </a:r>
            <a:r>
              <a:rPr lang="en-US" b="1" baseline="0" dirty="0" smtClean="0"/>
              <a:t>n</a:t>
            </a:r>
            <a:r>
              <a:rPr lang="ru-RU" baseline="0" dirty="0" smtClean="0"/>
              <a:t> и поисковое значение </a:t>
            </a:r>
            <a:r>
              <a:rPr lang="en-US" b="1" baseline="0" dirty="0" smtClean="0"/>
              <a:t>p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поиске значения элементов в массивах не изменяются, производится только сравнение элементов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с поисковым значением </a:t>
            </a:r>
            <a:r>
              <a:rPr lang="en-US" b="1" baseline="0" dirty="0" smtClean="0"/>
              <a:t>p</a:t>
            </a:r>
            <a:r>
              <a:rPr lang="ru-RU" baseline="0" dirty="0" smtClean="0"/>
              <a:t>. Элементы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выбираются через индексный массив </a:t>
            </a:r>
            <a:r>
              <a:rPr lang="en-US" b="1" baseline="0" dirty="0" smtClean="0"/>
              <a:t>Ind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85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ru-RU" dirty="0" smtClean="0"/>
              <a:t>Функция </a:t>
            </a:r>
            <a:r>
              <a:rPr lang="en-US" b="1" dirty="0" err="1" smtClean="0"/>
              <a:t>find_int</a:t>
            </a:r>
            <a:r>
              <a:rPr lang="ru-RU" dirty="0" smtClean="0"/>
              <a:t>  последовательно ищет</a:t>
            </a:r>
            <a:r>
              <a:rPr lang="ru-RU" baseline="0" dirty="0" smtClean="0"/>
              <a:t> в целом массиве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длины </a:t>
            </a:r>
            <a:r>
              <a:rPr lang="en-US" b="1" baseline="0" dirty="0" smtClean="0"/>
              <a:t>n</a:t>
            </a:r>
            <a:r>
              <a:rPr lang="ru-RU" baseline="0" dirty="0" smtClean="0"/>
              <a:t> первый элемент, совпадающий с поисковым значением </a:t>
            </a:r>
            <a:r>
              <a:rPr lang="en-US" b="1" baseline="0" dirty="0" smtClean="0"/>
              <a:t>p</a:t>
            </a:r>
            <a:r>
              <a:rPr lang="ru-RU" baseline="0" dirty="0" smtClean="0"/>
              <a:t>. Если такой элемент найден, то функция возвращает его индекс, в противном случае </a:t>
            </a:r>
            <a:r>
              <a:rPr lang="ru-RU" b="1" baseline="0" dirty="0" smtClean="0"/>
              <a:t>-1</a:t>
            </a:r>
            <a:r>
              <a:rPr lang="ru-RU" baseline="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ru-RU" baseline="0" dirty="0" smtClean="0"/>
              <a:t>Функция </a:t>
            </a:r>
            <a:r>
              <a:rPr lang="en-US" b="1" baseline="0" dirty="0" err="1" smtClean="0"/>
              <a:t>find_double</a:t>
            </a:r>
            <a:r>
              <a:rPr lang="ru-RU" b="1" baseline="0" dirty="0" smtClean="0"/>
              <a:t> </a:t>
            </a:r>
            <a:r>
              <a:rPr lang="ru-RU" baseline="0" dirty="0" smtClean="0"/>
              <a:t> проводит аналогичный поиск в массиве элементов </a:t>
            </a:r>
            <a:r>
              <a:rPr lang="en-US" baseline="0" dirty="0" smtClean="0"/>
              <a:t>double</a:t>
            </a:r>
            <a:r>
              <a:rPr lang="ru-RU" baseline="0" dirty="0" smtClean="0"/>
              <a:t>. </a:t>
            </a:r>
            <a:r>
              <a:rPr lang="en-US" b="1" baseline="0" dirty="0" smtClean="0"/>
              <a:t>eps</a:t>
            </a:r>
            <a:r>
              <a:rPr lang="ru-RU" baseline="0" dirty="0" smtClean="0"/>
              <a:t> – это точность задания значений элементов. Ее нужно использовать, если значения элементов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или поисковое значение </a:t>
            </a:r>
            <a:r>
              <a:rPr lang="en-US" b="1" baseline="0" dirty="0" smtClean="0"/>
              <a:t>p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получены в результате вычислений – из-за округления значений проверка на точное равенство может не сработать.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22617-7C12-49F7-A05E-D987CA9D01C2}" type="slidenum">
              <a:rPr lang="ru-RU" altLang="ru-RU" smtClean="0"/>
              <a:pPr eaLnBrk="1" hangingPunct="1">
                <a:spcBef>
                  <a:spcPct val="0"/>
                </a:spcBef>
              </a:pPr>
              <a:t>4</a:t>
            </a:fld>
            <a:endParaRPr lang="ru-RU" altLang="ru-RU" smtClean="0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7E9AC8-B2FA-4F88-9B01-2DEF0A596831}" type="slidenum">
              <a:rPr lang="ru-RU" altLang="ru-RU"/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 smtClean="0"/>
              <a:t>Поиск завершается, когда  </a:t>
            </a:r>
            <a:r>
              <a:rPr lang="en-US" altLang="ru-RU" b="1" dirty="0" smtClean="0"/>
              <a:t>b=e</a:t>
            </a:r>
            <a:r>
              <a:rPr lang="en-US" altLang="ru-RU" dirty="0" smtClean="0"/>
              <a:t>.</a:t>
            </a:r>
            <a:r>
              <a:rPr lang="en-US" altLang="ru-RU" baseline="0" dirty="0" smtClean="0"/>
              <a:t> </a:t>
            </a:r>
            <a:r>
              <a:rPr lang="ru-RU" altLang="ru-RU" baseline="0" dirty="0" smtClean="0"/>
              <a:t>При этом, если </a:t>
            </a:r>
            <a:r>
              <a:rPr lang="en-US" altLang="ru-RU" b="1" baseline="0" dirty="0" smtClean="0"/>
              <a:t>A[b] = p</a:t>
            </a:r>
            <a:r>
              <a:rPr lang="ru-RU" altLang="ru-RU" baseline="0" dirty="0" smtClean="0"/>
              <a:t>, то элемент найден (на позиции </a:t>
            </a:r>
            <a:r>
              <a:rPr lang="en-US" altLang="ru-RU" b="1" baseline="0" dirty="0" smtClean="0"/>
              <a:t>b</a:t>
            </a:r>
            <a:r>
              <a:rPr lang="ru-RU" altLang="ru-RU" baseline="0" dirty="0" smtClean="0"/>
              <a:t>), иначе поиск безуспешный.</a:t>
            </a:r>
            <a:endParaRPr lang="ru-RU" alt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Начальная область поиска – весь массив </a:t>
            </a:r>
            <a:r>
              <a:rPr lang="en-US" b="1" dirty="0" smtClean="0"/>
              <a:t>A</a:t>
            </a:r>
            <a:r>
              <a:rPr lang="ru-RU" dirty="0" smtClean="0"/>
              <a:t>. После каждого шага цикла область</a:t>
            </a:r>
            <a:r>
              <a:rPr lang="ru-RU" baseline="0" dirty="0" smtClean="0"/>
              <a:t> поиска уменьшается в 2 раза. Цикл завершается, когда область поиска будет содержать всего один элемент с индексом </a:t>
            </a:r>
            <a:r>
              <a:rPr lang="en-US" b="1" baseline="0" dirty="0" smtClean="0"/>
              <a:t>b=e</a:t>
            </a:r>
            <a:r>
              <a:rPr lang="ru-RU" baseline="0" dirty="0" smtClean="0"/>
              <a:t>. Если этот элемент совпадает с </a:t>
            </a:r>
            <a:r>
              <a:rPr lang="en-US" b="1" baseline="0" dirty="0" smtClean="0"/>
              <a:t>p</a:t>
            </a:r>
            <a:r>
              <a:rPr lang="ru-RU" baseline="0" dirty="0" smtClean="0"/>
              <a:t>, то возвращается его индекс, в противном случае </a:t>
            </a:r>
            <a:r>
              <a:rPr lang="ru-RU" b="1" baseline="0" dirty="0" smtClean="0"/>
              <a:t>-1</a:t>
            </a:r>
            <a:r>
              <a:rPr lang="ru-RU" baseline="0" dirty="0" smtClean="0"/>
              <a:t> (безуспешный поиск).</a:t>
            </a:r>
          </a:p>
          <a:p>
            <a:r>
              <a:rPr lang="ru-RU" baseline="0" dirty="0" smtClean="0"/>
              <a:t>Если упорядоченный массив содержит несколько элементов, равных </a:t>
            </a:r>
            <a:r>
              <a:rPr lang="en-US" b="1" baseline="0" dirty="0" smtClean="0"/>
              <a:t>p</a:t>
            </a:r>
            <a:r>
              <a:rPr lang="ru-RU" baseline="0" dirty="0" smtClean="0"/>
              <a:t>, то они располагаются последовательно, а функция </a:t>
            </a:r>
            <a:r>
              <a:rPr lang="en-US" b="1" baseline="0" dirty="0" err="1" smtClean="0"/>
              <a:t>bin_search_first</a:t>
            </a:r>
            <a:r>
              <a:rPr lang="ru-RU" baseline="0" dirty="0" smtClean="0"/>
              <a:t> найдет </a:t>
            </a:r>
            <a:r>
              <a:rPr lang="ru-RU" b="1" baseline="0" dirty="0" smtClean="0"/>
              <a:t>начальный элемент</a:t>
            </a:r>
            <a:r>
              <a:rPr lang="ru-RU" baseline="0" dirty="0" smtClean="0"/>
              <a:t> этой последовательности.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Для поиска в упорядоченном массиве деление области на </a:t>
            </a:r>
            <a:r>
              <a:rPr lang="ru-RU" b="1" baseline="0" dirty="0" smtClean="0"/>
              <a:t>большее число частей невыгодно</a:t>
            </a:r>
            <a:r>
              <a:rPr lang="ru-RU" b="0" baseline="0" dirty="0" smtClean="0"/>
              <a:t>, так как оно усложнит процесс выбора нужной части.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упорядоченном массиве </a:t>
            </a:r>
            <a:r>
              <a:rPr lang="en-US" b="1" baseline="0" dirty="0" smtClean="0"/>
              <a:t>A</a:t>
            </a:r>
            <a:r>
              <a:rPr lang="en-US" baseline="0" dirty="0" smtClean="0"/>
              <a:t> </a:t>
            </a:r>
            <a:r>
              <a:rPr lang="ru-RU" baseline="0" dirty="0" smtClean="0"/>
              <a:t>функция </a:t>
            </a:r>
            <a:r>
              <a:rPr lang="en-US" b="1" baseline="0" dirty="0" err="1" smtClean="0"/>
              <a:t>bin_search_last</a:t>
            </a:r>
            <a:r>
              <a:rPr lang="ru-RU" baseline="0" dirty="0" smtClean="0"/>
              <a:t> найдет </a:t>
            </a:r>
            <a:r>
              <a:rPr lang="ru-RU" b="1" baseline="0" dirty="0" smtClean="0"/>
              <a:t>конечный элемент </a:t>
            </a:r>
            <a:r>
              <a:rPr lang="ru-RU" baseline="0" dirty="0" smtClean="0"/>
              <a:t>в последовательности элементов, равных </a:t>
            </a:r>
            <a:r>
              <a:rPr lang="en-US" b="1" baseline="0" dirty="0" smtClean="0"/>
              <a:t>p</a:t>
            </a:r>
            <a:r>
              <a:rPr lang="ru-RU" baseline="0" dirty="0" smtClean="0"/>
              <a:t>, или вернет </a:t>
            </a:r>
            <a:r>
              <a:rPr lang="ru-RU" b="1" baseline="0" dirty="0" smtClean="0"/>
              <a:t>-1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программе выделены отличия от функции </a:t>
            </a:r>
            <a:r>
              <a:rPr lang="en-US" b="1" baseline="0" dirty="0" err="1" smtClean="0"/>
              <a:t>bin_search_first</a:t>
            </a:r>
            <a:r>
              <a:rPr lang="ru-RU" b="0" baseline="0" dirty="0" smtClean="0"/>
              <a:t>.</a:t>
            </a:r>
          </a:p>
          <a:p>
            <a:r>
              <a:rPr lang="ru-RU" dirty="0" smtClean="0"/>
              <a:t>Для выделения</a:t>
            </a:r>
            <a:r>
              <a:rPr lang="ru-RU" baseline="0" dirty="0" smtClean="0"/>
              <a:t> в упорядоченном массиве последовательности элементов, равных поисковому значению, нужно вызвать </a:t>
            </a:r>
            <a:r>
              <a:rPr lang="en-US" b="1" baseline="0" dirty="0" err="1" smtClean="0"/>
              <a:t>bin_search_first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="1" baseline="0" dirty="0" err="1" smtClean="0"/>
              <a:t>bin_search_last</a:t>
            </a:r>
            <a:r>
              <a:rPr lang="ru-RU" baseline="0" dirty="0" smtClean="0"/>
              <a:t>.</a:t>
            </a:r>
            <a:endParaRPr lang="ru-RU" b="0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15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 smtClean="0"/>
                  <a:t>bin_search_rec</a:t>
                </a:r>
                <a:r>
                  <a:rPr lang="ru-RU" b="1" dirty="0" smtClean="0"/>
                  <a:t> </a:t>
                </a:r>
                <a:r>
                  <a:rPr lang="ru-RU" b="0" dirty="0" smtClean="0"/>
                  <a:t>– рекурсивная функция дихотомического</a:t>
                </a:r>
                <a:r>
                  <a:rPr lang="ru-RU" b="0" baseline="0" dirty="0" smtClean="0"/>
                  <a:t> поиска значения </a:t>
                </a:r>
                <a:r>
                  <a:rPr lang="en-US" b="1" baseline="0" dirty="0" smtClean="0"/>
                  <a:t>p</a:t>
                </a:r>
                <a:r>
                  <a:rPr lang="ru-RU" b="0" baseline="0" dirty="0" smtClean="0"/>
                  <a:t> в упорядоченном массиве </a:t>
                </a:r>
                <a:r>
                  <a:rPr lang="en-US" b="1" baseline="0" dirty="0" smtClean="0"/>
                  <a:t>A</a:t>
                </a:r>
                <a:r>
                  <a:rPr lang="ru-RU" b="0" baseline="0" dirty="0" smtClean="0"/>
                  <a:t>.</a:t>
                </a:r>
                <a:endParaRPr lang="ru-RU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b</a:t>
                </a:r>
                <a:r>
                  <a:rPr lang="ru-RU" dirty="0" smtClean="0"/>
                  <a:t> и </a:t>
                </a:r>
                <a:r>
                  <a:rPr lang="en-US" b="1" dirty="0" smtClean="0"/>
                  <a:t>e</a:t>
                </a:r>
                <a:r>
                  <a:rPr lang="ru-RU" dirty="0" smtClean="0"/>
                  <a:t> – это индексы начального и конечного элемента</a:t>
                </a:r>
                <a:r>
                  <a:rPr lang="ru-RU" baseline="0" dirty="0" smtClean="0"/>
                  <a:t> области поиска. Длину массива при этом задавать не нужно.</a:t>
                </a:r>
                <a:endParaRPr lang="ru-RU" dirty="0" smtClean="0"/>
              </a:p>
              <a:p>
                <a:r>
                  <a:rPr lang="ru-RU" dirty="0" smtClean="0"/>
                  <a:t>Глубина рекурсии при поиске в массиве длины </a:t>
                </a:r>
                <a:r>
                  <a:rPr lang="en-US" b="1" dirty="0" smtClean="0"/>
                  <a:t>n</a:t>
                </a:r>
                <a:r>
                  <a:rPr lang="ru-RU" dirty="0" smtClean="0"/>
                  <a:t> составляет </a:t>
                </a:r>
                <a:r>
                  <a:rPr lang="en-US" b="1" dirty="0" smtClean="0"/>
                  <a:t>log n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Входными параметрами для функции </a:t>
                </a:r>
                <a:r>
                  <a:rPr lang="en-US" b="1" dirty="0" smtClean="0"/>
                  <a:t>power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являются</a:t>
                </a:r>
                <a:r>
                  <a:rPr lang="ru-RU" baseline="0" dirty="0" smtClean="0"/>
                  <a:t> вещественное число </a:t>
                </a:r>
                <a:r>
                  <a:rPr lang="en-US" b="1" baseline="0" dirty="0" smtClean="0"/>
                  <a:t>x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и целочисленный показатель степени </a:t>
                </a:r>
                <a:r>
                  <a:rPr lang="en-US" b="1" baseline="0" dirty="0" smtClean="0"/>
                  <a:t>p</a:t>
                </a:r>
                <a:r>
                  <a:rPr lang="ru-RU" baseline="0" dirty="0" smtClean="0"/>
                  <a:t>. Выходное (возвращаемое) значение – величина </a:t>
                </a:r>
                <a:r>
                  <a:rPr lang="en-US" b="1" i="0" baseline="0" smtClean="0">
                    <a:latin typeface="Cambria Math"/>
                  </a:rPr>
                  <a:t>𝒙</a:t>
                </a:r>
                <a:r>
                  <a:rPr lang="ru-RU" b="1" i="0" baseline="0" smtClean="0">
                    <a:latin typeface="Cambria Math"/>
                  </a:rPr>
                  <a:t>^</a:t>
                </a:r>
                <a:r>
                  <a:rPr lang="en-US" b="1" i="0" baseline="0" smtClean="0">
                    <a:latin typeface="Cambria Math"/>
                  </a:rPr>
                  <a:t>𝒑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34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4FBD-0CA0-40FA-8183-7CB99837FB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0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7700-C1AF-48EB-B2DE-276B5375A8C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DE38B-F0FD-47C9-8101-CCF7BD5FB89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5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65F4-EB53-4616-A630-0DCBDCCBAD5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4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F1262-1C93-4987-A39E-73255353367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5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1066-01BB-41D3-BFBB-9727C912BF5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1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D6329-9841-45DB-8C77-5C2D886B027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49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B0888-5B46-4FF1-9B8F-89C5129D75A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A5500-36D7-4097-B82F-EFDD15453C6C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19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692A5-1297-4C6A-ACCF-8704A1631A8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34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8DAA2-E901-4E2D-9647-464ACFA2419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4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9AB57-D5D1-4631-B5BF-F2C650ABC18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97CF09-7E86-4C52-AD8A-D12E90F12C80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и структуры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Простые алгоритмы поиска и сортировки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сортировки элементов массива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424936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3000"/>
              </a:lnSpc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</a:rPr>
              <a:t>Задача </a:t>
            </a:r>
            <a:r>
              <a:rPr lang="ru-RU" altLang="ru-RU" sz="2800" b="1" kern="0" dirty="0" smtClean="0">
                <a:solidFill>
                  <a:srgbClr val="000000"/>
                </a:solidFill>
              </a:rPr>
              <a:t>сортировки (упорядочения) массива по возрастанию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lnSpc>
                <a:spcPct val="113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Задан произвольный массив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kern="0" dirty="0">
                <a:solidFill>
                  <a:srgbClr val="000000"/>
                </a:solidFill>
              </a:rPr>
              <a:t>  из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kern="0" dirty="0">
                <a:solidFill>
                  <a:srgbClr val="000000"/>
                </a:solidFill>
              </a:rPr>
              <a:t> 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элементов. </a:t>
            </a:r>
            <a:r>
              <a:rPr lang="ru-RU" altLang="ru-RU" sz="2800" kern="0" dirty="0">
                <a:solidFill>
                  <a:srgbClr val="000000"/>
                </a:solidFill>
              </a:rPr>
              <a:t>Требуется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переставить его элементы таким образом, чтобы условие 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A[i+1]</a:t>
            </a:r>
            <a:r>
              <a:rPr lang="en-US" altLang="ru-RU" sz="2800" kern="0" dirty="0" smtClean="0">
                <a:solidFill>
                  <a:srgbClr val="C00000"/>
                </a:solidFill>
              </a:rPr>
              <a:t> </a:t>
            </a:r>
            <a:r>
              <a:rPr lang="ru-RU" altLang="ru-RU" sz="2800" kern="0" dirty="0" smtClean="0">
                <a:solidFill>
                  <a:schemeClr val="tx1"/>
                </a:solidFill>
              </a:rPr>
              <a:t>выполнялось для всех </a:t>
            </a:r>
            <a:r>
              <a:rPr lang="en-US" altLang="ru-RU" sz="28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=0,…,n-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.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3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</a:rPr>
              <a:t>При сортировке по убыванию меняется условие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lnSpc>
                <a:spcPct val="113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800" kern="0" dirty="0">
                <a:solidFill>
                  <a:srgbClr val="000000"/>
                </a:solidFill>
              </a:rPr>
              <a:t>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A[i+1]</a:t>
            </a:r>
            <a:r>
              <a:rPr lang="en-US" altLang="ru-RU" sz="2800" kern="0" dirty="0">
                <a:solidFill>
                  <a:srgbClr val="C00000"/>
                </a:solidFill>
              </a:rPr>
              <a:t> </a:t>
            </a:r>
            <a:r>
              <a:rPr lang="ru-RU" altLang="ru-RU" sz="2800" kern="0" dirty="0" smtClean="0">
                <a:solidFill>
                  <a:schemeClr val="tx1"/>
                </a:solidFill>
              </a:rPr>
              <a:t>для </a:t>
            </a:r>
            <a:r>
              <a:rPr lang="ru-RU" altLang="ru-RU" sz="2800" kern="0" dirty="0">
                <a:solidFill>
                  <a:schemeClr val="tx1"/>
                </a:solidFill>
              </a:rPr>
              <a:t>всех 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=0,…,n-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8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lnSpc>
                <a:spcPct val="113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Набор значений в массиве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kern="0" dirty="0">
                <a:solidFill>
                  <a:srgbClr val="000000"/>
                </a:solidFill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должен оставаться неизменным.</a:t>
            </a:r>
            <a:endParaRPr lang="ru-RU" altLang="ru-RU" sz="2800" kern="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Алгоритм обменной сортировки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60932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endParaRPr lang="ru-RU" altLang="ru-RU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altLang="ru-RU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altLang="ru-RU" sz="2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ru-RU" sz="2600" b="1" dirty="0" smtClean="0">
                <a:latin typeface="Courier New" pitchFamily="49" charset="0"/>
              </a:rPr>
              <a:t>void </a:t>
            </a:r>
            <a:r>
              <a:rPr lang="en-US" altLang="ru-RU" sz="2600" b="1" dirty="0" err="1" smtClean="0">
                <a:latin typeface="Courier New" pitchFamily="49" charset="0"/>
              </a:rPr>
              <a:t>exchange_sort</a:t>
            </a:r>
            <a:r>
              <a:rPr lang="en-US" altLang="ru-RU" sz="2600" b="1" dirty="0" smtClean="0">
                <a:latin typeface="Courier New" pitchFamily="49" charset="0"/>
              </a:rPr>
              <a:t>(double *A, </a:t>
            </a:r>
            <a:r>
              <a:rPr lang="en-US" altLang="ru-RU" sz="2600" b="1" dirty="0" err="1" smtClean="0">
                <a:latin typeface="Courier New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>
                <a:latin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, j; double z;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for (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= 1;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&lt; n;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for (j=i-1; j&gt;=0 &amp;&amp; A[j]&gt;A[j+1];j--)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  z=A[j]; A[j]=A[j+1]; A[j+1]=z;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  </a:t>
            </a:r>
            <a:r>
              <a:rPr lang="en-US" altLang="ru-RU" sz="2600" dirty="0" smtClean="0">
                <a:solidFill>
                  <a:schemeClr val="accent1"/>
                </a:solidFill>
              </a:rPr>
              <a:t>// </a:t>
            </a:r>
            <a:r>
              <a:rPr lang="ru-RU" altLang="ru-RU" sz="2600" dirty="0" smtClean="0">
                <a:solidFill>
                  <a:schemeClr val="accent1"/>
                </a:solidFill>
              </a:rPr>
              <a:t>или  </a:t>
            </a:r>
            <a:r>
              <a:rPr lang="en-US" altLang="ru-RU" sz="2600" b="1" dirty="0" smtClean="0">
                <a:solidFill>
                  <a:schemeClr val="accent1"/>
                </a:solidFill>
                <a:latin typeface="Courier New" pitchFamily="49" charset="0"/>
              </a:rPr>
              <a:t>swap(A[j], A[j+1]);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}</a:t>
            </a:r>
            <a:endParaRPr lang="en-US" altLang="ru-RU" sz="2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 smtClean="0">
                <a:latin typeface="Courier New" pitchFamily="49" charset="0"/>
              </a:rPr>
              <a:t>}</a:t>
            </a:r>
            <a:endParaRPr lang="en-US" altLang="ru-RU" sz="2600" b="1" dirty="0">
              <a:latin typeface="Courier New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  <p:pic>
        <p:nvPicPr>
          <p:cNvPr id="618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1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44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6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88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7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8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2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742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3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58" y="836712"/>
            <a:ext cx="742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4" name="Picture 50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93" y="879841"/>
            <a:ext cx="4476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" name="Picture 5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13" y="893093"/>
            <a:ext cx="4476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1"/>
          </a:xfrm>
        </p:spPr>
        <p:txBody>
          <a:bodyPr>
            <a:normAutofit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Пример для сортировки</a:t>
            </a:r>
            <a:r>
              <a:rPr lang="ru-RU" altLang="ru-RU" sz="4000" dirty="0">
                <a:solidFill>
                  <a:schemeClr val="accent1"/>
                </a:solidFill>
              </a:rPr>
              <a:t> </a:t>
            </a:r>
            <a:r>
              <a:rPr lang="ru-RU" altLang="ru-RU" sz="4000" dirty="0" smtClean="0">
                <a:solidFill>
                  <a:schemeClr val="accent1"/>
                </a:solidFill>
              </a:rPr>
              <a:t>обменом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733255"/>
          </a:xfrm>
        </p:spPr>
        <p:txBody>
          <a:bodyPr>
            <a:normAutofit/>
          </a:bodyPr>
          <a:lstStyle/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Массив </a:t>
            </a:r>
            <a:r>
              <a:rPr lang="en-US" altLang="ru-RU" sz="2800" dirty="0" smtClean="0"/>
              <a:t>A</a:t>
            </a:r>
            <a:r>
              <a:rPr lang="ru-RU" altLang="ru-RU" sz="2800" dirty="0" smtClean="0"/>
              <a:t> :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перед обработкой элемента 5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</a:t>
            </a:r>
            <a:r>
              <a:rPr lang="ru-RU" altLang="ru-RU" sz="2800" dirty="0" smtClean="0">
                <a:solidFill>
                  <a:srgbClr val="00B050"/>
                </a:solidFill>
              </a:rPr>
              <a:t>1   3   4   8   11   12 </a:t>
            </a:r>
            <a:r>
              <a:rPr lang="ru-RU" altLang="ru-RU" sz="2800" dirty="0" smtClean="0"/>
              <a:t>  </a:t>
            </a:r>
            <a:r>
              <a:rPr lang="ru-RU" altLang="ru-RU" sz="2800" dirty="0" smtClean="0">
                <a:solidFill>
                  <a:srgbClr val="C00000"/>
                </a:solidFill>
              </a:rPr>
              <a:t>5</a:t>
            </a:r>
            <a:r>
              <a:rPr lang="ru-RU" altLang="ru-RU" sz="2800" dirty="0" smtClean="0"/>
              <a:t>   2   7   7   3 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после первого обмена</a:t>
            </a:r>
            <a:endParaRPr lang="ru-RU" altLang="ru-RU" sz="2800" dirty="0"/>
          </a:p>
          <a:p>
            <a:pPr>
              <a:lnSpc>
                <a:spcPct val="123000"/>
              </a:lnSpc>
              <a:buNone/>
            </a:pPr>
            <a:r>
              <a:rPr lang="ru-RU" altLang="ru-RU" sz="2800" dirty="0"/>
              <a:t>	</a:t>
            </a:r>
            <a:r>
              <a:rPr lang="ru-RU" altLang="ru-RU" sz="2800" dirty="0">
                <a:solidFill>
                  <a:srgbClr val="00B050"/>
                </a:solidFill>
              </a:rPr>
              <a:t>1 </a:t>
            </a:r>
            <a:r>
              <a:rPr lang="ru-RU" altLang="ru-RU" sz="2800" dirty="0" smtClean="0">
                <a:solidFill>
                  <a:srgbClr val="00B050"/>
                </a:solidFill>
              </a:rPr>
              <a:t>  </a:t>
            </a:r>
            <a:r>
              <a:rPr lang="ru-RU" altLang="ru-RU" sz="2800" dirty="0">
                <a:solidFill>
                  <a:srgbClr val="00B050"/>
                </a:solidFill>
              </a:rPr>
              <a:t>3  </a:t>
            </a:r>
            <a:r>
              <a:rPr lang="ru-RU" altLang="ru-RU" sz="2800" dirty="0" smtClean="0">
                <a:solidFill>
                  <a:srgbClr val="00B050"/>
                </a:solidFill>
              </a:rPr>
              <a:t> 4   </a:t>
            </a:r>
            <a:r>
              <a:rPr lang="ru-RU" altLang="ru-RU" sz="2800" dirty="0">
                <a:solidFill>
                  <a:srgbClr val="00B050"/>
                </a:solidFill>
              </a:rPr>
              <a:t>8 </a:t>
            </a:r>
            <a:r>
              <a:rPr lang="ru-RU" altLang="ru-RU" sz="2800" dirty="0" smtClean="0">
                <a:solidFill>
                  <a:srgbClr val="00B050"/>
                </a:solidFill>
              </a:rPr>
              <a:t>  11   </a:t>
            </a:r>
            <a:r>
              <a:rPr lang="ru-RU" altLang="ru-RU" sz="2800" dirty="0" smtClean="0">
                <a:solidFill>
                  <a:srgbClr val="C00000"/>
                </a:solidFill>
              </a:rPr>
              <a:t>5   </a:t>
            </a:r>
            <a:r>
              <a:rPr lang="ru-RU" altLang="ru-RU" sz="2800" dirty="0" smtClean="0">
                <a:solidFill>
                  <a:srgbClr val="00B050"/>
                </a:solidFill>
              </a:rPr>
              <a:t>12 </a:t>
            </a:r>
            <a:r>
              <a:rPr lang="ru-RU" altLang="ru-RU" sz="2800" dirty="0" smtClean="0"/>
              <a:t>  </a:t>
            </a:r>
            <a:r>
              <a:rPr lang="ru-RU" altLang="ru-RU" sz="2800" dirty="0"/>
              <a:t>2 </a:t>
            </a:r>
            <a:r>
              <a:rPr lang="ru-RU" altLang="ru-RU" sz="2800" dirty="0" smtClean="0"/>
              <a:t>  </a:t>
            </a:r>
            <a:r>
              <a:rPr lang="ru-RU" altLang="ru-RU" sz="2800" dirty="0"/>
              <a:t>7 </a:t>
            </a:r>
            <a:r>
              <a:rPr lang="ru-RU" altLang="ru-RU" sz="2800" dirty="0" smtClean="0"/>
              <a:t>  7   </a:t>
            </a:r>
            <a:r>
              <a:rPr lang="ru-RU" altLang="ru-RU" sz="2800" dirty="0"/>
              <a:t>3 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после обработки </a:t>
            </a:r>
            <a:r>
              <a:rPr lang="ru-RU" altLang="ru-RU" sz="2800" dirty="0"/>
              <a:t>элемента 5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/>
              <a:t>	</a:t>
            </a:r>
            <a:r>
              <a:rPr lang="ru-RU" altLang="ru-RU" sz="2800" dirty="0">
                <a:solidFill>
                  <a:srgbClr val="00B050"/>
                </a:solidFill>
              </a:rPr>
              <a:t>1 </a:t>
            </a:r>
            <a:r>
              <a:rPr lang="ru-RU" altLang="ru-RU" sz="2800" dirty="0" smtClean="0">
                <a:solidFill>
                  <a:srgbClr val="00B050"/>
                </a:solidFill>
              </a:rPr>
              <a:t>  </a:t>
            </a:r>
            <a:r>
              <a:rPr lang="ru-RU" altLang="ru-RU" sz="2800" dirty="0">
                <a:solidFill>
                  <a:srgbClr val="00B050"/>
                </a:solidFill>
              </a:rPr>
              <a:t>3 </a:t>
            </a:r>
            <a:r>
              <a:rPr lang="ru-RU" altLang="ru-RU" sz="2800" dirty="0" smtClean="0">
                <a:solidFill>
                  <a:srgbClr val="00B050"/>
                </a:solidFill>
              </a:rPr>
              <a:t>  4   5   8   11   12   </a:t>
            </a:r>
            <a:r>
              <a:rPr lang="ru-RU" altLang="ru-RU" sz="2800" dirty="0" smtClean="0"/>
              <a:t>2   </a:t>
            </a:r>
            <a:r>
              <a:rPr lang="ru-RU" altLang="ru-RU" sz="2800" dirty="0"/>
              <a:t>7 </a:t>
            </a:r>
            <a:r>
              <a:rPr lang="ru-RU" altLang="ru-RU" sz="2800" dirty="0" smtClean="0"/>
              <a:t>  7   </a:t>
            </a:r>
            <a:r>
              <a:rPr lang="ru-RU" altLang="ru-RU" sz="2800" dirty="0"/>
              <a:t>3 </a:t>
            </a:r>
          </a:p>
          <a:p>
            <a:pPr>
              <a:lnSpc>
                <a:spcPct val="123000"/>
              </a:lnSpc>
              <a:buNone/>
            </a:pPr>
            <a:endParaRPr lang="ru-RU" altLang="ru-RU" sz="2800" dirty="0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Алгоритм сортировки вставками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62373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Данный алгоритм очень похож на предыдущий. Разница заключается в замене обмена элементов сдвигом: </a:t>
            </a:r>
          </a:p>
          <a:p>
            <a:pPr>
              <a:lnSpc>
                <a:spcPct val="123000"/>
              </a:lnSpc>
            </a:pPr>
            <a:r>
              <a:rPr lang="ru-RU" altLang="ru-RU" sz="2800" dirty="0" smtClean="0"/>
              <a:t>значение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z=A[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запоминается</a:t>
            </a:r>
          </a:p>
          <a:p>
            <a:pPr>
              <a:lnSpc>
                <a:spcPct val="123000"/>
              </a:lnSpc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A[j]&gt;z, j&lt;</a:t>
            </a:r>
            <a:r>
              <a:rPr lang="en-US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dirty="0" smtClean="0"/>
              <a:t>, </a:t>
            </a:r>
            <a:r>
              <a:rPr lang="ru-RU" altLang="ru-RU" sz="2800" dirty="0" smtClean="0"/>
              <a:t>сдвигаются на одну позицию вправо</a:t>
            </a:r>
          </a:p>
          <a:p>
            <a:pPr>
              <a:lnSpc>
                <a:spcPct val="123000"/>
              </a:lnSpc>
            </a:pP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altLang="ru-RU" sz="2800" dirty="0" smtClean="0"/>
              <a:t> ставится на свое место в последовательности</a:t>
            </a:r>
          </a:p>
          <a:p>
            <a:pPr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ru-RU" sz="2800" b="1" dirty="0" smtClean="0">
                <a:latin typeface="Courier New" pitchFamily="49" charset="0"/>
              </a:rPr>
              <a:t>void </a:t>
            </a:r>
            <a:r>
              <a:rPr lang="en-US" altLang="ru-RU" sz="2800" b="1" dirty="0" err="1" smtClean="0">
                <a:latin typeface="Courier New" pitchFamily="49" charset="0"/>
              </a:rPr>
              <a:t>insert_sort</a:t>
            </a:r>
            <a:r>
              <a:rPr lang="en-US" altLang="ru-RU" sz="2800" b="1" dirty="0" smtClean="0">
                <a:latin typeface="Courier New" pitchFamily="49" charset="0"/>
              </a:rPr>
              <a:t>(double *A, </a:t>
            </a:r>
            <a:r>
              <a:rPr lang="en-US" altLang="ru-RU" sz="2800" b="1" dirty="0" err="1" smtClean="0">
                <a:latin typeface="Courier New" pitchFamily="49" charset="0"/>
              </a:rPr>
              <a:t>int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>
                <a:latin typeface="Courier New" pitchFamily="49" charset="0"/>
              </a:rPr>
              <a:t>n)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 smtClean="0">
                <a:latin typeface="Courier New" pitchFamily="49" charset="0"/>
              </a:rPr>
              <a:t>{ </a:t>
            </a:r>
            <a:r>
              <a:rPr lang="en-US" altLang="ru-RU" sz="2800" b="1" dirty="0" err="1" smtClean="0">
                <a:latin typeface="Courier New" pitchFamily="49" charset="0"/>
              </a:rPr>
              <a:t>int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, j; double z;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for (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= 1;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&lt; n;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{ z = A[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 smtClean="0">
                <a:latin typeface="Courier New" pitchFamily="49" charset="0"/>
              </a:rPr>
              <a:t>    for (j=i-1; j&gt;=0 &amp;&amp; A[j]&gt;z; j--)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   A[j+1] = A[j];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 A[j+1] = z;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}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 smtClean="0">
                <a:latin typeface="Courier New" pitchFamily="49" charset="0"/>
              </a:rPr>
              <a:t>}</a:t>
            </a:r>
            <a:endParaRPr lang="en-US" altLang="ru-RU" sz="2800" b="1" dirty="0">
              <a:latin typeface="Courier New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Число сравнений элементов массива</a:t>
            </a:r>
            <a:endParaRPr lang="ru-RU" altLang="ru-RU" sz="36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96944" cy="5256584"/>
          </a:xfrm>
        </p:spPr>
        <p:txBody>
          <a:bodyPr>
            <a:normAutofit/>
          </a:bodyPr>
          <a:lstStyle/>
          <a:p>
            <a:pPr lvl="0" fontAlgn="base">
              <a:lnSpc>
                <a:spcPct val="113000"/>
              </a:lnSpc>
              <a:spcAft>
                <a:spcPct val="0"/>
              </a:spcAft>
              <a:buNone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Общее </a:t>
            </a:r>
            <a:r>
              <a:rPr lang="ru-RU" altLang="ru-RU" sz="2800" kern="0" dirty="0">
                <a:solidFill>
                  <a:srgbClr val="000000"/>
                </a:solidFill>
              </a:rPr>
              <a:t>количество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сравнений и, соответственно, выполнений </a:t>
            </a:r>
            <a:r>
              <a:rPr lang="ru-RU" altLang="ru-RU" sz="2800" kern="0" dirty="0">
                <a:solidFill>
                  <a:srgbClr val="000000"/>
                </a:solidFill>
              </a:rPr>
              <a:t>внутреннего цикла в наихудшем случае (исходный массив </a:t>
            </a:r>
            <a:r>
              <a:rPr lang="ru-RU" altLang="ru-RU" sz="2800" kern="0" dirty="0"/>
              <a:t>отсортирован по убыванию</a:t>
            </a:r>
            <a:r>
              <a:rPr lang="ru-RU" altLang="ru-RU" sz="2800" kern="0" dirty="0">
                <a:solidFill>
                  <a:srgbClr val="000000"/>
                </a:solidFill>
              </a:rPr>
              <a:t>): </a:t>
            </a:r>
          </a:p>
          <a:p>
            <a:pPr lvl="0" fontAlgn="base">
              <a:lnSpc>
                <a:spcPct val="113000"/>
              </a:lnSpc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          1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+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2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+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. . </a:t>
            </a:r>
            <a:r>
              <a:rPr lang="en-US" altLang="ru-RU" sz="2800" kern="0" dirty="0">
                <a:solidFill>
                  <a:srgbClr val="000000"/>
                </a:solidFill>
              </a:rPr>
              <a:t>. +</a:t>
            </a:r>
            <a:r>
              <a:rPr lang="en-US" altLang="ru-RU" sz="2800" i="1" kern="0" dirty="0">
                <a:solidFill>
                  <a:srgbClr val="000000"/>
                </a:solidFill>
              </a:rPr>
              <a:t> </a:t>
            </a:r>
            <a:r>
              <a:rPr lang="ru-RU" altLang="ru-RU" sz="2800" kern="0" dirty="0">
                <a:solidFill>
                  <a:srgbClr val="000000"/>
                </a:solidFill>
              </a:rPr>
              <a:t>(</a:t>
            </a:r>
            <a:r>
              <a:rPr lang="en-US" altLang="ru-RU" sz="2800" i="1" kern="0" dirty="0">
                <a:solidFill>
                  <a:srgbClr val="000000"/>
                </a:solidFill>
              </a:rPr>
              <a:t>n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–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1)</a:t>
            </a:r>
            <a:r>
              <a:rPr lang="en-US" altLang="ru-RU" sz="2800" kern="0" dirty="0">
                <a:solidFill>
                  <a:srgbClr val="000000"/>
                </a:solidFill>
              </a:rPr>
              <a:t> =</a:t>
            </a:r>
            <a:r>
              <a:rPr lang="en-US" altLang="ru-RU" sz="2800" i="1" kern="0" dirty="0">
                <a:solidFill>
                  <a:srgbClr val="000000"/>
                </a:solidFill>
              </a:rPr>
              <a:t> n</a:t>
            </a:r>
            <a:r>
              <a:rPr lang="ru-RU" altLang="ru-RU" sz="2800" kern="0" dirty="0">
                <a:solidFill>
                  <a:srgbClr val="000000"/>
                </a:solidFill>
              </a:rPr>
              <a:t>·(</a:t>
            </a:r>
            <a:r>
              <a:rPr lang="en-US" altLang="ru-RU" sz="2800" i="1" kern="0" dirty="0">
                <a:solidFill>
                  <a:srgbClr val="000000"/>
                </a:solidFill>
              </a:rPr>
              <a:t>n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–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1)/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2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lvl="0" fontAlgn="base">
              <a:lnSpc>
                <a:spcPct val="113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Если исходный массив </a:t>
            </a:r>
            <a:r>
              <a:rPr lang="ru-RU" altLang="ru-RU" sz="2800" kern="0" dirty="0">
                <a:solidFill>
                  <a:srgbClr val="000000"/>
                </a:solidFill>
              </a:rPr>
              <a:t>уже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упорядочен по возрастанию, </a:t>
            </a:r>
            <a:r>
              <a:rPr lang="ru-RU" altLang="ru-RU" sz="2800" kern="0" dirty="0">
                <a:solidFill>
                  <a:srgbClr val="000000"/>
                </a:solidFill>
              </a:rPr>
              <a:t>то внутренний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цикл </a:t>
            </a:r>
            <a:r>
              <a:rPr lang="ru-RU" altLang="ru-RU" sz="2800" kern="0" dirty="0">
                <a:solidFill>
                  <a:srgbClr val="000000"/>
                </a:solidFill>
              </a:rPr>
              <a:t>не будет исполняться ни разу,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т.е. число сравнений элементов составит </a:t>
            </a:r>
            <a:r>
              <a:rPr lang="en-US" altLang="ru-RU" sz="2800" i="1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altLang="ru-RU" sz="2800" i="1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ru-RU" altLang="ru-RU" sz="2800" i="1" kern="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ru-RU" altLang="ru-RU" sz="280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ru-RU" altLang="ru-RU" sz="2600" dirty="0" smtClean="0">
              <a:cs typeface="Courier New" panose="02070309020205020404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Алгоритм сортировки выбором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Autofit/>
          </a:bodyPr>
          <a:lstStyle/>
          <a:p>
            <a:pPr marL="0" indent="0">
              <a:lnSpc>
                <a:spcPct val="113000"/>
              </a:lnSpc>
              <a:spcBef>
                <a:spcPts val="1200"/>
              </a:spcBef>
              <a:buNone/>
            </a:pPr>
            <a:r>
              <a:rPr lang="ru-RU" sz="2600" dirty="0" smtClean="0"/>
              <a:t>Среди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dirty="0" smtClean="0"/>
              <a:t> начальных элементов массива </a:t>
            </a:r>
            <a:r>
              <a:rPr lang="ru-RU" sz="2600" dirty="0" smtClean="0">
                <a:solidFill>
                  <a:srgbClr val="C00000"/>
                </a:solidFill>
              </a:rPr>
              <a:t>ищем максимальный и меняем его местами с последним</a:t>
            </a:r>
            <a:r>
              <a:rPr lang="ru-RU" sz="2600" dirty="0" smtClean="0"/>
              <a:t>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ru-RU" sz="2600" dirty="0" smtClean="0"/>
              <a:t>). Выполняем эти действия для всех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m=n…2</a:t>
            </a:r>
            <a:r>
              <a:rPr lang="ru-RU" sz="2600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double z;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(m = n; m &gt; 1; m--)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]=A[m-1]; A[m-1]=z;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altLang="ru-RU" sz="3600" dirty="0">
                <a:solidFill>
                  <a:schemeClr val="accent1"/>
                </a:solidFill>
              </a:rPr>
              <a:t>Число сравнений элементов массива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13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Внутренний цикл всегда выполняется </a:t>
            </a:r>
            <a:r>
              <a:rPr lang="en-US" altLang="ru-RU" sz="2800" i="1" dirty="0" smtClean="0"/>
              <a:t>m-1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раз, а </a:t>
            </a:r>
            <a:r>
              <a:rPr lang="en-US" altLang="ru-RU" sz="2800" i="1" dirty="0" smtClean="0"/>
              <a:t>m</a:t>
            </a:r>
            <a:r>
              <a:rPr lang="ru-RU" altLang="ru-RU" sz="2800" dirty="0" smtClean="0"/>
              <a:t> уменьшается во внешнем цикле от </a:t>
            </a:r>
            <a:r>
              <a:rPr lang="en-US" altLang="ru-RU" sz="2800" i="1" dirty="0" smtClean="0"/>
              <a:t>n</a:t>
            </a:r>
            <a:r>
              <a:rPr lang="ru-RU" altLang="ru-RU" sz="2800" dirty="0" smtClean="0"/>
              <a:t> до 2.</a:t>
            </a:r>
            <a:endParaRPr lang="ru-RU" altLang="ru-RU" sz="2800" dirty="0"/>
          </a:p>
          <a:p>
            <a:pPr>
              <a:lnSpc>
                <a:spcPct val="113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Поэтому общее количество сравнений элементов составит</a:t>
            </a:r>
            <a:endParaRPr lang="ru-RU" altLang="ru-RU" sz="2800" dirty="0" smtClean="0">
              <a:latin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altLang="ru-RU" sz="2800" dirty="0" smtClean="0">
                <a:latin typeface="Times New Roman" pitchFamily="18" charset="0"/>
              </a:rPr>
              <a:t>	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– 1)+(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– 2)+ . . . + 1 = 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8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ru-RU" altLang="ru-RU" sz="2800" dirty="0">
                <a:latin typeface="Times New Roman" pitchFamily="18" charset="0"/>
              </a:rPr>
              <a:t>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– 1)/2 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≈ 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altLang="ru-RU" sz="2800" dirty="0"/>
              <a:t>д</a:t>
            </a:r>
            <a:r>
              <a:rPr lang="ru-RU" altLang="ru-RU" sz="2800" dirty="0" smtClean="0"/>
              <a:t>ля любого исходного массива длины </a:t>
            </a:r>
            <a:r>
              <a:rPr lang="en-US" altLang="ru-RU" sz="2800" i="1" dirty="0" smtClean="0"/>
              <a:t>n</a:t>
            </a:r>
            <a:r>
              <a:rPr lang="ru-RU" altLang="ru-RU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Алгоритм</a:t>
            </a:r>
            <a:r>
              <a:rPr lang="ru-RU" sz="3600" dirty="0">
                <a:solidFill>
                  <a:schemeClr val="accent1"/>
                </a:solidFill>
              </a:rPr>
              <a:t> </a:t>
            </a:r>
            <a:r>
              <a:rPr lang="ru-RU" sz="3600" dirty="0" smtClean="0">
                <a:solidFill>
                  <a:schemeClr val="accent1"/>
                </a:solidFill>
              </a:rPr>
              <a:t>пузырьковой сортировки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23000"/>
              </a:lnSpc>
              <a:buNone/>
            </a:pPr>
            <a:r>
              <a:rPr lang="ru-RU" sz="2600" dirty="0" smtClean="0"/>
              <a:t>Для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dirty="0"/>
              <a:t> начальных элементов </a:t>
            </a:r>
            <a:r>
              <a:rPr lang="ru-RU" sz="2600" dirty="0" smtClean="0"/>
              <a:t>массива проводим сравнение всех пар соседних элементов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 smtClean="0"/>
              <a:t> и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</a:t>
            </a:r>
            <a:r>
              <a:rPr lang="en-US" sz="2600" dirty="0" smtClean="0"/>
              <a:t>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=0…m-2</a:t>
            </a:r>
            <a:r>
              <a:rPr lang="ru-RU" sz="2600" dirty="0" smtClean="0"/>
              <a:t>, и меняем их местами, если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600" dirty="0" smtClean="0"/>
              <a:t>&gt;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</a:t>
            </a:r>
            <a:r>
              <a:rPr lang="en-US" sz="2600" dirty="0" smtClean="0">
                <a:cs typeface="Courier New" panose="02070309020205020404" pitchFamily="49" charset="0"/>
              </a:rPr>
              <a:t>. </a:t>
            </a:r>
            <a:r>
              <a:rPr lang="ru-RU" sz="2600" dirty="0" smtClean="0">
                <a:cs typeface="Courier New" panose="02070309020205020404" pitchFamily="49" charset="0"/>
              </a:rPr>
              <a:t>В результате максимальный элемент встает на последнее место</a:t>
            </a:r>
            <a:r>
              <a:rPr lang="ru-RU" sz="2600" dirty="0">
                <a:cs typeface="Courier New" panose="02070309020205020404" pitchFamily="49" charset="0"/>
              </a:rPr>
              <a:t> (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ru-RU" sz="2600" dirty="0">
                <a:cs typeface="Courier New" panose="02070309020205020404" pitchFamily="49" charset="0"/>
              </a:rPr>
              <a:t>)</a:t>
            </a:r>
            <a:r>
              <a:rPr lang="ru-RU" sz="2600" dirty="0" smtClean="0">
                <a:cs typeface="Courier New" panose="02070309020205020404" pitchFamily="49" charset="0"/>
              </a:rPr>
              <a:t>. </a:t>
            </a:r>
            <a:r>
              <a:rPr lang="ru-RU" sz="2600" dirty="0" smtClean="0"/>
              <a:t>Повторяем </a:t>
            </a:r>
            <a:r>
              <a:rPr lang="ru-RU" sz="2600" dirty="0"/>
              <a:t>эти действия для всех </a:t>
            </a:r>
            <a:r>
              <a:rPr lang="ru-RU" sz="2600" dirty="0" smtClean="0"/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m=n…2</a:t>
            </a:r>
            <a:r>
              <a:rPr lang="ru-RU" sz="26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m &gt; 1; 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A[i+1]);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Улучшенный алгоритм пузырька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23000"/>
              </a:lnSpc>
              <a:buNone/>
            </a:pPr>
            <a:r>
              <a:rPr lang="ru-RU" sz="2600" dirty="0" smtClean="0"/>
              <a:t>Алгоритм сортировки пузырьком можно улучшить. Если во внутреннем цикле не производится ни одного обмена, то массив уже отсортирован. Для отметки этого используем </a:t>
            </a:r>
            <a:r>
              <a:rPr lang="ru-RU" sz="2600" dirty="0" smtClean="0">
                <a:solidFill>
                  <a:srgbClr val="C00000"/>
                </a:solidFill>
              </a:rPr>
              <a:t>флаг</a:t>
            </a:r>
            <a:r>
              <a:rPr lang="ru-RU" sz="2600" dirty="0" smtClean="0"/>
              <a:t> – переменную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600" dirty="0" smtClean="0"/>
              <a:t>.</a:t>
            </a:r>
            <a:endParaRPr lang="ru-RU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bubble_sort_2(double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sorted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!sorted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sorted=true,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swap(A[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A[i+1]);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sorted=false;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025" y="6375400"/>
            <a:ext cx="2133600" cy="476250"/>
          </a:xfrm>
        </p:spPr>
        <p:txBody>
          <a:bodyPr/>
          <a:lstStyle/>
          <a:p>
            <a:pPr>
              <a:defRPr/>
            </a:pPr>
            <a:fld id="{C9FC2098-8974-4D03-8645-608E72ED6444}" type="slidenum">
              <a:rPr lang="ru-RU" altLang="ru-RU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Косвенная сортировка элементов массива</a:t>
            </a:r>
            <a:br>
              <a:rPr lang="ru-RU" altLang="ru-RU" sz="3600" dirty="0" smtClean="0">
                <a:solidFill>
                  <a:schemeClr val="accent1"/>
                </a:solidFill>
              </a:rPr>
            </a:br>
            <a:r>
              <a:rPr lang="ru-RU" altLang="ru-RU" sz="3600" dirty="0" smtClean="0">
                <a:solidFill>
                  <a:schemeClr val="accent1"/>
                </a:solidFill>
              </a:rPr>
              <a:t>(вариант с массивом индексов)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altLang="ru-RU" sz="2800" dirty="0" smtClean="0"/>
              <a:t>При косвенной сортировке исходный массив </a:t>
            </a:r>
            <a:r>
              <a:rPr lang="en-US" altLang="ru-RU" sz="2800" dirty="0" smtClean="0"/>
              <a:t>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800" dirty="0" smtClean="0">
                <a:solidFill>
                  <a:srgbClr val="C00000"/>
                </a:solidFill>
              </a:rPr>
              <a:t> не изменяется</a:t>
            </a:r>
            <a:r>
              <a:rPr lang="ru-RU" altLang="ru-RU" sz="2800" dirty="0" smtClean="0"/>
              <a:t>. Вместо этого формируется такой массив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800" dirty="0" smtClean="0">
                <a:solidFill>
                  <a:srgbClr val="C00000"/>
                </a:solidFill>
              </a:rPr>
              <a:t> </a:t>
            </a:r>
            <a:r>
              <a:rPr lang="ru-RU" altLang="ru-RU" sz="2800" dirty="0" smtClean="0">
                <a:solidFill>
                  <a:srgbClr val="C00000"/>
                </a:solidFill>
              </a:rPr>
              <a:t>из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800" dirty="0" smtClean="0">
                <a:solidFill>
                  <a:srgbClr val="C00000"/>
                </a:solidFill>
              </a:rPr>
              <a:t> индексов </a:t>
            </a:r>
            <a:r>
              <a:rPr lang="ru-RU" altLang="ru-RU" sz="2800" dirty="0" smtClean="0"/>
              <a:t>элементов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800" dirty="0" smtClean="0"/>
              <a:t>, что выполняется:</a:t>
            </a:r>
            <a:endParaRPr lang="en-US" altLang="ru-RU" sz="2800" dirty="0" smtClean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 A[</a:t>
            </a:r>
            <a:r>
              <a:rPr lang="en-US" altLang="ru-RU" sz="2800" b="1" dirty="0" err="1" smtClean="0">
                <a:latin typeface="Courier New" pitchFamily="49" charset="0"/>
              </a:rPr>
              <a:t>Ind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]]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≤ A[</a:t>
            </a:r>
            <a:r>
              <a:rPr lang="en-US" altLang="ru-RU" sz="2800" b="1" dirty="0" err="1" smtClean="0">
                <a:latin typeface="Courier New" pitchFamily="49" charset="0"/>
              </a:rPr>
              <a:t>Ind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+</a:t>
            </a:r>
            <a:r>
              <a:rPr lang="ru-RU" altLang="ru-RU" sz="2800" b="1" dirty="0" smtClean="0">
                <a:latin typeface="Courier New" pitchFamily="49" charset="0"/>
              </a:rPr>
              <a:t>1</a:t>
            </a:r>
            <a:r>
              <a:rPr lang="en-US" altLang="ru-RU" sz="2800" b="1" dirty="0" smtClean="0">
                <a:latin typeface="Courier New" pitchFamily="49" charset="0"/>
              </a:rPr>
              <a:t>]],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=0…n-2</a:t>
            </a:r>
            <a:endParaRPr lang="ru-RU" altLang="ru-RU" sz="2800" b="1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altLang="ru-RU" sz="2800" dirty="0" smtClean="0"/>
              <a:t>   </a:t>
            </a:r>
            <a:r>
              <a:rPr lang="ru-RU" altLang="ru-RU" sz="2800" dirty="0" smtClean="0"/>
              <a:t>т.е.</a:t>
            </a:r>
            <a:r>
              <a:rPr lang="ru-RU" altLang="ru-RU" sz="2800" dirty="0" smtClean="0"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</a:rPr>
              <a:t>Ind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</a:t>
            </a:r>
            <a:r>
              <a:rPr lang="ru-RU" altLang="ru-RU" sz="2800" b="1" dirty="0" smtClean="0">
                <a:latin typeface="Times New Roman" pitchFamily="18" charset="0"/>
              </a:rPr>
              <a:t> </a:t>
            </a:r>
            <a:r>
              <a:rPr lang="ru-RU" altLang="ru-RU" sz="2800" dirty="0" smtClean="0"/>
              <a:t>хранит номер элемента, который в упорядоченном массиве</a:t>
            </a:r>
            <a:r>
              <a:rPr lang="ru-RU" altLang="ru-RU" sz="2800" dirty="0">
                <a:latin typeface="Times New Roman" pitchFamily="18" charset="0"/>
              </a:rPr>
              <a:t> </a:t>
            </a:r>
            <a:r>
              <a:rPr lang="en-US" altLang="ru-RU" sz="2800" b="1" dirty="0">
                <a:latin typeface="Courier New" pitchFamily="49" charset="0"/>
              </a:rPr>
              <a:t>A</a:t>
            </a:r>
            <a:r>
              <a:rPr lang="ru-RU" altLang="ru-RU" sz="2800" dirty="0" smtClean="0"/>
              <a:t> стоял бы на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dirty="0" smtClean="0"/>
              <a:t>-</a:t>
            </a:r>
            <a:r>
              <a:rPr lang="ru-RU" altLang="ru-RU" sz="2800" dirty="0" smtClean="0"/>
              <a:t>м месте</a:t>
            </a:r>
            <a:r>
              <a:rPr lang="ru-RU" altLang="ru-RU" sz="2800" dirty="0" smtClean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5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и результаты поиска в массиве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</a:rPr>
              <a:t>Задача </a:t>
            </a:r>
            <a:r>
              <a:rPr lang="ru-RU" altLang="ru-RU" sz="2800" b="1" kern="0" dirty="0" smtClean="0">
                <a:solidFill>
                  <a:srgbClr val="000000"/>
                </a:solidFill>
              </a:rPr>
              <a:t>поиска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lnSpc>
                <a:spcPct val="114000"/>
              </a:lnSpc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Задан </a:t>
            </a:r>
            <a:r>
              <a:rPr lang="ru-RU" altLang="ru-RU" sz="2800" kern="0" dirty="0">
                <a:solidFill>
                  <a:srgbClr val="000000"/>
                </a:solidFill>
              </a:rPr>
              <a:t>массив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kern="0" dirty="0">
                <a:solidFill>
                  <a:srgbClr val="000000"/>
                </a:solidFill>
              </a:rPr>
              <a:t>  из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kern="0" dirty="0">
                <a:solidFill>
                  <a:srgbClr val="000000"/>
                </a:solidFill>
              </a:rPr>
              <a:t>  элементов и некоторое значение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800" kern="0" dirty="0">
                <a:solidFill>
                  <a:srgbClr val="000000"/>
                </a:solidFill>
              </a:rPr>
              <a:t> (поисковое). Требуется найти такой номер 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kern="0" dirty="0">
                <a:solidFill>
                  <a:srgbClr val="000000"/>
                </a:solidFill>
              </a:rPr>
              <a:t>, что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]=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800" kern="0" dirty="0">
                <a:solidFill>
                  <a:srgbClr val="000000"/>
                </a:solidFill>
              </a:rPr>
              <a:t>.</a:t>
            </a:r>
          </a:p>
          <a:p>
            <a:pPr marL="342900" lvl="0" indent="-342900" algn="l" fontAlgn="base">
              <a:lnSpc>
                <a:spcPct val="114000"/>
              </a:lnSpc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</a:rPr>
              <a:t>Возможные результаты </a:t>
            </a:r>
            <a:r>
              <a:rPr lang="ru-RU" altLang="ru-RU" sz="2800" b="1" kern="0" dirty="0">
                <a:solidFill>
                  <a:srgbClr val="000000"/>
                </a:solidFill>
              </a:rPr>
              <a:t>поиска</a:t>
            </a:r>
            <a:r>
              <a:rPr lang="ru-RU" altLang="ru-RU" sz="2800" kern="0" dirty="0">
                <a:solidFill>
                  <a:srgbClr val="000000"/>
                </a:solidFill>
              </a:rPr>
              <a:t>:</a:t>
            </a:r>
          </a:p>
          <a:p>
            <a:pPr marL="457200" lvl="0" indent="-457200" algn="l" fontAlgn="base">
              <a:lnSpc>
                <a:spcPct val="114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существует </a:t>
            </a:r>
            <a:r>
              <a:rPr lang="ru-RU" altLang="ru-RU" sz="2800" kern="0" dirty="0">
                <a:solidFill>
                  <a:srgbClr val="C00000"/>
                </a:solidFill>
              </a:rPr>
              <a:t>единственный элемент</a:t>
            </a:r>
            <a:r>
              <a:rPr lang="ru-RU" altLang="ru-RU" sz="2800" kern="0" dirty="0">
                <a:solidFill>
                  <a:srgbClr val="000000"/>
                </a:solidFill>
              </a:rPr>
              <a:t> с номером  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kern="0" dirty="0">
                <a:solidFill>
                  <a:srgbClr val="000000"/>
                </a:solidFill>
              </a:rPr>
              <a:t>,  для которого  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]=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457200" lvl="0" indent="-457200" algn="l" fontAlgn="base">
              <a:lnSpc>
                <a:spcPct val="114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pt-BR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]≠</a:t>
            </a:r>
            <a:r>
              <a:rPr lang="pt-BR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800" kern="0" dirty="0">
                <a:solidFill>
                  <a:srgbClr val="000000"/>
                </a:solidFill>
              </a:rPr>
              <a:t>  при любых  </a:t>
            </a:r>
            <a:r>
              <a:rPr lang="pt-BR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=0,1,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...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pt-BR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-1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457200" lvl="0" indent="-457200" algn="l" fontAlgn="base">
              <a:lnSpc>
                <a:spcPct val="114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существует </a:t>
            </a:r>
            <a:r>
              <a:rPr lang="ru-RU" altLang="ru-RU" sz="2800" kern="0" dirty="0">
                <a:solidFill>
                  <a:srgbClr val="C00000"/>
                </a:solidFill>
              </a:rPr>
              <a:t>несколько элементов</a:t>
            </a:r>
            <a:r>
              <a:rPr lang="ru-RU" altLang="ru-RU" sz="2800" kern="0" dirty="0">
                <a:solidFill>
                  <a:srgbClr val="000000"/>
                </a:solidFill>
              </a:rPr>
              <a:t> с номерами  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1,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2,</a:t>
            </a:r>
            <a:r>
              <a:rPr lang="ru-RU" altLang="ru-RU" sz="2800" kern="0" dirty="0">
                <a:solidFill>
                  <a:srgbClr val="000000"/>
                </a:solidFill>
              </a:rPr>
              <a:t>...  таких, что  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2]=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ru-RU" altLang="ru-RU" sz="2800" kern="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ru-RU" alt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Пример работы алгоритма косвенной сортировки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5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Массив </a:t>
            </a:r>
            <a:r>
              <a:rPr lang="en-US" altLang="ru-RU" sz="2800" dirty="0" smtClean="0"/>
              <a:t>A</a:t>
            </a:r>
            <a:r>
              <a:rPr lang="ru-RU" altLang="ru-RU" sz="2800" dirty="0" smtClean="0"/>
              <a:t> (при сортировке не изменяется)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3   8   11   1   12   5   2   7   4   7   3 </a:t>
            </a:r>
          </a:p>
          <a:p>
            <a:pPr>
              <a:lnSpc>
                <a:spcPct val="123000"/>
              </a:lnSpc>
              <a:buNone/>
            </a:pPr>
            <a:r>
              <a:rPr lang="ru-RU" altLang="ru-RU" sz="2800" dirty="0" smtClean="0"/>
              <a:t>	Массив </a:t>
            </a:r>
            <a:r>
              <a:rPr lang="en-US" altLang="ru-RU" sz="2800" dirty="0" err="1" smtClean="0"/>
              <a:t>Ind</a:t>
            </a:r>
            <a:r>
              <a:rPr lang="ru-RU" altLang="ru-RU" sz="2800" dirty="0" smtClean="0"/>
              <a:t> перед сортировкой</a:t>
            </a:r>
            <a:endParaRPr lang="ru-RU" altLang="ru-RU" sz="2800" dirty="0"/>
          </a:p>
          <a:p>
            <a:pPr>
              <a:lnSpc>
                <a:spcPct val="123000"/>
              </a:lnSpc>
              <a:buNone/>
            </a:pPr>
            <a:r>
              <a:rPr lang="ru-RU" altLang="ru-RU" sz="2800" dirty="0"/>
              <a:t>	</a:t>
            </a:r>
            <a:r>
              <a:rPr lang="ru-RU" altLang="ru-RU" sz="2800" dirty="0" smtClean="0"/>
              <a:t>0   1    </a:t>
            </a:r>
            <a:r>
              <a:rPr lang="ru-RU" altLang="ru-RU" sz="2800" dirty="0"/>
              <a:t>2</a:t>
            </a:r>
            <a:r>
              <a:rPr lang="ru-RU" altLang="ru-RU" sz="2800" dirty="0" smtClean="0"/>
              <a:t>    3    4    5   6   7   8   9   10 </a:t>
            </a:r>
            <a:endParaRPr lang="ru-RU" altLang="ru-RU" sz="2800" dirty="0"/>
          </a:p>
          <a:p>
            <a:pPr>
              <a:lnSpc>
                <a:spcPct val="123000"/>
              </a:lnSpc>
              <a:buNone/>
            </a:pPr>
            <a:r>
              <a:rPr lang="ru-RU" altLang="ru-RU" sz="2800" dirty="0"/>
              <a:t>	Массив </a:t>
            </a:r>
            <a:r>
              <a:rPr lang="en-US" altLang="ru-RU" sz="2800" dirty="0" err="1"/>
              <a:t>Ind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 в результате сортировки</a:t>
            </a:r>
            <a:endParaRPr lang="ru-RU" altLang="ru-RU" sz="2800" dirty="0"/>
          </a:p>
          <a:p>
            <a:pPr>
              <a:lnSpc>
                <a:spcPct val="123000"/>
              </a:lnSpc>
              <a:buNone/>
            </a:pPr>
            <a:r>
              <a:rPr lang="ru-RU" altLang="ru-RU" sz="2800" dirty="0"/>
              <a:t>	</a:t>
            </a:r>
            <a:r>
              <a:rPr lang="ru-RU" altLang="ru-RU" sz="2800" dirty="0" smtClean="0"/>
              <a:t>3   6    0   10   8    5   7   9   1    2    4</a:t>
            </a:r>
            <a:endParaRPr lang="ru-RU" altLang="ru-RU" sz="2800" dirty="0"/>
          </a:p>
          <a:p>
            <a:pPr>
              <a:lnSpc>
                <a:spcPct val="123000"/>
              </a:lnSpc>
              <a:buNone/>
            </a:pPr>
            <a:endParaRPr lang="ru-RU" altLang="ru-RU" sz="2800" dirty="0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025" y="6375400"/>
            <a:ext cx="2133600" cy="476250"/>
          </a:xfrm>
        </p:spPr>
        <p:txBody>
          <a:bodyPr/>
          <a:lstStyle/>
          <a:p>
            <a:pPr>
              <a:defRPr/>
            </a:pPr>
            <a:fld id="{C9FC2098-8974-4D03-8645-608E72ED6444}" type="slidenum">
              <a:rPr lang="ru-RU" altLang="ru-RU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400" dirty="0" smtClean="0">
                <a:solidFill>
                  <a:schemeClr val="accent1"/>
                </a:solidFill>
              </a:rPr>
              <a:t>Косвенная упорядоченность массива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0728"/>
            <a:ext cx="8964612" cy="5877272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Алгоритм </a:t>
            </a:r>
            <a:r>
              <a:rPr lang="ru-RU" altLang="ru-RU" sz="2600" dirty="0">
                <a:cs typeface="Courier New" panose="02070309020205020404" pitchFamily="49" charset="0"/>
              </a:rPr>
              <a:t>косвенной сортировки </a:t>
            </a:r>
            <a:r>
              <a:rPr lang="ru-RU" altLang="ru-RU" sz="2600" dirty="0" smtClean="0">
                <a:cs typeface="Courier New" panose="02070309020205020404" pitchFamily="49" charset="0"/>
              </a:rPr>
              <a:t>можно получить на основе простой модификации алгоритма прямой сортировки:</a:t>
            </a: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buFontTx/>
              <a:buAutoNum type="arabicParenR"/>
            </a:pPr>
            <a:r>
              <a:rPr lang="ru-RU" altLang="ru-RU" sz="2600" dirty="0" smtClean="0"/>
              <a:t>перед началом сортировки элементам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ru-RU" altLang="ru-RU" sz="2600" dirty="0" smtClean="0"/>
              <a:t>присваиваются начальные значения</a:t>
            </a:r>
            <a:r>
              <a:rPr lang="ru-RU" altLang="ru-RU" sz="2600" dirty="0" smtClean="0">
                <a:latin typeface="Times New Roman" pitchFamily="18" charset="0"/>
              </a:rPr>
              <a:t>: </a:t>
            </a:r>
            <a:r>
              <a:rPr lang="ru-RU" altLang="ru-RU" sz="2600" b="1" dirty="0" smtClean="0">
                <a:latin typeface="Courier New" pitchFamily="49" charset="0"/>
              </a:rPr>
              <a:t> </a:t>
            </a:r>
          </a:p>
          <a:p>
            <a:pPr marL="0" indent="0"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err="1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]=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, 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=</a:t>
            </a:r>
            <a:r>
              <a:rPr lang="en-US" altLang="ru-RU" sz="2600" b="1" dirty="0" smtClean="0">
                <a:latin typeface="Courier New" pitchFamily="49" charset="0"/>
              </a:rPr>
              <a:t>0…n</a:t>
            </a:r>
            <a:r>
              <a:rPr lang="ru-RU" altLang="ru-RU" sz="2600" b="1" dirty="0" smtClean="0">
                <a:latin typeface="Courier New" pitchFamily="49" charset="0"/>
              </a:rPr>
              <a:t>-1</a:t>
            </a:r>
            <a:endParaRPr lang="ru-RU" altLang="ru-RU" sz="2600" dirty="0" smtClean="0">
              <a:latin typeface="Courier New" pitchFamily="49" charset="0"/>
            </a:endParaRP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buFontTx/>
              <a:buNone/>
            </a:pPr>
            <a:r>
              <a:rPr lang="ru-RU" altLang="ru-RU" sz="2600" dirty="0" smtClean="0">
                <a:latin typeface="Times New Roman" pitchFamily="18" charset="0"/>
              </a:rPr>
              <a:t>2) </a:t>
            </a:r>
            <a:r>
              <a:rPr lang="ru-RU" altLang="ru-RU" sz="2600" dirty="0" smtClean="0"/>
              <a:t>везде, где элемент массива 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ru-RU" altLang="ru-RU" sz="2600" dirty="0" smtClean="0"/>
              <a:t>используется в операции </a:t>
            </a:r>
            <a:r>
              <a:rPr lang="ru-RU" altLang="ru-RU" sz="2600" dirty="0" smtClean="0">
                <a:solidFill>
                  <a:srgbClr val="C00000"/>
                </a:solidFill>
              </a:rPr>
              <a:t>сравнения</a:t>
            </a:r>
            <a:r>
              <a:rPr lang="ru-RU" altLang="ru-RU" sz="2600" dirty="0" smtClean="0"/>
              <a:t>, заменить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на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Ind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]]</a:t>
            </a:r>
            <a:endParaRPr lang="ru-RU" altLang="ru-RU" sz="2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buFontTx/>
              <a:buNone/>
            </a:pPr>
            <a:r>
              <a:rPr lang="ru-RU" altLang="ru-RU" sz="2600" dirty="0" smtClean="0">
                <a:latin typeface="Times New Roman" pitchFamily="18" charset="0"/>
              </a:rPr>
              <a:t>3) </a:t>
            </a:r>
            <a:r>
              <a:rPr lang="ru-RU" altLang="ru-RU" sz="2600" dirty="0" smtClean="0"/>
              <a:t>везде, где элемент массива 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/>
              <a:t>  используется в </a:t>
            </a:r>
            <a:r>
              <a:rPr lang="ru-RU" altLang="ru-RU" sz="2600" dirty="0" smtClean="0">
                <a:solidFill>
                  <a:srgbClr val="C00000"/>
                </a:solidFill>
              </a:rPr>
              <a:t>присваивании</a:t>
            </a:r>
            <a:r>
              <a:rPr lang="ru-RU" altLang="ru-RU" sz="2600" dirty="0" smtClean="0"/>
              <a:t>, заменить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>
                <a:latin typeface="Courier New" pitchFamily="49" charset="0"/>
              </a:rPr>
              <a:t>i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на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Ind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3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Косвенная сортировка алгоритмом пузырька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 fontScale="92500" lnSpcReduction="10000"/>
          </a:bodyPr>
          <a:lstStyle/>
          <a:p>
            <a:pPr marL="324000" indent="-324000">
              <a:lnSpc>
                <a:spcPct val="124000"/>
              </a:lnSpc>
              <a:spcBef>
                <a:spcPts val="1200"/>
              </a:spcBef>
              <a:buNone/>
            </a:pPr>
            <a:r>
              <a:rPr lang="ru-RU" sz="2600" dirty="0" smtClean="0"/>
              <a:t>Косвенно сортируем массив </a:t>
            </a:r>
            <a:r>
              <a:rPr lang="en-US" sz="2600" dirty="0" smtClean="0"/>
              <a:t>A</a:t>
            </a:r>
            <a:r>
              <a:rPr lang="ru-RU" sz="2600" dirty="0" smtClean="0"/>
              <a:t> (типа </a:t>
            </a:r>
            <a:r>
              <a:rPr lang="en-US" sz="2600" dirty="0" smtClean="0"/>
              <a:t>double)</a:t>
            </a:r>
            <a:r>
              <a:rPr lang="ru-RU" sz="2600" dirty="0" smtClean="0"/>
              <a:t>. Динамический индексный масс</a:t>
            </a:r>
            <a:r>
              <a:rPr lang="ru-RU" sz="2600" dirty="0"/>
              <a:t>ив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ru-RU" sz="2600" dirty="0" smtClean="0"/>
              <a:t> создается и формируется в функции, функция возвращает его адрес (указатель)</a:t>
            </a:r>
            <a:endParaRPr lang="ru-RU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m, 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[n];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m &gt; 1; 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[i+1]);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1008112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Бинарный поиск в косвенно упорядоченном массиве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340768"/>
            <a:ext cx="8568952" cy="5517232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bin_search_first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p) b = c+1;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e = c;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372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ru-RU" alt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1"/>
          </a:xfrm>
        </p:spPr>
        <p:txBody>
          <a:bodyPr>
            <a:normAutofit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Сортировка с массивом указателей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80526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В реальных задачах объекты для сортировки не обязательно образуют массив - они могут создаваться динамически и располагаться в разных областях памяти. Очевидно, что ни прямая сортировка, ни косвенная с массивом индексов в таком случае не применимы.</a:t>
            </a:r>
          </a:p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Проблема решается путем использования </a:t>
            </a:r>
            <a:r>
              <a:rPr lang="ru-RU" altLang="ru-RU" sz="2800" dirty="0" smtClean="0">
                <a:solidFill>
                  <a:srgbClr val="C00000"/>
                </a:solidFill>
              </a:rPr>
              <a:t>массива указателей на объекты</a:t>
            </a:r>
            <a:r>
              <a:rPr lang="ru-RU" altLang="ru-RU" sz="2800" dirty="0" smtClean="0"/>
              <a:t> вместо массива индексов.</a:t>
            </a:r>
          </a:p>
          <a:p>
            <a:pPr>
              <a:lnSpc>
                <a:spcPct val="123000"/>
              </a:lnSpc>
              <a:buNone/>
            </a:pPr>
            <a:endParaRPr lang="ru-RU" altLang="ru-RU" sz="2800" dirty="0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025" y="6375400"/>
            <a:ext cx="2133600" cy="476250"/>
          </a:xfrm>
        </p:spPr>
        <p:txBody>
          <a:bodyPr/>
          <a:lstStyle/>
          <a:p>
            <a:pPr>
              <a:defRPr/>
            </a:pPr>
            <a:fld id="{C9FC2098-8974-4D03-8645-608E72ED6444}" type="slidenum">
              <a:rPr lang="ru-RU" alt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ru-RU" alt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Косвенная упорядоченность – общий случай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altLang="ru-RU" sz="2800" dirty="0" smtClean="0"/>
              <a:t>В общем случае не важно, образуют ли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косвенно сортируемые объекты один массив или нет. Необходим только </a:t>
            </a:r>
            <a:r>
              <a:rPr lang="ru-RU" altLang="ru-RU" sz="2800" dirty="0" smtClean="0">
                <a:solidFill>
                  <a:srgbClr val="C00000"/>
                </a:solidFill>
              </a:rPr>
              <a:t>массив указателей</a:t>
            </a:r>
            <a:r>
              <a:rPr lang="en-US" altLang="ru-RU" sz="2800" b="1" dirty="0" smtClean="0">
                <a:solidFill>
                  <a:srgbClr val="C00000"/>
                </a:solidFill>
              </a:rPr>
              <a:t>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sz="2800" dirty="0" smtClean="0"/>
              <a:t>, хранящих адреса этих объектов. В результате сортировки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ru-RU" altLang="ru-RU" sz="2800" dirty="0" smtClean="0"/>
              <a:t> изменяется таким образом, что выполняется:</a:t>
            </a:r>
            <a:endParaRPr lang="en-US" altLang="ru-RU" sz="2800" dirty="0" smtClean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		</a:t>
            </a:r>
            <a:r>
              <a:rPr lang="en-US" altLang="ru-RU" sz="2800" b="1" dirty="0" smtClean="0">
                <a:latin typeface="Courier New" pitchFamily="49" charset="0"/>
              </a:rPr>
              <a:t>*</a:t>
            </a:r>
            <a:r>
              <a:rPr lang="en-US" altLang="ru-RU" sz="2800" b="1" dirty="0" err="1" smtClean="0">
                <a:latin typeface="Courier New" pitchFamily="49" charset="0"/>
              </a:rPr>
              <a:t>Ptr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≤ *</a:t>
            </a:r>
            <a:r>
              <a:rPr lang="en-US" altLang="ru-RU" sz="2800" b="1" dirty="0" err="1" smtClean="0">
                <a:latin typeface="Courier New" pitchFamily="49" charset="0"/>
              </a:rPr>
              <a:t>Ptr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+</a:t>
            </a:r>
            <a:r>
              <a:rPr lang="ru-RU" altLang="ru-RU" sz="2800" b="1" dirty="0" smtClean="0">
                <a:latin typeface="Courier New" pitchFamily="49" charset="0"/>
              </a:rPr>
              <a:t>1</a:t>
            </a:r>
            <a:r>
              <a:rPr lang="en-US" altLang="ru-RU" sz="2800" b="1" dirty="0" smtClean="0">
                <a:latin typeface="Courier New" pitchFamily="49" charset="0"/>
              </a:rPr>
              <a:t>],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=0…n-2</a:t>
            </a:r>
            <a:endParaRPr lang="ru-RU" altLang="ru-RU" sz="2800" b="1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altLang="ru-RU" sz="2800" dirty="0" smtClean="0"/>
              <a:t>   </a:t>
            </a:r>
            <a:r>
              <a:rPr lang="ru-RU" altLang="ru-RU" sz="2800" dirty="0" smtClean="0"/>
              <a:t>т.е.</a:t>
            </a:r>
            <a:r>
              <a:rPr lang="ru-RU" altLang="ru-RU" sz="2800" dirty="0" smtClean="0"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</a:rPr>
              <a:t>Ptr</a:t>
            </a:r>
            <a:r>
              <a:rPr lang="en-US" altLang="ru-RU" sz="2800" b="1" dirty="0" smtClean="0">
                <a:latin typeface="Courier New" pitchFamily="49" charset="0"/>
              </a:rPr>
              <a:t>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</a:t>
            </a:r>
            <a:r>
              <a:rPr lang="ru-RU" altLang="ru-RU" sz="2800" b="1" dirty="0" smtClean="0">
                <a:latin typeface="Times New Roman" pitchFamily="18" charset="0"/>
              </a:rPr>
              <a:t> </a:t>
            </a:r>
            <a:r>
              <a:rPr lang="ru-RU" altLang="ru-RU" sz="2800" dirty="0" smtClean="0"/>
              <a:t>хранит </a:t>
            </a:r>
            <a:r>
              <a:rPr lang="ru-RU" altLang="ru-RU" sz="2800" dirty="0" smtClean="0">
                <a:solidFill>
                  <a:srgbClr val="C00000"/>
                </a:solidFill>
              </a:rPr>
              <a:t>адрес объекта</a:t>
            </a:r>
            <a:r>
              <a:rPr lang="ru-RU" altLang="ru-RU" sz="2800" dirty="0" smtClean="0"/>
              <a:t>, который в упорядоченной последовательности объектов стоял бы на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dirty="0" smtClean="0"/>
              <a:t>-</a:t>
            </a:r>
            <a:r>
              <a:rPr lang="ru-RU" altLang="ru-RU" sz="2800" dirty="0" smtClean="0"/>
              <a:t>м месте</a:t>
            </a:r>
            <a:r>
              <a:rPr lang="ru-RU" altLang="ru-RU" sz="2800" dirty="0" smtClean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7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Косвенная сортировка алгоритмом пузырька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24000"/>
              </a:lnSpc>
              <a:spcBef>
                <a:spcPts val="1200"/>
              </a:spcBef>
              <a:buNone/>
            </a:pPr>
            <a:r>
              <a:rPr lang="ru-RU" sz="2800" dirty="0" smtClean="0"/>
              <a:t>Пусть надо упорядочить объекты некоторого типа </a:t>
            </a:r>
            <a:r>
              <a:rPr lang="en-US" sz="2800" dirty="0" smtClean="0">
                <a:solidFill>
                  <a:srgbClr val="C00000"/>
                </a:solidFill>
              </a:rPr>
              <a:t>TYPE</a:t>
            </a:r>
            <a:r>
              <a:rPr lang="ru-RU" sz="2800" dirty="0" smtClean="0"/>
              <a:t>. Функция сортировки должна получать в качестве параметра адрес массива указателей (т.е. двойной указатель на </a:t>
            </a:r>
            <a:r>
              <a:rPr lang="en-US" sz="2800" dirty="0" smtClean="0"/>
              <a:t>TYPE</a:t>
            </a:r>
            <a:r>
              <a:rPr lang="ru-RU" sz="2800" dirty="0" smtClean="0"/>
              <a:t>).</a:t>
            </a:r>
            <a:endParaRPr lang="ru-RU" sz="28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**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 = n; m &gt; 1; 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1008112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Дихотомический поиск в косвенно упорядоченном массиве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340768"/>
            <a:ext cx="8568952" cy="5517232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bin_search_first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 **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TYPE&amp;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 &lt; p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 = c+1;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e = c;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 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ru-RU" alt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1"/>
          </a:xfrm>
        </p:spPr>
        <p:txBody>
          <a:bodyPr>
            <a:normAutofit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Преимущества косвенной сортировки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640960" cy="602128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Цель любой сортировки – построение некоторой структуры данных, которая обеспечит быстрый (бинарный) поиск нужных объектов. </a:t>
            </a:r>
          </a:p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В реальных задачах объекты могут иметь достаточно сложную структуру, а поиск нужно проводить по разным атрибутам объектов.</a:t>
            </a:r>
          </a:p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ru-RU" altLang="ru-RU" sz="2800" dirty="0" smtClean="0"/>
              <a:t>Косвенная сортировка позволяет: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ru-RU" altLang="ru-RU" sz="2800" dirty="0"/>
              <a:t>н</a:t>
            </a:r>
            <a:r>
              <a:rPr lang="ru-RU" altLang="ru-RU" sz="2800" dirty="0" smtClean="0"/>
              <a:t>е изменять и не перемещать объекты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ru-RU" altLang="ru-RU" sz="2800" dirty="0"/>
              <a:t>н</a:t>
            </a:r>
            <a:r>
              <a:rPr lang="ru-RU" altLang="ru-RU" sz="2800" dirty="0" smtClean="0"/>
              <a:t>е зависеть от размещения объектов в памяти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ru-RU" altLang="ru-RU" sz="2800" dirty="0"/>
              <a:t>с</a:t>
            </a:r>
            <a:r>
              <a:rPr lang="ru-RU" altLang="ru-RU" sz="2800" dirty="0" smtClean="0"/>
              <a:t>троить независимые структуры (массивы указателей или индексов) для быстрого поиска по каждому поисковому атрибуту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одного элемента в неупорядоченном массиве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p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find_double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p,    			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eps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abs(A[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]–p) &lt; eps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Минимальное число сравнений: </a:t>
            </a:r>
            <a:r>
              <a:rPr lang="en-US" altLang="ru-RU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algn="l">
              <a:spcBef>
                <a:spcPts val="60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Максимальное число сравнений: </a:t>
            </a:r>
            <a:r>
              <a:rPr lang="en-US" altLang="ru-RU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endParaRPr lang="en-US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58334D-8A43-453B-AD56-9C31F4D9DC7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6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200" dirty="0" smtClean="0">
                <a:solidFill>
                  <a:schemeClr val="accent1"/>
                </a:solidFill>
              </a:rPr>
              <a:t>Дихотомический (бинарный) поиск в упорядоченном массиве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7" y="908050"/>
            <a:ext cx="8712523" cy="581342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None/>
            </a:pPr>
            <a:endParaRPr lang="ru-RU" altLang="ru-RU" sz="2400" dirty="0" smtClean="0"/>
          </a:p>
          <a:p>
            <a:pPr marL="533400" indent="-533400">
              <a:lnSpc>
                <a:spcPct val="80000"/>
              </a:lnSpc>
              <a:buNone/>
            </a:pPr>
            <a:endParaRPr lang="ru-RU" altLang="ru-RU" sz="2400" dirty="0"/>
          </a:p>
          <a:p>
            <a:pPr marL="533400" indent="-533400">
              <a:lnSpc>
                <a:spcPct val="80000"/>
              </a:lnSpc>
              <a:buNone/>
            </a:pPr>
            <a:endParaRPr lang="ru-RU" altLang="ru-RU" sz="2400" dirty="0" smtClean="0"/>
          </a:p>
          <a:p>
            <a:pPr marL="533400" indent="-53340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altLang="ru-RU" sz="2400" dirty="0" smtClean="0"/>
              <a:t>На каждом шаге алгоритма выделяется </a:t>
            </a:r>
            <a:r>
              <a:rPr lang="ru-RU" altLang="ru-RU" sz="2400" b="1" dirty="0" smtClean="0"/>
              <a:t>область поиска</a:t>
            </a:r>
            <a:r>
              <a:rPr lang="ru-RU" altLang="ru-RU" sz="2400" dirty="0" smtClean="0"/>
              <a:t>:  </a:t>
            </a:r>
            <a:endParaRPr lang="en-US" altLang="ru-RU" sz="2400" b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b</a:t>
            </a:r>
            <a:r>
              <a:rPr lang="ru-RU" altLang="ru-RU" sz="2400" b="1" dirty="0" smtClean="0">
                <a:latin typeface="Courier New" pitchFamily="49" charset="0"/>
              </a:rPr>
              <a:t>],</a:t>
            </a:r>
            <a:r>
              <a:rPr lang="en-US" altLang="ru-RU" sz="2400" b="1" dirty="0" smtClean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b</a:t>
            </a:r>
            <a:r>
              <a:rPr lang="ru-RU" altLang="ru-RU" sz="2400" b="1" dirty="0">
                <a:latin typeface="Courier New" pitchFamily="49" charset="0"/>
              </a:rPr>
              <a:t>+1],</a:t>
            </a:r>
            <a:r>
              <a:rPr lang="ru-RU" altLang="ru-RU" sz="2400" dirty="0"/>
              <a:t> ...</a:t>
            </a:r>
            <a:r>
              <a:rPr lang="ru-RU" altLang="ru-RU" sz="2400" b="1" dirty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e</a:t>
            </a:r>
            <a:r>
              <a:rPr lang="ru-RU" altLang="ru-RU" sz="2400" b="1" dirty="0" smtClean="0">
                <a:latin typeface="Courier New" pitchFamily="49" charset="0"/>
              </a:rPr>
              <a:t>]</a:t>
            </a:r>
            <a:r>
              <a:rPr lang="ru-RU" altLang="ru-RU" sz="2400" b="1" dirty="0" smtClean="0"/>
              <a:t> </a:t>
            </a:r>
            <a:endParaRPr lang="en-US" altLang="ru-RU" sz="2400" b="1" dirty="0" smtClean="0"/>
          </a:p>
          <a:p>
            <a:pPr marL="533400" indent="-533400">
              <a:lnSpc>
                <a:spcPct val="110000"/>
              </a:lnSpc>
              <a:buNone/>
            </a:pPr>
            <a:r>
              <a:rPr lang="ru-RU" altLang="ru-RU" sz="2400" dirty="0" smtClean="0"/>
              <a:t>(начальные границы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области: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0,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-1</a:t>
            </a:r>
            <a:r>
              <a:rPr lang="ru-RU" altLang="ru-RU" sz="2400" b="1" dirty="0" smtClean="0">
                <a:latin typeface="Courier New" pitchFamily="49" charset="0"/>
              </a:rPr>
              <a:t>)</a:t>
            </a:r>
            <a:r>
              <a:rPr lang="ru-RU" altLang="ru-RU" sz="2400" dirty="0" smtClean="0"/>
              <a:t>.  </a:t>
            </a:r>
            <a:endParaRPr lang="ru-RU" altLang="ru-RU" sz="2400" dirty="0"/>
          </a:p>
          <a:p>
            <a:pPr marL="533400" indent="-53340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altLang="ru-RU" sz="2400" dirty="0" smtClean="0"/>
              <a:t>Поисковое значение  </a:t>
            </a:r>
            <a:r>
              <a:rPr lang="en-US" altLang="ru-RU" sz="2400" b="1" dirty="0">
                <a:latin typeface="Courier New" pitchFamily="49" charset="0"/>
              </a:rPr>
              <a:t>p</a:t>
            </a:r>
            <a:r>
              <a:rPr lang="ru-RU" altLang="ru-RU" sz="2400" dirty="0"/>
              <a:t>  </a:t>
            </a:r>
            <a:r>
              <a:rPr lang="ru-RU" altLang="ru-RU" sz="2400" dirty="0" smtClean="0"/>
              <a:t>сравнивается с </a:t>
            </a:r>
            <a:r>
              <a:rPr lang="ru-RU" altLang="ru-RU" sz="2400" dirty="0"/>
              <a:t>элементом  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c</a:t>
            </a:r>
            <a:r>
              <a:rPr lang="ru-RU" altLang="ru-RU" sz="2400" b="1" dirty="0">
                <a:latin typeface="Courier New" pitchFamily="49" charset="0"/>
              </a:rPr>
              <a:t>]</a:t>
            </a:r>
            <a:r>
              <a:rPr lang="ru-RU" altLang="ru-RU" sz="2400" dirty="0"/>
              <a:t>,  где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(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)/2</a:t>
            </a:r>
            <a:r>
              <a:rPr lang="ru-RU" altLang="ru-RU" sz="2400" dirty="0"/>
              <a:t>. Возможны два </a:t>
            </a:r>
            <a:r>
              <a:rPr lang="ru-RU" altLang="ru-RU" sz="2400" dirty="0" smtClean="0"/>
              <a:t>исхода:</a:t>
            </a:r>
            <a:endParaRPr lang="ru-RU" altLang="ru-RU" sz="2400" dirty="0"/>
          </a:p>
          <a:p>
            <a:pPr>
              <a:lnSpc>
                <a:spcPct val="110000"/>
              </a:lnSpc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] &lt;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400" dirty="0" smtClean="0"/>
              <a:t>, искомый </a:t>
            </a:r>
            <a:r>
              <a:rPr lang="ru-RU" altLang="ru-RU" sz="2400" dirty="0"/>
              <a:t>элемент </a:t>
            </a:r>
            <a:r>
              <a:rPr lang="ru-RU" altLang="ru-RU" sz="2400" dirty="0" smtClean="0"/>
              <a:t>среди </a:t>
            </a:r>
            <a:r>
              <a:rPr lang="en-US" altLang="ru-RU" sz="2400" b="1" dirty="0" smtClean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c</a:t>
            </a:r>
            <a:r>
              <a:rPr lang="ru-RU" altLang="ru-RU" sz="2400" b="1" dirty="0">
                <a:latin typeface="Courier New" pitchFamily="49" charset="0"/>
              </a:rPr>
              <a:t>+1</a:t>
            </a:r>
            <a:r>
              <a:rPr lang="ru-RU" altLang="ru-RU" sz="2400" b="1" dirty="0" smtClean="0">
                <a:latin typeface="Courier New" pitchFamily="49" charset="0"/>
              </a:rPr>
              <a:t>],</a:t>
            </a:r>
            <a:r>
              <a:rPr lang="ru-RU" altLang="ru-RU" sz="2400" dirty="0" smtClean="0"/>
              <a:t>...</a:t>
            </a:r>
            <a:r>
              <a:rPr lang="ru-RU" altLang="ru-RU" sz="2400" b="1" dirty="0" smtClean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e</a:t>
            </a:r>
            <a:r>
              <a:rPr lang="ru-RU" altLang="ru-RU" sz="2400" b="1" dirty="0" smtClean="0">
                <a:latin typeface="Courier New" pitchFamily="49" charset="0"/>
              </a:rPr>
              <a:t>]</a:t>
            </a:r>
            <a:r>
              <a:rPr lang="ru-RU" altLang="ru-RU" sz="2400" dirty="0" smtClean="0"/>
              <a:t>, новая нижняя граница области поиска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c+1</a:t>
            </a:r>
            <a:endParaRPr lang="ru-RU" altLang="ru-RU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] ≥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400" dirty="0" smtClean="0"/>
              <a:t>, искомый </a:t>
            </a:r>
            <a:r>
              <a:rPr lang="ru-RU" altLang="ru-RU" sz="2400" dirty="0"/>
              <a:t>элемент </a:t>
            </a:r>
            <a:r>
              <a:rPr lang="ru-RU" altLang="ru-RU" sz="2400" dirty="0" smtClean="0"/>
              <a:t>среди</a:t>
            </a:r>
            <a:r>
              <a:rPr lang="ru-RU" altLang="ru-RU" sz="2400" b="1" dirty="0"/>
              <a:t> </a:t>
            </a:r>
            <a:r>
              <a:rPr lang="en-US" altLang="ru-RU" sz="2400" b="1" dirty="0" smtClean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b</a:t>
            </a:r>
            <a:r>
              <a:rPr lang="ru-RU" altLang="ru-RU" sz="2400" b="1" dirty="0">
                <a:latin typeface="Courier New" pitchFamily="49" charset="0"/>
              </a:rPr>
              <a:t>],</a:t>
            </a:r>
            <a:r>
              <a:rPr lang="ru-RU" altLang="ru-RU" sz="2400" dirty="0"/>
              <a:t>...</a:t>
            </a:r>
            <a:r>
              <a:rPr lang="ru-RU" altLang="ru-RU" sz="2400" b="1" dirty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c</a:t>
            </a:r>
            <a:r>
              <a:rPr lang="ru-RU" altLang="ru-RU" sz="2400" b="1" dirty="0" smtClean="0">
                <a:latin typeface="Courier New" pitchFamily="49" charset="0"/>
              </a:rPr>
              <a:t>]</a:t>
            </a:r>
            <a:r>
              <a:rPr lang="ru-RU" altLang="ru-RU" sz="2400" dirty="0"/>
              <a:t> , новая </a:t>
            </a:r>
            <a:r>
              <a:rPr lang="ru-RU" altLang="ru-RU" sz="2400" dirty="0" smtClean="0"/>
              <a:t>верхняя </a:t>
            </a:r>
            <a:r>
              <a:rPr lang="ru-RU" altLang="ru-RU" sz="2400" dirty="0"/>
              <a:t>граница области поиска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endParaRPr lang="ru-RU" altLang="ru-RU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altLang="ru-RU" sz="2400" dirty="0" smtClean="0"/>
              <a:t>Поиск продолжается, </a:t>
            </a:r>
            <a:r>
              <a:rPr lang="ru-RU" altLang="ru-RU" sz="2400" dirty="0"/>
              <a:t>пока  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&gt; b</a:t>
            </a:r>
            <a:r>
              <a:rPr lang="ru-RU" altLang="ru-RU" sz="2400" dirty="0" smtClean="0">
                <a:latin typeface="Courier New" pitchFamily="49" charset="0"/>
              </a:rPr>
              <a:t>.</a:t>
            </a:r>
            <a:endParaRPr lang="ru-RU" altLang="ru-RU" sz="2400" dirty="0" smtClean="0"/>
          </a:p>
        </p:txBody>
      </p:sp>
      <p:sp>
        <p:nvSpPr>
          <p:cNvPr id="2150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08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2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72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28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8793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10" y="764704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70" y="764704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2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836712"/>
          </a:xfrm>
        </p:spPr>
        <p:txBody>
          <a:bodyPr>
            <a:norm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Алгоритм дихотомического поиска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052736"/>
            <a:ext cx="8568952" cy="5192489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bin_search_first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(A[c] &lt; p) b = c+1;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e = c;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6845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764704"/>
          </a:xfrm>
        </p:spPr>
        <p:txBody>
          <a:bodyPr>
            <a:norm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Алгоритм дихотомического поиска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052736"/>
            <a:ext cx="8568952" cy="5328592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bin_search_last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e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(A[c]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c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c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244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2749D-B05E-483E-9C43-8FA310295852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solidFill>
                  <a:srgbClr val="0070C0"/>
                </a:solidFill>
              </a:rPr>
              <a:t>Варианты применения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760368"/>
          </a:xfrm>
        </p:spPr>
        <p:txBody>
          <a:bodyPr/>
          <a:lstStyle/>
          <a:p>
            <a:pPr lvl="0" eaLnBrk="1" hangingPunct="1">
              <a:lnSpc>
                <a:spcPct val="113000"/>
              </a:lnSpc>
              <a:buNone/>
            </a:pPr>
            <a:r>
              <a:rPr lang="ru-RU" altLang="ru-RU" sz="2800" dirty="0" smtClean="0"/>
              <a:t>Бинарный поиск можно использовать и в других задачах, например, для вычисления корня монотонно возрастающей (или убывающей) функции. </a:t>
            </a:r>
          </a:p>
          <a:p>
            <a:pPr eaLnBrk="1" hangingPunct="1">
              <a:lnSpc>
                <a:spcPct val="113000"/>
              </a:lnSpc>
              <a:buNone/>
            </a:pPr>
            <a:r>
              <a:rPr lang="ru-RU" sz="2800" dirty="0"/>
              <a:t>Существуют также алгоритмы поиска, в которых область поиска делится по другому. Например, для поиска максимума функции, которая сначала строго возрастает, а затем строго убывает, используется </a:t>
            </a:r>
            <a:r>
              <a:rPr lang="ru-RU" sz="2800" dirty="0">
                <a:solidFill>
                  <a:srgbClr val="C00000"/>
                </a:solidFill>
              </a:rPr>
              <a:t>тернарный (троичный) поиск</a:t>
            </a:r>
            <a:r>
              <a:rPr lang="ru-RU" sz="2800" dirty="0"/>
              <a:t> или </a:t>
            </a:r>
            <a:r>
              <a:rPr lang="ru-RU" sz="2800" dirty="0">
                <a:solidFill>
                  <a:srgbClr val="C00000"/>
                </a:solidFill>
              </a:rPr>
              <a:t>метод золотого сечения</a:t>
            </a:r>
            <a:r>
              <a:rPr lang="ru-RU" sz="2800" dirty="0"/>
              <a:t>.</a:t>
            </a:r>
          </a:p>
          <a:p>
            <a:pPr lvl="0" eaLnBrk="1" hangingPunct="1">
              <a:lnSpc>
                <a:spcPct val="120000"/>
              </a:lnSpc>
              <a:buNone/>
            </a:pPr>
            <a:endParaRPr lang="ru-RU" altLang="ru-RU" dirty="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712968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Рекурсивная функция поиска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					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(b == e)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(A[b] == p) return b; 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return -1;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(A[c] &lt; p) 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(A,p,c+1,e);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A,p,b,c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658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814E0-FF1E-465B-B1B0-4079A17CCB5C}" type="slidenum">
              <a:rPr lang="ru-RU" altLang="ru-RU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3"/>
            <a:ext cx="8229600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>
                <a:solidFill>
                  <a:schemeClr val="accent1"/>
                </a:solidFill>
              </a:rPr>
              <a:t>Вызов рекурсивной функции поиска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84976" cy="5760639"/>
          </a:xfrm>
        </p:spPr>
        <p:txBody>
          <a:bodyPr>
            <a:normAutofit/>
          </a:bodyPr>
          <a:lstStyle/>
          <a:p>
            <a:pPr>
              <a:lnSpc>
                <a:spcPct val="113000"/>
              </a:lnSpc>
              <a:spcAft>
                <a:spcPts val="1200"/>
              </a:spcAft>
              <a:buNone/>
            </a:pPr>
            <a:r>
              <a:rPr lang="ru-RU" altLang="ru-RU" sz="2600" dirty="0" smtClean="0"/>
              <a:t>Функция </a:t>
            </a:r>
            <a:r>
              <a:rPr lang="en-US" altLang="ru-RU" sz="2600" dirty="0" err="1" smtClean="0">
                <a:solidFill>
                  <a:srgbClr val="C00000"/>
                </a:solidFill>
              </a:rPr>
              <a:t>bin_search_rec</a:t>
            </a:r>
            <a:r>
              <a:rPr lang="ru-RU" altLang="ru-RU" sz="2600" dirty="0" smtClean="0"/>
              <a:t>  должна получать в качестве параметров не длину массива, а номера начального и конечного элемента области поиска. Для удобства пользователя можно создать </a:t>
            </a:r>
            <a:r>
              <a:rPr lang="ru-RU" altLang="ru-RU" sz="2600" dirty="0" smtClean="0">
                <a:solidFill>
                  <a:srgbClr val="C00000"/>
                </a:solidFill>
              </a:rPr>
              <a:t>функцию-«обертку»</a:t>
            </a:r>
            <a:r>
              <a:rPr lang="ru-RU" altLang="ru-RU" sz="2600" dirty="0" smtClean="0"/>
              <a:t>, которая будет только вызывать </a:t>
            </a:r>
            <a:r>
              <a:rPr lang="en-US" altLang="ru-RU" sz="2600" dirty="0" err="1"/>
              <a:t>bin_search_rec</a:t>
            </a:r>
            <a:r>
              <a:rPr lang="en-US" altLang="ru-RU" sz="2600" dirty="0"/>
              <a:t> </a:t>
            </a:r>
            <a:r>
              <a:rPr lang="ru-RU" altLang="ru-RU" sz="2600" dirty="0" smtClean="0"/>
              <a:t>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</a:p>
          <a:p>
            <a:pPr eaLnBrk="1" hangingPunct="1">
              <a:buFontTx/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p, 0, n-1);</a:t>
            </a:r>
          </a:p>
          <a:p>
            <a:pPr eaLnBrk="1" hangingPunct="1">
              <a:buFontTx/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3000"/>
              </a:lnSpc>
              <a:spcBef>
                <a:spcPts val="1800"/>
              </a:spcBef>
              <a:buFontTx/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Пользователь будет вызывать функцию </a:t>
            </a:r>
            <a:r>
              <a:rPr lang="en-US" altLang="ru-RU" sz="26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bin_search</a:t>
            </a:r>
            <a:r>
              <a:rPr lang="ru-RU" altLang="ru-RU" sz="2600" dirty="0" smtClean="0">
                <a:cs typeface="Courier New" panose="02070309020205020404" pitchFamily="49" charset="0"/>
              </a:rPr>
              <a:t>, не зная деталей реализации поиска.</a:t>
            </a:r>
          </a:p>
          <a:p>
            <a:pPr eaLnBrk="1" hangingPunct="1">
              <a:spcBef>
                <a:spcPts val="2400"/>
              </a:spcBef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22682</TotalTime>
  <Words>2432</Words>
  <Application>Microsoft Office PowerPoint</Application>
  <PresentationFormat>Экран (4:3)</PresentationFormat>
  <Paragraphs>328</Paragraphs>
  <Slides>28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Оформление по умолчанию</vt:lpstr>
      <vt:lpstr>Алгоритмы и структуры данных</vt:lpstr>
      <vt:lpstr>Задача и результаты поиска в массиве</vt:lpstr>
      <vt:lpstr>Поиск одного элемента в неупорядоченном массиве</vt:lpstr>
      <vt:lpstr>Дихотомический (бинарный) поиск в упорядоченном массиве</vt:lpstr>
      <vt:lpstr>Алгоритм дихотомического поиска</vt:lpstr>
      <vt:lpstr>Алгоритм дихотомического поиска</vt:lpstr>
      <vt:lpstr>Варианты применения</vt:lpstr>
      <vt:lpstr>Рекурсивная функция поиска</vt:lpstr>
      <vt:lpstr>Вызов рекурсивной функции поиска</vt:lpstr>
      <vt:lpstr>Задача сортировки элементов массива</vt:lpstr>
      <vt:lpstr>Алгоритм обменной сортировки</vt:lpstr>
      <vt:lpstr>Пример для сортировки обменом</vt:lpstr>
      <vt:lpstr>Алгоритм сортировки вставками</vt:lpstr>
      <vt:lpstr>Число сравнений элементов массива</vt:lpstr>
      <vt:lpstr>Алгоритм сортировки выбором</vt:lpstr>
      <vt:lpstr>Число сравнений элементов массива</vt:lpstr>
      <vt:lpstr>Алгоритм пузырьковой сортировки</vt:lpstr>
      <vt:lpstr>Улучшенный алгоритм пузырька</vt:lpstr>
      <vt:lpstr>Косвенная сортировка элементов массива (вариант с массивом индексов)</vt:lpstr>
      <vt:lpstr>Пример работы алгоритма косвенной сортировки</vt:lpstr>
      <vt:lpstr>Косвенная упорядоченность массива</vt:lpstr>
      <vt:lpstr>Косвенная сортировка алгоритмом пузырька</vt:lpstr>
      <vt:lpstr>Бинарный поиск в косвенно упорядоченном массиве</vt:lpstr>
      <vt:lpstr>Сортировка с массивом указателей</vt:lpstr>
      <vt:lpstr>Косвенная упорядоченность – общий случай</vt:lpstr>
      <vt:lpstr>Косвенная сортировка алгоритмом пузырька</vt:lpstr>
      <vt:lpstr>Дихотомический поиск в косвенно упорядоченном массиве</vt:lpstr>
      <vt:lpstr>Преимущества косвенной сортировки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632</cp:revision>
  <dcterms:created xsi:type="dcterms:W3CDTF">2017-08-01T07:03:16Z</dcterms:created>
  <dcterms:modified xsi:type="dcterms:W3CDTF">2024-02-12T11:08:02Z</dcterms:modified>
</cp:coreProperties>
</file>