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324" r:id="rId3"/>
    <p:sldId id="381" r:id="rId4"/>
    <p:sldId id="382" r:id="rId5"/>
    <p:sldId id="374" r:id="rId6"/>
    <p:sldId id="375" r:id="rId7"/>
    <p:sldId id="376" r:id="rId8"/>
    <p:sldId id="377" r:id="rId9"/>
    <p:sldId id="378" r:id="rId10"/>
    <p:sldId id="384" r:id="rId11"/>
    <p:sldId id="379" r:id="rId12"/>
    <p:sldId id="383" r:id="rId13"/>
    <p:sldId id="380" r:id="rId14"/>
    <p:sldId id="385" r:id="rId15"/>
    <p:sldId id="342" r:id="rId16"/>
    <p:sldId id="343" r:id="rId17"/>
    <p:sldId id="344" r:id="rId18"/>
    <p:sldId id="386" r:id="rId19"/>
    <p:sldId id="320" r:id="rId20"/>
    <p:sldId id="325" r:id="rId21"/>
    <p:sldId id="321" r:id="rId22"/>
    <p:sldId id="326" r:id="rId23"/>
    <p:sldId id="327" r:id="rId24"/>
    <p:sldId id="328" r:id="rId25"/>
    <p:sldId id="388" r:id="rId26"/>
    <p:sldId id="389" r:id="rId27"/>
    <p:sldId id="390" r:id="rId28"/>
    <p:sldId id="391" r:id="rId29"/>
    <p:sldId id="392" r:id="rId30"/>
    <p:sldId id="393" r:id="rId31"/>
    <p:sldId id="394" r:id="rId32"/>
    <p:sldId id="395" r:id="rId33"/>
    <p:sldId id="396" r:id="rId34"/>
    <p:sldId id="397" r:id="rId35"/>
    <p:sldId id="398" r:id="rId36"/>
    <p:sldId id="399" r:id="rId37"/>
    <p:sldId id="400" r:id="rId38"/>
    <p:sldId id="401" r:id="rId39"/>
    <p:sldId id="402" r:id="rId40"/>
    <p:sldId id="403" r:id="rId41"/>
    <p:sldId id="404" r:id="rId42"/>
    <p:sldId id="405" r:id="rId43"/>
    <p:sldId id="406" r:id="rId44"/>
    <p:sldId id="407" r:id="rId45"/>
    <p:sldId id="408" r:id="rId46"/>
    <p:sldId id="409" r:id="rId47"/>
    <p:sldId id="410" r:id="rId48"/>
    <p:sldId id="411" r:id="rId49"/>
    <p:sldId id="412" r:id="rId5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230" autoAdjust="0"/>
  </p:normalViewPr>
  <p:slideViewPr>
    <p:cSldViewPr>
      <p:cViewPr varScale="1">
        <p:scale>
          <a:sx n="73" d="100"/>
          <a:sy n="73" d="100"/>
        </p:scale>
        <p:origin x="-102" y="-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3BBBA-8BC7-45BE-8EFA-F9D27C59A63B}" type="datetimeFigureOut">
              <a:rPr lang="ru-RU" smtClean="0"/>
              <a:t>17.02.2024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6631BD-D398-4A4C-A06E-BCF30CEC0D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7650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3484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10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1133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11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1133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ru-RU" sz="1400" b="0" dirty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baseline="0" dirty="0" smtClean="0"/>
                  <a:t>В формуле </a:t>
                </a:r>
                <a:r>
                  <a:rPr lang="en-US" b="1" baseline="0" dirty="0" smtClean="0"/>
                  <a:t>T(n)=2T(n/2)+</a:t>
                </a:r>
                <a:r>
                  <a:rPr lang="en-US" b="1" baseline="0" dirty="0" err="1" smtClean="0"/>
                  <a:t>cn</a:t>
                </a:r>
                <a:r>
                  <a:rPr lang="en-US" baseline="0" dirty="0" smtClean="0"/>
                  <a:t> </a:t>
                </a:r>
                <a:r>
                  <a:rPr lang="ru-RU" baseline="0" dirty="0" smtClean="0"/>
                  <a:t>в</a:t>
                </a:r>
                <a:r>
                  <a:rPr lang="ru-RU" dirty="0" smtClean="0"/>
                  <a:t> рекуррентном соотношении: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T(n)</a:t>
                </a:r>
                <a:r>
                  <a:rPr lang="en-US" dirty="0" smtClean="0"/>
                  <a:t> </a:t>
                </a:r>
                <a:r>
                  <a:rPr lang="ru-RU" dirty="0" smtClean="0"/>
                  <a:t>– трудоемкость сортировки массива длины </a:t>
                </a:r>
                <a:r>
                  <a:rPr lang="en-US" b="1" dirty="0" smtClean="0"/>
                  <a:t>n</a:t>
                </a:r>
                <a:endParaRPr lang="ru-RU" b="1" dirty="0" smtClean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ru-RU" b="1" dirty="0" smtClean="0"/>
                  <a:t>2</a:t>
                </a:r>
                <a:r>
                  <a:rPr lang="en-US" b="1" dirty="0" smtClean="0"/>
                  <a:t>T(n/2)</a:t>
                </a:r>
                <a:r>
                  <a:rPr lang="en-US" b="1" baseline="0" dirty="0" smtClean="0"/>
                  <a:t> </a:t>
                </a:r>
                <a:r>
                  <a:rPr lang="en-US" baseline="0" dirty="0" smtClean="0"/>
                  <a:t>– </a:t>
                </a:r>
                <a:r>
                  <a:rPr lang="ru-RU" baseline="0" dirty="0" smtClean="0"/>
                  <a:t>трудоемкость рекурсивной сортировки левой и правой частей длиной </a:t>
                </a:r>
                <a:r>
                  <a:rPr lang="en-US" b="1" baseline="0" dirty="0" smtClean="0"/>
                  <a:t>n/2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b="1" baseline="0" dirty="0" err="1" smtClean="0"/>
                  <a:t>cn</a:t>
                </a:r>
                <a:r>
                  <a:rPr lang="en-US" baseline="0" dirty="0" smtClean="0"/>
                  <a:t> – </a:t>
                </a:r>
                <a:r>
                  <a:rPr lang="ru-RU" baseline="0" dirty="0" smtClean="0"/>
                  <a:t>затраты на слияние двух серий длины </a:t>
                </a:r>
                <a:r>
                  <a:rPr lang="en-US" b="1" baseline="0" dirty="0" smtClean="0"/>
                  <a:t>n/2</a:t>
                </a:r>
                <a:r>
                  <a:rPr lang="en-US" baseline="0" dirty="0" smtClean="0"/>
                  <a:t> </a:t>
                </a:r>
                <a:r>
                  <a:rPr lang="ru-RU" baseline="0" dirty="0" smtClean="0"/>
                  <a:t>и копирование </a:t>
                </a:r>
                <a:r>
                  <a:rPr lang="en-US" b="1" baseline="0" dirty="0" smtClean="0"/>
                  <a:t>n</a:t>
                </a:r>
                <a:r>
                  <a:rPr lang="ru-RU" baseline="0" dirty="0" smtClean="0"/>
                  <a:t> элементов из рабочего массива в исходный.</a:t>
                </a:r>
              </a:p>
              <a:p>
                <a:r>
                  <a:rPr lang="ru-RU" dirty="0" smtClean="0"/>
                  <a:t>Сортировка слиянием выполняет </a:t>
                </a:r>
                <a:r>
                  <a:rPr lang="en-US" b="1" dirty="0" smtClean="0"/>
                  <a:t>O(n log</a:t>
                </a:r>
                <a:r>
                  <a:rPr lang="ru-RU" b="1" dirty="0" smtClean="0"/>
                  <a:t> </a:t>
                </a:r>
                <a:r>
                  <a:rPr lang="en-US" b="1" dirty="0" smtClean="0"/>
                  <a:t>n)</a:t>
                </a:r>
                <a:r>
                  <a:rPr lang="ru-RU" b="1" baseline="0" dirty="0" smtClean="0"/>
                  <a:t> </a:t>
                </a:r>
                <a:r>
                  <a:rPr lang="ru-RU" baseline="0" dirty="0" smtClean="0"/>
                  <a:t>элементарных шагов для любого массива длины </a:t>
                </a:r>
                <a:r>
                  <a:rPr lang="en-US" b="1" baseline="0" dirty="0" smtClean="0"/>
                  <a:t>n</a:t>
                </a:r>
                <a:r>
                  <a:rPr lang="ru-RU" baseline="0" dirty="0" smtClean="0"/>
                  <a:t>.</a:t>
                </a:r>
              </a:p>
              <a:p>
                <a:r>
                  <a:rPr lang="ru-RU" baseline="0" dirty="0" smtClean="0"/>
                  <a:t>Количество рекурсивных вызовов</a:t>
                </a:r>
                <a:r>
                  <a:rPr lang="en-US" baseline="0" dirty="0" smtClean="0"/>
                  <a:t> </a:t>
                </a:r>
                <a:r>
                  <a:rPr lang="ru-RU" baseline="0" dirty="0" smtClean="0"/>
                  <a:t>при </a:t>
                </a:r>
                <a:r>
                  <a:rPr lang="en-US" sz="1400" b="1" i="0" baseline="0" smtClean="0">
                    <a:latin typeface="Cambria Math"/>
                  </a:rPr>
                  <a:t>𝐧=𝟐^𝒎</a:t>
                </a:r>
                <a:r>
                  <a:rPr lang="ru-RU" sz="1400" b="0" dirty="0" smtClean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b="0" dirty="0" smtClean="0"/>
                  <a:t>1 для </a:t>
                </a:r>
                <a:r>
                  <a:rPr lang="en-US" sz="1400" b="1" dirty="0" smtClean="0"/>
                  <a:t>n</a:t>
                </a:r>
                <a:r>
                  <a:rPr lang="en-US" sz="1400" b="0" dirty="0" smtClean="0"/>
                  <a:t> </a:t>
                </a:r>
                <a:r>
                  <a:rPr lang="ru-RU" sz="1400" b="0" dirty="0" smtClean="0"/>
                  <a:t>элементов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b="0" dirty="0" smtClean="0"/>
                  <a:t>2 для </a:t>
                </a:r>
                <a:r>
                  <a:rPr lang="en-US" sz="1400" b="1" dirty="0" smtClean="0"/>
                  <a:t>n/2</a:t>
                </a:r>
                <a:r>
                  <a:rPr lang="en-US" sz="1400" b="0" dirty="0" smtClean="0"/>
                  <a:t> </a:t>
                </a:r>
                <a:r>
                  <a:rPr lang="ru-RU" sz="1400" b="0" dirty="0" smtClean="0"/>
                  <a:t>элементов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b="0" dirty="0" smtClean="0"/>
                  <a:t>…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b="1" dirty="0" smtClean="0"/>
                  <a:t>n/2</a:t>
                </a:r>
                <a:r>
                  <a:rPr lang="en-US" sz="1400" b="0" dirty="0" smtClean="0"/>
                  <a:t> </a:t>
                </a:r>
                <a:r>
                  <a:rPr lang="ru-RU" sz="1400" b="0" dirty="0" smtClean="0"/>
                  <a:t>для пар элементов</a:t>
                </a:r>
              </a:p>
              <a:p>
                <a:r>
                  <a:rPr lang="ru-RU" sz="1400" b="0" dirty="0" smtClean="0"/>
                  <a:t>Всего </a:t>
                </a:r>
                <a:r>
                  <a:rPr lang="en-US" sz="1400" b="0" dirty="0" smtClean="0"/>
                  <a:t>n/2 + n/4 +…+ 2 + 1 = </a:t>
                </a:r>
                <a:r>
                  <a:rPr lang="en-US" sz="1400" b="1" dirty="0" smtClean="0"/>
                  <a:t>O(n)</a:t>
                </a:r>
                <a:r>
                  <a:rPr lang="en-US" sz="1400" b="0" dirty="0" smtClean="0"/>
                  <a:t>.</a:t>
                </a:r>
                <a:endParaRPr lang="ru-RU" sz="1400" b="0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12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1133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ru-RU" sz="1400" b="0" dirty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baseline="0" dirty="0" smtClean="0"/>
                  <a:t>В формуле </a:t>
                </a:r>
                <a:r>
                  <a:rPr lang="en-US" b="1" baseline="0" dirty="0" smtClean="0"/>
                  <a:t>T(n)=2T(n/2)+</a:t>
                </a:r>
                <a:r>
                  <a:rPr lang="en-US" b="1" baseline="0" dirty="0" err="1" smtClean="0"/>
                  <a:t>cn</a:t>
                </a:r>
                <a:r>
                  <a:rPr lang="en-US" baseline="0" dirty="0" smtClean="0"/>
                  <a:t> </a:t>
                </a:r>
                <a:r>
                  <a:rPr lang="ru-RU" baseline="0" dirty="0" smtClean="0"/>
                  <a:t>в</a:t>
                </a:r>
                <a:r>
                  <a:rPr lang="ru-RU" dirty="0" smtClean="0"/>
                  <a:t> рекуррентном соотношении: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T(n)</a:t>
                </a:r>
                <a:r>
                  <a:rPr lang="en-US" dirty="0" smtClean="0"/>
                  <a:t> </a:t>
                </a:r>
                <a:r>
                  <a:rPr lang="ru-RU" dirty="0" smtClean="0"/>
                  <a:t>– трудоемкость сортировки массива длины </a:t>
                </a:r>
                <a:r>
                  <a:rPr lang="en-US" b="1" dirty="0" smtClean="0"/>
                  <a:t>n</a:t>
                </a:r>
                <a:endParaRPr lang="ru-RU" b="1" dirty="0" smtClean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ru-RU" b="1" dirty="0" smtClean="0"/>
                  <a:t>2</a:t>
                </a:r>
                <a:r>
                  <a:rPr lang="en-US" b="1" dirty="0" smtClean="0"/>
                  <a:t>T(n/2)</a:t>
                </a:r>
                <a:r>
                  <a:rPr lang="en-US" b="1" baseline="0" dirty="0" smtClean="0"/>
                  <a:t> </a:t>
                </a:r>
                <a:r>
                  <a:rPr lang="en-US" baseline="0" dirty="0" smtClean="0"/>
                  <a:t>– </a:t>
                </a:r>
                <a:r>
                  <a:rPr lang="ru-RU" baseline="0" dirty="0" smtClean="0"/>
                  <a:t>трудоемкость рекурсивной сортировки левой и правой частей длиной </a:t>
                </a:r>
                <a:r>
                  <a:rPr lang="en-US" b="1" baseline="0" dirty="0" smtClean="0"/>
                  <a:t>n/2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b="1" baseline="0" dirty="0" err="1" smtClean="0"/>
                  <a:t>cn</a:t>
                </a:r>
                <a:r>
                  <a:rPr lang="en-US" baseline="0" dirty="0" smtClean="0"/>
                  <a:t> – </a:t>
                </a:r>
                <a:r>
                  <a:rPr lang="ru-RU" baseline="0" dirty="0" smtClean="0"/>
                  <a:t>затраты на слияние двух серий длины </a:t>
                </a:r>
                <a:r>
                  <a:rPr lang="en-US" b="1" baseline="0" dirty="0" smtClean="0"/>
                  <a:t>n/2</a:t>
                </a:r>
                <a:r>
                  <a:rPr lang="en-US" baseline="0" dirty="0" smtClean="0"/>
                  <a:t> </a:t>
                </a:r>
                <a:r>
                  <a:rPr lang="ru-RU" baseline="0" dirty="0" smtClean="0"/>
                  <a:t>и копирование </a:t>
                </a:r>
                <a:r>
                  <a:rPr lang="en-US" b="1" baseline="0" dirty="0" smtClean="0"/>
                  <a:t>n</a:t>
                </a:r>
                <a:r>
                  <a:rPr lang="ru-RU" baseline="0" dirty="0" smtClean="0"/>
                  <a:t> элементов из рабочего массива в исходный.</a:t>
                </a:r>
              </a:p>
              <a:p>
                <a:r>
                  <a:rPr lang="ru-RU" dirty="0" smtClean="0"/>
                  <a:t>Сортировка слиянием выполняет </a:t>
                </a:r>
                <a:r>
                  <a:rPr lang="en-US" b="1" dirty="0" smtClean="0"/>
                  <a:t>O(n log</a:t>
                </a:r>
                <a:r>
                  <a:rPr lang="ru-RU" b="1" dirty="0" smtClean="0"/>
                  <a:t> </a:t>
                </a:r>
                <a:r>
                  <a:rPr lang="en-US" b="1" dirty="0" smtClean="0"/>
                  <a:t>n)</a:t>
                </a:r>
                <a:r>
                  <a:rPr lang="ru-RU" b="1" baseline="0" dirty="0" smtClean="0"/>
                  <a:t> </a:t>
                </a:r>
                <a:r>
                  <a:rPr lang="ru-RU" baseline="0" dirty="0" smtClean="0"/>
                  <a:t>элементарных шагов для любого массива длины </a:t>
                </a:r>
                <a:r>
                  <a:rPr lang="en-US" b="1" baseline="0" dirty="0" smtClean="0"/>
                  <a:t>n</a:t>
                </a:r>
                <a:r>
                  <a:rPr lang="ru-RU" baseline="0" dirty="0" smtClean="0"/>
                  <a:t>.</a:t>
                </a:r>
              </a:p>
              <a:p>
                <a:r>
                  <a:rPr lang="ru-RU" baseline="0" dirty="0" smtClean="0"/>
                  <a:t>Количество рекурсивных вызовов</a:t>
                </a:r>
                <a:r>
                  <a:rPr lang="en-US" baseline="0" dirty="0" smtClean="0"/>
                  <a:t> </a:t>
                </a:r>
                <a:r>
                  <a:rPr lang="ru-RU" baseline="0" dirty="0" smtClean="0"/>
                  <a:t>при </a:t>
                </a:r>
                <a:r>
                  <a:rPr lang="en-US" sz="1400" b="1" i="0" baseline="0" smtClean="0">
                    <a:latin typeface="Cambria Math"/>
                  </a:rPr>
                  <a:t>𝐧=𝟐^𝒎</a:t>
                </a:r>
                <a:r>
                  <a:rPr lang="ru-RU" sz="1400" b="0" dirty="0" smtClean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b="0" dirty="0" smtClean="0"/>
                  <a:t>1 для </a:t>
                </a:r>
                <a:r>
                  <a:rPr lang="en-US" sz="1400" b="1" dirty="0" smtClean="0"/>
                  <a:t>n</a:t>
                </a:r>
                <a:r>
                  <a:rPr lang="en-US" sz="1400" b="0" dirty="0" smtClean="0"/>
                  <a:t> </a:t>
                </a:r>
                <a:r>
                  <a:rPr lang="ru-RU" sz="1400" b="0" dirty="0" smtClean="0"/>
                  <a:t>элементов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b="0" dirty="0" smtClean="0"/>
                  <a:t>2 для </a:t>
                </a:r>
                <a:r>
                  <a:rPr lang="en-US" sz="1400" b="1" dirty="0" smtClean="0"/>
                  <a:t>n/2</a:t>
                </a:r>
                <a:r>
                  <a:rPr lang="en-US" sz="1400" b="0" dirty="0" smtClean="0"/>
                  <a:t> </a:t>
                </a:r>
                <a:r>
                  <a:rPr lang="ru-RU" sz="1400" b="0" dirty="0" smtClean="0"/>
                  <a:t>элементов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b="0" dirty="0" smtClean="0"/>
                  <a:t>…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b="1" dirty="0" smtClean="0"/>
                  <a:t>n/2</a:t>
                </a:r>
                <a:r>
                  <a:rPr lang="en-US" sz="1400" b="0" dirty="0" smtClean="0"/>
                  <a:t> </a:t>
                </a:r>
                <a:r>
                  <a:rPr lang="ru-RU" sz="1400" b="0" dirty="0" smtClean="0"/>
                  <a:t>для пар элементов</a:t>
                </a:r>
              </a:p>
              <a:p>
                <a:r>
                  <a:rPr lang="ru-RU" sz="1400" b="0" dirty="0" smtClean="0"/>
                  <a:t>Всего </a:t>
                </a:r>
                <a:r>
                  <a:rPr lang="en-US" sz="1400" b="0" dirty="0" smtClean="0"/>
                  <a:t>n/2 + n/4 +…+ 2 + 1 = </a:t>
                </a:r>
                <a:r>
                  <a:rPr lang="en-US" sz="1400" b="1" dirty="0" smtClean="0"/>
                  <a:t>O(n)</a:t>
                </a:r>
                <a:r>
                  <a:rPr lang="en-US" sz="1400" b="0" dirty="0" smtClean="0"/>
                  <a:t>.</a:t>
                </a:r>
                <a:endParaRPr lang="ru-RU" sz="1400" b="0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13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1133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3484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3484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3484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17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1133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18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1133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9056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3484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90560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90560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32169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Много других последовательностей значений </a:t>
            </a:r>
            <a:r>
              <a:rPr lang="en-US" b="1" dirty="0" smtClean="0"/>
              <a:t>h</a:t>
            </a:r>
            <a:r>
              <a:rPr lang="ru-RU" dirty="0" smtClean="0"/>
              <a:t> можно найти в интернете.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83157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sz="1400" dirty="0" smtClean="0"/>
                  <a:t>Выделенная</a:t>
                </a:r>
                <a:r>
                  <a:rPr lang="ru-RU" sz="1400" baseline="0" dirty="0" smtClean="0"/>
                  <a:t> часть – это сортировка </a:t>
                </a:r>
                <a:r>
                  <a:rPr lang="ru-RU" sz="1400" b="1" baseline="0" dirty="0" smtClean="0">
                    <a:solidFill>
                      <a:srgbClr val="C00000"/>
                    </a:solidFill>
                  </a:rPr>
                  <a:t>всех</a:t>
                </a:r>
                <a:r>
                  <a:rPr lang="ru-RU" sz="1400" baseline="0" dirty="0" smtClean="0"/>
                  <a:t> цепочек с текущим шагом </a:t>
                </a:r>
                <a:r>
                  <a:rPr lang="en-US" sz="1400" b="1" baseline="0" dirty="0" smtClean="0"/>
                  <a:t>h</a:t>
                </a:r>
                <a:r>
                  <a:rPr lang="ru-RU" sz="1400" baseline="0" dirty="0" smtClean="0"/>
                  <a:t>. Отдельного цикла по цепочкам при этом не нужно, т.к. каждый </a:t>
                </a:r>
                <a:r>
                  <a:rPr lang="en-US" sz="1400" b="1" baseline="0" dirty="0" err="1" smtClean="0"/>
                  <a:t>i</a:t>
                </a:r>
                <a:r>
                  <a:rPr lang="ru-RU" sz="1400" baseline="0" dirty="0" smtClean="0"/>
                  <a:t>-й элемент может попасть только в свою цепочку.</a:t>
                </a:r>
                <a:endParaRPr lang="ru-RU" sz="1400" dirty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Алгоритм сортировки</a:t>
                </a:r>
                <a:r>
                  <a:rPr lang="ru-RU" baseline="0" dirty="0" smtClean="0"/>
                  <a:t> пузырьком похож на алгоритм сортировки выбором. Отличие заключается в том, что в первом алгоритме максимальный элемент не ищется отдельно, а выталкивается в конец массива последовательными обменами пар элементов.</a:t>
                </a:r>
              </a:p>
              <a:p>
                <a:r>
                  <a:rPr lang="ru-RU" baseline="0" dirty="0" smtClean="0"/>
                  <a:t>Соответственно, оба алгоритма имеют одинаковую трудоемкость </a:t>
                </a:r>
                <a:r>
                  <a:rPr lang="en-US" sz="1400" b="0" i="0" baseline="0" smtClean="0">
                    <a:latin typeface="Cambria Math"/>
                  </a:rPr>
                  <a:t>𝑂(𝑛^2)</a:t>
                </a:r>
                <a:r>
                  <a:rPr lang="en-US" sz="1400" dirty="0" smtClean="0"/>
                  <a:t>.</a:t>
                </a:r>
                <a:endParaRPr lang="ru-RU" sz="1400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0915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ru-RU" sz="1400" baseline="0" dirty="0" smtClean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Алгоритм сортировки</a:t>
                </a:r>
                <a:r>
                  <a:rPr lang="ru-RU" baseline="0" dirty="0" smtClean="0"/>
                  <a:t> пузырьком похож на алгоритм сортировки выбором. Отличие заключается в том, что в первом алгоритме максимальный элемент не ищется отдельно, а выталкивается в конец массива последовательными обменами пар элементов.</a:t>
                </a:r>
              </a:p>
              <a:p>
                <a:r>
                  <a:rPr lang="ru-RU" baseline="0" dirty="0" smtClean="0"/>
                  <a:t>Соответственно, оба алгоритма имеют одинаковую трудоемкость </a:t>
                </a:r>
                <a:r>
                  <a:rPr lang="en-US" sz="1400" b="0" i="0" baseline="0" smtClean="0">
                    <a:latin typeface="Cambria Math"/>
                  </a:rPr>
                  <a:t>𝑂(𝑛^2)</a:t>
                </a:r>
                <a:r>
                  <a:rPr lang="en-US" sz="1400" dirty="0" smtClean="0"/>
                  <a:t>.</a:t>
                </a:r>
                <a:endParaRPr lang="ru-RU" sz="1400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0915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ru-RU" sz="1400" baseline="0" dirty="0" smtClean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Алгоритм сортировки</a:t>
                </a:r>
                <a:r>
                  <a:rPr lang="ru-RU" baseline="0" dirty="0" smtClean="0"/>
                  <a:t> пузырьком похож на алгоритм сортировки выбором. Отличие заключается в том, что в первом алгоритме максимальный элемент не ищется отдельно, а выталкивается в конец массива последовательными обменами пар элементов.</a:t>
                </a:r>
              </a:p>
              <a:p>
                <a:r>
                  <a:rPr lang="ru-RU" baseline="0" dirty="0" smtClean="0"/>
                  <a:t>Соответственно, оба алгоритма имеют одинаковую трудоемкость </a:t>
                </a:r>
                <a:r>
                  <a:rPr lang="en-US" sz="1400" b="0" i="0" baseline="0" smtClean="0">
                    <a:latin typeface="Cambria Math"/>
                  </a:rPr>
                  <a:t>𝑂(𝑛^2)</a:t>
                </a:r>
                <a:r>
                  <a:rPr lang="en-US" sz="1400" dirty="0" smtClean="0"/>
                  <a:t>.</a:t>
                </a:r>
                <a:endParaRPr lang="ru-RU" sz="1400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0915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ru-RU" sz="1400" baseline="0" dirty="0" smtClean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Алгоритм сортировки</a:t>
                </a:r>
                <a:r>
                  <a:rPr lang="ru-RU" baseline="0" dirty="0" smtClean="0"/>
                  <a:t> пузырьком похож на алгоритм сортировки выбором. Отличие заключается в том, что в первом алгоритме максимальный элемент не ищется отдельно, а выталкивается в конец массива последовательными обменами пар элементов.</a:t>
                </a:r>
              </a:p>
              <a:p>
                <a:r>
                  <a:rPr lang="ru-RU" baseline="0" dirty="0" smtClean="0"/>
                  <a:t>Соответственно, оба алгоритма имеют одинаковую трудоемкость </a:t>
                </a:r>
                <a:r>
                  <a:rPr lang="en-US" sz="1400" b="0" i="0" baseline="0" smtClean="0">
                    <a:latin typeface="Cambria Math"/>
                  </a:rPr>
                  <a:t>𝑂(𝑛^2)</a:t>
                </a:r>
                <a:r>
                  <a:rPr lang="en-US" sz="1400" dirty="0" smtClean="0"/>
                  <a:t>.</a:t>
                </a:r>
                <a:endParaRPr lang="ru-RU" sz="1400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0915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ru-RU" sz="1400" baseline="0" dirty="0" smtClean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Алгоритм сортировки</a:t>
                </a:r>
                <a:r>
                  <a:rPr lang="ru-RU" baseline="0" dirty="0" smtClean="0"/>
                  <a:t> пузырьком похож на алгоритм сортировки выбором. Отличие заключается в том, что в первом алгоритме максимальный элемент не ищется отдельно, а выталкивается в конец массива последовательными обменами пар элементов.</a:t>
                </a:r>
              </a:p>
              <a:p>
                <a:r>
                  <a:rPr lang="ru-RU" baseline="0" dirty="0" smtClean="0"/>
                  <a:t>Соответственно, оба алгоритма имеют одинаковую трудоемкость </a:t>
                </a:r>
                <a:r>
                  <a:rPr lang="en-US" sz="1400" b="0" i="0" baseline="0" smtClean="0">
                    <a:latin typeface="Cambria Math"/>
                  </a:rPr>
                  <a:t>𝑂(𝑛^2)</a:t>
                </a:r>
                <a:r>
                  <a:rPr lang="en-US" sz="1400" dirty="0" smtClean="0"/>
                  <a:t>.</a:t>
                </a:r>
                <a:endParaRPr lang="ru-RU" sz="1400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0915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ru-RU" sz="1400" baseline="0" dirty="0" smtClean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Алгоритм сортировки</a:t>
                </a:r>
                <a:r>
                  <a:rPr lang="ru-RU" baseline="0" dirty="0" smtClean="0"/>
                  <a:t> пузырьком похож на алгоритм сортировки выбором. Отличие заключается в том, что в первом алгоритме максимальный элемент не ищется отдельно, а выталкивается в конец массива последовательными обменами пар элементов.</a:t>
                </a:r>
              </a:p>
              <a:p>
                <a:r>
                  <a:rPr lang="ru-RU" baseline="0" dirty="0" smtClean="0"/>
                  <a:t>Соответственно, оба алгоритма имеют одинаковую трудоемкость </a:t>
                </a:r>
                <a:r>
                  <a:rPr lang="en-US" sz="1400" b="0" i="0" baseline="0" smtClean="0">
                    <a:latin typeface="Cambria Math"/>
                  </a:rPr>
                  <a:t>𝑂(𝑛^2)</a:t>
                </a:r>
                <a:r>
                  <a:rPr lang="en-US" sz="1400" dirty="0" smtClean="0"/>
                  <a:t>.</a:t>
                </a:r>
                <a:endParaRPr lang="ru-RU" sz="1400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091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3484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ru-RU" sz="1400" baseline="0" dirty="0" smtClean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Алгоритм сортировки</a:t>
                </a:r>
                <a:r>
                  <a:rPr lang="ru-RU" baseline="0" dirty="0" smtClean="0"/>
                  <a:t> пузырьком похож на алгоритм сортировки выбором. Отличие заключается в том, что в первом алгоритме максимальный элемент не ищется отдельно, а выталкивается в конец массива последовательными обменами пар элементов.</a:t>
                </a:r>
              </a:p>
              <a:p>
                <a:r>
                  <a:rPr lang="ru-RU" baseline="0" dirty="0" smtClean="0"/>
                  <a:t>Соответственно, оба алгоритма имеют одинаковую трудоемкость </a:t>
                </a:r>
                <a:r>
                  <a:rPr lang="en-US" sz="1400" b="0" i="0" baseline="0" smtClean="0">
                    <a:latin typeface="Cambria Math"/>
                  </a:rPr>
                  <a:t>𝑂(𝑛^2)</a:t>
                </a:r>
                <a:r>
                  <a:rPr lang="en-US" sz="1400" dirty="0" smtClean="0"/>
                  <a:t>.</a:t>
                </a:r>
                <a:endParaRPr lang="ru-RU" sz="1400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0915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ru-RU" sz="1400" baseline="0" dirty="0" smtClean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Алгоритм сортировки</a:t>
                </a:r>
                <a:r>
                  <a:rPr lang="ru-RU" baseline="0" dirty="0" smtClean="0"/>
                  <a:t> пузырьком похож на алгоритм сортировки выбором. Отличие заключается в том, что в первом алгоритме максимальный элемент не ищется отдельно, а выталкивается в конец массива последовательными обменами пар элементов.</a:t>
                </a:r>
              </a:p>
              <a:p>
                <a:r>
                  <a:rPr lang="ru-RU" baseline="0" dirty="0" smtClean="0"/>
                  <a:t>Соответственно, оба алгоритма имеют одинаковую трудоемкость </a:t>
                </a:r>
                <a:r>
                  <a:rPr lang="en-US" sz="1400" b="0" i="0" baseline="0" smtClean="0">
                    <a:latin typeface="Cambria Math"/>
                  </a:rPr>
                  <a:t>𝑂(𝑛^2)</a:t>
                </a:r>
                <a:r>
                  <a:rPr lang="en-US" sz="1400" dirty="0" smtClean="0"/>
                  <a:t>.</a:t>
                </a:r>
                <a:endParaRPr lang="ru-RU" sz="1400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0915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ru-RU" sz="1400" baseline="0" dirty="0" smtClean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Алгоритм сортировки</a:t>
                </a:r>
                <a:r>
                  <a:rPr lang="ru-RU" baseline="0" dirty="0" smtClean="0"/>
                  <a:t> пузырьком похож на алгоритм сортировки выбором. Отличие заключается в том, что в первом алгоритме максимальный элемент не ищется отдельно, а выталкивается в конец массива последовательными обменами пар элементов.</a:t>
                </a:r>
              </a:p>
              <a:p>
                <a:r>
                  <a:rPr lang="ru-RU" baseline="0" dirty="0" smtClean="0"/>
                  <a:t>Соответственно, оба алгоритма имеют одинаковую трудоемкость </a:t>
                </a:r>
                <a:r>
                  <a:rPr lang="en-US" sz="1400" b="0" i="0" baseline="0" smtClean="0">
                    <a:latin typeface="Cambria Math"/>
                  </a:rPr>
                  <a:t>𝑂(𝑛^2)</a:t>
                </a:r>
                <a:r>
                  <a:rPr lang="en-US" sz="1400" dirty="0" smtClean="0"/>
                  <a:t>.</a:t>
                </a:r>
                <a:endParaRPr lang="ru-RU" sz="1400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0915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ru-RU" sz="1400" baseline="0" dirty="0" smtClean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Алгоритм сортировки</a:t>
                </a:r>
                <a:r>
                  <a:rPr lang="ru-RU" baseline="0" dirty="0" smtClean="0"/>
                  <a:t> пузырьком похож на алгоритм сортировки выбором. Отличие заключается в том, что в первом алгоритме максимальный элемент не ищется отдельно, а выталкивается в конец массива последовательными обменами пар элементов.</a:t>
                </a:r>
              </a:p>
              <a:p>
                <a:r>
                  <a:rPr lang="ru-RU" baseline="0" dirty="0" smtClean="0"/>
                  <a:t>Соответственно, оба алгоритма имеют одинаковую трудоемкость </a:t>
                </a:r>
                <a:r>
                  <a:rPr lang="en-US" sz="1400" b="0" i="0" baseline="0" smtClean="0">
                    <a:latin typeface="Cambria Math"/>
                  </a:rPr>
                  <a:t>𝑂(𝑛^2)</a:t>
                </a:r>
                <a:r>
                  <a:rPr lang="en-US" sz="1400" dirty="0" smtClean="0"/>
                  <a:t>.</a:t>
                </a:r>
                <a:endParaRPr lang="ru-RU" sz="1400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0915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ru-RU" sz="1400" baseline="0" dirty="0" smtClean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Алгоритм сортировки</a:t>
                </a:r>
                <a:r>
                  <a:rPr lang="ru-RU" baseline="0" dirty="0" smtClean="0"/>
                  <a:t> пузырьком похож на алгоритм сортировки выбором. Отличие заключается в том, что в первом алгоритме максимальный элемент не ищется отдельно, а выталкивается в конец массива последовательными обменами пар элементов.</a:t>
                </a:r>
              </a:p>
              <a:p>
                <a:r>
                  <a:rPr lang="ru-RU" baseline="0" dirty="0" smtClean="0"/>
                  <a:t>Соответственно, оба алгоритма имеют одинаковую трудоемкость </a:t>
                </a:r>
                <a:r>
                  <a:rPr lang="en-US" sz="1400" b="0" i="0" baseline="0" smtClean="0">
                    <a:latin typeface="Cambria Math"/>
                  </a:rPr>
                  <a:t>𝑂(𝑛^2)</a:t>
                </a:r>
                <a:r>
                  <a:rPr lang="en-US" sz="1400" dirty="0" smtClean="0"/>
                  <a:t>.</a:t>
                </a:r>
                <a:endParaRPr lang="ru-RU" sz="1400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09154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ru-RU" sz="1400" baseline="0" dirty="0" smtClean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Алгоритм сортировки</a:t>
                </a:r>
                <a:r>
                  <a:rPr lang="ru-RU" baseline="0" dirty="0" smtClean="0"/>
                  <a:t> пузырьком похож на алгоритм сортировки выбором. Отличие заключается в том, что в первом алгоритме максимальный элемент не ищется отдельно, а выталкивается в конец массива последовательными обменами пар элементов.</a:t>
                </a:r>
              </a:p>
              <a:p>
                <a:r>
                  <a:rPr lang="ru-RU" baseline="0" dirty="0" smtClean="0"/>
                  <a:t>Соответственно, оба алгоритма имеют одинаковую трудоемкость </a:t>
                </a:r>
                <a:r>
                  <a:rPr lang="en-US" sz="1400" b="0" i="0" baseline="0" smtClean="0">
                    <a:latin typeface="Cambria Math"/>
                  </a:rPr>
                  <a:t>𝑂(𝑛^2)</a:t>
                </a:r>
                <a:r>
                  <a:rPr lang="en-US" sz="1400" dirty="0" smtClean="0"/>
                  <a:t>.</a:t>
                </a:r>
                <a:endParaRPr lang="ru-RU" sz="1400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0915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ru-RU" sz="1400" baseline="0" dirty="0" smtClean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Алгоритм сортировки</a:t>
                </a:r>
                <a:r>
                  <a:rPr lang="ru-RU" baseline="0" dirty="0" smtClean="0"/>
                  <a:t> пузырьком похож на алгоритм сортировки выбором. Отличие заключается в том, что в первом алгоритме максимальный элемент не ищется отдельно, а выталкивается в конец массива последовательными обменами пар элементов.</a:t>
                </a:r>
              </a:p>
              <a:p>
                <a:r>
                  <a:rPr lang="ru-RU" baseline="0" dirty="0" smtClean="0"/>
                  <a:t>Соответственно, оба алгоритма имеют одинаковую трудоемкость </a:t>
                </a:r>
                <a:r>
                  <a:rPr lang="en-US" sz="1400" b="0" i="0" baseline="0" smtClean="0">
                    <a:latin typeface="Cambria Math"/>
                  </a:rPr>
                  <a:t>𝑂(𝑛^2)</a:t>
                </a:r>
                <a:r>
                  <a:rPr lang="en-US" sz="1400" dirty="0" smtClean="0"/>
                  <a:t>.</a:t>
                </a:r>
                <a:endParaRPr lang="ru-RU" sz="1400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09154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ru-RU" sz="1400" baseline="0" dirty="0" smtClean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Алгоритм сортировки</a:t>
                </a:r>
                <a:r>
                  <a:rPr lang="ru-RU" baseline="0" dirty="0" smtClean="0"/>
                  <a:t> пузырьком похож на алгоритм сортировки выбором. Отличие заключается в том, что в первом алгоритме максимальный элемент не ищется отдельно, а выталкивается в конец массива последовательными обменами пар элементов.</a:t>
                </a:r>
              </a:p>
              <a:p>
                <a:r>
                  <a:rPr lang="ru-RU" baseline="0" dirty="0" smtClean="0"/>
                  <a:t>Соответственно, оба алгоритма имеют одинаковую трудоемкость </a:t>
                </a:r>
                <a:r>
                  <a:rPr lang="en-US" sz="1400" b="0" i="0" baseline="0" smtClean="0">
                    <a:latin typeface="Cambria Math"/>
                  </a:rPr>
                  <a:t>𝑂(𝑛^2)</a:t>
                </a:r>
                <a:r>
                  <a:rPr lang="en-US" sz="1400" dirty="0" smtClean="0"/>
                  <a:t>.</a:t>
                </a:r>
                <a:endParaRPr lang="ru-RU" sz="1400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09154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ru-RU" sz="1400" baseline="0" dirty="0" smtClean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Алгоритм сортировки</a:t>
                </a:r>
                <a:r>
                  <a:rPr lang="ru-RU" baseline="0" dirty="0" smtClean="0"/>
                  <a:t> пузырьком похож на алгоритм сортировки выбором. Отличие заключается в том, что в первом алгоритме максимальный элемент не ищется отдельно, а выталкивается в конец массива последовательными обменами пар элементов.</a:t>
                </a:r>
              </a:p>
              <a:p>
                <a:r>
                  <a:rPr lang="ru-RU" baseline="0" dirty="0" smtClean="0"/>
                  <a:t>Соответственно, оба алгоритма имеют одинаковую трудоемкость </a:t>
                </a:r>
                <a:r>
                  <a:rPr lang="en-US" sz="1400" b="0" i="0" baseline="0" smtClean="0">
                    <a:latin typeface="Cambria Math"/>
                  </a:rPr>
                  <a:t>𝑂(𝑛^2)</a:t>
                </a:r>
                <a:r>
                  <a:rPr lang="en-US" sz="1400" dirty="0" smtClean="0"/>
                  <a:t>.</a:t>
                </a:r>
                <a:endParaRPr lang="ru-RU" sz="1400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09154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ru-RU" sz="1400" baseline="0" dirty="0" smtClean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Алгоритм сортировки</a:t>
                </a:r>
                <a:r>
                  <a:rPr lang="ru-RU" baseline="0" dirty="0" smtClean="0"/>
                  <a:t> пузырьком похож на алгоритм сортировки выбором. Отличие заключается в том, что в первом алгоритме максимальный элемент не ищется отдельно, а выталкивается в конец массива последовательными обменами пар элементов.</a:t>
                </a:r>
              </a:p>
              <a:p>
                <a:r>
                  <a:rPr lang="ru-RU" baseline="0" dirty="0" smtClean="0"/>
                  <a:t>Соответственно, оба алгоритма имеют одинаковую трудоемкость </a:t>
                </a:r>
                <a:r>
                  <a:rPr lang="en-US" sz="1400" b="0" i="0" baseline="0" smtClean="0">
                    <a:latin typeface="Cambria Math"/>
                  </a:rPr>
                  <a:t>𝑂(𝑛^2)</a:t>
                </a:r>
                <a:r>
                  <a:rPr lang="en-US" sz="1400" dirty="0" smtClean="0"/>
                  <a:t>.</a:t>
                </a:r>
                <a:endParaRPr lang="ru-RU" sz="1400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091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34840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ru-RU" sz="1400" baseline="0" dirty="0" smtClean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Алгоритм сортировки</a:t>
                </a:r>
                <a:r>
                  <a:rPr lang="ru-RU" baseline="0" dirty="0" smtClean="0"/>
                  <a:t> пузырьком похож на алгоритм сортировки выбором. Отличие заключается в том, что в первом алгоритме максимальный элемент не ищется отдельно, а выталкивается в конец массива последовательными обменами пар элементов.</a:t>
                </a:r>
              </a:p>
              <a:p>
                <a:r>
                  <a:rPr lang="ru-RU" baseline="0" dirty="0" smtClean="0"/>
                  <a:t>Соответственно, оба алгоритма имеют одинаковую трудоемкость </a:t>
                </a:r>
                <a:r>
                  <a:rPr lang="en-US" sz="1400" b="0" i="0" baseline="0" smtClean="0">
                    <a:latin typeface="Cambria Math"/>
                  </a:rPr>
                  <a:t>𝑂(𝑛^2)</a:t>
                </a:r>
                <a:r>
                  <a:rPr lang="en-US" sz="1400" dirty="0" smtClean="0"/>
                  <a:t>.</a:t>
                </a:r>
                <a:endParaRPr lang="ru-RU" sz="1400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09154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ru-RU" sz="1400" baseline="0" dirty="0" smtClean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Алгоритм сортировки</a:t>
                </a:r>
                <a:r>
                  <a:rPr lang="ru-RU" baseline="0" dirty="0" smtClean="0"/>
                  <a:t> пузырьком похож на алгоритм сортировки выбором. Отличие заключается в том, что в первом алгоритме максимальный элемент не ищется отдельно, а выталкивается в конец массива последовательными обменами пар элементов.</a:t>
                </a:r>
              </a:p>
              <a:p>
                <a:r>
                  <a:rPr lang="ru-RU" baseline="0" dirty="0" smtClean="0"/>
                  <a:t>Соответственно, оба алгоритма имеют одинаковую трудоемкость </a:t>
                </a:r>
                <a:r>
                  <a:rPr lang="en-US" sz="1400" b="0" i="0" baseline="0" smtClean="0">
                    <a:latin typeface="Cambria Math"/>
                  </a:rPr>
                  <a:t>𝑂(𝑛^2)</a:t>
                </a:r>
                <a:r>
                  <a:rPr lang="en-US" sz="1400" dirty="0" smtClean="0"/>
                  <a:t>.</a:t>
                </a:r>
                <a:endParaRPr lang="ru-RU" sz="1400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09154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ru-RU" sz="1400" baseline="0" dirty="0" smtClean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Алгоритм сортировки</a:t>
                </a:r>
                <a:r>
                  <a:rPr lang="ru-RU" baseline="0" dirty="0" smtClean="0"/>
                  <a:t> пузырьком похож на алгоритм сортировки выбором. Отличие заключается в том, что в первом алгоритме максимальный элемент не ищется отдельно, а выталкивается в конец массива последовательными обменами пар элементов.</a:t>
                </a:r>
              </a:p>
              <a:p>
                <a:r>
                  <a:rPr lang="ru-RU" baseline="0" dirty="0" smtClean="0"/>
                  <a:t>Соответственно, оба алгоритма имеют одинаковую трудоемкость </a:t>
                </a:r>
                <a:r>
                  <a:rPr lang="en-US" sz="1400" b="0" i="0" baseline="0" smtClean="0">
                    <a:latin typeface="Cambria Math"/>
                  </a:rPr>
                  <a:t>𝑂(𝑛^2)</a:t>
                </a:r>
                <a:r>
                  <a:rPr lang="en-US" sz="1400" dirty="0" smtClean="0"/>
                  <a:t>.</a:t>
                </a:r>
                <a:endParaRPr lang="ru-RU" sz="1400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09154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ru-RU" sz="1400" baseline="0" dirty="0" smtClean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Алгоритм сортировки</a:t>
                </a:r>
                <a:r>
                  <a:rPr lang="ru-RU" baseline="0" dirty="0" smtClean="0"/>
                  <a:t> пузырьком похож на алгоритм сортировки выбором. Отличие заключается в том, что в первом алгоритме максимальный элемент не ищется отдельно, а выталкивается в конец массива последовательными обменами пар элементов.</a:t>
                </a:r>
              </a:p>
              <a:p>
                <a:r>
                  <a:rPr lang="ru-RU" baseline="0" dirty="0" smtClean="0"/>
                  <a:t>Соответственно, оба алгоритма имеют одинаковую трудоемкость </a:t>
                </a:r>
                <a:r>
                  <a:rPr lang="en-US" sz="1400" b="0" i="0" baseline="0" smtClean="0">
                    <a:latin typeface="Cambria Math"/>
                  </a:rPr>
                  <a:t>𝑂(𝑛^2)</a:t>
                </a:r>
                <a:r>
                  <a:rPr lang="en-US" sz="1400" dirty="0" smtClean="0"/>
                  <a:t>.</a:t>
                </a:r>
                <a:endParaRPr lang="ru-RU" sz="1400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09154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2-й способ разделения включен в приводимые далее алгоритмы быстрой сортировки.</a:t>
                </a:r>
              </a:p>
              <a:p>
                <a:endParaRPr lang="ru-RU" sz="1400" baseline="0" dirty="0" smtClean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Алгоритм сортировки</a:t>
                </a:r>
                <a:r>
                  <a:rPr lang="ru-RU" baseline="0" dirty="0" smtClean="0"/>
                  <a:t> пузырьком похож на алгоритм сортировки выбором. Отличие заключается в том, что в первом алгоритме максимальный элемент не ищется отдельно, а выталкивается в конец массива последовательными обменами пар элементов.</a:t>
                </a:r>
              </a:p>
              <a:p>
                <a:r>
                  <a:rPr lang="ru-RU" baseline="0" dirty="0" smtClean="0"/>
                  <a:t>Соответственно, оба алгоритма имеют одинаковую трудоемкость </a:t>
                </a:r>
                <a:r>
                  <a:rPr lang="en-US" sz="1400" b="0" i="0" baseline="0" smtClean="0">
                    <a:latin typeface="Cambria Math"/>
                  </a:rPr>
                  <a:t>𝑂(𝑛^2)</a:t>
                </a:r>
                <a:r>
                  <a:rPr lang="en-US" sz="1400" dirty="0" smtClean="0"/>
                  <a:t>.</a:t>
                </a:r>
                <a:endParaRPr lang="ru-RU" sz="1400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09154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u-RU" sz="1400" baseline="0" dirty="0" smtClean="0"/>
                  <a:t>Начальный вызов функции: </a:t>
                </a:r>
                <a:r>
                  <a:rPr lang="en-US" sz="1400" b="1" baseline="0" dirty="0" err="1" smtClean="0"/>
                  <a:t>quick_sort</a:t>
                </a:r>
                <a:r>
                  <a:rPr lang="ru-RU" sz="1400" b="1" baseline="0" dirty="0" smtClean="0"/>
                  <a:t>_2</a:t>
                </a:r>
                <a:r>
                  <a:rPr lang="en-US" sz="1400" b="1" baseline="0" dirty="0" smtClean="0"/>
                  <a:t>(A, 0, n-1)</a:t>
                </a:r>
                <a:r>
                  <a:rPr lang="en-US" sz="1400" baseline="0" dirty="0" smtClean="0"/>
                  <a:t>.</a:t>
                </a:r>
                <a:endParaRPr lang="ru-RU" sz="1400" baseline="0" dirty="0" smtClean="0"/>
              </a:p>
              <a:p>
                <a:endParaRPr lang="ru-RU" sz="1400" baseline="0" dirty="0" smtClean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Алгоритм сортировки</a:t>
                </a:r>
                <a:r>
                  <a:rPr lang="ru-RU" baseline="0" dirty="0" smtClean="0"/>
                  <a:t> пузырьком похож на алгоритм сортировки выбором. Отличие заключается в том, что в первом алгоритме максимальный элемент не ищется отдельно, а выталкивается в конец массива последовательными обменами пар элементов.</a:t>
                </a:r>
              </a:p>
              <a:p>
                <a:r>
                  <a:rPr lang="ru-RU" baseline="0" dirty="0" smtClean="0"/>
                  <a:t>Соответственно, оба алгоритма имеют одинаковую трудоемкость </a:t>
                </a:r>
                <a:r>
                  <a:rPr lang="en-US" sz="1400" b="0" i="0" baseline="0" smtClean="0">
                    <a:latin typeface="Cambria Math"/>
                  </a:rPr>
                  <a:t>𝑂(𝑛^2)</a:t>
                </a:r>
                <a:r>
                  <a:rPr lang="en-US" sz="1400" dirty="0" smtClean="0"/>
                  <a:t>.</a:t>
                </a:r>
                <a:endParaRPr lang="ru-RU" sz="1400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09154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ru-RU" sz="1400" baseline="0" dirty="0" smtClean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Алгоритм сортировки</a:t>
                </a:r>
                <a:r>
                  <a:rPr lang="ru-RU" baseline="0" dirty="0" smtClean="0"/>
                  <a:t> пузырьком похож на алгоритм сортировки выбором. Отличие заключается в том, что в первом алгоритме максимальный элемент не ищется отдельно, а выталкивается в конец массива последовательными обменами пар элементов.</a:t>
                </a:r>
              </a:p>
              <a:p>
                <a:r>
                  <a:rPr lang="ru-RU" baseline="0" dirty="0" smtClean="0"/>
                  <a:t>Соответственно, оба алгоритма имеют одинаковую трудоемкость </a:t>
                </a:r>
                <a:r>
                  <a:rPr lang="en-US" sz="1400" b="0" i="0" baseline="0" smtClean="0">
                    <a:latin typeface="Cambria Math"/>
                  </a:rPr>
                  <a:t>𝑂(𝑛^2)</a:t>
                </a:r>
                <a:r>
                  <a:rPr lang="en-US" sz="1400" dirty="0" smtClean="0"/>
                  <a:t>.</a:t>
                </a:r>
                <a:endParaRPr lang="ru-RU" sz="1400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09154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ru-RU" sz="1400" baseline="0" dirty="0" smtClean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Алгоритм сортировки</a:t>
                </a:r>
                <a:r>
                  <a:rPr lang="ru-RU" baseline="0" dirty="0" smtClean="0"/>
                  <a:t> пузырьком похож на алгоритм сортировки выбором. Отличие заключается в том, что в первом алгоритме максимальный элемент не ищется отдельно, а выталкивается в конец массива последовательными обменами пар элементов.</a:t>
                </a:r>
              </a:p>
              <a:p>
                <a:r>
                  <a:rPr lang="ru-RU" baseline="0" dirty="0" smtClean="0"/>
                  <a:t>Соответственно, оба алгоритма имеют одинаковую трудоемкость </a:t>
                </a:r>
                <a:r>
                  <a:rPr lang="en-US" sz="1400" b="0" i="0" baseline="0" smtClean="0">
                    <a:latin typeface="Cambria Math"/>
                  </a:rPr>
                  <a:t>𝑂(𝑛^2)</a:t>
                </a:r>
                <a:r>
                  <a:rPr lang="en-US" sz="1400" dirty="0" smtClean="0"/>
                  <a:t>.</a:t>
                </a:r>
                <a:endParaRPr lang="ru-RU" sz="1400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09154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sz="1400" baseline="0" dirty="0" smtClean="0"/>
                  <a:t>Начальный вызов функции: </a:t>
                </a:r>
                <a:r>
                  <a:rPr lang="en-US" sz="1400" b="1" baseline="0" dirty="0" err="1" smtClean="0"/>
                  <a:t>quick_sort</a:t>
                </a:r>
                <a:r>
                  <a:rPr lang="en-US" sz="1400" b="1" baseline="0" dirty="0" smtClean="0"/>
                  <a:t>(A, 0, n-1)</a:t>
                </a:r>
                <a:r>
                  <a:rPr lang="en-US" sz="1400" baseline="0" dirty="0" smtClean="0"/>
                  <a:t>.</a:t>
                </a:r>
                <a:endParaRPr lang="ru-RU" sz="1400" baseline="0" dirty="0" smtClean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Алгоритм сортировки</a:t>
                </a:r>
                <a:r>
                  <a:rPr lang="ru-RU" baseline="0" dirty="0" smtClean="0"/>
                  <a:t> пузырьком похож на алгоритм сортировки выбором. Отличие заключается в том, что в первом алгоритме максимальный элемент не ищется отдельно, а выталкивается в конец массива последовательными обменами пар элементов.</a:t>
                </a:r>
              </a:p>
              <a:p>
                <a:r>
                  <a:rPr lang="ru-RU" baseline="0" dirty="0" smtClean="0"/>
                  <a:t>Соответственно, оба алгоритма имеют одинаковую трудоемкость </a:t>
                </a:r>
                <a:r>
                  <a:rPr lang="en-US" sz="1400" b="0" i="0" baseline="0" smtClean="0">
                    <a:latin typeface="Cambria Math"/>
                  </a:rPr>
                  <a:t>𝑂(𝑛^2)</a:t>
                </a:r>
                <a:r>
                  <a:rPr lang="en-US" sz="1400" dirty="0" smtClean="0"/>
                  <a:t>.</a:t>
                </a:r>
                <a:endParaRPr lang="ru-RU" sz="1400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48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09154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sz="1400" baseline="0" dirty="0" smtClean="0"/>
                  <a:t>Все простейшие сортировки являются устойчивыми, если в них не меняются местами равные элементы.</a:t>
                </a:r>
              </a:p>
              <a:p>
                <a:r>
                  <a:rPr lang="ru-RU" sz="1400" baseline="0" dirty="0" smtClean="0"/>
                  <a:t>Среди эффективных алгоритмов сортировки устойчивым является только слияние.</a:t>
                </a:r>
              </a:p>
              <a:p>
                <a:r>
                  <a:rPr lang="ru-RU" sz="1400" baseline="0" dirty="0" smtClean="0"/>
                  <a:t>Свойство устойчивости необходимо при сортировке по нескольким ключам.</a:t>
                </a:r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Алгоритм сортировки</a:t>
                </a:r>
                <a:r>
                  <a:rPr lang="ru-RU" baseline="0" dirty="0" smtClean="0"/>
                  <a:t> пузырьком похож на алгоритм сортировки выбором. Отличие заключается в том, что в первом алгоритме максимальный элемент не ищется отдельно, а выталкивается в конец массива последовательными обменами пар элементов.</a:t>
                </a:r>
              </a:p>
              <a:p>
                <a:r>
                  <a:rPr lang="ru-RU" baseline="0" dirty="0" smtClean="0"/>
                  <a:t>Соответственно, оба алгоритма имеют одинаковую трудоемкость </a:t>
                </a:r>
                <a:r>
                  <a:rPr lang="en-US" sz="1400" b="0" i="0" baseline="0" smtClean="0">
                    <a:latin typeface="Cambria Math"/>
                  </a:rPr>
                  <a:t>𝑂(𝑛^2)</a:t>
                </a:r>
                <a:r>
                  <a:rPr lang="en-US" sz="1400" dirty="0" smtClean="0"/>
                  <a:t>.</a:t>
                </a:r>
                <a:endParaRPr lang="ru-RU" sz="1400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49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091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5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113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Вариант 2 отличается от предыдущего тем, что здесь три</a:t>
            </a:r>
            <a:r>
              <a:rPr lang="ru-RU" baseline="0" dirty="0" smtClean="0"/>
              <a:t> цикла объединены в</a:t>
            </a:r>
            <a:r>
              <a:rPr lang="ru-RU" dirty="0" smtClean="0"/>
              <a:t> один.</a:t>
            </a:r>
            <a:r>
              <a:rPr lang="ru-RU" baseline="0" dirty="0" smtClean="0"/>
              <a:t> В цикле сначала проверяется, не исчерпан ли массив </a:t>
            </a:r>
            <a:r>
              <a:rPr lang="en-US" b="1" baseline="0" dirty="0" smtClean="0"/>
              <a:t>A</a:t>
            </a:r>
            <a:r>
              <a:rPr lang="ru-RU" baseline="0" dirty="0" smtClean="0"/>
              <a:t> или </a:t>
            </a:r>
            <a:r>
              <a:rPr lang="en-US" b="1" baseline="0" dirty="0" smtClean="0"/>
              <a:t>B</a:t>
            </a:r>
            <a:r>
              <a:rPr lang="ru-RU" baseline="0" dirty="0" smtClean="0"/>
              <a:t> и, если нет, то производится проверка текущих элементов.</a:t>
            </a:r>
          </a:p>
          <a:p>
            <a:r>
              <a:rPr lang="ru-RU" baseline="0" dirty="0" smtClean="0"/>
              <a:t>Трудоемкости обоих вариантов одинаковы.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6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113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Сортировка слиянием основана на алгоритме слияния двух упорядоченных массивов. В сортировке ими будут не отдельные массивы, а упорядоченные последовательности элементов самого исходного массива </a:t>
            </a:r>
            <a:r>
              <a:rPr lang="en-US" b="1" dirty="0" smtClean="0"/>
              <a:t>A</a:t>
            </a:r>
            <a:r>
              <a:rPr lang="ru-RU" dirty="0" smtClean="0"/>
              <a:t> – серии. Для слияния серий необходим дополнительный массив</a:t>
            </a:r>
            <a:r>
              <a:rPr lang="ru-RU" baseline="0" dirty="0" smtClean="0"/>
              <a:t> </a:t>
            </a:r>
            <a:r>
              <a:rPr lang="en-US" b="1" baseline="0" dirty="0" smtClean="0"/>
              <a:t>D</a:t>
            </a:r>
            <a:r>
              <a:rPr lang="ru-RU" baseline="0" dirty="0" smtClean="0"/>
              <a:t> такой же длины, как исходный.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7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113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 smtClean="0"/>
              <a:t>merge_series</a:t>
            </a:r>
            <a:r>
              <a:rPr lang="ru-RU" dirty="0" smtClean="0"/>
              <a:t> – это алгоритм слияния серий </a:t>
            </a:r>
            <a:r>
              <a:rPr lang="en-US" b="1" dirty="0" smtClean="0"/>
              <a:t>A[b…c]</a:t>
            </a:r>
            <a:r>
              <a:rPr lang="ru-RU" dirty="0" smtClean="0"/>
              <a:t> и </a:t>
            </a:r>
            <a:r>
              <a:rPr lang="en-US" b="1" dirty="0" smtClean="0"/>
              <a:t>A[c+1…e]</a:t>
            </a:r>
            <a:r>
              <a:rPr lang="en-US" dirty="0" smtClean="0"/>
              <a:t> </a:t>
            </a:r>
            <a:r>
              <a:rPr lang="ru-RU" dirty="0" smtClean="0"/>
              <a:t> в одну серию </a:t>
            </a:r>
            <a:r>
              <a:rPr lang="en-US" b="1" dirty="0" smtClean="0"/>
              <a:t>D[b…e]</a:t>
            </a:r>
            <a:r>
              <a:rPr lang="ru-RU" dirty="0" smtClean="0"/>
              <a:t>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8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113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9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113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A359F-4E69-4C13-B3E9-337B43D15883}" type="datetime1">
              <a:rPr lang="ru-RU" smtClean="0"/>
              <a:t>17.02.2024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228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AD8A6-2DEA-44B6-BE11-C93ABE4578CB}" type="datetime1">
              <a:rPr lang="ru-RU" smtClean="0"/>
              <a:t>17.02.2024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3569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EAB32-AB76-40D2-91E6-3BDE959F0F21}" type="datetime1">
              <a:rPr lang="ru-RU" smtClean="0"/>
              <a:t>17.02.2024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598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8181B-503E-4946-9B23-108626359422}" type="datetime1">
              <a:rPr lang="ru-RU" smtClean="0"/>
              <a:t>17.02.2024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855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F23D-AD02-415C-B5A4-CD3710158ADA}" type="datetime1">
              <a:rPr lang="ru-RU" smtClean="0"/>
              <a:t>17.02.2024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8141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4EB2-FA8A-4E47-AB29-A7589D053EA4}" type="datetime1">
              <a:rPr lang="ru-RU" smtClean="0"/>
              <a:t>17.02.2024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8484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0A6A4-5BAF-4F88-B2FC-7B1263EB046C}" type="datetime1">
              <a:rPr lang="ru-RU" smtClean="0"/>
              <a:t>17.02.2024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865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7BA1E-1F6C-41C6-B5FC-B980FFFEA30A}" type="datetime1">
              <a:rPr lang="ru-RU" smtClean="0"/>
              <a:t>17.02.2024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93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68FC-AE0E-4B57-B9D7-FE2DB6AC5056}" type="datetime1">
              <a:rPr lang="ru-RU" smtClean="0"/>
              <a:t>17.02.2024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5391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EE407-7786-4C64-B913-F5112C26D8C8}" type="datetime1">
              <a:rPr lang="ru-RU" smtClean="0"/>
              <a:t>17.02.2024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336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07AB6-74E5-4EE9-BCA0-8CE0DC98AEEE}" type="datetime1">
              <a:rPr lang="ru-RU" smtClean="0"/>
              <a:t>17.02.2024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8708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219FE-E09C-467F-BC9B-58DBEEF15DFA}" type="datetime1">
              <a:rPr lang="ru-RU" smtClean="0"/>
              <a:t>17.02.2024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6830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2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7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628800"/>
            <a:ext cx="7772400" cy="1470025"/>
          </a:xfrm>
        </p:spPr>
        <p:txBody>
          <a:bodyPr>
            <a:norm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Алгоритмы и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структуры данных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3528" y="3717032"/>
            <a:ext cx="8568952" cy="1536576"/>
          </a:xfrm>
        </p:spPr>
        <p:txBody>
          <a:bodyPr>
            <a:normAutofit/>
          </a:bodyPr>
          <a:lstStyle/>
          <a:p>
            <a:r>
              <a:rPr lang="ru-RU" sz="4000" dirty="0" smtClean="0">
                <a:solidFill>
                  <a:schemeClr val="tx1"/>
                </a:solidFill>
              </a:rPr>
              <a:t>Эффективные алгоритмы </a:t>
            </a:r>
            <a:r>
              <a:rPr lang="ru-RU" sz="4000" dirty="0" smtClean="0">
                <a:solidFill>
                  <a:schemeClr val="tx1"/>
                </a:solidFill>
              </a:rPr>
              <a:t>сортировки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422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720080"/>
          </a:xfrm>
        </p:spPr>
        <p:txBody>
          <a:bodyPr>
            <a:noAutofit/>
          </a:bodyPr>
          <a:lstStyle/>
          <a:p>
            <a:r>
              <a:rPr lang="ru-RU" sz="3600" dirty="0">
                <a:solidFill>
                  <a:schemeClr val="accent1"/>
                </a:solidFill>
              </a:rPr>
              <a:t>Вызов рекурсивной функции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544616"/>
          </a:xfrm>
        </p:spPr>
        <p:txBody>
          <a:bodyPr>
            <a:normAutofit fontScale="92500" lnSpcReduction="20000"/>
          </a:bodyPr>
          <a:lstStyle/>
          <a:p>
            <a:pPr marL="342000" indent="-342000">
              <a:lnSpc>
                <a:spcPct val="130000"/>
              </a:lnSpc>
              <a:spcBef>
                <a:spcPts val="0"/>
              </a:spcBef>
              <a:buNone/>
            </a:pPr>
            <a:r>
              <a:rPr lang="ru-RU" sz="2800" dirty="0"/>
              <a:t>Перед </a:t>
            </a:r>
            <a:r>
              <a:rPr lang="ru-RU" sz="2800" dirty="0" smtClean="0"/>
              <a:t>начальным вызовом </a:t>
            </a:r>
            <a:r>
              <a:rPr lang="ru-RU" sz="2800" dirty="0"/>
              <a:t>рекурсивной функции </a:t>
            </a:r>
            <a:r>
              <a:rPr lang="en-US" sz="2800" dirty="0" err="1">
                <a:solidFill>
                  <a:srgbClr val="C00000"/>
                </a:solidFill>
              </a:rPr>
              <a:t>merge_rec</a:t>
            </a:r>
            <a:r>
              <a:rPr lang="ru-RU" sz="2800" dirty="0"/>
              <a:t> необходимо выделять, а затем передать в функцию рабочий массив </a:t>
            </a:r>
            <a:r>
              <a:rPr lang="en-US" sz="2800" dirty="0">
                <a:solidFill>
                  <a:srgbClr val="C00000"/>
                </a:solidFill>
              </a:rPr>
              <a:t>D</a:t>
            </a:r>
            <a:r>
              <a:rPr lang="ru-RU" sz="2800" dirty="0"/>
              <a:t>, который нужен только в самой сортировке. Информация о начальных значениях границ области сортировки </a:t>
            </a:r>
            <a:r>
              <a:rPr lang="en-US" sz="2800" dirty="0">
                <a:solidFill>
                  <a:srgbClr val="C00000"/>
                </a:solidFill>
              </a:rPr>
              <a:t>b</a:t>
            </a:r>
            <a:r>
              <a:rPr lang="ru-RU" sz="2800" dirty="0"/>
              <a:t> и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C00000"/>
                </a:solidFill>
              </a:rPr>
              <a:t>e</a:t>
            </a:r>
            <a:r>
              <a:rPr lang="ru-RU" sz="2800" dirty="0"/>
              <a:t> также не важна для пользователя, которому нужно просто упорядочить массив </a:t>
            </a:r>
            <a:r>
              <a:rPr lang="en-US" sz="2800" dirty="0">
                <a:solidFill>
                  <a:srgbClr val="C00000"/>
                </a:solidFill>
              </a:rPr>
              <a:t>A</a:t>
            </a:r>
            <a:r>
              <a:rPr lang="ru-RU" sz="2800" dirty="0"/>
              <a:t> длины </a:t>
            </a:r>
            <a:r>
              <a:rPr lang="en-US" sz="2800" dirty="0">
                <a:solidFill>
                  <a:srgbClr val="C00000"/>
                </a:solidFill>
              </a:rPr>
              <a:t>n</a:t>
            </a:r>
            <a:r>
              <a:rPr lang="ru-RU" sz="2800" dirty="0"/>
              <a:t>.</a:t>
            </a:r>
          </a:p>
          <a:p>
            <a:pPr marL="342000" indent="-342000">
              <a:lnSpc>
                <a:spcPct val="130000"/>
              </a:lnSpc>
              <a:spcBef>
                <a:spcPts val="600"/>
              </a:spcBef>
              <a:buNone/>
            </a:pPr>
            <a:r>
              <a:rPr lang="ru-RU" sz="2800" dirty="0"/>
              <a:t>Поэтому для простоты использования лучше создать дополнительную </a:t>
            </a:r>
            <a:r>
              <a:rPr lang="ru-RU" sz="2800" dirty="0" err="1" smtClean="0"/>
              <a:t>нерекурсивную</a:t>
            </a:r>
            <a:r>
              <a:rPr lang="ru-RU" sz="2800" dirty="0" smtClean="0"/>
              <a:t> функцию-обертку </a:t>
            </a:r>
            <a:r>
              <a:rPr lang="en-US" sz="2800" dirty="0" err="1">
                <a:solidFill>
                  <a:srgbClr val="C00000"/>
                </a:solidFill>
              </a:rPr>
              <a:t>merge_sort</a:t>
            </a:r>
            <a:r>
              <a:rPr lang="ru-RU" sz="2800" dirty="0"/>
              <a:t>,  которая выполнит все необходимое для вызова </a:t>
            </a:r>
            <a:r>
              <a:rPr lang="en-US" sz="2800" dirty="0" err="1"/>
              <a:t>merge_rec</a:t>
            </a:r>
            <a:r>
              <a:rPr lang="ru-RU" sz="2800" dirty="0"/>
              <a:t>. Пользователь будет вызывать только </a:t>
            </a:r>
            <a:r>
              <a:rPr lang="en-US" sz="2800" dirty="0" err="1" smtClean="0"/>
              <a:t>merge_sort</a:t>
            </a:r>
            <a:r>
              <a:rPr lang="ru-RU" sz="2800" dirty="0" smtClean="0"/>
              <a:t>.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295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720080"/>
          </a:xfrm>
        </p:spPr>
        <p:txBody>
          <a:bodyPr>
            <a:noAutofit/>
          </a:bodyPr>
          <a:lstStyle/>
          <a:p>
            <a:r>
              <a:rPr lang="ru-RU" sz="3600" dirty="0" smtClean="0">
                <a:solidFill>
                  <a:schemeClr val="accent1"/>
                </a:solidFill>
              </a:rPr>
              <a:t>Вызов рекурсивной функции</a:t>
            </a:r>
            <a:endParaRPr lang="ru-RU" sz="3600" dirty="0">
              <a:solidFill>
                <a:schemeClr val="accent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84576"/>
          </a:xfrm>
        </p:spPr>
        <p:txBody>
          <a:bodyPr>
            <a:normAutofit/>
          </a:bodyPr>
          <a:lstStyle/>
          <a:p>
            <a:pPr marL="360000" indent="-360000">
              <a:lnSpc>
                <a:spcPct val="114000"/>
              </a:lnSpc>
              <a:spcBef>
                <a:spcPts val="0"/>
              </a:spcBef>
              <a:buNone/>
            </a:pPr>
            <a:r>
              <a:rPr lang="ru-RU" sz="2600" b="1" dirty="0" smtClean="0">
                <a:cs typeface="Courier New" panose="02070309020205020404" pitchFamily="49" charset="0"/>
              </a:rPr>
              <a:t>Функция-обертка</a:t>
            </a:r>
            <a:r>
              <a:rPr lang="ru-RU" sz="2600" dirty="0" smtClean="0">
                <a:cs typeface="Courier New" panose="02070309020205020404" pitchFamily="49" charset="0"/>
              </a:rPr>
              <a:t> для рекурсивной функции </a:t>
            </a:r>
            <a:r>
              <a:rPr lang="en-US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merge_rec</a:t>
            </a:r>
            <a:r>
              <a:rPr lang="en-US" sz="2600" dirty="0" smtClean="0">
                <a:cs typeface="Courier New" panose="02070309020205020404" pitchFamily="49" charset="0"/>
              </a:rPr>
              <a:t>  </a:t>
            </a:r>
            <a:r>
              <a:rPr lang="ru-RU" sz="2600" dirty="0" smtClean="0">
                <a:cs typeface="Courier New" panose="02070309020205020404" pitchFamily="49" charset="0"/>
              </a:rPr>
              <a:t>выделяет и освобождает память для динамического рабочего массива и вызывает 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merge_rec</a:t>
            </a:r>
            <a:r>
              <a:rPr lang="en-US" sz="2600" dirty="0" smtClean="0">
                <a:cs typeface="Courier New" panose="02070309020205020404" pitchFamily="49" charset="0"/>
              </a:rPr>
              <a:t>:</a:t>
            </a:r>
            <a:endParaRPr lang="ru-RU" sz="2600" dirty="0" smtClean="0">
              <a:cs typeface="Courier New" panose="02070309020205020404" pitchFamily="49" charset="0"/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merge_sort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(double *A, 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*D = new double[n];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merge_rec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0, n-1, D);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delete [] D;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672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720080"/>
          </a:xfrm>
        </p:spPr>
        <p:txBody>
          <a:bodyPr>
            <a:noAutofit/>
          </a:bodyPr>
          <a:lstStyle/>
          <a:p>
            <a:r>
              <a:rPr lang="ru-RU" sz="3600" dirty="0" smtClean="0">
                <a:solidFill>
                  <a:schemeClr val="accent1"/>
                </a:solidFill>
              </a:rPr>
              <a:t>Глубина рекурсии и количество вызовов</a:t>
            </a:r>
            <a:endParaRPr lang="ru-RU" sz="3600" dirty="0">
              <a:solidFill>
                <a:schemeClr val="accent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908720"/>
            <a:ext cx="8784976" cy="59492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936010"/>
            <a:ext cx="8640960" cy="587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Aft>
                <a:spcPts val="1200"/>
              </a:spcAft>
            </a:pPr>
            <a:r>
              <a:rPr lang="ru-RU" altLang="ru-RU" sz="2600" dirty="0" smtClean="0">
                <a:solidFill>
                  <a:prstClr val="black"/>
                </a:solidFill>
              </a:rPr>
              <a:t>Пусть </a:t>
            </a:r>
            <a:r>
              <a:rPr lang="ru-RU" altLang="ru-RU" sz="2600" dirty="0">
                <a:solidFill>
                  <a:prstClr val="black"/>
                </a:solidFill>
              </a:rPr>
              <a:t>размер</a:t>
            </a:r>
            <a:r>
              <a:rPr lang="ru-RU" altLang="ru-RU" sz="2600" dirty="0">
                <a:solidFill>
                  <a:prstClr val="black"/>
                </a:solidFill>
                <a:latin typeface="Times New Roman" pitchFamily="18" charset="0"/>
              </a:rPr>
              <a:t>  </a:t>
            </a:r>
            <a:r>
              <a:rPr lang="en-US" altLang="ru-RU" sz="2600" i="1" dirty="0">
                <a:solidFill>
                  <a:prstClr val="black"/>
                </a:solidFill>
                <a:latin typeface="Times New Roman" pitchFamily="18" charset="0"/>
              </a:rPr>
              <a:t>n</a:t>
            </a:r>
            <a:r>
              <a:rPr lang="ru-RU" altLang="ru-RU" sz="2600" i="1" dirty="0">
                <a:solidFill>
                  <a:prstClr val="black"/>
                </a:solidFill>
                <a:latin typeface="Times New Roman" pitchFamily="18" charset="0"/>
              </a:rPr>
              <a:t> </a:t>
            </a:r>
            <a:r>
              <a:rPr lang="ru-RU" altLang="ru-RU" sz="2600" dirty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lang="ru-RU" altLang="ru-RU" sz="2600" dirty="0" smtClean="0">
                <a:solidFill>
                  <a:prstClr val="black"/>
                </a:solidFill>
              </a:rPr>
              <a:t>сортируемого массива </a:t>
            </a:r>
            <a:r>
              <a:rPr lang="en-US" altLang="ru-RU" sz="2600" dirty="0" smtClean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lang="ru-RU" altLang="ru-RU" sz="2600" dirty="0">
                <a:solidFill>
                  <a:prstClr val="black"/>
                </a:solidFill>
                <a:latin typeface="Times New Roman" pitchFamily="18" charset="0"/>
              </a:rPr>
              <a:t>2</a:t>
            </a:r>
            <a:r>
              <a:rPr lang="en-US" altLang="ru-RU" sz="2600" i="1" baseline="30000" dirty="0">
                <a:solidFill>
                  <a:prstClr val="black"/>
                </a:solidFill>
                <a:latin typeface="Times New Roman" pitchFamily="18" charset="0"/>
              </a:rPr>
              <a:t>m</a:t>
            </a:r>
            <a:r>
              <a:rPr lang="en-US" altLang="ru-RU" sz="2600" baseline="30000" dirty="0">
                <a:solidFill>
                  <a:prstClr val="black"/>
                </a:solidFill>
                <a:latin typeface="Times New Roman" pitchFamily="18" charset="0"/>
              </a:rPr>
              <a:t> </a:t>
            </a:r>
            <a:r>
              <a:rPr lang="ru-RU" altLang="ru-RU" sz="2600" baseline="30000" dirty="0">
                <a:solidFill>
                  <a:prstClr val="black"/>
                </a:solidFill>
                <a:latin typeface="Times New Roman" pitchFamily="18" charset="0"/>
              </a:rPr>
              <a:t>–</a:t>
            </a:r>
            <a:r>
              <a:rPr lang="en-US" altLang="ru-RU" sz="2600" baseline="30000" dirty="0">
                <a:solidFill>
                  <a:prstClr val="black"/>
                </a:solidFill>
                <a:latin typeface="Times New Roman" pitchFamily="18" charset="0"/>
              </a:rPr>
              <a:t> </a:t>
            </a:r>
            <a:r>
              <a:rPr lang="ru-RU" altLang="ru-RU" sz="2600" baseline="30000" dirty="0">
                <a:solidFill>
                  <a:prstClr val="black"/>
                </a:solidFill>
                <a:latin typeface="Times New Roman" pitchFamily="18" charset="0"/>
              </a:rPr>
              <a:t>1</a:t>
            </a:r>
            <a:r>
              <a:rPr lang="en-US" altLang="ru-RU" sz="2600" dirty="0">
                <a:solidFill>
                  <a:prstClr val="black"/>
                </a:solidFill>
                <a:latin typeface="Times New Roman" pitchFamily="18" charset="0"/>
              </a:rPr>
              <a:t> </a:t>
            </a:r>
            <a:r>
              <a:rPr lang="ru-RU" altLang="ru-RU" sz="2600" dirty="0">
                <a:solidFill>
                  <a:prstClr val="black"/>
                </a:solidFill>
                <a:latin typeface="Times New Roman" pitchFamily="18" charset="0"/>
              </a:rPr>
              <a:t>&lt;</a:t>
            </a:r>
            <a:r>
              <a:rPr lang="en-US" altLang="ru-RU" sz="2600" dirty="0">
                <a:solidFill>
                  <a:prstClr val="black"/>
                </a:solidFill>
                <a:latin typeface="Times New Roman" pitchFamily="18" charset="0"/>
              </a:rPr>
              <a:t> </a:t>
            </a:r>
            <a:r>
              <a:rPr lang="en-US" altLang="ru-RU" sz="2600" i="1" dirty="0">
                <a:solidFill>
                  <a:prstClr val="black"/>
                </a:solidFill>
                <a:latin typeface="Times New Roman" pitchFamily="18" charset="0"/>
              </a:rPr>
              <a:t>n</a:t>
            </a:r>
            <a:r>
              <a:rPr lang="en-US" altLang="ru-RU" sz="2600" dirty="0">
                <a:solidFill>
                  <a:prstClr val="black"/>
                </a:solidFill>
                <a:latin typeface="Times New Roman" pitchFamily="18" charset="0"/>
              </a:rPr>
              <a:t> </a:t>
            </a:r>
            <a:r>
              <a:rPr lang="ru-RU" altLang="ru-RU" sz="2600" dirty="0">
                <a:solidFill>
                  <a:prstClr val="black"/>
                </a:solidFill>
                <a:latin typeface="Times New Roman" pitchFamily="18" charset="0"/>
              </a:rPr>
              <a:t>≤</a:t>
            </a:r>
            <a:r>
              <a:rPr lang="en-US" altLang="ru-RU" sz="2600" dirty="0">
                <a:solidFill>
                  <a:prstClr val="black"/>
                </a:solidFill>
                <a:latin typeface="Times New Roman" pitchFamily="18" charset="0"/>
              </a:rPr>
              <a:t> </a:t>
            </a:r>
            <a:r>
              <a:rPr lang="ru-RU" altLang="ru-RU" sz="2600" dirty="0">
                <a:solidFill>
                  <a:prstClr val="black"/>
                </a:solidFill>
                <a:latin typeface="Times New Roman" pitchFamily="18" charset="0"/>
              </a:rPr>
              <a:t>2</a:t>
            </a:r>
            <a:r>
              <a:rPr lang="en-US" altLang="ru-RU" sz="2600" i="1" baseline="30000" dirty="0">
                <a:solidFill>
                  <a:prstClr val="black"/>
                </a:solidFill>
                <a:latin typeface="Times New Roman" pitchFamily="18" charset="0"/>
              </a:rPr>
              <a:t>m</a:t>
            </a:r>
            <a:r>
              <a:rPr lang="ru-RU" altLang="ru-RU" sz="2600" dirty="0">
                <a:solidFill>
                  <a:prstClr val="black"/>
                </a:solidFill>
                <a:latin typeface="Times New Roman" pitchFamily="18" charset="0"/>
              </a:rPr>
              <a:t>,</a:t>
            </a:r>
          </a:p>
          <a:p>
            <a:pPr>
              <a:lnSpc>
                <a:spcPct val="114000"/>
              </a:lnSpc>
              <a:spcAft>
                <a:spcPts val="1200"/>
              </a:spcAft>
            </a:pPr>
            <a:r>
              <a:rPr lang="ru-RU" altLang="ru-RU" sz="2600" dirty="0" smtClean="0">
                <a:solidFill>
                  <a:prstClr val="black"/>
                </a:solidFill>
              </a:rPr>
              <a:t>тогда </a:t>
            </a:r>
            <a:r>
              <a:rPr lang="ru-RU" altLang="ru-RU" sz="2600" dirty="0">
                <a:solidFill>
                  <a:prstClr val="black"/>
                </a:solidFill>
              </a:rPr>
              <a:t>не более чем за  </a:t>
            </a:r>
            <a:r>
              <a:rPr lang="en-US" altLang="ru-RU" sz="2600" i="1" dirty="0">
                <a:solidFill>
                  <a:prstClr val="black"/>
                </a:solidFill>
                <a:latin typeface="Times New Roman" pitchFamily="18" charset="0"/>
              </a:rPr>
              <a:t>m</a:t>
            </a:r>
            <a:r>
              <a:rPr lang="ru-RU" altLang="ru-RU" sz="2600" dirty="0">
                <a:solidFill>
                  <a:prstClr val="black"/>
                </a:solidFill>
                <a:latin typeface="Times New Roman" pitchFamily="18" charset="0"/>
              </a:rPr>
              <a:t>  </a:t>
            </a:r>
            <a:r>
              <a:rPr lang="ru-RU" altLang="ru-RU" sz="2600" dirty="0">
                <a:solidFill>
                  <a:prstClr val="black"/>
                </a:solidFill>
              </a:rPr>
              <a:t>последовательных делений размер фрагмента массива станет равным </a:t>
            </a:r>
            <a:r>
              <a:rPr lang="ru-RU" altLang="ru-RU" sz="2600" dirty="0" smtClean="0">
                <a:solidFill>
                  <a:prstClr val="black"/>
                </a:solidFill>
              </a:rPr>
              <a:t>1, поэтому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1200"/>
              </a:spcAft>
            </a:pPr>
            <a:r>
              <a:rPr lang="ru-RU" altLang="ru-RU" sz="2600" dirty="0" smtClean="0">
                <a:solidFill>
                  <a:srgbClr val="C00000"/>
                </a:solidFill>
              </a:rPr>
              <a:t>глубина </a:t>
            </a:r>
            <a:r>
              <a:rPr lang="ru-RU" altLang="ru-RU" sz="2600" dirty="0">
                <a:solidFill>
                  <a:srgbClr val="C00000"/>
                </a:solidFill>
              </a:rPr>
              <a:t>рекурсии</a:t>
            </a:r>
            <a:r>
              <a:rPr lang="ru-RU" altLang="ru-RU" sz="2600" dirty="0">
                <a:solidFill>
                  <a:prstClr val="black"/>
                </a:solidFill>
              </a:rPr>
              <a:t> также не превысит  </a:t>
            </a:r>
            <a:r>
              <a:rPr lang="en-US" altLang="ru-RU" sz="2600" i="1" dirty="0" smtClean="0">
                <a:solidFill>
                  <a:prstClr val="black"/>
                </a:solidFill>
                <a:latin typeface="Times New Roman" pitchFamily="18" charset="0"/>
              </a:rPr>
              <a:t>m</a:t>
            </a:r>
            <a:r>
              <a:rPr lang="ru-RU" altLang="ru-RU" sz="2600" i="1" dirty="0" smtClean="0">
                <a:solidFill>
                  <a:prstClr val="black"/>
                </a:solidFill>
                <a:latin typeface="Times New Roman" pitchFamily="18" charset="0"/>
              </a:rPr>
              <a:t> =</a:t>
            </a:r>
          </a:p>
          <a:p>
            <a:pPr>
              <a:lnSpc>
                <a:spcPct val="114000"/>
              </a:lnSpc>
            </a:pPr>
            <a:r>
              <a:rPr lang="ru-RU" sz="2600" dirty="0">
                <a:solidFill>
                  <a:srgbClr val="C00000"/>
                </a:solidFill>
              </a:rPr>
              <a:t>Количество рекурсивных </a:t>
            </a:r>
            <a:r>
              <a:rPr lang="ru-RU" sz="2600" dirty="0" smtClean="0">
                <a:solidFill>
                  <a:srgbClr val="C00000"/>
                </a:solidFill>
              </a:rPr>
              <a:t>вызовов</a:t>
            </a:r>
            <a:r>
              <a:rPr lang="ru-RU" sz="2600" dirty="0" smtClean="0"/>
              <a:t>:</a:t>
            </a:r>
            <a:endParaRPr lang="ru-RU" sz="2600" dirty="0"/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ru-RU" sz="2600" dirty="0"/>
              <a:t>1 для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600" dirty="0"/>
              <a:t> </a:t>
            </a:r>
            <a:r>
              <a:rPr lang="ru-RU" sz="2600" dirty="0"/>
              <a:t>элементов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ru-RU" sz="2600" dirty="0"/>
              <a:t>2 для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</a:t>
            </a:r>
            <a:r>
              <a:rPr lang="en-US" sz="2600" dirty="0"/>
              <a:t> </a:t>
            </a:r>
            <a:r>
              <a:rPr lang="ru-RU" sz="2600" dirty="0"/>
              <a:t>элементов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ru-RU" sz="2600" dirty="0"/>
              <a:t>…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</a:t>
            </a:r>
            <a:r>
              <a:rPr lang="en-US" sz="2600" dirty="0"/>
              <a:t> </a:t>
            </a:r>
            <a:r>
              <a:rPr lang="ru-RU" sz="2600" dirty="0"/>
              <a:t>для пар элементов</a:t>
            </a:r>
          </a:p>
          <a:p>
            <a:pPr>
              <a:lnSpc>
                <a:spcPct val="114000"/>
              </a:lnSpc>
              <a:spcBef>
                <a:spcPts val="1200"/>
              </a:spcBef>
            </a:pPr>
            <a:r>
              <a:rPr lang="ru-RU" sz="2600" dirty="0"/>
              <a:t>Всего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 +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/4 +…+ 2 + 1 =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  <a:r>
              <a:rPr lang="en-US" sz="2600" dirty="0"/>
              <a:t>.</a:t>
            </a:r>
            <a:endParaRPr lang="ru-RU" sz="2600" dirty="0"/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1200"/>
              </a:spcAft>
            </a:pPr>
            <a:endParaRPr lang="en-US" altLang="ru-RU" sz="2600" dirty="0">
              <a:solidFill>
                <a:prstClr val="black"/>
              </a:solidFill>
            </a:endParaRP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8971813"/>
              </p:ext>
            </p:extLst>
          </p:nvPr>
        </p:nvGraphicFramePr>
        <p:xfrm>
          <a:off x="7020446" y="2755776"/>
          <a:ext cx="122396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name="Формула" r:id="rId4" imgW="787400" imgH="292100" progId="Equation.3">
                  <p:embed/>
                </p:oleObj>
              </mc:Choice>
              <mc:Fallback>
                <p:oleObj name="Формула" r:id="rId4" imgW="7874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0446" y="2755776"/>
                        <a:ext cx="122396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0628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720080"/>
          </a:xfrm>
        </p:spPr>
        <p:txBody>
          <a:bodyPr>
            <a:noAutofit/>
          </a:bodyPr>
          <a:lstStyle/>
          <a:p>
            <a:r>
              <a:rPr lang="ru-RU" sz="3600" dirty="0" smtClean="0">
                <a:solidFill>
                  <a:schemeClr val="accent1"/>
                </a:solidFill>
              </a:rPr>
              <a:t>Трудоемкость рекурсивной сортировки</a:t>
            </a:r>
            <a:endParaRPr lang="ru-RU" sz="3600" dirty="0">
              <a:solidFill>
                <a:schemeClr val="accent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908720"/>
            <a:ext cx="8784976" cy="59492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79512" y="936010"/>
                <a:ext cx="8784976" cy="47374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1800"/>
                  </a:spcBef>
                </a:pPr>
                <a:r>
                  <a:rPr lang="ru-RU" altLang="ru-RU" sz="2600" dirty="0" smtClean="0">
                    <a:solidFill>
                      <a:srgbClr val="C00000"/>
                    </a:solidFill>
                  </a:rPr>
                  <a:t>Рекуррентное соотношение для трудоемкости</a:t>
                </a:r>
                <a:r>
                  <a:rPr lang="ru-RU" altLang="ru-RU" sz="2600" b="1" dirty="0" smtClean="0">
                    <a:solidFill>
                      <a:prstClr val="black"/>
                    </a:solidFill>
                  </a:rPr>
                  <a:t> </a:t>
                </a:r>
                <a:r>
                  <a:rPr lang="ru-RU" altLang="ru-RU" sz="2600" dirty="0" smtClean="0">
                    <a:solidFill>
                      <a:prstClr val="black"/>
                    </a:solidFill>
                    <a:latin typeface="Times New Roman" pitchFamily="18" charset="0"/>
                  </a:rPr>
                  <a:t> </a:t>
                </a:r>
                <a:r>
                  <a:rPr lang="en-US" altLang="ru-RU" sz="2600" i="1" dirty="0">
                    <a:solidFill>
                      <a:prstClr val="black"/>
                    </a:solidFill>
                    <a:latin typeface="Times New Roman" pitchFamily="18" charset="0"/>
                  </a:rPr>
                  <a:t>T</a:t>
                </a:r>
                <a:r>
                  <a:rPr lang="ru-RU" altLang="ru-RU" sz="2600" dirty="0">
                    <a:solidFill>
                      <a:prstClr val="black"/>
                    </a:solidFill>
                    <a:latin typeface="Times New Roman" pitchFamily="18" charset="0"/>
                  </a:rPr>
                  <a:t>(</a:t>
                </a:r>
                <a:r>
                  <a:rPr lang="en-US" altLang="ru-RU" sz="2600" i="1" dirty="0">
                    <a:solidFill>
                      <a:prstClr val="black"/>
                    </a:solidFill>
                    <a:latin typeface="Times New Roman" pitchFamily="18" charset="0"/>
                  </a:rPr>
                  <a:t>n</a:t>
                </a:r>
                <a:r>
                  <a:rPr lang="ru-RU" altLang="ru-RU" sz="2600" dirty="0">
                    <a:solidFill>
                      <a:prstClr val="black"/>
                    </a:solidFill>
                    <a:latin typeface="Times New Roman" pitchFamily="18" charset="0"/>
                  </a:rPr>
                  <a:t>):</a:t>
                </a:r>
                <a:r>
                  <a:rPr lang="ru-RU" altLang="ru-RU" sz="2600" dirty="0">
                    <a:solidFill>
                      <a:prstClr val="black"/>
                    </a:solidFill>
                  </a:rPr>
                  <a:t> </a:t>
                </a:r>
                <a:endParaRPr lang="en-US" altLang="ru-RU" sz="2600" dirty="0">
                  <a:solidFill>
                    <a:prstClr val="black"/>
                  </a:solidFill>
                  <a:latin typeface="Times New Roman" pitchFamily="18" charset="0"/>
                </a:endParaRPr>
              </a:p>
              <a:p>
                <a:endParaRPr lang="en-US" altLang="ru-RU" sz="2600" dirty="0">
                  <a:solidFill>
                    <a:prstClr val="black"/>
                  </a:solidFill>
                  <a:latin typeface="Times New Roman" pitchFamily="18" charset="0"/>
                </a:endParaRPr>
              </a:p>
              <a:p>
                <a:pPr>
                  <a:spcBef>
                    <a:spcPts val="1800"/>
                  </a:spcBef>
                </a:pPr>
                <a:r>
                  <a:rPr lang="ru-RU" sz="2600" dirty="0" smtClean="0"/>
                  <a:t>						</a:t>
                </a:r>
                <a:endParaRPr lang="ru-RU" sz="26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ru-RU" sz="2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ru-RU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/2)</a:t>
                </a:r>
                <a:r>
                  <a:rPr lang="en-US" sz="2600" b="1" dirty="0"/>
                  <a:t> </a:t>
                </a:r>
                <a:r>
                  <a:rPr lang="en-US" sz="2600" dirty="0"/>
                  <a:t>– </a:t>
                </a:r>
                <a:r>
                  <a:rPr lang="ru-RU" sz="2600" dirty="0"/>
                  <a:t>трудоемкость рекурсивной сортировки левой и правой частей длиной </a:t>
                </a:r>
                <a:r>
                  <a:rPr lang="en-US" sz="2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/2</a:t>
                </a: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en-US" sz="26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cn</a:t>
                </a:r>
                <a:r>
                  <a:rPr lang="en-US" sz="2600" dirty="0"/>
                  <a:t> – </a:t>
                </a:r>
                <a:r>
                  <a:rPr lang="ru-RU" sz="2600" dirty="0"/>
                  <a:t>затраты на слияние двух серий длины </a:t>
                </a:r>
                <a:r>
                  <a:rPr lang="en-US" sz="2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/2</a:t>
                </a:r>
                <a:r>
                  <a:rPr lang="en-US" sz="2600" dirty="0"/>
                  <a:t> </a:t>
                </a:r>
                <a:r>
                  <a:rPr lang="ru-RU" sz="2600" dirty="0"/>
                  <a:t>и копирование </a:t>
                </a:r>
                <a:r>
                  <a:rPr lang="en-US" sz="2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ru-RU" sz="2600" dirty="0"/>
                  <a:t> элементов из рабочего массива в исходный.</a:t>
                </a:r>
              </a:p>
              <a:p>
                <a:pPr>
                  <a:lnSpc>
                    <a:spcPct val="114000"/>
                  </a:lnSpc>
                  <a:spcBef>
                    <a:spcPts val="600"/>
                  </a:spcBef>
                </a:pPr>
                <a:r>
                  <a:rPr lang="ru-RU" altLang="ru-RU" sz="2600" dirty="0" smtClean="0">
                    <a:solidFill>
                      <a:prstClr val="black"/>
                    </a:solidFill>
                  </a:rPr>
                  <a:t>По 2-й теореме о трудоемкости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600" i="1">
                        <a:latin typeface="Cambria Math"/>
                      </a:rPr>
                      <m:t>=</m:t>
                    </m:r>
                    <m:r>
                      <a:rPr lang="en-US" sz="2600" i="1">
                        <a:latin typeface="Cambria Math"/>
                      </a:rPr>
                      <m:t>𝑂</m:t>
                    </m:r>
                    <m:r>
                      <a:rPr lang="en-US" sz="2600" i="1">
                        <a:latin typeface="Cambria Math"/>
                      </a:rPr>
                      <m:t>(</m:t>
                    </m:r>
                    <m:r>
                      <a:rPr lang="en-US" sz="2600" i="1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6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60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600" i="1">
                            <a:latin typeface="Cambria Math"/>
                          </a:rPr>
                          <m:t>𝑛</m:t>
                        </m:r>
                        <m:r>
                          <a:rPr lang="en-US" sz="2600" i="1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ru-RU" altLang="ru-RU" sz="2600" dirty="0" smtClean="0">
                    <a:solidFill>
                      <a:prstClr val="black"/>
                    </a:solidFill>
                  </a:rPr>
                  <a:t>.</a:t>
                </a:r>
                <a:endParaRPr lang="ru-RU" altLang="ru-RU" sz="2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936010"/>
                <a:ext cx="8784976" cy="4737451"/>
              </a:xfrm>
              <a:prstGeom prst="rect">
                <a:avLst/>
              </a:prstGeom>
              <a:blipFill rotWithShape="1">
                <a:blip r:embed="rId4"/>
                <a:stretch>
                  <a:fillRect l="-1179" t="-1287" r="-1040" b="-14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5276131"/>
              </p:ext>
            </p:extLst>
          </p:nvPr>
        </p:nvGraphicFramePr>
        <p:xfrm>
          <a:off x="899592" y="1556792"/>
          <a:ext cx="4968875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8" name="Формула" r:id="rId5" imgW="3505200" imgH="647700" progId="Equation.3">
                  <p:embed/>
                </p:oleObj>
              </mc:Choice>
              <mc:Fallback>
                <p:oleObj name="Формула" r:id="rId5" imgW="3505200" imgH="647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556792"/>
                        <a:ext cx="4968875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2183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0"/>
            <a:ext cx="8856984" cy="548680"/>
          </a:xfrm>
        </p:spPr>
        <p:txBody>
          <a:bodyPr>
            <a:noAutofit/>
          </a:bodyPr>
          <a:lstStyle/>
          <a:p>
            <a:r>
              <a:rPr lang="ru-RU" sz="36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Рекуррентное слияние (снизу вверх)</a:t>
            </a:r>
            <a:endParaRPr lang="ru-RU" sz="3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512" y="620688"/>
            <a:ext cx="8712968" cy="6237312"/>
          </a:xfrm>
        </p:spPr>
        <p:txBody>
          <a:bodyPr>
            <a:noAutofit/>
          </a:bodyPr>
          <a:lstStyle/>
          <a:p>
            <a:pPr marL="342000" indent="-342000" algn="l">
              <a:lnSpc>
                <a:spcPct val="114000"/>
              </a:lnSpc>
              <a:spcBef>
                <a:spcPts val="1200"/>
              </a:spcBef>
            </a:pPr>
            <a:r>
              <a:rPr lang="ru-RU" sz="2600" dirty="0">
                <a:solidFill>
                  <a:schemeClr val="tx1"/>
                </a:solidFill>
              </a:rPr>
              <a:t>В </a:t>
            </a:r>
            <a:r>
              <a:rPr lang="ru-RU" sz="2600" dirty="0">
                <a:solidFill>
                  <a:srgbClr val="C00000"/>
                </a:solidFill>
              </a:rPr>
              <a:t>рекурсивном слиянии </a:t>
            </a:r>
            <a:r>
              <a:rPr lang="ru-RU" sz="2600" dirty="0">
                <a:solidFill>
                  <a:schemeClr val="tx1"/>
                </a:solidFill>
              </a:rPr>
              <a:t>мы начинаем </a:t>
            </a:r>
            <a:r>
              <a:rPr lang="ru-RU" sz="2600" dirty="0">
                <a:solidFill>
                  <a:srgbClr val="C00000"/>
                </a:solidFill>
              </a:rPr>
              <a:t>сверху</a:t>
            </a:r>
            <a:r>
              <a:rPr lang="ru-RU" sz="2600" dirty="0">
                <a:solidFill>
                  <a:schemeClr val="tx1"/>
                </a:solidFill>
              </a:rPr>
              <a:t>: получаем 2 серии длины </a:t>
            </a:r>
            <a:r>
              <a:rPr lang="en-US" sz="2600" dirty="0">
                <a:solidFill>
                  <a:schemeClr val="tx1"/>
                </a:solidFill>
              </a:rPr>
              <a:t>n/2</a:t>
            </a:r>
            <a:r>
              <a:rPr lang="ru-RU" sz="2600" dirty="0">
                <a:solidFill>
                  <a:schemeClr val="tx1"/>
                </a:solidFill>
              </a:rPr>
              <a:t> и сливаем их в одну. Для получения этих серий мы рекурсивно вызываем этот же алгоритм, то есть переходим ко все более коротким последовательностям элементов, пока не дойдем до самых коротких серий длины 1</a:t>
            </a:r>
            <a:r>
              <a:rPr lang="ru-RU" sz="2600" dirty="0" smtClean="0">
                <a:solidFill>
                  <a:schemeClr val="tx1"/>
                </a:solidFill>
              </a:rPr>
              <a:t>. При рекурсивном подъеме смежные пары коротких серий сливаются в более длинные.</a:t>
            </a:r>
            <a:endParaRPr lang="ru-RU" sz="2600" dirty="0">
              <a:solidFill>
                <a:schemeClr val="tx1"/>
              </a:solidFill>
            </a:endParaRPr>
          </a:p>
          <a:p>
            <a:pPr marL="342000" indent="-342000" algn="l">
              <a:lnSpc>
                <a:spcPct val="114000"/>
              </a:lnSpc>
              <a:spcBef>
                <a:spcPts val="1200"/>
              </a:spcBef>
            </a:pPr>
            <a:r>
              <a:rPr lang="ru-RU" sz="2600" dirty="0">
                <a:solidFill>
                  <a:schemeClr val="tx1"/>
                </a:solidFill>
              </a:rPr>
              <a:t>В </a:t>
            </a:r>
            <a:r>
              <a:rPr lang="ru-RU" sz="2600" dirty="0">
                <a:solidFill>
                  <a:srgbClr val="C00000"/>
                </a:solidFill>
              </a:rPr>
              <a:t>рекуррентном слиянии</a:t>
            </a:r>
            <a:r>
              <a:rPr lang="ru-RU" sz="2600" dirty="0">
                <a:solidFill>
                  <a:schemeClr val="tx1"/>
                </a:solidFill>
              </a:rPr>
              <a:t> мы </a:t>
            </a:r>
            <a:r>
              <a:rPr lang="ru-RU" sz="2600" dirty="0" smtClean="0">
                <a:solidFill>
                  <a:schemeClr val="tx1"/>
                </a:solidFill>
              </a:rPr>
              <a:t>сразу начнем </a:t>
            </a:r>
            <a:r>
              <a:rPr lang="ru-RU" sz="2600" dirty="0">
                <a:solidFill>
                  <a:srgbClr val="C00000"/>
                </a:solidFill>
              </a:rPr>
              <a:t>снизу</a:t>
            </a:r>
            <a:r>
              <a:rPr lang="ru-RU" sz="2600" dirty="0">
                <a:solidFill>
                  <a:schemeClr val="tx1"/>
                </a:solidFill>
              </a:rPr>
              <a:t> – с серий длины 1, сливая </a:t>
            </a:r>
            <a:r>
              <a:rPr lang="ru-RU" sz="2600" dirty="0" smtClean="0">
                <a:solidFill>
                  <a:schemeClr val="tx1"/>
                </a:solidFill>
              </a:rPr>
              <a:t>пары элементов </a:t>
            </a:r>
            <a:r>
              <a:rPr lang="ru-RU" sz="2600" dirty="0">
                <a:solidFill>
                  <a:schemeClr val="tx1"/>
                </a:solidFill>
              </a:rPr>
              <a:t>в серии длины 2. Затем все упорядоченные пары сливаются в серии длины 4 и т.д., пока не будет получена одна серия – упорядоченный массив.</a:t>
            </a:r>
          </a:p>
          <a:p>
            <a:pPr marL="342900" lvl="0" indent="-342900" algn="l" fontAlgn="base">
              <a:spcAft>
                <a:spcPct val="0"/>
              </a:spcAft>
            </a:pPr>
            <a:endParaRPr lang="ru-RU" altLang="ru-RU" sz="2600" kern="0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476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0"/>
            <a:ext cx="8856984" cy="548680"/>
          </a:xfrm>
        </p:spPr>
        <p:txBody>
          <a:bodyPr>
            <a:noAutofit/>
          </a:bodyPr>
          <a:lstStyle/>
          <a:p>
            <a:r>
              <a:rPr lang="ru-RU" sz="36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Рекуррентное слияние (снизу вверх)</a:t>
            </a:r>
            <a:endParaRPr lang="ru-RU" sz="3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одзаголовок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23528" y="620688"/>
                <a:ext cx="8424936" cy="6237312"/>
              </a:xfrm>
            </p:spPr>
            <p:txBody>
              <a:bodyPr>
                <a:noAutofit/>
              </a:bodyPr>
              <a:lstStyle/>
              <a:p>
                <a:pPr marL="342900" lvl="0" indent="-342900" algn="l" fontAlgn="base">
                  <a:spcAft>
                    <a:spcPct val="0"/>
                  </a:spcAft>
                </a:pPr>
                <a:r>
                  <a:rPr lang="ru-RU" altLang="ru-RU" sz="2600" kern="0" dirty="0" smtClean="0">
                    <a:solidFill>
                      <a:schemeClr val="tx1"/>
                    </a:solidFill>
                  </a:rPr>
                  <a:t>Пусть </a:t>
                </a:r>
                <a14:m>
                  <m:oMath xmlns:m="http://schemas.openxmlformats.org/officeDocument/2006/math">
                    <m:r>
                      <a:rPr lang="en-US" altLang="ru-RU" sz="2600" b="0" i="1" kern="0" smtClean="0">
                        <a:solidFill>
                          <a:srgbClr val="C00000"/>
                        </a:solidFill>
                        <a:latin typeface="Cambria Math"/>
                      </a:rPr>
                      <m:t>𝑠</m:t>
                    </m:r>
                  </m:oMath>
                </a14:m>
                <a:r>
                  <a:rPr lang="en-US" altLang="ru-RU" sz="2600" kern="0" dirty="0" smtClean="0">
                    <a:solidFill>
                      <a:srgbClr val="C00000"/>
                    </a:solidFill>
                  </a:rPr>
                  <a:t> –</a:t>
                </a:r>
                <a:r>
                  <a:rPr lang="ru-RU" altLang="ru-RU" sz="2600" kern="0" dirty="0" smtClean="0">
                    <a:solidFill>
                      <a:srgbClr val="C00000"/>
                    </a:solidFill>
                  </a:rPr>
                  <a:t> текущая длина серий</a:t>
                </a:r>
                <a:r>
                  <a:rPr lang="ru-RU" altLang="ru-RU" sz="2600" kern="0" dirty="0" smtClean="0">
                    <a:solidFill>
                      <a:schemeClr val="tx1"/>
                    </a:solidFill>
                  </a:rPr>
                  <a:t> в массиве (в исходном массиве </a:t>
                </a:r>
                <a14:m>
                  <m:oMath xmlns:m="http://schemas.openxmlformats.org/officeDocument/2006/math">
                    <m:r>
                      <a:rPr lang="en-US" altLang="ru-RU" sz="26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altLang="ru-RU" sz="2600" kern="0" dirty="0" smtClean="0">
                    <a:solidFill>
                      <a:schemeClr val="tx1"/>
                    </a:solidFill>
                  </a:rPr>
                  <a:t> </a:t>
                </a:r>
                <a:r>
                  <a:rPr lang="ru-RU" altLang="ru-RU" sz="2600" kern="0" dirty="0" smtClean="0">
                    <a:solidFill>
                      <a:schemeClr val="tx1"/>
                    </a:solidFill>
                  </a:rPr>
                  <a:t>серий и </a:t>
                </a:r>
                <a14:m>
                  <m:oMath xmlns:m="http://schemas.openxmlformats.org/officeDocument/2006/math">
                    <m:r>
                      <a:rPr lang="en-US" altLang="ru-RU" sz="26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𝑠</m:t>
                    </m:r>
                    <m:r>
                      <a:rPr lang="en-US" altLang="ru-RU" sz="26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=1</m:t>
                    </m:r>
                  </m:oMath>
                </a14:m>
                <a:r>
                  <a:rPr lang="ru-RU" altLang="ru-RU" sz="2600" kern="0" dirty="0" smtClean="0">
                    <a:solidFill>
                      <a:schemeClr val="tx1"/>
                    </a:solidFill>
                  </a:rPr>
                  <a:t>).</a:t>
                </a:r>
              </a:p>
              <a:p>
                <a:pPr marL="342900" lvl="0" indent="-342900" algn="l" fontAlgn="base">
                  <a:spcAft>
                    <a:spcPct val="0"/>
                  </a:spcAft>
                </a:pPr>
                <a:r>
                  <a:rPr lang="ru-RU" altLang="ru-RU" sz="2600" kern="0" dirty="0">
                    <a:solidFill>
                      <a:srgbClr val="C00000"/>
                    </a:solidFill>
                  </a:rPr>
                  <a:t>Проход</a:t>
                </a:r>
                <a:r>
                  <a:rPr lang="ru-RU" altLang="ru-RU" sz="2600" kern="0" dirty="0">
                    <a:solidFill>
                      <a:schemeClr val="tx1"/>
                    </a:solidFill>
                  </a:rPr>
                  <a:t> в сортировке слиянием: </a:t>
                </a:r>
              </a:p>
              <a:p>
                <a:pPr marL="457200" lvl="0" indent="-457200" algn="l" fontAlgn="base"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ru-RU" altLang="ru-RU" sz="2600" kern="0" dirty="0" smtClean="0">
                    <a:solidFill>
                      <a:schemeClr val="tx1"/>
                    </a:solidFill>
                  </a:rPr>
                  <a:t>массив </a:t>
                </a:r>
                <a:r>
                  <a:rPr lang="ru-RU" altLang="ru-RU" sz="2600" i="1" kern="0" dirty="0">
                    <a:solidFill>
                      <a:schemeClr val="tx1"/>
                    </a:solidFill>
                  </a:rPr>
                  <a:t>A</a:t>
                </a:r>
                <a:r>
                  <a:rPr lang="ru-RU" altLang="ru-RU" sz="2600" kern="0" dirty="0">
                    <a:solidFill>
                      <a:schemeClr val="tx1"/>
                    </a:solidFill>
                  </a:rPr>
                  <a:t> содержит </a:t>
                </a:r>
                <a14:m>
                  <m:oMath xmlns:m="http://schemas.openxmlformats.org/officeDocument/2006/math">
                    <m:r>
                      <a:rPr lang="en-US" altLang="ru-RU" sz="26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ru-RU" altLang="ru-RU" sz="2600" kern="0" dirty="0" smtClean="0">
                    <a:solidFill>
                      <a:schemeClr val="tx1"/>
                    </a:solidFill>
                  </a:rPr>
                  <a:t> текущих </a:t>
                </a:r>
                <a:r>
                  <a:rPr lang="ru-RU" altLang="ru-RU" sz="2600" kern="0" dirty="0">
                    <a:solidFill>
                      <a:schemeClr val="tx1"/>
                    </a:solidFill>
                  </a:rPr>
                  <a:t>серий длины </a:t>
                </a:r>
                <a14:m>
                  <m:oMath xmlns:m="http://schemas.openxmlformats.org/officeDocument/2006/math">
                    <m:r>
                      <a:rPr lang="en-US" altLang="ru-RU" sz="2600" i="1" kern="0">
                        <a:solidFill>
                          <a:schemeClr val="tx1"/>
                        </a:solidFill>
                        <a:latin typeface="Cambria Math"/>
                      </a:rPr>
                      <m:t>𝑠</m:t>
                    </m:r>
                  </m:oMath>
                </a14:m>
                <a:endParaRPr lang="ru-RU" altLang="ru-RU" sz="2600" kern="0" dirty="0">
                  <a:solidFill>
                    <a:schemeClr val="tx1"/>
                  </a:solidFill>
                </a:endParaRPr>
              </a:p>
              <a:p>
                <a:pPr marL="457200" lvl="0" indent="-457200" algn="l" fontAlgn="base"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ru-RU" altLang="ru-RU" sz="2600" kern="0" dirty="0" smtClean="0">
                    <a:solidFill>
                      <a:schemeClr val="tx1"/>
                    </a:solidFill>
                  </a:rPr>
                  <a:t>пары </a:t>
                </a:r>
                <a:r>
                  <a:rPr lang="ru-RU" altLang="ru-RU" sz="2600" kern="0" dirty="0">
                    <a:solidFill>
                      <a:schemeClr val="tx1"/>
                    </a:solidFill>
                  </a:rPr>
                  <a:t>смежных серий сливаются в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ru-RU" altLang="ru-RU" sz="2600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ru-RU" sz="2600" b="0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altLang="ru-RU" sz="2600" b="0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/2</m:t>
                        </m:r>
                      </m:e>
                    </m:d>
                  </m:oMath>
                </a14:m>
                <a:r>
                  <a:rPr lang="ru-RU" altLang="ru-RU" sz="2600" kern="0" dirty="0" smtClean="0">
                    <a:solidFill>
                      <a:schemeClr val="tx1"/>
                    </a:solidFill>
                  </a:rPr>
                  <a:t> серий длины </a:t>
                </a:r>
                <a14:m>
                  <m:oMath xmlns:m="http://schemas.openxmlformats.org/officeDocument/2006/math">
                    <m:r>
                      <a:rPr lang="en-US" altLang="ru-RU" sz="26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2</m:t>
                    </m:r>
                    <m:r>
                      <a:rPr lang="en-US" altLang="ru-RU" sz="26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𝑠</m:t>
                    </m:r>
                  </m:oMath>
                </a14:m>
                <a:r>
                  <a:rPr lang="ru-RU" altLang="ru-RU" sz="2600" kern="0" dirty="0" smtClean="0">
                    <a:solidFill>
                      <a:schemeClr val="tx1"/>
                    </a:solidFill>
                  </a:rPr>
                  <a:t> </a:t>
                </a:r>
                <a:r>
                  <a:rPr lang="ru-RU" altLang="ru-RU" sz="2600" kern="0" dirty="0">
                    <a:solidFill>
                      <a:schemeClr val="tx1"/>
                    </a:solidFill>
                  </a:rPr>
                  <a:t>в </a:t>
                </a:r>
                <a:r>
                  <a:rPr lang="ru-RU" altLang="ru-RU" sz="2600" kern="0" dirty="0" smtClean="0">
                    <a:solidFill>
                      <a:schemeClr val="tx1"/>
                    </a:solidFill>
                  </a:rPr>
                  <a:t>рабочий массив </a:t>
                </a:r>
                <a:r>
                  <a:rPr lang="ru-RU" altLang="ru-RU" sz="2600" i="1" kern="0" dirty="0" smtClean="0">
                    <a:solidFill>
                      <a:schemeClr val="tx1"/>
                    </a:solidFill>
                  </a:rPr>
                  <a:t>D</a:t>
                </a:r>
              </a:p>
              <a:p>
                <a:pPr marL="457200" lvl="0" indent="-457200" algn="l" fontAlgn="base"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ru-RU" altLang="ru-RU" sz="2600" kern="0" dirty="0" smtClean="0">
                    <a:solidFill>
                      <a:schemeClr val="tx1"/>
                    </a:solidFill>
                  </a:rPr>
                  <a:t>новые </a:t>
                </a:r>
                <a:r>
                  <a:rPr lang="ru-RU" altLang="ru-RU" sz="2600" kern="0" dirty="0">
                    <a:solidFill>
                      <a:schemeClr val="tx1"/>
                    </a:solidFill>
                  </a:rPr>
                  <a:t>серии копируются из </a:t>
                </a:r>
                <a:r>
                  <a:rPr lang="ru-RU" altLang="ru-RU" sz="2600" i="1" kern="0" dirty="0">
                    <a:solidFill>
                      <a:schemeClr val="tx1"/>
                    </a:solidFill>
                  </a:rPr>
                  <a:t>D</a:t>
                </a:r>
                <a:r>
                  <a:rPr lang="ru-RU" altLang="ru-RU" sz="2600" kern="0" dirty="0">
                    <a:solidFill>
                      <a:schemeClr val="tx1"/>
                    </a:solidFill>
                  </a:rPr>
                  <a:t> в </a:t>
                </a:r>
                <a:r>
                  <a:rPr lang="ru-RU" altLang="ru-RU" sz="2600" i="1" kern="0" dirty="0">
                    <a:solidFill>
                      <a:schemeClr val="tx1"/>
                    </a:solidFill>
                  </a:rPr>
                  <a:t>A</a:t>
                </a:r>
                <a:r>
                  <a:rPr lang="ru-RU" altLang="ru-RU" sz="2600" kern="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342900" lvl="0" indent="-342900" algn="l" fontAlgn="base">
                  <a:spcAft>
                    <a:spcPct val="0"/>
                  </a:spcAft>
                </a:pPr>
                <a:r>
                  <a:rPr lang="ru-RU" altLang="ru-RU" sz="2600" kern="0" dirty="0">
                    <a:solidFill>
                      <a:schemeClr val="tx1"/>
                    </a:solidFill>
                  </a:rPr>
                  <a:t>Проходы повторяются при  </a:t>
                </a:r>
                <a14:m>
                  <m:oMath xmlns:m="http://schemas.openxmlformats.org/officeDocument/2006/math">
                    <m:r>
                      <a:rPr lang="en-US" altLang="ru-RU" sz="2600" b="0" i="1" kern="0" smtClean="0">
                        <a:solidFill>
                          <a:srgbClr val="C00000"/>
                        </a:solidFill>
                        <a:latin typeface="Cambria Math"/>
                      </a:rPr>
                      <m:t>𝑠</m:t>
                    </m:r>
                    <m:r>
                      <a:rPr lang="en-US" altLang="ru-RU" sz="2600" b="0" i="1" kern="0" smtClean="0">
                        <a:solidFill>
                          <a:srgbClr val="C00000"/>
                        </a:solidFill>
                        <a:latin typeface="Cambria Math"/>
                      </a:rPr>
                      <m:t>=1, 2, 4, …</m:t>
                    </m:r>
                  </m:oMath>
                </a14:m>
                <a:r>
                  <a:rPr lang="ru-RU" altLang="ru-RU" sz="2600" kern="0" dirty="0" smtClean="0">
                    <a:solidFill>
                      <a:srgbClr val="C00000"/>
                    </a:solidFill>
                  </a:rPr>
                  <a:t>, </a:t>
                </a:r>
                <a:r>
                  <a:rPr lang="ru-RU" altLang="ru-RU" sz="2600" kern="0" dirty="0">
                    <a:solidFill>
                      <a:srgbClr val="C00000"/>
                    </a:solidFill>
                  </a:rPr>
                  <a:t>пока </a:t>
                </a:r>
                <a14:m>
                  <m:oMath xmlns:m="http://schemas.openxmlformats.org/officeDocument/2006/math">
                    <m:r>
                      <a:rPr lang="en-US" altLang="ru-RU" sz="2600" b="0" i="1" kern="0" smtClean="0">
                        <a:solidFill>
                          <a:srgbClr val="C00000"/>
                        </a:solidFill>
                        <a:latin typeface="Cambria Math"/>
                      </a:rPr>
                      <m:t>𝑠</m:t>
                    </m:r>
                    <m:r>
                      <a:rPr lang="en-US" altLang="ru-RU" sz="2600" b="0" i="1" kern="0" smtClean="0">
                        <a:solidFill>
                          <a:srgbClr val="C00000"/>
                        </a:solidFill>
                        <a:latin typeface="Cambria Math"/>
                      </a:rPr>
                      <m:t>&lt;</m:t>
                    </m:r>
                    <m:r>
                      <a:rPr lang="en-US" altLang="ru-RU" sz="2600" b="0" i="1" kern="0" smtClean="0">
                        <a:solidFill>
                          <a:srgbClr val="C0000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ru-RU" altLang="ru-RU" sz="2600" kern="0" dirty="0" smtClean="0">
                    <a:solidFill>
                      <a:schemeClr val="tx1"/>
                    </a:solidFill>
                  </a:rPr>
                  <a:t>  </a:t>
                </a:r>
                <a:r>
                  <a:rPr lang="ru-RU" altLang="ru-RU" sz="2600" kern="0" dirty="0">
                    <a:solidFill>
                      <a:schemeClr val="tx1"/>
                    </a:solidFill>
                  </a:rPr>
                  <a:t>(т.е.  </a:t>
                </a:r>
                <a14:m>
                  <m:oMath xmlns:m="http://schemas.openxmlformats.org/officeDocument/2006/math">
                    <m:r>
                      <a:rPr lang="en-US" altLang="ru-RU" sz="26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𝑘</m:t>
                    </m:r>
                    <m:r>
                      <a:rPr lang="en-US" altLang="ru-RU" sz="26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&gt;1</m:t>
                    </m:r>
                  </m:oMath>
                </a14:m>
                <a:r>
                  <a:rPr lang="ru-RU" altLang="ru-RU" sz="2600" kern="0" dirty="0" smtClean="0">
                    <a:solidFill>
                      <a:schemeClr val="tx1"/>
                    </a:solidFill>
                  </a:rPr>
                  <a:t>).</a:t>
                </a:r>
                <a:endParaRPr lang="ru-RU" altLang="ru-RU" sz="2600" kern="0" dirty="0">
                  <a:solidFill>
                    <a:schemeClr val="tx1"/>
                  </a:solidFill>
                </a:endParaRPr>
              </a:p>
              <a:p>
                <a:pPr marL="342900" lvl="0" indent="-342900" algn="l" fontAlgn="base">
                  <a:spcAft>
                    <a:spcPct val="0"/>
                  </a:spcAft>
                </a:pPr>
                <a:r>
                  <a:rPr lang="ru-RU" altLang="ru-RU" sz="2600" kern="0" dirty="0">
                    <a:solidFill>
                      <a:schemeClr val="tx1"/>
                    </a:solidFill>
                  </a:rPr>
                  <a:t>Общее число проходов </a:t>
                </a:r>
                <a:r>
                  <a:rPr lang="ru-RU" altLang="ru-RU" sz="2600" kern="0" dirty="0" smtClean="0">
                    <a:solidFill>
                      <a:schemeClr val="tx1"/>
                    </a:solidFill>
                  </a:rPr>
                  <a:t>составляет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ru-RU" altLang="ru-RU" sz="2600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ru-RU" sz="2600" i="1" kern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ru-RU" sz="2600" i="0" kern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ru-RU" sz="2600" b="0" i="1" kern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ru-RU" altLang="ru-RU" sz="2600" kern="0" dirty="0" smtClean="0">
                    <a:solidFill>
                      <a:schemeClr val="tx1"/>
                    </a:solidFill>
                  </a:rPr>
                  <a:t>.</a:t>
                </a:r>
                <a:endParaRPr lang="en-US" altLang="ru-RU" sz="2600" kern="0" dirty="0" smtClean="0">
                  <a:solidFill>
                    <a:schemeClr val="tx1"/>
                  </a:solidFill>
                </a:endParaRPr>
              </a:p>
              <a:p>
                <a:pPr marL="342900" lvl="0" indent="-342900" algn="l" fontAlgn="base">
                  <a:spcAft>
                    <a:spcPct val="0"/>
                  </a:spcAft>
                </a:pPr>
                <a:r>
                  <a:rPr lang="ru-RU" altLang="ru-RU" sz="2600" kern="0" dirty="0" smtClean="0">
                    <a:solidFill>
                      <a:schemeClr val="tx1"/>
                    </a:solidFill>
                  </a:rPr>
                  <a:t>На каждом проходе в слиянии участвуют все </a:t>
                </a:r>
                <a14:m>
                  <m:oMath xmlns:m="http://schemas.openxmlformats.org/officeDocument/2006/math">
                    <m:r>
                      <a:rPr lang="en-US" altLang="ru-RU" sz="26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ru-RU" altLang="ru-RU" sz="2600" kern="0" dirty="0" smtClean="0">
                    <a:solidFill>
                      <a:schemeClr val="tx1"/>
                    </a:solidFill>
                  </a:rPr>
                  <a:t> элементов, поэтому </a:t>
                </a:r>
                <a14:m>
                  <m:oMath xmlns:m="http://schemas.openxmlformats.org/officeDocument/2006/math">
                    <m:r>
                      <a:rPr lang="en-US" altLang="ru-RU" sz="2600" b="0" i="1" kern="0" smtClean="0">
                        <a:solidFill>
                          <a:srgbClr val="C00000"/>
                        </a:solidFill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ru-RU" sz="2600" b="0" i="1" kern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ru-RU" sz="2600" b="0" i="1" kern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ru-RU" sz="2600" b="0" i="1" kern="0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r>
                      <a:rPr lang="en-US" altLang="ru-RU" sz="2600" b="0" i="1" kern="0" smtClean="0">
                        <a:solidFill>
                          <a:srgbClr val="C00000"/>
                        </a:solidFill>
                        <a:latin typeface="Cambria Math"/>
                      </a:rPr>
                      <m:t>𝑂</m:t>
                    </m:r>
                    <m:r>
                      <a:rPr lang="en-US" altLang="ru-RU" sz="2600" b="0" i="1" kern="0" smtClean="0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r>
                      <a:rPr lang="en-US" altLang="ru-RU" sz="2600" b="0" i="1" kern="0" smtClean="0">
                        <a:solidFill>
                          <a:srgbClr val="C0000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altLang="ru-RU" sz="2600" b="0" i="1" kern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ru-RU" sz="2600" b="0" i="0" kern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altLang="ru-RU" sz="2600" b="0" i="1" kern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altLang="ru-RU" sz="2600" b="0" i="1" kern="0" smtClean="0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ru-RU" altLang="ru-RU" sz="2600" kern="0" dirty="0">
                  <a:solidFill>
                    <a:schemeClr val="tx1"/>
                  </a:solidFill>
                </a:endParaRPr>
              </a:p>
              <a:p>
                <a:pPr marL="342900" lvl="0" indent="-342900" algn="l" fontAlgn="base">
                  <a:spcAft>
                    <a:spcPct val="0"/>
                  </a:spcAft>
                </a:pPr>
                <a:r>
                  <a:rPr lang="ru-RU" altLang="ru-RU" sz="2600" kern="0" dirty="0" smtClean="0">
                    <a:solidFill>
                      <a:schemeClr val="tx1"/>
                    </a:solidFill>
                  </a:rPr>
                  <a:t> </a:t>
                </a:r>
                <a:endParaRPr lang="ru-RU" altLang="ru-RU" sz="2600" kern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23528" y="620688"/>
                <a:ext cx="8424936" cy="6237312"/>
              </a:xfrm>
              <a:blipFill rotWithShape="1">
                <a:blip r:embed="rId3"/>
                <a:stretch>
                  <a:fillRect l="-1230" t="-8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43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0"/>
            <a:ext cx="8856984" cy="548680"/>
          </a:xfrm>
        </p:spPr>
        <p:txBody>
          <a:bodyPr>
            <a:noAutofit/>
          </a:bodyPr>
          <a:lstStyle/>
          <a:p>
            <a:r>
              <a:rPr lang="ru-RU" sz="36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Рекуррентное слияние (снизу вверх)</a:t>
            </a:r>
            <a:endParaRPr lang="ru-RU" sz="3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одзаголовок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23528" y="764704"/>
                <a:ext cx="8424936" cy="6093296"/>
              </a:xfrm>
            </p:spPr>
            <p:txBody>
              <a:bodyPr>
                <a:noAutofit/>
              </a:bodyPr>
              <a:lstStyle/>
              <a:p>
                <a:pPr marL="342900" lvl="0" indent="-342900" algn="l" fontAlgn="base">
                  <a:lnSpc>
                    <a:spcPct val="110000"/>
                  </a:lnSpc>
                  <a:spcBef>
                    <a:spcPts val="1200"/>
                  </a:spcBef>
                  <a:spcAft>
                    <a:spcPct val="0"/>
                  </a:spcAft>
                </a:pPr>
                <a:r>
                  <a:rPr lang="ru-RU" altLang="ru-RU" sz="2600" kern="0" dirty="0" smtClean="0">
                    <a:solidFill>
                      <a:schemeClr val="tx1"/>
                    </a:solidFill>
                  </a:rPr>
                  <a:t>В общем случае </a:t>
                </a:r>
                <a14:m>
                  <m:oMath xmlns:m="http://schemas.openxmlformats.org/officeDocument/2006/math">
                    <m:r>
                      <a:rPr lang="en-US" altLang="ru-RU" sz="26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𝑛</m:t>
                    </m:r>
                    <m:r>
                      <a:rPr lang="en-US" altLang="ru-RU" sz="2600" b="0" i="1" kern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≠</m:t>
                    </m:r>
                    <m:sSup>
                      <m:sSupPr>
                        <m:ctrlPr>
                          <a:rPr lang="en-US" altLang="ru-RU" sz="2600" b="0" i="1" kern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ru-RU" sz="2600" b="0" i="1" kern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r>
                          <a:rPr lang="en-US" altLang="ru-RU" sz="2600" b="0" i="1" kern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ru-RU" altLang="ru-RU" sz="2600" kern="0" dirty="0" smtClean="0">
                    <a:solidFill>
                      <a:schemeClr val="tx1"/>
                    </a:solidFill>
                  </a:rPr>
                  <a:t>, поэтому на любом проходе возможны варианты:</a:t>
                </a:r>
              </a:p>
              <a:p>
                <a:pPr marL="457200" lvl="0" indent="-457200" algn="l" fontAlgn="base">
                  <a:lnSpc>
                    <a:spcPct val="110000"/>
                  </a:lnSpc>
                  <a:spcBef>
                    <a:spcPts val="6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ru-RU" altLang="ru-RU" sz="2600" kern="0" dirty="0">
                    <a:solidFill>
                      <a:schemeClr val="tx1"/>
                    </a:solidFill>
                  </a:rPr>
                  <a:t>ч</a:t>
                </a:r>
                <a:r>
                  <a:rPr lang="ru-RU" altLang="ru-RU" sz="2600" kern="0" dirty="0" smtClean="0">
                    <a:solidFill>
                      <a:schemeClr val="tx1"/>
                    </a:solidFill>
                  </a:rPr>
                  <a:t>исло текущих серий нечетно</a:t>
                </a:r>
              </a:p>
              <a:p>
                <a:pPr marL="457200" lvl="0" indent="-457200" algn="l" fontAlgn="base">
                  <a:lnSpc>
                    <a:spcPct val="110000"/>
                  </a:lnSpc>
                  <a:spcBef>
                    <a:spcPts val="6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ru-RU" altLang="ru-RU" sz="2600" kern="0" dirty="0">
                    <a:solidFill>
                      <a:schemeClr val="tx1"/>
                    </a:solidFill>
                  </a:rPr>
                  <a:t>п</a:t>
                </a:r>
                <a:r>
                  <a:rPr lang="ru-RU" altLang="ru-RU" sz="2600" kern="0" dirty="0" smtClean="0">
                    <a:solidFill>
                      <a:schemeClr val="tx1"/>
                    </a:solidFill>
                  </a:rPr>
                  <a:t>оследняя серия имеет длину </a:t>
                </a:r>
                <a14:m>
                  <m:oMath xmlns:m="http://schemas.openxmlformats.org/officeDocument/2006/math">
                    <m:r>
                      <a:rPr lang="ru-RU" altLang="ru-RU" sz="2600" i="1" kern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altLang="ru-RU" sz="2600" b="0" i="1" kern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𝑠</m:t>
                    </m:r>
                    <m:r>
                      <a:rPr lang="ru-RU" altLang="ru-RU" sz="2600" b="0" i="0" kern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endParaRPr lang="ru-RU" altLang="ru-RU" sz="2600" kern="0" dirty="0" smtClean="0">
                  <a:solidFill>
                    <a:schemeClr val="tx1"/>
                  </a:solidFill>
                </a:endParaRPr>
              </a:p>
              <a:p>
                <a:pPr marL="342900" lvl="0" indent="-342900" algn="l" fontAlgn="base">
                  <a:lnSpc>
                    <a:spcPct val="110000"/>
                  </a:lnSpc>
                  <a:spcBef>
                    <a:spcPts val="600"/>
                  </a:spcBef>
                  <a:spcAft>
                    <a:spcPct val="0"/>
                  </a:spcAft>
                </a:pPr>
                <a:r>
                  <a:rPr lang="ru-RU" altLang="ru-RU" sz="2600" kern="0" dirty="0" smtClean="0">
                    <a:solidFill>
                      <a:schemeClr val="tx1"/>
                    </a:solidFill>
                  </a:rPr>
                  <a:t>Поэтому при слиянии серий необходимо учесть, что 2-я серия может быть короче 1-й или вообще пустой.</a:t>
                </a:r>
              </a:p>
              <a:p>
                <a:pPr marL="342900" lvl="0" indent="-342900" algn="l" fontAlgn="base">
                  <a:lnSpc>
                    <a:spcPct val="114000"/>
                  </a:lnSpc>
                  <a:spcBef>
                    <a:spcPts val="600"/>
                  </a:spcBef>
                  <a:spcAft>
                    <a:spcPct val="0"/>
                  </a:spcAft>
                </a:pPr>
                <a:r>
                  <a:rPr lang="ru-RU" altLang="ru-RU" sz="2600" kern="0" dirty="0" smtClean="0">
                    <a:solidFill>
                      <a:schemeClr val="tx1"/>
                    </a:solidFill>
                  </a:rPr>
                  <a:t>В приведенном ниже алгоритме вычисляются индексы </a:t>
                </a:r>
                <a:r>
                  <a:rPr lang="en-US" altLang="ru-RU" sz="2600" b="1" kern="0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b,c</a:t>
                </a:r>
                <a:r>
                  <a:rPr lang="ru-RU" altLang="ru-RU" sz="2600" i="1" kern="0" dirty="0" smtClean="0">
                    <a:solidFill>
                      <a:schemeClr val="tx1"/>
                    </a:solidFill>
                  </a:rPr>
                  <a:t> </a:t>
                </a:r>
                <a:r>
                  <a:rPr lang="ru-RU" altLang="ru-RU" sz="2600" kern="0" dirty="0" smtClean="0">
                    <a:solidFill>
                      <a:schemeClr val="tx1"/>
                    </a:solidFill>
                  </a:rPr>
                  <a:t>и </a:t>
                </a:r>
                <a:r>
                  <a:rPr lang="en-US" altLang="ru-RU" sz="2600" b="1" kern="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</a:t>
                </a:r>
                <a:r>
                  <a:rPr lang="en-US" altLang="ru-RU" sz="2600" kern="0" dirty="0" smtClean="0">
                    <a:solidFill>
                      <a:schemeClr val="tx1"/>
                    </a:solidFill>
                  </a:rPr>
                  <a:t>,</a:t>
                </a:r>
                <a:r>
                  <a:rPr lang="ru-RU" altLang="ru-RU" sz="2600" kern="0" dirty="0" smtClean="0">
                    <a:solidFill>
                      <a:schemeClr val="tx1"/>
                    </a:solidFill>
                  </a:rPr>
                  <a:t> которые задают границы серий  </a:t>
                </a:r>
                <a:r>
                  <a:rPr lang="en-US" altLang="ru-RU" sz="2600" b="1" kern="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A[b…c]</a:t>
                </a:r>
                <a:r>
                  <a:rPr lang="ru-RU" altLang="ru-RU" sz="2600" b="1" kern="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ru-RU" altLang="ru-RU" sz="2600" kern="0" dirty="0" smtClean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и  </a:t>
                </a:r>
                <a:r>
                  <a:rPr lang="en-US" altLang="ru-RU" sz="2600" b="1" kern="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A[c+1…e]</a:t>
                </a:r>
                <a:r>
                  <a:rPr lang="ru-RU" altLang="ru-RU" sz="2600" kern="0" dirty="0" smtClean="0">
                    <a:solidFill>
                      <a:schemeClr val="tx1"/>
                    </a:solidFill>
                  </a:rPr>
                  <a:t>, сливаемых </a:t>
                </a:r>
                <a:r>
                  <a:rPr lang="ru-RU" sz="2600" dirty="0" smtClean="0">
                    <a:solidFill>
                      <a:schemeClr val="tx1"/>
                    </a:solidFill>
                  </a:rPr>
                  <a:t>в </a:t>
                </a:r>
                <a:r>
                  <a:rPr lang="ru-RU" sz="2600" dirty="0">
                    <a:solidFill>
                      <a:schemeClr val="tx1"/>
                    </a:solidFill>
                  </a:rPr>
                  <a:t>одну серию </a:t>
                </a:r>
                <a:r>
                  <a:rPr lang="en-US" sz="26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D[b…e</a:t>
                </a:r>
                <a:r>
                  <a:rPr lang="en-US" sz="26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</a:t>
                </a:r>
                <a:r>
                  <a:rPr lang="ru-RU" altLang="ru-RU" sz="2600" kern="0" dirty="0" smtClean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 алгоритмом </a:t>
                </a:r>
                <a:r>
                  <a:rPr lang="en-US" altLang="ru-RU" sz="2600" kern="0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merge_series</a:t>
                </a:r>
                <a:r>
                  <a:rPr lang="ru-RU" altLang="ru-RU" sz="2600" kern="0" dirty="0" smtClean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, как в рекурсивном алгоритме.</a:t>
                </a:r>
                <a:endParaRPr lang="ru-RU" altLang="ru-RU" sz="2600" kern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23528" y="764704"/>
                <a:ext cx="8424936" cy="6093296"/>
              </a:xfrm>
              <a:blipFill rotWithShape="1">
                <a:blip r:embed="rId3"/>
                <a:stretch>
                  <a:fillRect l="-1230" t="-700" r="-5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286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504056"/>
          </a:xfrm>
        </p:spPr>
        <p:txBody>
          <a:bodyPr>
            <a:noAutofit/>
          </a:bodyPr>
          <a:lstStyle/>
          <a:p>
            <a:r>
              <a:rPr lang="ru-RU" sz="3600" dirty="0" smtClean="0">
                <a:solidFill>
                  <a:schemeClr val="accent1"/>
                </a:solidFill>
              </a:rPr>
              <a:t>Рекуррентный алгоритм слияния</a:t>
            </a:r>
            <a:endParaRPr lang="ru-RU" sz="3600" dirty="0">
              <a:solidFill>
                <a:schemeClr val="accent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764704"/>
            <a:ext cx="9036496" cy="5976664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merge_sort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(double *A, 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s, b, c, e;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*D = new double[n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 (s = 1; s &lt; n; s *= 2)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(b = 0; b &lt; n; b += s*2)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c = min(b+s-1, n-1);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e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min(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c+s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n-1);</a:t>
            </a:r>
            <a:endParaRPr lang="en-US" sz="2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merge_series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 b, c, e, D)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(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b &lt; n; b++) A[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D[b];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delete [] D;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314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936104"/>
          </a:xfrm>
        </p:spPr>
        <p:txBody>
          <a:bodyPr>
            <a:noAutofit/>
          </a:bodyPr>
          <a:lstStyle/>
          <a:p>
            <a:r>
              <a:rPr lang="ru-RU" sz="3600" dirty="0" smtClean="0">
                <a:solidFill>
                  <a:schemeClr val="accent1"/>
                </a:solidFill>
              </a:rPr>
              <a:t>Пример рекуррентного слияния</a:t>
            </a:r>
            <a:endParaRPr lang="ru-RU" sz="3600" dirty="0">
              <a:solidFill>
                <a:schemeClr val="accent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196752"/>
            <a:ext cx="8496944" cy="40324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 smtClean="0"/>
              <a:t>Сортировка </a:t>
            </a:r>
            <a:r>
              <a:rPr lang="ru-RU" sz="2600" dirty="0"/>
              <a:t>массива из 7 элементов </a:t>
            </a:r>
            <a:r>
              <a:rPr lang="ru-RU" sz="2600" dirty="0" smtClean="0"/>
              <a:t>(3 прохода, символ </a:t>
            </a:r>
            <a:r>
              <a:rPr lang="en-US" sz="2600" dirty="0">
                <a:solidFill>
                  <a:srgbClr val="C00000"/>
                </a:solidFill>
              </a:rPr>
              <a:t>|</a:t>
            </a:r>
            <a:r>
              <a:rPr lang="ru-RU" sz="2600" dirty="0"/>
              <a:t> отделяет </a:t>
            </a:r>
            <a:r>
              <a:rPr lang="ru-RU" sz="2600" dirty="0" smtClean="0"/>
              <a:t>входные серии)</a:t>
            </a:r>
            <a:endParaRPr lang="ru-RU" sz="2600" dirty="0"/>
          </a:p>
          <a:p>
            <a:pPr marL="0" indent="0">
              <a:spcBef>
                <a:spcPts val="600"/>
              </a:spcBef>
              <a:buNone/>
            </a:pPr>
            <a:r>
              <a:rPr lang="ru-RU" sz="2600" dirty="0">
                <a:cs typeface="Courier New" panose="02070309020205020404" pitchFamily="49" charset="0"/>
              </a:rPr>
              <a:t> </a:t>
            </a:r>
            <a:r>
              <a:rPr lang="ru-RU" sz="2600" dirty="0" smtClean="0">
                <a:cs typeface="Courier New" panose="02070309020205020404" pitchFamily="49" charset="0"/>
              </a:rPr>
              <a:t>   1-й     2 </a:t>
            </a:r>
            <a:r>
              <a:rPr lang="en-US" sz="2600" dirty="0">
                <a:cs typeface="Courier New" panose="02070309020205020404" pitchFamily="49" charset="0"/>
              </a:rPr>
              <a:t>|</a:t>
            </a:r>
            <a:r>
              <a:rPr lang="ru-RU" sz="2600" dirty="0">
                <a:cs typeface="Courier New" panose="02070309020205020404" pitchFamily="49" charset="0"/>
              </a:rPr>
              <a:t> 5 </a:t>
            </a:r>
            <a:r>
              <a:rPr lang="en-US" sz="2600" dirty="0">
                <a:cs typeface="Courier New" panose="02070309020205020404" pitchFamily="49" charset="0"/>
              </a:rPr>
              <a:t>|</a:t>
            </a:r>
            <a:r>
              <a:rPr lang="ru-RU" sz="2600" dirty="0">
                <a:cs typeface="Courier New" panose="02070309020205020404" pitchFamily="49" charset="0"/>
              </a:rPr>
              <a:t> 7 </a:t>
            </a:r>
            <a:r>
              <a:rPr lang="en-US" sz="2600" dirty="0">
                <a:cs typeface="Courier New" panose="02070309020205020404" pitchFamily="49" charset="0"/>
              </a:rPr>
              <a:t>|</a:t>
            </a:r>
            <a:r>
              <a:rPr lang="ru-RU" sz="2600" dirty="0">
                <a:cs typeface="Courier New" panose="02070309020205020404" pitchFamily="49" charset="0"/>
              </a:rPr>
              <a:t> 1</a:t>
            </a:r>
            <a:r>
              <a:rPr lang="en-US" sz="2600" dirty="0">
                <a:cs typeface="Courier New" panose="02070309020205020404" pitchFamily="49" charset="0"/>
              </a:rPr>
              <a:t> |</a:t>
            </a:r>
            <a:r>
              <a:rPr lang="ru-RU" sz="2600" dirty="0">
                <a:cs typeface="Courier New" panose="02070309020205020404" pitchFamily="49" charset="0"/>
              </a:rPr>
              <a:t> 6 </a:t>
            </a:r>
            <a:r>
              <a:rPr lang="en-US" sz="2600" dirty="0">
                <a:cs typeface="Courier New" panose="02070309020205020404" pitchFamily="49" charset="0"/>
              </a:rPr>
              <a:t>|</a:t>
            </a:r>
            <a:r>
              <a:rPr lang="ru-RU" sz="2600" dirty="0">
                <a:cs typeface="Courier New" panose="02070309020205020404" pitchFamily="49" charset="0"/>
              </a:rPr>
              <a:t> 3 </a:t>
            </a:r>
            <a:r>
              <a:rPr lang="en-US" sz="2600" dirty="0">
                <a:cs typeface="Courier New" panose="02070309020205020404" pitchFamily="49" charset="0"/>
              </a:rPr>
              <a:t>|</a:t>
            </a:r>
            <a:r>
              <a:rPr lang="ru-RU" sz="2600" dirty="0">
                <a:cs typeface="Courier New" panose="02070309020205020404" pitchFamily="49" charset="0"/>
              </a:rPr>
              <a:t> 4</a:t>
            </a:r>
          </a:p>
          <a:p>
            <a:pPr marL="0" indent="0">
              <a:buNone/>
            </a:pPr>
            <a:r>
              <a:rPr lang="ru-RU" sz="2600" dirty="0" smtClean="0">
                <a:cs typeface="Courier New" panose="02070309020205020404" pitchFamily="49" charset="0"/>
              </a:rPr>
              <a:t>    2-й     2   </a:t>
            </a:r>
            <a:r>
              <a:rPr lang="ru-RU" sz="2600" dirty="0">
                <a:cs typeface="Courier New" panose="02070309020205020404" pitchFamily="49" charset="0"/>
              </a:rPr>
              <a:t>5 </a:t>
            </a:r>
            <a:r>
              <a:rPr lang="en-US" sz="2600" dirty="0">
                <a:cs typeface="Courier New" panose="02070309020205020404" pitchFamily="49" charset="0"/>
              </a:rPr>
              <a:t>|</a:t>
            </a:r>
            <a:r>
              <a:rPr lang="ru-RU" sz="2600" dirty="0">
                <a:cs typeface="Courier New" panose="02070309020205020404" pitchFamily="49" charset="0"/>
              </a:rPr>
              <a:t> 1   7 </a:t>
            </a:r>
            <a:r>
              <a:rPr lang="en-US" sz="2600" dirty="0">
                <a:cs typeface="Courier New" panose="02070309020205020404" pitchFamily="49" charset="0"/>
              </a:rPr>
              <a:t>|</a:t>
            </a:r>
            <a:r>
              <a:rPr lang="ru-RU" sz="2600" dirty="0">
                <a:cs typeface="Courier New" panose="02070309020205020404" pitchFamily="49" charset="0"/>
              </a:rPr>
              <a:t> 3   6 </a:t>
            </a:r>
            <a:r>
              <a:rPr lang="en-US" sz="2600" dirty="0">
                <a:cs typeface="Courier New" panose="02070309020205020404" pitchFamily="49" charset="0"/>
              </a:rPr>
              <a:t>|</a:t>
            </a:r>
            <a:r>
              <a:rPr lang="ru-RU" sz="2600" dirty="0">
                <a:cs typeface="Courier New" panose="02070309020205020404" pitchFamily="49" charset="0"/>
              </a:rPr>
              <a:t> 4</a:t>
            </a:r>
          </a:p>
          <a:p>
            <a:pPr marL="0" indent="0">
              <a:buNone/>
            </a:pPr>
            <a:r>
              <a:rPr lang="ru-RU" sz="2600" dirty="0" smtClean="0">
                <a:cs typeface="Courier New" panose="02070309020205020404" pitchFamily="49" charset="0"/>
              </a:rPr>
              <a:t>    3-й     1   </a:t>
            </a:r>
            <a:r>
              <a:rPr lang="ru-RU" sz="2600" dirty="0">
                <a:cs typeface="Courier New" panose="02070309020205020404" pitchFamily="49" charset="0"/>
              </a:rPr>
              <a:t>2   5   7 </a:t>
            </a:r>
            <a:r>
              <a:rPr lang="en-US" sz="2600" dirty="0">
                <a:cs typeface="Courier New" panose="02070309020205020404" pitchFamily="49" charset="0"/>
              </a:rPr>
              <a:t>|</a:t>
            </a:r>
            <a:r>
              <a:rPr lang="ru-RU" sz="2600" dirty="0">
                <a:cs typeface="Courier New" panose="02070309020205020404" pitchFamily="49" charset="0"/>
              </a:rPr>
              <a:t> 3   4   6</a:t>
            </a:r>
          </a:p>
          <a:p>
            <a:pPr marL="0" indent="0">
              <a:buNone/>
            </a:pPr>
            <a:r>
              <a:rPr lang="ru-RU" sz="2600" dirty="0">
                <a:cs typeface="Courier New" panose="02070309020205020404" pitchFamily="49" charset="0"/>
              </a:rPr>
              <a:t>После 3-го прохода: 1   2   3   4   5   6   7</a:t>
            </a:r>
          </a:p>
          <a:p>
            <a:pPr marL="0" indent="0">
              <a:spcBef>
                <a:spcPts val="600"/>
              </a:spcBef>
              <a:buNone/>
            </a:pPr>
            <a:endParaRPr lang="ru-RU" sz="2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779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8ECE74-CFF0-4003-AFBA-627B2456C5FF}" type="slidenum">
              <a:rPr lang="ru-RU" altLang="ru-RU"/>
              <a:pPr>
                <a:defRPr/>
              </a:pPr>
              <a:t>19</a:t>
            </a:fld>
            <a:endParaRPr lang="ru-RU" altLang="ru-RU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92695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ru-RU" sz="3600" dirty="0" smtClean="0">
                <a:solidFill>
                  <a:schemeClr val="accent1"/>
                </a:solidFill>
              </a:rPr>
              <a:t>Сортировка Шелла</a:t>
            </a:r>
            <a:endParaRPr lang="ru-RU" altLang="ru-RU" sz="4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012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79512" y="764704"/>
                <a:ext cx="8856984" cy="6093295"/>
              </a:xfrm>
            </p:spPr>
            <p:txBody>
              <a:bodyPr>
                <a:normAutofit lnSpcReduction="10000"/>
              </a:bodyPr>
              <a:lstStyle/>
              <a:p>
                <a:pPr>
                  <a:buNone/>
                </a:pPr>
                <a:r>
                  <a:rPr lang="ru-RU" sz="2600" dirty="0" smtClean="0"/>
                  <a:t>Основана на сортировке вставками (или обменной):</a:t>
                </a:r>
              </a:p>
              <a:p>
                <a:pPr>
                  <a:lnSpc>
                    <a:spcPct val="124000"/>
                  </a:lnSpc>
                  <a:buNone/>
                </a:pPr>
                <a14:m>
                  <m:oMath xmlns:m="http://schemas.openxmlformats.org/officeDocument/2006/math">
                    <m:r>
                      <a:rPr lang="ru-RU" altLang="ru-RU" sz="2600" b="0" i="1" smtClean="0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altLang="ru-RU" sz="2600" b="0" i="1" smtClean="0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altLang="ru-RU" sz="2600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altLang="ru-RU" sz="2600" b="0" i="1" smtClean="0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altLang="ru-RU" sz="2600" b="0" i="1" smtClean="0">
                        <a:latin typeface="Cambria Math"/>
                        <a:ea typeface="Cambria Math"/>
                      </a:rPr>
                      <m:t>=1…</m:t>
                    </m:r>
                    <m:r>
                      <a:rPr lang="en-US" altLang="ru-RU" sz="2600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altLang="ru-RU" sz="2600" b="0" i="1" smtClean="0">
                        <a:latin typeface="Cambria Math"/>
                        <a:ea typeface="Cambria Math"/>
                      </a:rPr>
                      <m:t>−1</m:t>
                    </m:r>
                    <m:r>
                      <a:rPr lang="en-US" altLang="ru-RU" sz="2600" b="0" i="0" smtClean="0">
                        <a:latin typeface="Cambria Math"/>
                        <a:ea typeface="Cambria Math"/>
                      </a:rPr>
                      <m:t>,</m:t>
                    </m:r>
                  </m:oMath>
                </a14:m>
                <a:r>
                  <a:rPr lang="en-US" altLang="ru-RU" sz="2600" dirty="0" smtClean="0"/>
                  <a:t> </a:t>
                </a:r>
                <a:r>
                  <a:rPr lang="ru-RU" altLang="ru-RU" sz="2600" dirty="0" smtClean="0"/>
                  <a:t>элемент </a:t>
                </a:r>
                <a14:m>
                  <m:oMath xmlns:m="http://schemas.openxmlformats.org/officeDocument/2006/math">
                    <m:r>
                      <a:rPr lang="en-US" altLang="ru-RU" sz="2600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altLang="ru-RU" sz="2600" dirty="0" smtClean="0"/>
                  <a:t> </a:t>
                </a:r>
                <a:r>
                  <a:rPr lang="ru-RU" altLang="ru-RU" sz="2600" dirty="0" smtClean="0"/>
                  <a:t>добавляется к уже отсортированной последовательности элементов </a:t>
                </a:r>
                <a14:m>
                  <m:oMath xmlns:m="http://schemas.openxmlformats.org/officeDocument/2006/math">
                    <m:r>
                      <a:rPr lang="ru-RU" altLang="ru-RU" sz="2600" b="0" i="1" smtClean="0">
                        <a:latin typeface="Cambria Math"/>
                      </a:rPr>
                      <m:t>0…</m:t>
                    </m:r>
                    <m:r>
                      <a:rPr lang="en-US" altLang="ru-RU" sz="2600" b="0" i="1" smtClean="0">
                        <a:latin typeface="Cambria Math"/>
                      </a:rPr>
                      <m:t>𝑖</m:t>
                    </m:r>
                    <m:r>
                      <a:rPr lang="en-US" altLang="ru-RU" sz="2600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ru-RU" altLang="ru-RU" sz="2600" dirty="0" smtClean="0"/>
                  <a:t>. Для этого </a:t>
                </a:r>
                <a14:m>
                  <m:oMath xmlns:m="http://schemas.openxmlformats.org/officeDocument/2006/math">
                    <m:r>
                      <a:rPr lang="en-US" altLang="ru-RU" sz="2600" b="0" i="1" smtClean="0">
                        <a:latin typeface="Cambria Math"/>
                      </a:rPr>
                      <m:t>𝑥</m:t>
                    </m:r>
                    <m:r>
                      <a:rPr lang="en-US" altLang="ru-RU" sz="26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ru-RU" sz="2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ru-RU" sz="26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ru-RU" sz="26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ru-RU" sz="2600" dirty="0" smtClean="0"/>
                  <a:t> </a:t>
                </a:r>
                <a:r>
                  <a:rPr lang="ru-RU" altLang="ru-RU" sz="2600" dirty="0" smtClean="0"/>
                  <a:t>сравнивается и меняется 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sz="2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ru-RU" sz="26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ru-RU" sz="26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ru-RU" sz="2600" b="0" i="1" smtClean="0">
                        <a:latin typeface="Cambria Math"/>
                      </a:rPr>
                      <m:t>, </m:t>
                    </m:r>
                    <m:r>
                      <a:rPr lang="ru-RU" altLang="ru-RU" sz="2600" b="0" i="1" smtClean="0">
                        <a:latin typeface="Cambria Math"/>
                      </a:rPr>
                      <m:t> </m:t>
                    </m:r>
                    <m:r>
                      <a:rPr lang="en-US" altLang="ru-RU" sz="2600" b="0" i="1" smtClean="0">
                        <a:latin typeface="Cambria Math"/>
                      </a:rPr>
                      <m:t>𝑗</m:t>
                    </m:r>
                    <m:r>
                      <a:rPr lang="en-US" altLang="ru-RU" sz="2600" b="0" i="1" smtClean="0">
                        <a:latin typeface="Cambria Math"/>
                      </a:rPr>
                      <m:t>=</m:t>
                    </m:r>
                    <m:r>
                      <a:rPr lang="en-US" altLang="ru-RU" sz="2600" b="0" i="1" smtClean="0">
                        <a:latin typeface="Cambria Math"/>
                      </a:rPr>
                      <m:t>𝑖</m:t>
                    </m:r>
                    <m:r>
                      <a:rPr lang="en-US" altLang="ru-RU" sz="2600" b="0" i="1" smtClean="0">
                        <a:latin typeface="Cambria Math"/>
                      </a:rPr>
                      <m:t>−1…0</m:t>
                    </m:r>
                  </m:oMath>
                </a14:m>
                <a:r>
                  <a:rPr lang="en-US" altLang="ru-RU" sz="2600" dirty="0" smtClean="0"/>
                  <a:t>, </a:t>
                </a:r>
                <a:r>
                  <a:rPr lang="ru-RU" altLang="ru-RU" sz="2600" dirty="0" smtClean="0"/>
                  <a:t>пока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sz="2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ru-RU" sz="26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ru-RU" sz="26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ru-RU" altLang="ru-RU" sz="2600" i="1" smtClean="0">
                        <a:latin typeface="Cambria Math"/>
                        <a:ea typeface="Cambria Math"/>
                      </a:rPr>
                      <m:t>&gt;</m:t>
                    </m:r>
                    <m:r>
                      <a:rPr lang="en-US" altLang="ru-RU" sz="2600" b="0" i="1" smtClean="0">
                        <a:latin typeface="Cambria Math"/>
                        <a:ea typeface="Cambria Math"/>
                      </a:rPr>
                      <m:t>𝑥</m:t>
                    </m:r>
                  </m:oMath>
                </a14:m>
                <a:r>
                  <a:rPr lang="en-US" altLang="ru-RU" sz="2600" dirty="0" smtClean="0"/>
                  <a:t>.</a:t>
                </a:r>
                <a:endParaRPr lang="ru-RU" altLang="ru-RU" sz="2600" dirty="0" smtClean="0"/>
              </a:p>
              <a:p>
                <a:pPr>
                  <a:buNone/>
                </a:pPr>
                <a:endParaRPr lang="ru-RU" altLang="ru-RU" sz="2600" dirty="0"/>
              </a:p>
              <a:p>
                <a:pPr>
                  <a:buNone/>
                </a:pPr>
                <a:endParaRPr lang="ru-RU" altLang="ru-RU" sz="2600" dirty="0" smtClean="0"/>
              </a:p>
              <a:p>
                <a:pPr>
                  <a:spcBef>
                    <a:spcPts val="1800"/>
                  </a:spcBef>
                  <a:buNone/>
                </a:pPr>
                <a:r>
                  <a:rPr lang="ru-RU" altLang="ru-RU" sz="2600" dirty="0" smtClean="0"/>
                  <a:t>Общее число сравнений для всех </a:t>
                </a:r>
                <a14:m>
                  <m:oMath xmlns:m="http://schemas.openxmlformats.org/officeDocument/2006/math">
                    <m:r>
                      <a:rPr lang="en-US" altLang="ru-RU" sz="2600" i="1">
                        <a:latin typeface="Cambria Math"/>
                      </a:rPr>
                      <m:t>𝑖</m:t>
                    </m:r>
                  </m:oMath>
                </a14:m>
                <a:r>
                  <a:rPr lang="ru-RU" altLang="ru-RU" sz="2600" dirty="0" smtClean="0"/>
                  <a:t>:</a:t>
                </a:r>
                <a:endParaRPr lang="en-US" altLang="ru-RU" sz="2600" dirty="0" smtClean="0"/>
              </a:p>
              <a:p>
                <a:pPr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sz="2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ru-RU" sz="26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ru-RU" sz="2600" b="0" i="1" smtClean="0">
                            <a:latin typeface="Cambria Math"/>
                          </a:rPr>
                          <m:t>𝑏𝑒𝑠𝑡</m:t>
                        </m:r>
                      </m:sub>
                    </m:sSub>
                    <m:d>
                      <m:dPr>
                        <m:ctrlPr>
                          <a:rPr lang="en-US" altLang="ru-RU" sz="2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ru-RU" sz="2600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ru-RU" sz="2600" b="0" i="1" smtClean="0">
                        <a:latin typeface="Cambria Math"/>
                      </a:rPr>
                      <m:t>=</m:t>
                    </m:r>
                    <m:r>
                      <a:rPr lang="en-US" altLang="ru-RU" sz="2600" b="0" i="1" smtClean="0">
                        <a:latin typeface="Cambria Math"/>
                      </a:rPr>
                      <m:t>𝑛</m:t>
                    </m:r>
                    <m:r>
                      <a:rPr lang="en-US" altLang="ru-RU" sz="2600" b="0" i="1" smtClean="0">
                        <a:latin typeface="Cambria Math"/>
                      </a:rPr>
                      <m:t>−1=</m:t>
                    </m:r>
                    <m:r>
                      <a:rPr lang="en-US" altLang="ru-RU" sz="2600" b="0" i="1" smtClean="0">
                        <a:latin typeface="Cambria Math"/>
                      </a:rPr>
                      <m:t>𝑂</m:t>
                    </m:r>
                    <m:r>
                      <a:rPr lang="en-US" altLang="ru-RU" sz="2600" b="0" i="1" smtClean="0">
                        <a:latin typeface="Cambria Math"/>
                      </a:rPr>
                      <m:t>(</m:t>
                    </m:r>
                    <m:r>
                      <a:rPr lang="en-US" altLang="ru-RU" sz="2600" b="0" i="1" smtClean="0">
                        <a:latin typeface="Cambria Math"/>
                      </a:rPr>
                      <m:t>𝑛</m:t>
                    </m:r>
                    <m:r>
                      <a:rPr lang="en-US" altLang="ru-RU" sz="26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ru-RU" sz="2600" dirty="0" smtClean="0"/>
                  <a:t> </a:t>
                </a:r>
              </a:p>
              <a:p>
                <a:pPr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sz="2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ru-RU" sz="26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ru-RU" sz="2600" b="0" i="1" smtClean="0">
                            <a:latin typeface="Cambria Math"/>
                          </a:rPr>
                          <m:t>𝑤𝑜𝑟𝑠𝑡</m:t>
                        </m:r>
                      </m:sub>
                    </m:sSub>
                    <m:d>
                      <m:dPr>
                        <m:ctrlPr>
                          <a:rPr lang="en-US" altLang="ru-RU" sz="2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ru-RU" sz="2600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ru-RU" sz="26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ru-RU" sz="26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ru-RU" sz="2600" b="0" i="1" smtClean="0">
                            <a:latin typeface="Cambria Math"/>
                          </a:rPr>
                          <m:t>𝑛</m:t>
                        </m:r>
                        <m:d>
                          <m:dPr>
                            <m:ctrlPr>
                              <a:rPr lang="en-US" altLang="ru-RU" sz="2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ru-RU" sz="2600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ru-RU" sz="2600" b="0" i="1" smtClean="0">
                                <a:latin typeface="Cambria Math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altLang="ru-RU" sz="2600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ru-RU" sz="2600" b="0" i="1" smtClean="0">
                        <a:latin typeface="Cambria Math"/>
                      </a:rPr>
                      <m:t>=</m:t>
                    </m:r>
                    <m:r>
                      <a:rPr lang="en-US" altLang="ru-RU" sz="2600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ru-RU" sz="2600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ru-RU" sz="26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ru-RU" sz="2600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ru-RU" sz="26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ru-RU" sz="2600" b="0" i="0" smtClean="0">
                        <a:latin typeface="Cambria Math"/>
                      </a:rPr>
                      <m:t>.</m:t>
                    </m:r>
                  </m:oMath>
                </a14:m>
                <a:r>
                  <a:rPr lang="ru-RU" altLang="ru-RU" sz="2600" dirty="0" smtClean="0"/>
                  <a:t> </a:t>
                </a:r>
                <a:endParaRPr lang="en-US" altLang="ru-RU" sz="2600" dirty="0" smtClean="0"/>
              </a:p>
              <a:p>
                <a:pPr>
                  <a:lnSpc>
                    <a:spcPct val="124000"/>
                  </a:lnSpc>
                  <a:buNone/>
                </a:pPr>
                <a:r>
                  <a:rPr lang="ru-RU" altLang="ru-RU" sz="2600" dirty="0" smtClean="0">
                    <a:solidFill>
                      <a:srgbClr val="C00000"/>
                    </a:solidFill>
                  </a:rPr>
                  <a:t>Чем меньше в массиве инверсий, тем быстрее он сортируется</a:t>
                </a:r>
                <a:r>
                  <a:rPr lang="ru-RU" altLang="ru-RU" sz="2600" dirty="0" smtClean="0"/>
                  <a:t>.</a:t>
                </a:r>
                <a:endParaRPr lang="ru-RU" altLang="ru-RU" sz="2600" dirty="0"/>
              </a:p>
            </p:txBody>
          </p:sp>
        </mc:Choice>
        <mc:Fallback xmlns="">
          <p:sp>
            <p:nvSpPr>
              <p:cNvPr id="4301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9512" y="764704"/>
                <a:ext cx="8856984" cy="6093295"/>
              </a:xfrm>
              <a:blipFill rotWithShape="1">
                <a:blip r:embed="rId3"/>
                <a:stretch>
                  <a:fillRect l="-1170" t="-1600" r="-4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0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211747"/>
            <a:ext cx="6789333" cy="937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589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0"/>
            <a:ext cx="8856984" cy="548680"/>
          </a:xfrm>
        </p:spPr>
        <p:txBody>
          <a:bodyPr>
            <a:noAutofit/>
          </a:bodyPr>
          <a:lstStyle/>
          <a:p>
            <a:r>
              <a:rPr lang="ru-RU" sz="36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Задача сортировки элементов массива</a:t>
            </a:r>
            <a:endParaRPr lang="ru-RU" sz="3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одзаголовок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79512" y="764704"/>
                <a:ext cx="8784976" cy="6093296"/>
              </a:xfrm>
            </p:spPr>
            <p:txBody>
              <a:bodyPr>
                <a:noAutofit/>
              </a:bodyPr>
              <a:lstStyle/>
              <a:p>
                <a:pPr marL="342900" lvl="0" indent="-342900" algn="l" fontAlgn="base">
                  <a:lnSpc>
                    <a:spcPct val="114000"/>
                  </a:lnSpc>
                  <a:spcAft>
                    <a:spcPct val="0"/>
                  </a:spcAft>
                </a:pPr>
                <a:r>
                  <a:rPr lang="ru-RU" altLang="ru-RU" sz="2600" kern="0" dirty="0" smtClean="0">
                    <a:solidFill>
                      <a:schemeClr val="tx1"/>
                    </a:solidFill>
                  </a:rPr>
                  <a:t>Дан </a:t>
                </a:r>
                <a:r>
                  <a:rPr lang="ru-RU" altLang="ru-RU" sz="2600" kern="0" dirty="0">
                    <a:solidFill>
                      <a:schemeClr val="tx1"/>
                    </a:solidFill>
                  </a:rPr>
                  <a:t>массив значений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sz="2600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ru-RU" sz="2600" b="0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ru-RU" sz="2600" b="0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ru-RU" altLang="ru-RU" sz="2600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ru-RU" sz="2600" b="0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ru-RU" sz="2600" b="0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u-RU" altLang="ru-RU" sz="2600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ru-RU" sz="2600" b="0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ru-RU" sz="2600" b="0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ru-RU" sz="26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en-US" altLang="ru-RU" sz="2600" b="0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ru-RU" sz="2600" b="0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ru-RU" sz="2600" b="0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altLang="ru-RU" sz="2600" b="0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−2</m:t>
                        </m:r>
                      </m:sub>
                    </m:sSub>
                    <m:sSub>
                      <m:sSubPr>
                        <m:ctrlPr>
                          <a:rPr lang="en-US" altLang="ru-RU" sz="2600" b="0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ru-RU" sz="2600" b="0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ru-RU" sz="2600" b="0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altLang="ru-RU" sz="2600" b="0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ru-RU" sz="2600" kern="0" dirty="0" smtClean="0">
                    <a:solidFill>
                      <a:schemeClr val="tx1"/>
                    </a:solidFill>
                  </a:rPr>
                  <a:t>.</a:t>
                </a:r>
                <a:r>
                  <a:rPr lang="ru-RU" altLang="ru-RU" sz="2600" kern="0" dirty="0" smtClean="0">
                    <a:solidFill>
                      <a:schemeClr val="tx1"/>
                    </a:solidFill>
                  </a:rPr>
                  <a:t> </a:t>
                </a:r>
                <a:endParaRPr lang="ru-RU" altLang="ru-RU" sz="2600" kern="0" dirty="0">
                  <a:solidFill>
                    <a:schemeClr val="tx1"/>
                  </a:solidFill>
                </a:endParaRPr>
              </a:p>
              <a:p>
                <a:pPr marL="342900" lvl="0" indent="-342900" algn="l" fontAlgn="base">
                  <a:lnSpc>
                    <a:spcPct val="114000"/>
                  </a:lnSpc>
                  <a:spcAft>
                    <a:spcPct val="0"/>
                  </a:spcAft>
                </a:pPr>
                <a:r>
                  <a:rPr lang="ru-RU" altLang="ru-RU" sz="2600" kern="0" dirty="0" smtClean="0">
                    <a:solidFill>
                      <a:schemeClr val="tx1"/>
                    </a:solidFill>
                  </a:rPr>
                  <a:t>Для его упорядочения фактически необходимо </a:t>
                </a:r>
                <a:r>
                  <a:rPr lang="ru-RU" altLang="ru-RU" sz="2600" kern="0" dirty="0">
                    <a:solidFill>
                      <a:schemeClr val="tx1"/>
                    </a:solidFill>
                  </a:rPr>
                  <a:t>найти такую перестановку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sz="2600" i="1" kern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ru-RU" sz="2600" b="0" i="1" kern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altLang="ru-RU" sz="2600" i="1" kern="0">
                            <a:solidFill>
                              <a:srgbClr val="C000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ru-RU" altLang="ru-RU" sz="2600" i="1" ker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ru-RU" sz="2600" b="0" i="1" kern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altLang="ru-RU" sz="2600" i="1" kern="0">
                            <a:solidFill>
                              <a:srgbClr val="C0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u-RU" altLang="ru-RU" sz="2600" i="1" ker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ru-RU" sz="2600" b="0" i="1" kern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altLang="ru-RU" sz="2600" i="1" kern="0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ru-RU" sz="2600" i="1" kern="0">
                        <a:solidFill>
                          <a:srgbClr val="C00000"/>
                        </a:solidFill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en-US" altLang="ru-RU" sz="2600" i="1" ker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ru-RU" sz="2600" b="0" i="1" kern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altLang="ru-RU" sz="2600" i="1" ker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altLang="ru-RU" sz="2600" i="1" kern="0">
                            <a:solidFill>
                              <a:srgbClr val="C00000"/>
                            </a:solidFill>
                            <a:latin typeface="Cambria Math"/>
                          </a:rPr>
                          <m:t>−2</m:t>
                        </m:r>
                      </m:sub>
                    </m:sSub>
                    <m:sSub>
                      <m:sSubPr>
                        <m:ctrlPr>
                          <a:rPr lang="en-US" altLang="ru-RU" sz="2600" i="1" ker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ru-RU" sz="2600" b="0" i="1" kern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altLang="ru-RU" sz="2600" i="1" ker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altLang="ru-RU" sz="2600" i="1" kern="0">
                            <a:solidFill>
                              <a:srgbClr val="C0000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ru-RU" altLang="ru-RU" sz="2600" kern="0" dirty="0">
                    <a:solidFill>
                      <a:schemeClr val="tx1"/>
                    </a:solidFill>
                  </a:rPr>
                  <a:t>  </a:t>
                </a:r>
                <a:r>
                  <a:rPr lang="ru-RU" altLang="ru-RU" sz="2600" kern="0" dirty="0" smtClean="0">
                    <a:solidFill>
                      <a:schemeClr val="tx1"/>
                    </a:solidFill>
                  </a:rPr>
                  <a:t>индексов, </a:t>
                </a:r>
                <a:r>
                  <a:rPr lang="ru-RU" altLang="ru-RU" sz="2600" kern="0" dirty="0">
                    <a:solidFill>
                      <a:schemeClr val="tx1"/>
                    </a:solidFill>
                  </a:rPr>
                  <a:t>что для </a:t>
                </a:r>
                <a:r>
                  <a:rPr lang="ru-RU" altLang="ru-RU" sz="2600" kern="0" dirty="0" smtClean="0">
                    <a:solidFill>
                      <a:schemeClr val="tx1"/>
                    </a:solidFill>
                  </a:rPr>
                  <a:t>последовательности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sz="2600" i="1" kern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ru-RU" sz="2600" i="1" ker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altLang="ru-RU" sz="2600" i="1" kern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ru-RU" sz="2600" b="0" i="1" kern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ru-RU" sz="2600" b="0" i="1" kern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ru-RU" altLang="ru-RU" sz="2600" i="1" ker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ru-RU" sz="2600" i="1" ker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altLang="ru-RU" sz="2600" i="1" kern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ru-RU" sz="2600" b="0" i="1" kern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ru-RU" sz="2600" b="0" i="1" kern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ru-RU" altLang="ru-RU" sz="2600" i="1" ker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ru-RU" sz="2600" i="1" ker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altLang="ru-RU" sz="2600" i="1" kern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ru-RU" sz="2600" b="0" i="1" kern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ru-RU" sz="2600" b="0" i="1" kern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ru-RU" sz="2600" i="1" kern="0">
                        <a:solidFill>
                          <a:srgbClr val="C00000"/>
                        </a:solidFill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en-US" altLang="ru-RU" sz="2600" i="1" ker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ru-RU" sz="2600" i="1" ker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altLang="ru-RU" sz="2600" i="1" kern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ru-RU" sz="2600" b="0" i="1" kern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ru-RU" sz="2600" b="0" i="1" kern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ru-RU" sz="2600" b="0" i="1" kern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−2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ru-RU" sz="2600" i="1" ker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ru-RU" sz="2600" i="1" ker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altLang="ru-RU" sz="2600" i="1" kern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ru-RU" sz="2600" b="0" i="1" kern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ru-RU" sz="2600" b="0" i="1" kern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ru-RU" sz="2600" b="0" i="1" kern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ru-RU" altLang="ru-RU" sz="2600" kern="0" dirty="0" smtClean="0">
                    <a:solidFill>
                      <a:schemeClr val="tx1"/>
                    </a:solidFill>
                  </a:rPr>
                  <a:t>  </a:t>
                </a:r>
                <a:r>
                  <a:rPr lang="ru-RU" altLang="ru-RU" sz="2600" kern="0" dirty="0">
                    <a:solidFill>
                      <a:schemeClr val="tx1"/>
                    </a:solidFill>
                  </a:rPr>
                  <a:t>выполняется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sz="2600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ru-RU" sz="2600" b="0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ru-RU" altLang="ru-RU" sz="2600" i="1" kern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ru-RU" sz="2600" b="0" i="1" kern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ru-RU" sz="2600" b="0" i="1" kern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ru-RU" altLang="ru-RU" sz="2600" i="1" kern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≤</m:t>
                    </m:r>
                    <m:sSub>
                      <m:sSubPr>
                        <m:ctrlPr>
                          <a:rPr lang="ru-RU" altLang="ru-RU" sz="2600" i="1" kern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ru-RU" sz="2600" b="0" i="1" kern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ru-RU" altLang="ru-RU" sz="2600" i="1" kern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ru-RU" sz="2600" b="0" i="1" kern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ru-RU" sz="2600" b="0" i="1" kern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 altLang="ru-RU" sz="2600" b="0" i="1" kern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+1</m:t>
                            </m:r>
                          </m:sub>
                        </m:sSub>
                      </m:sub>
                    </m:sSub>
                    <m:r>
                      <a:rPr lang="en-US" altLang="ru-RU" sz="2600" b="0" i="1" kern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 ∀ </m:t>
                    </m:r>
                    <m:r>
                      <a:rPr lang="en-US" altLang="ru-RU" sz="2600" b="0" i="1" kern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 altLang="ru-RU" sz="2600" b="0" i="1" kern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=0…</m:t>
                    </m:r>
                    <m:r>
                      <a:rPr lang="en-US" altLang="ru-RU" sz="2600" b="0" i="1" kern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altLang="ru-RU" sz="2600" b="0" i="1" kern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−2</m:t>
                    </m:r>
                  </m:oMath>
                </a14:m>
                <a:r>
                  <a:rPr lang="ru-RU" altLang="ru-RU" sz="2600" kern="0" dirty="0" smtClean="0">
                    <a:solidFill>
                      <a:schemeClr val="tx1"/>
                    </a:solidFill>
                  </a:rPr>
                  <a:t>.</a:t>
                </a:r>
                <a:endParaRPr lang="ru-RU" altLang="ru-RU" sz="2600" kern="0" dirty="0">
                  <a:solidFill>
                    <a:schemeClr val="tx1"/>
                  </a:solidFill>
                </a:endParaRPr>
              </a:p>
              <a:p>
                <a:pPr marL="342900" lvl="0" indent="-342900" algn="l" fontAlgn="base">
                  <a:lnSpc>
                    <a:spcPct val="114000"/>
                  </a:lnSpc>
                  <a:spcAft>
                    <a:spcPct val="0"/>
                  </a:spcAft>
                </a:pPr>
                <a14:m>
                  <m:oMath xmlns:m="http://schemas.openxmlformats.org/officeDocument/2006/math">
                    <m:r>
                      <a:rPr lang="ru-RU" altLang="ru-RU" sz="2600" i="1" kern="0" smtClean="0">
                        <a:solidFill>
                          <a:schemeClr val="tx1"/>
                        </a:solidFill>
                        <a:latin typeface="Cambria Math"/>
                      </a:rPr>
                      <m:t>О</m:t>
                    </m:r>
                  </m:oMath>
                </a14:m>
                <a:r>
                  <a:rPr lang="ru-RU" altLang="ru-RU" sz="2600" kern="0" dirty="0" smtClean="0">
                    <a:solidFill>
                      <a:schemeClr val="tx1"/>
                    </a:solidFill>
                  </a:rPr>
                  <a:t>бщее количество потенциальных </a:t>
                </a:r>
                <a:r>
                  <a:rPr lang="ru-RU" altLang="ru-RU" sz="2600" kern="0" dirty="0">
                    <a:solidFill>
                      <a:schemeClr val="tx1"/>
                    </a:solidFill>
                  </a:rPr>
                  <a:t>решений задачи </a:t>
                </a:r>
                <a:r>
                  <a:rPr lang="ru-RU" altLang="ru-RU" sz="2600" kern="0" dirty="0" smtClean="0">
                    <a:solidFill>
                      <a:schemeClr val="tx1"/>
                    </a:solidFill>
                  </a:rPr>
                  <a:t>равно числу перестановок из </a:t>
                </a:r>
                <a14:m>
                  <m:oMath xmlns:m="http://schemas.openxmlformats.org/officeDocument/2006/math">
                    <m:r>
                      <a:rPr lang="en-US" altLang="ru-RU" sz="26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altLang="ru-RU" sz="2600" kern="0" dirty="0" smtClean="0">
                    <a:solidFill>
                      <a:schemeClr val="tx1"/>
                    </a:solidFill>
                  </a:rPr>
                  <a:t> </a:t>
                </a:r>
                <a:r>
                  <a:rPr lang="ru-RU" altLang="ru-RU" sz="2600" kern="0" dirty="0" smtClean="0">
                    <a:solidFill>
                      <a:schemeClr val="tx1"/>
                    </a:solidFill>
                  </a:rPr>
                  <a:t>элементов, т.е. </a:t>
                </a:r>
                <a14:m>
                  <m:oMath xmlns:m="http://schemas.openxmlformats.org/officeDocument/2006/math">
                    <m:r>
                      <a:rPr lang="en-US" altLang="ru-RU" sz="26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𝑛</m:t>
                    </m:r>
                    <m:r>
                      <a:rPr lang="en-US" altLang="ru-RU" sz="26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!</m:t>
                    </m:r>
                  </m:oMath>
                </a14:m>
                <a:endParaRPr lang="ru-RU" altLang="ru-RU" sz="2600" kern="0" dirty="0" smtClean="0">
                  <a:solidFill>
                    <a:schemeClr val="tx1"/>
                  </a:solidFill>
                </a:endParaRPr>
              </a:p>
              <a:p>
                <a:pPr marL="342900" lvl="0" indent="-342900" algn="l" fontAlgn="base">
                  <a:lnSpc>
                    <a:spcPct val="114000"/>
                  </a:lnSpc>
                  <a:spcAft>
                    <a:spcPct val="0"/>
                  </a:spcAft>
                </a:pPr>
                <a:r>
                  <a:rPr lang="ru-RU" altLang="ru-RU" sz="2600" kern="0" dirty="0" smtClean="0">
                    <a:solidFill>
                      <a:schemeClr val="tx1"/>
                    </a:solidFill>
                  </a:rPr>
                  <a:t>Минимальная гарантированная трудоемкость в наихудшем для сортировки, основанной на сравнениях: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sz="2600" i="1" kern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ru-RU" sz="2600" b="0" i="1" kern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ru-RU" sz="2600" b="0" i="1" kern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𝑚𝑖𝑛</m:t>
                        </m:r>
                      </m:sub>
                    </m:sSub>
                    <m:d>
                      <m:dPr>
                        <m:ctrlPr>
                          <a:rPr lang="en-US" altLang="ru-RU" sz="2600" b="0" i="1" kern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ru-RU" sz="2600" b="0" i="1" kern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ru-RU" sz="2600" b="0" i="1" kern="0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altLang="ru-RU" sz="2600" b="0" i="1" kern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ru-RU" sz="2600" b="0" i="1" kern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ru-RU" sz="2600" b="0" i="0" kern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ru-RU" sz="2600" b="0" i="1" kern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altLang="ru-RU" sz="2600" b="0" i="1" kern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ru-RU" sz="2600" b="0" i="1" kern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!)</m:t>
                            </m:r>
                          </m:e>
                        </m:func>
                      </m:e>
                    </m:d>
                    <m:r>
                      <a:rPr lang="en-US" altLang="ru-RU" sz="2600" b="0" i="1" kern="0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r>
                      <a:rPr lang="en-US" altLang="ru-RU" sz="2600" b="0" i="1" kern="0" smtClean="0">
                        <a:solidFill>
                          <a:srgbClr val="C00000"/>
                        </a:solidFill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ru-RU" sz="2600" b="0" i="1" kern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ru-RU" sz="2600" b="0" i="1" kern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ru-RU" sz="2600" b="0" i="1" kern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ru-RU" sz="2600" b="0" i="0" kern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ru-RU" sz="2600" b="0" i="1" kern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ru-RU" altLang="ru-RU" sz="2600" b="0" i="0" kern="0" smtClean="0">
                        <a:solidFill>
                          <a:schemeClr val="tx1"/>
                        </a:solidFill>
                        <a:latin typeface="Cambria Math"/>
                      </a:rPr>
                      <m:t>.</m:t>
                    </m:r>
                  </m:oMath>
                </a14:m>
                <a:endParaRPr lang="ru-RU" altLang="ru-RU" sz="2600" kern="0" dirty="0" smtClean="0">
                  <a:solidFill>
                    <a:schemeClr val="tx1"/>
                  </a:solidFill>
                </a:endParaRPr>
              </a:p>
              <a:p>
                <a:pPr marL="342900" lvl="0" indent="-342900" algn="l" fontAlgn="base">
                  <a:lnSpc>
                    <a:spcPct val="114000"/>
                  </a:lnSpc>
                  <a:spcAft>
                    <a:spcPct val="0"/>
                  </a:spcAft>
                </a:pPr>
                <a:r>
                  <a:rPr lang="ru-RU" altLang="ru-RU" sz="2600" kern="0" dirty="0" smtClean="0">
                    <a:solidFill>
                      <a:schemeClr val="tx1"/>
                    </a:solidFill>
                  </a:rPr>
                  <a:t>Алгоритмы сортировки с такой трудоемкостью мы будем считать </a:t>
                </a:r>
                <a:r>
                  <a:rPr lang="ru-RU" altLang="ru-RU" sz="2600" kern="0" dirty="0" smtClean="0">
                    <a:solidFill>
                      <a:srgbClr val="C00000"/>
                    </a:solidFill>
                  </a:rPr>
                  <a:t>эффективными</a:t>
                </a:r>
                <a:r>
                  <a:rPr lang="ru-RU" altLang="ru-RU" sz="2600" kern="0" dirty="0" smtClean="0">
                    <a:solidFill>
                      <a:schemeClr val="tx1"/>
                    </a:solidFill>
                  </a:rPr>
                  <a:t>.</a:t>
                </a:r>
                <a:endParaRPr lang="ru-RU" altLang="ru-RU" sz="2600" kern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79512" y="764704"/>
                <a:ext cx="8784976" cy="6093296"/>
              </a:xfrm>
              <a:blipFill rotWithShape="1">
                <a:blip r:embed="rId3"/>
                <a:stretch>
                  <a:fillRect l="-1179" t="-6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700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8ECE74-CFF0-4003-AFBA-627B2456C5FF}" type="slidenum">
              <a:rPr lang="ru-RU" altLang="ru-RU"/>
              <a:pPr>
                <a:defRPr/>
              </a:pPr>
              <a:t>20</a:t>
            </a:fld>
            <a:endParaRPr lang="ru-RU" altLang="ru-RU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54868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altLang="ru-RU" sz="3600" dirty="0" smtClean="0">
                <a:solidFill>
                  <a:schemeClr val="accent1"/>
                </a:solidFill>
              </a:rPr>
              <a:t>Сортировка Шелла: </a:t>
            </a:r>
            <a:r>
              <a:rPr lang="en-US" altLang="ru-RU" sz="3600" i="1" dirty="0" smtClean="0">
                <a:solidFill>
                  <a:schemeClr val="accent1"/>
                </a:solidFill>
              </a:rPr>
              <a:t>h</a:t>
            </a:r>
            <a:r>
              <a:rPr lang="ru-RU" altLang="ru-RU" sz="3600" dirty="0" smtClean="0">
                <a:solidFill>
                  <a:schemeClr val="accent1"/>
                </a:solidFill>
              </a:rPr>
              <a:t>-цепочки</a:t>
            </a:r>
            <a:endParaRPr lang="ru-RU" altLang="ru-RU" sz="4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012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764704"/>
                <a:ext cx="8229600" cy="609329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None/>
                </a:pPr>
                <a:r>
                  <a:rPr lang="ru-RU" altLang="ru-RU" sz="2600" dirty="0" smtClean="0"/>
                  <a:t>Зафиксируем </a:t>
                </a:r>
                <a14:m>
                  <m:oMath xmlns:m="http://schemas.openxmlformats.org/officeDocument/2006/math">
                    <m:r>
                      <a:rPr lang="en-US" altLang="ru-RU" sz="2600" b="0" i="1" smtClean="0">
                        <a:solidFill>
                          <a:srgbClr val="C00000"/>
                        </a:solidFill>
                        <a:latin typeface="Cambria Math"/>
                      </a:rPr>
                      <m:t>h</m:t>
                    </m:r>
                    <m:r>
                      <a:rPr lang="ru-RU" altLang="ru-RU" sz="2600" b="0" i="1" smtClean="0">
                        <a:solidFill>
                          <a:srgbClr val="C00000"/>
                        </a:solidFill>
                        <a:latin typeface="Cambria Math"/>
                      </a:rPr>
                      <m:t>,</m:t>
                    </m:r>
                    <m:r>
                      <a:rPr lang="en-US" altLang="ru-RU" sz="2600" b="0" i="1" smtClean="0">
                        <a:solidFill>
                          <a:srgbClr val="C00000"/>
                        </a:solidFill>
                        <a:latin typeface="Cambria Math"/>
                      </a:rPr>
                      <m:t>  1&lt;</m:t>
                    </m:r>
                    <m:r>
                      <a:rPr lang="en-US" altLang="ru-RU" sz="2600" b="0" i="1" smtClean="0">
                        <a:solidFill>
                          <a:srgbClr val="C00000"/>
                        </a:solidFill>
                        <a:latin typeface="Cambria Math"/>
                      </a:rPr>
                      <m:t>h</m:t>
                    </m:r>
                    <m:r>
                      <a:rPr lang="en-US" altLang="ru-RU" sz="2600" b="0" i="1" smtClean="0">
                        <a:solidFill>
                          <a:srgbClr val="C00000"/>
                        </a:solidFill>
                        <a:latin typeface="Cambria Math"/>
                      </a:rPr>
                      <m:t>&lt;</m:t>
                    </m:r>
                    <m:r>
                      <a:rPr lang="en-US" altLang="ru-RU" sz="2600" b="0" i="1" smtClean="0">
                        <a:solidFill>
                          <a:srgbClr val="C00000"/>
                        </a:solidFill>
                        <a:latin typeface="Cambria Math"/>
                      </a:rPr>
                      <m:t>𝑛</m:t>
                    </m:r>
                    <m:r>
                      <a:rPr lang="en-US" altLang="ru-RU" sz="2600" b="0" i="1" smtClean="0">
                        <a:solidFill>
                          <a:srgbClr val="C00000"/>
                        </a:solidFill>
                        <a:latin typeface="Cambria Math"/>
                      </a:rPr>
                      <m:t>/2</m:t>
                    </m:r>
                  </m:oMath>
                </a14:m>
                <a:r>
                  <a:rPr lang="en-US" altLang="ru-RU" sz="2600" dirty="0" smtClean="0"/>
                  <a:t> </a:t>
                </a:r>
                <a:r>
                  <a:rPr lang="ru-RU" altLang="ru-RU" sz="2600" dirty="0" smtClean="0"/>
                  <a:t> и рассмотрим </a:t>
                </a:r>
              </a:p>
              <a:p>
                <a:pPr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ru-RU" sz="2600" i="1" smtClean="0">
                        <a:solidFill>
                          <a:srgbClr val="C00000"/>
                        </a:solidFill>
                        <a:latin typeface="Cambria Math"/>
                      </a:rPr>
                      <m:t>h</m:t>
                    </m:r>
                  </m:oMath>
                </a14:m>
                <a:r>
                  <a:rPr lang="ru-RU" altLang="ru-RU" sz="2600" dirty="0" smtClean="0">
                    <a:solidFill>
                      <a:srgbClr val="C00000"/>
                    </a:solidFill>
                  </a:rPr>
                  <a:t>-цепочки </a:t>
                </a:r>
                <a:r>
                  <a:rPr lang="ru-RU" altLang="ru-RU" sz="2600" dirty="0" smtClean="0"/>
                  <a:t>– последовательности элементов с индексами:</a:t>
                </a:r>
              </a:p>
              <a:p>
                <a:pPr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ru-RU" sz="2600" b="0" i="1" smtClean="0">
                        <a:latin typeface="Cambria Math"/>
                      </a:rPr>
                      <m:t>0,  </m:t>
                    </m:r>
                    <m:r>
                      <a:rPr lang="en-US" altLang="ru-RU" sz="2600" b="0" i="1" smtClean="0">
                        <a:latin typeface="Cambria Math"/>
                      </a:rPr>
                      <m:t>h</m:t>
                    </m:r>
                    <m:r>
                      <a:rPr lang="en-US" altLang="ru-RU" sz="2600" b="0" i="1" smtClean="0">
                        <a:latin typeface="Cambria Math"/>
                      </a:rPr>
                      <m:t>,  2</m:t>
                    </m:r>
                    <m:r>
                      <a:rPr lang="en-US" altLang="ru-RU" sz="2600" b="0" i="1" smtClean="0">
                        <a:latin typeface="Cambria Math"/>
                      </a:rPr>
                      <m:t>h</m:t>
                    </m:r>
                    <m:r>
                      <a:rPr lang="en-US" altLang="ru-RU" sz="2600" b="0" i="1" smtClean="0">
                        <a:latin typeface="Cambria Math"/>
                      </a:rPr>
                      <m:t>,  3</m:t>
                    </m:r>
                    <m:r>
                      <a:rPr lang="en-US" altLang="ru-RU" sz="2600" b="0" i="1" smtClean="0">
                        <a:latin typeface="Cambria Math"/>
                      </a:rPr>
                      <m:t>h</m:t>
                    </m:r>
                    <m:r>
                      <a:rPr lang="en-US" altLang="ru-RU" sz="2600" b="0" i="1" smtClean="0">
                        <a:latin typeface="Cambria Math"/>
                      </a:rPr>
                      <m:t>,…</m:t>
                    </m:r>
                  </m:oMath>
                </a14:m>
                <a:r>
                  <a:rPr lang="en-US" altLang="ru-RU" sz="2600" dirty="0" smtClean="0"/>
                  <a:t> </a:t>
                </a:r>
              </a:p>
              <a:p>
                <a:pPr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ru-RU" sz="2600" i="1" smtClean="0">
                        <a:latin typeface="Cambria Math"/>
                      </a:rPr>
                      <m:t>1</m:t>
                    </m:r>
                    <m:r>
                      <a:rPr lang="en-US" altLang="ru-RU" sz="2600" i="1">
                        <a:latin typeface="Cambria Math"/>
                      </a:rPr>
                      <m:t>,</m:t>
                    </m:r>
                    <m:r>
                      <a:rPr lang="en-US" altLang="ru-RU" sz="2600" b="0" i="1" smtClean="0">
                        <a:latin typeface="Cambria Math"/>
                      </a:rPr>
                      <m:t>  </m:t>
                    </m:r>
                    <m:r>
                      <a:rPr lang="en-US" altLang="ru-RU" sz="2600" i="1">
                        <a:latin typeface="Cambria Math"/>
                      </a:rPr>
                      <m:t>h</m:t>
                    </m:r>
                    <m:r>
                      <a:rPr lang="en-US" altLang="ru-RU" sz="2600" b="0" i="1" smtClean="0">
                        <a:latin typeface="Cambria Math"/>
                      </a:rPr>
                      <m:t>+1</m:t>
                    </m:r>
                    <m:r>
                      <a:rPr lang="en-US" altLang="ru-RU" sz="2600" i="1">
                        <a:latin typeface="Cambria Math"/>
                      </a:rPr>
                      <m:t>,</m:t>
                    </m:r>
                    <m:r>
                      <a:rPr lang="en-US" altLang="ru-RU" sz="2600" b="0" i="1" smtClean="0">
                        <a:latin typeface="Cambria Math"/>
                      </a:rPr>
                      <m:t>  </m:t>
                    </m:r>
                    <m:r>
                      <a:rPr lang="en-US" altLang="ru-RU" sz="2600" i="1">
                        <a:latin typeface="Cambria Math"/>
                      </a:rPr>
                      <m:t>2</m:t>
                    </m:r>
                    <m:r>
                      <a:rPr lang="en-US" altLang="ru-RU" sz="2600" i="1">
                        <a:latin typeface="Cambria Math"/>
                      </a:rPr>
                      <m:t>h</m:t>
                    </m:r>
                    <m:r>
                      <a:rPr lang="en-US" altLang="ru-RU" sz="2600" b="0" i="1" smtClean="0">
                        <a:latin typeface="Cambria Math"/>
                      </a:rPr>
                      <m:t>+1</m:t>
                    </m:r>
                    <m:r>
                      <a:rPr lang="en-US" altLang="ru-RU" sz="2600" i="1">
                        <a:latin typeface="Cambria Math"/>
                      </a:rPr>
                      <m:t>,</m:t>
                    </m:r>
                    <m:r>
                      <a:rPr lang="en-US" altLang="ru-RU" sz="2600" b="0" i="1" smtClean="0">
                        <a:latin typeface="Cambria Math"/>
                      </a:rPr>
                      <m:t>  </m:t>
                    </m:r>
                    <m:r>
                      <a:rPr lang="en-US" altLang="ru-RU" sz="2600" i="1">
                        <a:latin typeface="Cambria Math"/>
                      </a:rPr>
                      <m:t>3</m:t>
                    </m:r>
                    <m:r>
                      <a:rPr lang="en-US" altLang="ru-RU" sz="2600" i="1">
                        <a:latin typeface="Cambria Math"/>
                      </a:rPr>
                      <m:t>h</m:t>
                    </m:r>
                    <m:r>
                      <a:rPr lang="en-US" altLang="ru-RU" sz="2600" b="0" i="1" smtClean="0">
                        <a:latin typeface="Cambria Math"/>
                      </a:rPr>
                      <m:t>+1</m:t>
                    </m:r>
                    <m:r>
                      <a:rPr lang="en-US" altLang="ru-RU" sz="2600" i="1">
                        <a:latin typeface="Cambria Math"/>
                      </a:rPr>
                      <m:t>,…</m:t>
                    </m:r>
                  </m:oMath>
                </a14:m>
                <a:r>
                  <a:rPr lang="en-US" altLang="ru-RU" sz="2600" dirty="0"/>
                  <a:t> </a:t>
                </a:r>
                <a:endParaRPr lang="en-US" altLang="ru-RU" sz="2600" dirty="0" smtClean="0"/>
              </a:p>
              <a:p>
                <a:pPr>
                  <a:lnSpc>
                    <a:spcPct val="110000"/>
                  </a:lnSpc>
                  <a:buNone/>
                </a:pPr>
                <a:r>
                  <a:rPr lang="en-US" altLang="ru-RU" sz="2600" dirty="0" smtClean="0"/>
                  <a:t>…</a:t>
                </a:r>
                <a:endParaRPr lang="en-US" altLang="ru-RU" sz="2600" dirty="0"/>
              </a:p>
              <a:p>
                <a:pPr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ru-RU" sz="2600" b="0" i="1" smtClean="0">
                        <a:latin typeface="Cambria Math"/>
                      </a:rPr>
                      <m:t>h</m:t>
                    </m:r>
                    <m:r>
                      <a:rPr lang="en-US" altLang="ru-RU" sz="2600" b="0" i="1" smtClean="0">
                        <a:latin typeface="Cambria Math"/>
                      </a:rPr>
                      <m:t>−1,  2</m:t>
                    </m:r>
                    <m:r>
                      <a:rPr lang="en-US" altLang="ru-RU" sz="2600" i="1">
                        <a:latin typeface="Cambria Math"/>
                      </a:rPr>
                      <m:t>h</m:t>
                    </m:r>
                    <m:r>
                      <a:rPr lang="en-US" altLang="ru-RU" sz="2600" b="0" i="1" smtClean="0">
                        <a:latin typeface="Cambria Math"/>
                      </a:rPr>
                      <m:t>−1</m:t>
                    </m:r>
                    <m:r>
                      <a:rPr lang="en-US" altLang="ru-RU" sz="2600" i="1">
                        <a:latin typeface="Cambria Math"/>
                      </a:rPr>
                      <m:t>,</m:t>
                    </m:r>
                    <m:r>
                      <a:rPr lang="en-US" altLang="ru-RU" sz="2600" b="0" i="1" smtClean="0">
                        <a:latin typeface="Cambria Math"/>
                      </a:rPr>
                      <m:t>  3</m:t>
                    </m:r>
                    <m:r>
                      <a:rPr lang="en-US" altLang="ru-RU" sz="2600" i="1">
                        <a:latin typeface="Cambria Math"/>
                      </a:rPr>
                      <m:t>h</m:t>
                    </m:r>
                    <m:r>
                      <a:rPr lang="en-US" altLang="ru-RU" sz="2600" b="0" i="1" smtClean="0">
                        <a:latin typeface="Cambria Math"/>
                      </a:rPr>
                      <m:t>−1</m:t>
                    </m:r>
                    <m:r>
                      <a:rPr lang="en-US" altLang="ru-RU" sz="2600" i="1">
                        <a:latin typeface="Cambria Math"/>
                      </a:rPr>
                      <m:t>,</m:t>
                    </m:r>
                    <m:r>
                      <a:rPr lang="en-US" altLang="ru-RU" sz="2600" b="0" i="1" smtClean="0">
                        <a:latin typeface="Cambria Math"/>
                      </a:rPr>
                      <m:t>  4</m:t>
                    </m:r>
                    <m:r>
                      <a:rPr lang="en-US" altLang="ru-RU" sz="2600" i="1">
                        <a:latin typeface="Cambria Math"/>
                      </a:rPr>
                      <m:t>h</m:t>
                    </m:r>
                    <m:r>
                      <a:rPr lang="en-US" altLang="ru-RU" sz="2600" b="0" i="1" smtClean="0">
                        <a:latin typeface="Cambria Math"/>
                      </a:rPr>
                      <m:t>−1</m:t>
                    </m:r>
                    <m:r>
                      <a:rPr lang="en-US" altLang="ru-RU" sz="2600" i="1">
                        <a:latin typeface="Cambria Math"/>
                      </a:rPr>
                      <m:t>,…</m:t>
                    </m:r>
                  </m:oMath>
                </a14:m>
                <a:r>
                  <a:rPr lang="en-US" altLang="ru-RU" sz="2600" dirty="0"/>
                  <a:t> </a:t>
                </a:r>
                <a:endParaRPr lang="en-US" altLang="ru-RU" sz="2600" dirty="0" smtClean="0"/>
              </a:p>
              <a:p>
                <a:pPr>
                  <a:lnSpc>
                    <a:spcPct val="110000"/>
                  </a:lnSpc>
                  <a:buNone/>
                </a:pPr>
                <a:r>
                  <a:rPr lang="ru-RU" altLang="ru-RU" sz="2600" dirty="0" smtClean="0"/>
                  <a:t>Всего будет </a:t>
                </a:r>
                <a14:m>
                  <m:oMath xmlns:m="http://schemas.openxmlformats.org/officeDocument/2006/math">
                    <m:r>
                      <a:rPr lang="en-US" altLang="ru-RU" sz="2600" i="1">
                        <a:latin typeface="Cambria Math"/>
                      </a:rPr>
                      <m:t>h</m:t>
                    </m:r>
                  </m:oMath>
                </a14:m>
                <a:r>
                  <a:rPr lang="ru-RU" altLang="ru-RU" sz="2600" dirty="0" smtClean="0"/>
                  <a:t> цепочек длиной </a:t>
                </a:r>
                <a14:m>
                  <m:oMath xmlns:m="http://schemas.openxmlformats.org/officeDocument/2006/math">
                    <m:r>
                      <a:rPr lang="ru-RU" altLang="ru-RU" sz="2600" i="1" smtClean="0">
                        <a:latin typeface="Cambria Math"/>
                        <a:ea typeface="Cambria Math"/>
                      </a:rPr>
                      <m:t>≤</m:t>
                    </m:r>
                    <m:d>
                      <m:dPr>
                        <m:begChr m:val="⌈"/>
                        <m:endChr m:val="⌉"/>
                        <m:ctrlPr>
                          <a:rPr lang="ru-RU" altLang="ru-RU" sz="260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ru-RU" sz="26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altLang="ru-RU" sz="2600" b="0" i="1" smtClean="0">
                            <a:latin typeface="Cambria Math"/>
                            <a:ea typeface="Cambria Math"/>
                          </a:rPr>
                          <m:t>/</m:t>
                        </m:r>
                        <m:r>
                          <a:rPr lang="en-US" altLang="ru-RU" sz="2600" b="0" i="1" smtClean="0">
                            <a:latin typeface="Cambria Math"/>
                            <a:ea typeface="Cambria Math"/>
                          </a:rPr>
                          <m:t>h</m:t>
                        </m:r>
                      </m:e>
                    </m:d>
                  </m:oMath>
                </a14:m>
                <a:r>
                  <a:rPr lang="ru-RU" altLang="ru-RU" sz="2600" dirty="0" smtClean="0"/>
                  <a:t>.</a:t>
                </a:r>
                <a:endParaRPr lang="en-US" altLang="ru-RU" sz="2600" dirty="0"/>
              </a:p>
              <a:p>
                <a:pPr>
                  <a:lnSpc>
                    <a:spcPct val="114000"/>
                  </a:lnSpc>
                  <a:spcBef>
                    <a:spcPts val="1200"/>
                  </a:spcBef>
                  <a:buNone/>
                </a:pPr>
                <a:r>
                  <a:rPr lang="ru-RU" altLang="ru-RU" sz="2600" dirty="0" smtClean="0">
                    <a:solidFill>
                      <a:srgbClr val="C00000"/>
                    </a:solidFill>
                  </a:rPr>
                  <a:t>Упорядочим элементы во всех цепочках</a:t>
                </a:r>
                <a:r>
                  <a:rPr lang="ru-RU" altLang="ru-RU" sz="2600" dirty="0" smtClean="0"/>
                  <a:t>, используя сортировку обменом (вставками).</a:t>
                </a:r>
                <a:endParaRPr lang="en-US" altLang="ru-RU" sz="2600" dirty="0" smtClean="0"/>
              </a:p>
              <a:p>
                <a:pPr>
                  <a:lnSpc>
                    <a:spcPct val="110000"/>
                  </a:lnSpc>
                  <a:buNone/>
                </a:pPr>
                <a:endParaRPr lang="en-US" altLang="ru-RU" sz="2600" dirty="0"/>
              </a:p>
            </p:txBody>
          </p:sp>
        </mc:Choice>
        <mc:Fallback xmlns="">
          <p:sp>
            <p:nvSpPr>
              <p:cNvPr id="4301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764704"/>
                <a:ext cx="8229600" cy="6093295"/>
              </a:xfrm>
              <a:blipFill rotWithShape="1">
                <a:blip r:embed="rId3"/>
                <a:stretch>
                  <a:fillRect l="-1259" t="-800" r="-11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0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97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8ECE74-CFF0-4003-AFBA-627B2456C5FF}" type="slidenum">
              <a:rPr lang="ru-RU" altLang="ru-RU"/>
              <a:pPr>
                <a:defRPr/>
              </a:pPr>
              <a:t>21</a:t>
            </a:fld>
            <a:endParaRPr lang="ru-RU" altLang="ru-RU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980727"/>
          </a:xfrm>
        </p:spPr>
        <p:txBody>
          <a:bodyPr>
            <a:noAutofit/>
          </a:bodyPr>
          <a:lstStyle/>
          <a:p>
            <a:pPr eaLnBrk="1" hangingPunct="1"/>
            <a:r>
              <a:rPr lang="ru-RU" altLang="ru-RU" sz="3600" dirty="0" smtClean="0">
                <a:solidFill>
                  <a:schemeClr val="accent1"/>
                </a:solidFill>
              </a:rPr>
              <a:t>Сортировка вставкам  с шагом </a:t>
            </a:r>
            <a:r>
              <a:rPr lang="en-US" altLang="ru-RU" sz="3600" i="1" dirty="0" smtClean="0">
                <a:solidFill>
                  <a:schemeClr val="accent1"/>
                </a:solidFill>
              </a:rPr>
              <a:t>h</a:t>
            </a:r>
            <a:endParaRPr lang="ru-RU" altLang="ru-RU" sz="3600" i="1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012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51520" y="980728"/>
                <a:ext cx="8640960" cy="5877272"/>
              </a:xfrm>
            </p:spPr>
            <p:txBody>
              <a:bodyPr>
                <a:normAutofit/>
              </a:bodyPr>
              <a:lstStyle/>
              <a:p>
                <a:pPr lvl="0" fontAlgn="base">
                  <a:spcAft>
                    <a:spcPct val="0"/>
                  </a:spcAft>
                  <a:buNone/>
                </a:pPr>
                <a:endParaRPr lang="en-US" altLang="ru-RU" sz="2800" kern="0" dirty="0" smtClean="0">
                  <a:solidFill>
                    <a:srgbClr val="000000"/>
                  </a:solidFill>
                </a:endParaRPr>
              </a:p>
              <a:p>
                <a:pPr lvl="0" fontAlgn="base">
                  <a:spcAft>
                    <a:spcPct val="0"/>
                  </a:spcAft>
                  <a:buNone/>
                </a:pPr>
                <a:endParaRPr lang="en-US" altLang="ru-RU" sz="2600" kern="0" dirty="0">
                  <a:solidFill>
                    <a:srgbClr val="000000"/>
                  </a:solidFill>
                </a:endParaRPr>
              </a:p>
              <a:p>
                <a:pPr lvl="0" fontAlgn="base">
                  <a:spcAft>
                    <a:spcPct val="0"/>
                  </a:spcAft>
                  <a:buNone/>
                </a:pPr>
                <a:r>
                  <a:rPr lang="ru-RU" altLang="ru-RU" sz="2600" kern="0" dirty="0" smtClean="0">
                    <a:solidFill>
                      <a:srgbClr val="000000"/>
                    </a:solidFill>
                  </a:rPr>
                  <a:t>Сортировка одной цепочки: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sz="260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ru-RU" sz="26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ru-RU" sz="26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𝑤𝑜𝑟𝑠𝑡</m:t>
                        </m:r>
                      </m:sub>
                    </m:sSub>
                    <m:d>
                      <m:dPr>
                        <m:ctrlPr>
                          <a:rPr lang="en-US" altLang="ru-RU" sz="26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ru-RU" sz="26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ru-RU" sz="26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ru-RU" sz="26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O</m:t>
                    </m:r>
                    <m:r>
                      <a:rPr lang="en-US" altLang="ru-RU" sz="26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ru-RU" sz="26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ru-RU" sz="2600" b="0" i="1" kern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ru-RU" sz="2600" b="0" i="1" kern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ru-RU" sz="2600" b="0" i="1" kern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ru-RU" sz="2600" b="0" i="1" kern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h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ru-RU" sz="26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ru-RU" sz="26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ru-RU" altLang="ru-RU" sz="2600" kern="0" dirty="0" smtClean="0">
                    <a:solidFill>
                      <a:srgbClr val="000000"/>
                    </a:solidFill>
                  </a:rPr>
                  <a:t>,</a:t>
                </a:r>
              </a:p>
              <a:p>
                <a:pPr lvl="0" fontAlgn="base">
                  <a:spcAft>
                    <a:spcPct val="0"/>
                  </a:spcAft>
                  <a:buNone/>
                </a:pPr>
                <a:r>
                  <a:rPr lang="ru-RU" altLang="ru-RU" sz="2600" kern="0" dirty="0" smtClean="0">
                    <a:solidFill>
                      <a:srgbClr val="000000"/>
                    </a:solidFill>
                  </a:rPr>
                  <a:t>сортировка всех цепочек: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sz="260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ru-RU" sz="26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ru-RU" sz="26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𝑤𝑜𝑟𝑠𝑡</m:t>
                        </m:r>
                      </m:sub>
                    </m:sSub>
                    <m:d>
                      <m:dPr>
                        <m:ctrlPr>
                          <a:rPr lang="en-US" altLang="ru-RU" sz="26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ru-RU" sz="26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ru-RU" sz="26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=</m:t>
                    </m:r>
                    <m:r>
                      <a:rPr lang="en-US" altLang="ru-RU" sz="26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𝑂</m:t>
                    </m:r>
                    <m:r>
                      <a:rPr lang="en-US" altLang="ru-RU" sz="26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(</m:t>
                    </m:r>
                    <m:f>
                      <m:fPr>
                        <m:ctrlPr>
                          <a:rPr lang="en-US" altLang="ru-RU" sz="26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ru-RU" sz="2600" b="0" i="1" kern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ru-RU" sz="2600" b="0" i="1" kern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ru-RU" sz="2600" b="0" i="1" kern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ru-RU" sz="26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h</m:t>
                        </m:r>
                      </m:den>
                    </m:f>
                    <m:r>
                      <a:rPr lang="en-US" altLang="ru-RU" sz="26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ru-RU" altLang="ru-RU" sz="2600" kern="0" dirty="0" smtClean="0">
                    <a:solidFill>
                      <a:srgbClr val="000000"/>
                    </a:solidFill>
                  </a:rPr>
                  <a:t>.</a:t>
                </a:r>
              </a:p>
              <a:p>
                <a:pPr lvl="0" fontAlgn="base">
                  <a:lnSpc>
                    <a:spcPct val="114000"/>
                  </a:lnSpc>
                  <a:spcAft>
                    <a:spcPct val="0"/>
                  </a:spcAft>
                  <a:buNone/>
                </a:pPr>
                <a:r>
                  <a:rPr lang="ru-RU" altLang="ru-RU" sz="2600" kern="0" dirty="0" smtClean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После упорядочения всех цепочек с шагом </a:t>
                </a:r>
                <a14:m>
                  <m:oMath xmlns:m="http://schemas.openxmlformats.org/officeDocument/2006/math">
                    <m:r>
                      <a:rPr lang="en-US" altLang="ru-RU" sz="2600" i="1" kern="0">
                        <a:solidFill>
                          <a:srgbClr val="000000"/>
                        </a:solidFill>
                        <a:latin typeface="Cambria Math"/>
                      </a:rPr>
                      <m:t>h</m:t>
                    </m:r>
                  </m:oMath>
                </a14:m>
                <a:r>
                  <a:rPr lang="en-US" altLang="ru-RU" sz="2600" dirty="0" smtClean="0">
                    <a:cs typeface="Courier New" panose="02070309020205020404" pitchFamily="49" charset="0"/>
                  </a:rPr>
                  <a:t> </a:t>
                </a:r>
                <a:r>
                  <a:rPr lang="ru-RU" altLang="ru-RU" sz="2600" dirty="0" smtClean="0">
                    <a:cs typeface="Courier New" panose="02070309020205020404" pitchFamily="49" charset="0"/>
                  </a:rPr>
                  <a:t>массив не будет отсортирован, но число инверсий в нем уменьшится. Если повторить этот проход с шагом, меньшим </a:t>
                </a:r>
                <a14:m>
                  <m:oMath xmlns:m="http://schemas.openxmlformats.org/officeDocument/2006/math">
                    <m:r>
                      <a:rPr lang="en-US" altLang="ru-RU" sz="2600" i="1" kern="0">
                        <a:solidFill>
                          <a:srgbClr val="000000"/>
                        </a:solidFill>
                        <a:latin typeface="Cambria Math"/>
                      </a:rPr>
                      <m:t>h</m:t>
                    </m:r>
                  </m:oMath>
                </a14:m>
                <a:r>
                  <a:rPr lang="ru-RU" altLang="ru-RU" sz="2600" dirty="0" smtClean="0">
                    <a:cs typeface="Courier New" panose="02070309020205020404" pitchFamily="49" charset="0"/>
                  </a:rPr>
                  <a:t>, то инверсий станет еще меньше и, соответственно, уменьшится трудоемкость выполнения следующего прохода.</a:t>
                </a:r>
              </a:p>
            </p:txBody>
          </p:sp>
        </mc:Choice>
        <mc:Fallback xmlns="">
          <p:sp>
            <p:nvSpPr>
              <p:cNvPr id="4301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51520" y="980728"/>
                <a:ext cx="8640960" cy="5877272"/>
              </a:xfrm>
              <a:blipFill rotWithShape="1">
                <a:blip r:embed="rId3"/>
                <a:stretch>
                  <a:fillRect l="-119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0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052736"/>
            <a:ext cx="6561334" cy="95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245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ru-RU" sz="3600" dirty="0" smtClean="0">
                <a:solidFill>
                  <a:schemeClr val="accent1"/>
                </a:solidFill>
              </a:rPr>
              <a:t>Сортировка Шелла: идея и требования</a:t>
            </a:r>
            <a:endParaRPr lang="ru-RU" sz="36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836712"/>
                <a:ext cx="8712968" cy="6021288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ru-RU" sz="2600" dirty="0" smtClean="0">
                    <a:solidFill>
                      <a:srgbClr val="C00000"/>
                    </a:solidFill>
                  </a:rPr>
                  <a:t>Идея</a:t>
                </a:r>
                <a:r>
                  <a:rPr lang="ru-RU" sz="2600" dirty="0" smtClean="0"/>
                  <a:t>: сортировка всех </a:t>
                </a:r>
                <a14:m>
                  <m:oMath xmlns:m="http://schemas.openxmlformats.org/officeDocument/2006/math">
                    <m:r>
                      <a:rPr lang="en-US" altLang="ru-RU" sz="2600" i="1" kern="0">
                        <a:solidFill>
                          <a:srgbClr val="000000"/>
                        </a:solidFill>
                        <a:latin typeface="Cambria Math"/>
                      </a:rPr>
                      <m:t>h</m:t>
                    </m:r>
                  </m:oMath>
                </a14:m>
                <a:r>
                  <a:rPr lang="ru-RU" sz="2600" dirty="0" smtClean="0">
                    <a:cs typeface="Courier New" panose="02070309020205020404" pitchFamily="49" charset="0"/>
                  </a:rPr>
                  <a:t>-цепочек с последовательным уменьшением значений</a:t>
                </a:r>
                <a14:m>
                  <m:oMath xmlns:m="http://schemas.openxmlformats.org/officeDocument/2006/math">
                    <m:r>
                      <a:rPr lang="en-US" sz="2600" b="0" i="0" smtClean="0">
                        <a:latin typeface="Cambria Math"/>
                        <a:cs typeface="Courier New" panose="02070309020205020404" pitchFamily="49" charset="0"/>
                      </a:rPr>
                      <m:t>   </m:t>
                    </m:r>
                    <m:r>
                      <a:rPr lang="en-US" sz="2600" b="0" i="1" smtClean="0">
                        <a:latin typeface="Cambria Math"/>
                        <a:cs typeface="Courier New" panose="02070309020205020404" pitchFamily="49" charset="0"/>
                      </a:rPr>
                      <m:t>h</m:t>
                    </m:r>
                    <m:r>
                      <a:rPr lang="en-US" sz="2600" b="0" i="1" smtClean="0">
                        <a:latin typeface="Cambria Math"/>
                        <a:cs typeface="Courier New" panose="02070309020205020404" pitchFamily="49" charset="0"/>
                      </a:rPr>
                      <m:t>:  </m:t>
                    </m:r>
                    <m:sSub>
                      <m:sSubPr>
                        <m:ctrlPr>
                          <a:rPr lang="en-US" sz="2600" b="0" i="1" smtClean="0">
                            <a:latin typeface="Cambria Math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  <a:cs typeface="Courier New" panose="02070309020205020404" pitchFamily="49" charset="0"/>
                          </a:rPr>
                          <m:t>h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  <a:cs typeface="Courier New" panose="02070309020205020404" pitchFamily="49" charset="0"/>
                          </a:rPr>
                          <m:t>1</m:t>
                        </m:r>
                      </m:sub>
                    </m:sSub>
                    <m:r>
                      <a:rPr lang="en-US" sz="2600" b="0" i="1" smtClean="0">
                        <a:latin typeface="Cambria Math"/>
                        <a:cs typeface="Courier New" panose="02070309020205020404" pitchFamily="49" charset="0"/>
                      </a:rPr>
                      <m:t>&gt;</m:t>
                    </m:r>
                    <m:sSub>
                      <m:sSubPr>
                        <m:ctrlPr>
                          <a:rPr lang="en-US" sz="2600" b="0" i="1" smtClean="0">
                            <a:latin typeface="Cambria Math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  <a:cs typeface="Courier New" panose="02070309020205020404" pitchFamily="49" charset="0"/>
                          </a:rPr>
                          <m:t>h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  <a:cs typeface="Courier New" panose="02070309020205020404" pitchFamily="49" charset="0"/>
                          </a:rPr>
                          <m:t>2</m:t>
                        </m:r>
                      </m:sub>
                    </m:sSub>
                    <m:r>
                      <a:rPr lang="en-US" sz="2600" b="0" i="1" smtClean="0">
                        <a:latin typeface="Cambria Math"/>
                        <a:cs typeface="Courier New" panose="02070309020205020404" pitchFamily="49" charset="0"/>
                      </a:rPr>
                      <m:t>&gt;…&gt;</m:t>
                    </m:r>
                    <m:sSub>
                      <m:sSubPr>
                        <m:ctrlPr>
                          <a:rPr lang="en-US" sz="2600" b="0" i="1" smtClean="0">
                            <a:latin typeface="Cambria Math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  <a:cs typeface="Courier New" panose="02070309020205020404" pitchFamily="49" charset="0"/>
                          </a:rPr>
                          <m:t>h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  <a:cs typeface="Courier New" panose="02070309020205020404" pitchFamily="49" charset="0"/>
                          </a:rPr>
                          <m:t>𝑡</m:t>
                        </m:r>
                      </m:sub>
                    </m:sSub>
                    <m:r>
                      <a:rPr lang="en-US" sz="2600" b="0" i="1" smtClean="0">
                        <a:latin typeface="Cambria Math"/>
                        <a:cs typeface="Courier New" panose="02070309020205020404" pitchFamily="49" charset="0"/>
                      </a:rPr>
                      <m:t>=1</m:t>
                    </m:r>
                  </m:oMath>
                </a14:m>
                <a:r>
                  <a:rPr lang="en-US" sz="2600" dirty="0" smtClean="0">
                    <a:cs typeface="Courier New" panose="02070309020205020404" pitchFamily="49" charset="0"/>
                  </a:rPr>
                  <a:t>.</a:t>
                </a:r>
                <a:r>
                  <a:rPr lang="ru-RU" sz="2600" dirty="0" smtClean="0">
                    <a:cs typeface="Courier New" panose="02070309020205020404" pitchFamily="49" charset="0"/>
                  </a:rPr>
                  <a:t> </a:t>
                </a:r>
                <a:endParaRPr lang="en-US" sz="2600" dirty="0" smtClean="0">
                  <a:cs typeface="Courier New" panose="02070309020205020404" pitchFamily="49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ru-RU" sz="2600" dirty="0" smtClean="0">
                    <a:cs typeface="Courier New" panose="02070309020205020404" pitchFamily="49" charset="0"/>
                  </a:rPr>
                  <a:t>С каждым проходом</a:t>
                </a:r>
                <a:r>
                  <a:rPr lang="en-US" sz="2600" dirty="0" smtClean="0">
                    <a:cs typeface="Courier New" panose="02070309020205020404" pitchFamily="49" charset="0"/>
                  </a:rPr>
                  <a:t> (</a:t>
                </a:r>
                <a:r>
                  <a:rPr lang="ru-RU" sz="2600" dirty="0" smtClean="0">
                    <a:cs typeface="Courier New" panose="02070309020205020404" pitchFamily="49" charset="0"/>
                  </a:rPr>
                  <a:t>сортировкой с очередным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  <a:cs typeface="Courier New" panose="02070309020205020404" pitchFamily="49" charset="0"/>
                      </a:rPr>
                      <m:t>h</m:t>
                    </m:r>
                  </m:oMath>
                </a14:m>
                <a:r>
                  <a:rPr lang="ru-RU" sz="2600" dirty="0" smtClean="0">
                    <a:cs typeface="Courier New" panose="02070309020205020404" pitchFamily="49" charset="0"/>
                  </a:rPr>
                  <a:t>) массив становится все ближе к упорядоченному, поэтому и трудоемкость будет уменьшаться от прохода к проходу.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ru-RU" sz="2600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Требования</a:t>
                </a:r>
                <a:r>
                  <a:rPr lang="ru-RU" sz="2600" dirty="0" smtClean="0">
                    <a:cs typeface="Courier New" panose="02070309020205020404" pitchFamily="49" charset="0"/>
                  </a:rPr>
                  <a:t>:</a:t>
                </a:r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  <a:cs typeface="Courier New" panose="02070309020205020404" pitchFamily="49" charset="0"/>
                      </a:rPr>
                      <m:t>𝑡</m:t>
                    </m:r>
                  </m:oMath>
                </a14:m>
                <a:r>
                  <a:rPr lang="ru-RU" sz="2600" dirty="0" smtClean="0">
                    <a:cs typeface="Courier New" panose="02070309020205020404" pitchFamily="49" charset="0"/>
                  </a:rPr>
                  <a:t> (число проходов) должно быть небольшим</a:t>
                </a:r>
              </a:p>
              <a:p>
                <a:pPr>
                  <a:lnSpc>
                    <a:spcPct val="114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/>
                            <a:cs typeface="Courier New" panose="02070309020205020404" pitchFamily="49" charset="0"/>
                          </a:rPr>
                          <m:t>h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  <a:cs typeface="Courier New" panose="02070309020205020404" pitchFamily="49" charset="0"/>
                          </a:rPr>
                          <m:t>𝑘</m:t>
                        </m:r>
                        <m:r>
                          <a:rPr lang="en-US" sz="2600" b="0" i="1" smtClean="0">
                            <a:latin typeface="Cambria Math"/>
                            <a:cs typeface="Courier New" panose="02070309020205020404" pitchFamily="49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ru-RU" sz="2600" dirty="0" smtClean="0">
                    <a:cs typeface="Courier New" panose="02070309020205020404" pitchFamily="49" charset="0"/>
                  </a:rPr>
                  <a:t>-цепочки должны максимально перемешиваться 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/>
                            <a:cs typeface="Courier New" panose="02070309020205020404" pitchFamily="49" charset="0"/>
                          </a:rPr>
                          <m:t>h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  <a:cs typeface="Courier New" panose="02070309020205020404" pitchFamily="49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sz="2600" dirty="0" smtClean="0">
                    <a:cs typeface="Courier New" panose="02070309020205020404" pitchFamily="49" charset="0"/>
                  </a:rPr>
                  <a:t>-цепочками (чтобы при следующем проходе сравнивались элементы из разных цепочек предыдущего прохода).</a:t>
                </a:r>
                <a:endParaRPr lang="ru-RU" sz="2600" dirty="0"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836712"/>
                <a:ext cx="8712968" cy="6021288"/>
              </a:xfrm>
              <a:blipFill rotWithShape="1">
                <a:blip r:embed="rId3"/>
                <a:stretch>
                  <a:fillRect l="-1189" t="-810" r="-17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527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48072"/>
          </a:xfrm>
        </p:spPr>
        <p:txBody>
          <a:bodyPr>
            <a:noAutofit/>
          </a:bodyPr>
          <a:lstStyle/>
          <a:p>
            <a:r>
              <a:rPr lang="ru-RU" sz="3600" dirty="0" smtClean="0">
                <a:solidFill>
                  <a:schemeClr val="accent1"/>
                </a:solidFill>
              </a:rPr>
              <a:t>Сортировка Шелла: выбор шага </a:t>
            </a:r>
            <a:r>
              <a:rPr lang="en-US" sz="3600" i="1" dirty="0" smtClean="0">
                <a:solidFill>
                  <a:schemeClr val="accent1"/>
                </a:solidFill>
              </a:rPr>
              <a:t>h</a:t>
            </a:r>
            <a:endParaRPr lang="ru-RU" sz="3600" i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764704"/>
                <a:ext cx="8229600" cy="5976664"/>
              </a:xfrm>
            </p:spPr>
            <p:txBody>
              <a:bodyPr>
                <a:normAutofit/>
              </a:bodyPr>
              <a:lstStyle/>
              <a:p>
                <a:pPr>
                  <a:buNone/>
                </a:pPr>
                <a:r>
                  <a:rPr lang="ru-RU" altLang="ru-RU" sz="2600" dirty="0" smtClean="0"/>
                  <a:t>Д. Кнут показал:</a:t>
                </a:r>
              </a:p>
              <a:p>
                <a:pPr marL="514350" indent="-514350">
                  <a:lnSpc>
                    <a:spcPct val="114000"/>
                  </a:lnSpc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ru-RU" sz="2600" dirty="0" smtClean="0"/>
                  <a:t>Выбор шага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2600" b="0" i="1" smtClean="0">
                        <a:latin typeface="Cambria Math"/>
                      </a:rPr>
                      <m:t>=2</m:t>
                    </m:r>
                    <m:sSub>
                      <m:sSub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𝑘</m:t>
                        </m:r>
                        <m:r>
                          <a:rPr lang="en-US" sz="2600" b="0" i="1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600" dirty="0" smtClean="0"/>
                  <a:t> - </a:t>
                </a:r>
                <a:r>
                  <a:rPr lang="ru-RU" sz="2600" dirty="0" smtClean="0"/>
                  <a:t>неудачный, т.к. при этом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𝑤𝑜𝑟𝑠𝑡</m:t>
                        </m:r>
                      </m:sub>
                    </m:sSub>
                    <m:d>
                      <m:d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600" b="0" i="1" smtClean="0">
                        <a:latin typeface="Cambria Math"/>
                      </a:rPr>
                      <m:t>=</m:t>
                    </m:r>
                    <m:r>
                      <a:rPr lang="en-US" sz="2600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6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600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6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600" b="0" i="1" smtClean="0">
                        <a:latin typeface="Cambria Math"/>
                      </a:rPr>
                      <m:t>,     </m:t>
                    </m:r>
                    <m:sSub>
                      <m:sSub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𝑚𝑖𝑑</m:t>
                        </m:r>
                      </m:sub>
                    </m:sSub>
                    <m:d>
                      <m:d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600" b="0" i="1" smtClean="0">
                        <a:latin typeface="Cambria Math"/>
                      </a:rPr>
                      <m:t>=</m:t>
                    </m:r>
                    <m:r>
                      <a:rPr lang="en-US" sz="2600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/>
                          </a:rPr>
                          <m:t>𝑛</m:t>
                        </m:r>
                        <m:rad>
                          <m:radPr>
                            <m:degHide m:val="on"/>
                            <m:ctrlPr>
                              <a:rPr lang="en-US" sz="2600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2600" b="0" i="1" smtClean="0">
                                <a:latin typeface="Cambria Math"/>
                              </a:rPr>
                              <m:t>𝑛</m:t>
                            </m:r>
                          </m:e>
                        </m:rad>
                      </m:e>
                    </m:d>
                    <m:r>
                      <a:rPr lang="ru-RU" sz="2600" b="0" i="0" smtClean="0">
                        <a:latin typeface="Cambria Math"/>
                      </a:rPr>
                      <m:t>.</m:t>
                    </m:r>
                  </m:oMath>
                </a14:m>
                <a:r>
                  <a:rPr lang="ru-RU" sz="2600" dirty="0" smtClean="0"/>
                  <a:t> </a:t>
                </a:r>
              </a:p>
              <a:p>
                <a:pPr marL="514350" indent="-514350">
                  <a:lnSpc>
                    <a:spcPct val="114000"/>
                  </a:lnSpc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ru-RU" sz="2600" dirty="0" smtClean="0"/>
                  <a:t>Цепочки хорошо перемешиваются при выборе взаимно простых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h</m:t>
                    </m:r>
                  </m:oMath>
                </a14:m>
                <a:r>
                  <a:rPr lang="ru-RU" sz="2600" dirty="0" smtClean="0"/>
                  <a:t>.</a:t>
                </a:r>
              </a:p>
              <a:p>
                <a:pPr marL="514350" indent="-514350">
                  <a:lnSpc>
                    <a:spcPct val="114000"/>
                  </a:lnSpc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ru-RU" sz="2600" dirty="0" smtClean="0"/>
                  <a:t>Хорошие последовательности для значений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h</m:t>
                    </m:r>
                  </m:oMath>
                </a14:m>
                <a:r>
                  <a:rPr lang="ru-RU" sz="2600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60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/>
                      </a:rPr>
                      <m:t>=2</m:t>
                    </m:r>
                    <m:sSub>
                      <m:sSubPr>
                        <m:ctrlP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/>
                      </a:rPr>
                      <m:t>+1</m:t>
                    </m:r>
                    <m:r>
                      <a:rPr lang="en-US" sz="2600" b="0" i="1" smtClean="0">
                        <a:latin typeface="Cambria Math"/>
                      </a:rPr>
                      <m:t>,  </m:t>
                    </m:r>
                    <m:r>
                      <a:rPr lang="en-US" sz="2600" b="0" i="1" smtClean="0">
                        <a:latin typeface="Cambria Math"/>
                      </a:rPr>
                      <m:t>𝑡</m:t>
                    </m:r>
                    <m:r>
                      <a:rPr lang="en-US" sz="2600" b="0" i="1" smtClean="0">
                        <a:latin typeface="Cambria Math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sz="2600" b="0" i="1" smtClean="0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6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6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600" b="0" i="0" smtClean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6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600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sz="2600" b="0" i="1" smtClean="0">
                        <a:latin typeface="Cambria Math"/>
                      </a:rPr>
                      <m:t>+1</m:t>
                    </m:r>
                  </m:oMath>
                </a14:m>
                <a:endParaRPr lang="en-US" sz="2600" b="0" dirty="0" smtClean="0"/>
              </a:p>
              <a:p>
                <a:pPr>
                  <a:lnSpc>
                    <a:spcPct val="114000"/>
                  </a:lnSpc>
                  <a:spcBef>
                    <a:spcPts val="1200"/>
                  </a:spcBef>
                  <a:buNone/>
                </a:pPr>
                <a:r>
                  <a:rPr lang="en-US" sz="2600" dirty="0" smtClean="0"/>
                  <a:t>    </a:t>
                </a:r>
                <a:r>
                  <a:rPr lang="ru-RU" sz="26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60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2600" i="1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/>
                      </a:rPr>
                      <m:t>3</m:t>
                    </m:r>
                    <m:sSub>
                      <m:sSubPr>
                        <m:ctrlPr>
                          <a:rPr lang="en-US" sz="26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2600" i="1">
                        <a:solidFill>
                          <a:srgbClr val="C00000"/>
                        </a:solidFill>
                        <a:latin typeface="Cambria Math"/>
                      </a:rPr>
                      <m:t>+1</m:t>
                    </m:r>
                    <m:r>
                      <a:rPr lang="en-US" sz="2600" i="1">
                        <a:latin typeface="Cambria Math"/>
                      </a:rPr>
                      <m:t>,  </m:t>
                    </m:r>
                    <m:r>
                      <a:rPr lang="en-US" sz="2600" i="1">
                        <a:latin typeface="Cambria Math"/>
                      </a:rPr>
                      <m:t>𝑡</m:t>
                    </m:r>
                    <m:r>
                      <a:rPr lang="en-US" sz="2600" i="1">
                        <a:latin typeface="Cambria Math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sz="2600" i="1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600" i="1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6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60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6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600" i="1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sz="2600" i="1">
                        <a:latin typeface="Cambria Math"/>
                      </a:rPr>
                      <m:t>+1</m:t>
                    </m:r>
                  </m:oMath>
                </a14:m>
                <a:r>
                  <a:rPr lang="ru-RU" sz="2600" dirty="0" smtClean="0"/>
                  <a:t>.</a:t>
                </a:r>
              </a:p>
              <a:p>
                <a:pPr>
                  <a:lnSpc>
                    <a:spcPct val="114000"/>
                  </a:lnSpc>
                  <a:spcBef>
                    <a:spcPts val="1200"/>
                  </a:spcBef>
                  <a:buNone/>
                </a:pPr>
                <a:r>
                  <a:rPr lang="ru-RU" sz="2600" dirty="0" smtClean="0"/>
                  <a:t>При выборе таких последовательностей:</a:t>
                </a:r>
              </a:p>
              <a:p>
                <a:pPr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600" i="1">
                            <a:latin typeface="Cambria Math"/>
                          </a:rPr>
                          <m:t>𝑤𝑜𝑟𝑠𝑡</m:t>
                        </m:r>
                      </m:sub>
                    </m:sSub>
                    <m:d>
                      <m:dPr>
                        <m:ctrlPr>
                          <a:rPr lang="en-US" sz="2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600" i="1">
                        <a:latin typeface="Cambria Math"/>
                      </a:rPr>
                      <m:t>=</m:t>
                    </m:r>
                    <m:r>
                      <a:rPr lang="en-US" sz="2600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2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/>
                          </a:rPr>
                          <m:t>𝑛</m:t>
                        </m:r>
                        <m:rad>
                          <m:radPr>
                            <m:degHide m:val="on"/>
                            <m:ctrlPr>
                              <a:rPr lang="en-US" sz="2600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2600" i="1">
                                <a:latin typeface="Cambria Math"/>
                              </a:rPr>
                              <m:t>𝑛</m:t>
                            </m:r>
                          </m:e>
                        </m:rad>
                      </m:e>
                    </m:d>
                    <m:r>
                      <a:rPr lang="en-US" sz="2600" i="1">
                        <a:latin typeface="Cambria Math"/>
                      </a:rPr>
                      <m:t>,     </m:t>
                    </m:r>
                    <m:sSub>
                      <m:sSubPr>
                        <m:ctrlPr>
                          <a:rPr lang="en-US" sz="2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600" i="1">
                            <a:latin typeface="Cambria Math"/>
                          </a:rPr>
                          <m:t>𝑚𝑖𝑑</m:t>
                        </m:r>
                      </m:sub>
                    </m:sSub>
                    <m:d>
                      <m:dPr>
                        <m:ctrlPr>
                          <a:rPr lang="en-US" sz="2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600" i="1">
                        <a:latin typeface="Cambria Math"/>
                      </a:rPr>
                      <m:t>=</m:t>
                    </m:r>
                    <m:r>
                      <a:rPr lang="en-US" sz="2600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2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/>
                          </a:rPr>
                          <m:t>𝑛</m:t>
                        </m:r>
                        <m:sSup>
                          <m:sSupPr>
                            <m:ctrlPr>
                              <a:rPr lang="en-US" sz="26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600" i="1" smtClean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r>
                              <m:rPr>
                                <m:sty m:val="p"/>
                              </m:rPr>
                              <a:rPr lang="en-US" sz="2600" b="0" i="0" smtClean="0">
                                <a:latin typeface="Cambria Math"/>
                              </a:rPr>
                              <m:t>log</m:t>
                            </m:r>
                          </m:e>
                          <m:sup>
                            <m:r>
                              <a:rPr lang="en-US" sz="26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600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ru-RU" sz="2600">
                        <a:latin typeface="Cambria Math"/>
                      </a:rPr>
                      <m:t>.</m:t>
                    </m:r>
                  </m:oMath>
                </a14:m>
                <a:r>
                  <a:rPr lang="ru-RU" sz="2600" dirty="0" smtClean="0"/>
                  <a:t> </a:t>
                </a:r>
                <a:endParaRPr lang="en-US" sz="2600" dirty="0" smtClean="0"/>
              </a:p>
              <a:p>
                <a:pPr>
                  <a:spcBef>
                    <a:spcPts val="1200"/>
                  </a:spcBef>
                  <a:buNone/>
                </a:pPr>
                <a:endParaRPr lang="ru-RU" sz="26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64704"/>
                <a:ext cx="8229600" cy="5976664"/>
              </a:xfrm>
              <a:blipFill rotWithShape="1">
                <a:blip r:embed="rId3"/>
                <a:stretch>
                  <a:fillRect l="-1259" t="-9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94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ru-RU" sz="3600" dirty="0" smtClean="0">
                <a:solidFill>
                  <a:schemeClr val="accent1"/>
                </a:solidFill>
              </a:rPr>
              <a:t>Сортировка Шелла: алгоритм</a:t>
            </a:r>
            <a:endParaRPr lang="ru-RU" sz="36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620688"/>
                <a:ext cx="8784976" cy="6237312"/>
              </a:xfrm>
            </p:spPr>
            <p:txBody>
              <a:bodyPr>
                <a:normAutofit/>
              </a:bodyPr>
              <a:lstStyle/>
              <a:p>
                <a:pPr marL="324000" indent="-324000">
                  <a:lnSpc>
                    <a:spcPct val="114000"/>
                  </a:lnSpc>
                  <a:spcAft>
                    <a:spcPts val="1200"/>
                  </a:spcAft>
                  <a:buNone/>
                </a:pPr>
                <a:r>
                  <a:rPr lang="ru-RU" sz="2600" dirty="0" smtClean="0"/>
                  <a:t>Используется последовательность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6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2600" i="1">
                        <a:solidFill>
                          <a:schemeClr val="tx1"/>
                        </a:solidFill>
                        <a:latin typeface="Cambria Math"/>
                      </a:rPr>
                      <m:t>=3</m:t>
                    </m:r>
                    <m:sSub>
                      <m:sSubPr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2600" i="1">
                        <a:solidFill>
                          <a:schemeClr val="tx1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ru-RU" sz="2600" dirty="0" smtClean="0"/>
                  <a:t>, начальное значение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h</m:t>
                    </m:r>
                  </m:oMath>
                </a14:m>
                <a:r>
                  <a:rPr lang="ru-RU" sz="2600" dirty="0" smtClean="0"/>
                  <a:t> вычисляется так, чтобы начальные цепочки </a:t>
                </a:r>
                <a:r>
                  <a:rPr lang="ru-RU" sz="2600" smtClean="0"/>
                  <a:t>содержали от 3 до 9 </a:t>
                </a:r>
                <a:r>
                  <a:rPr lang="ru-RU" sz="2600" dirty="0" smtClean="0"/>
                  <a:t>элементов.</a:t>
                </a:r>
                <a:endParaRPr lang="ru-RU" sz="2600" dirty="0"/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sz="2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void </a:t>
                </a:r>
                <a:r>
                  <a:rPr lang="en-US" sz="26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shell_sort</a:t>
                </a:r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(double </a:t>
                </a:r>
                <a:r>
                  <a:rPr lang="en-US" sz="2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*A, </a:t>
                </a:r>
                <a:r>
                  <a:rPr lang="en-US" sz="26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sz="2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n)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 </a:t>
                </a:r>
                <a:r>
                  <a:rPr lang="en-US" sz="26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6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2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j, h;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600" b="1" dirty="0" smtClean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 (h = 1; h &lt;= n / 9; h = h * 3 + 1);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while (h &gt;= 1)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{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:r>
                  <a:rPr lang="en-US" sz="26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 (</a:t>
                </a:r>
                <a:r>
                  <a:rPr lang="en-US" sz="2600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26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h; </a:t>
                </a:r>
                <a:r>
                  <a:rPr lang="en-US" sz="2600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26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&lt; n; </a:t>
                </a:r>
                <a:r>
                  <a:rPr lang="en-US" sz="2600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26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++)</a:t>
                </a:r>
              </a:p>
              <a:p>
                <a:pPr marL="0" indent="0">
                  <a:lnSpc>
                    <a:spcPct val="114000"/>
                  </a:lnSpc>
                  <a:spcBef>
                    <a:spcPts val="0"/>
                  </a:spcBef>
                  <a:buNone/>
                </a:pPr>
                <a:r>
                  <a:rPr lang="en-US" sz="26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6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for (j=</a:t>
                </a:r>
                <a:r>
                  <a:rPr lang="en-US" sz="2600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26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-h; j&gt;=0&amp;&amp; A[j]&gt;A[</a:t>
                </a:r>
                <a:r>
                  <a:rPr lang="en-US" sz="2600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j+h</a:t>
                </a:r>
                <a:r>
                  <a:rPr lang="en-US" sz="26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]; j-=h)</a:t>
                </a:r>
                <a:endParaRPr lang="en-US" sz="2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lnSpc>
                    <a:spcPct val="114000"/>
                  </a:lnSpc>
                  <a:spcBef>
                    <a:spcPts val="0"/>
                  </a:spcBef>
                  <a:buNone/>
                </a:pPr>
                <a:r>
                  <a:rPr lang="en-US" sz="26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swap(A[j], A[</a:t>
                </a:r>
                <a:r>
                  <a:rPr lang="en-US" sz="2600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j+h</a:t>
                </a:r>
                <a:r>
                  <a:rPr lang="en-US" sz="26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]);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sz="2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h = (h - 1) / 3;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}</a:t>
                </a:r>
                <a:endParaRPr lang="en-US" sz="26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lang="ru-RU" sz="26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lang="ru-RU" sz="24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620688"/>
                <a:ext cx="8784976" cy="6237312"/>
              </a:xfrm>
              <a:blipFill rotWithShape="1">
                <a:blip r:embed="rId3"/>
                <a:stretch>
                  <a:fillRect l="-1179" t="-587" r="-485" b="-2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718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ru-RU" sz="3600" dirty="0" smtClean="0">
                <a:solidFill>
                  <a:schemeClr val="accent1"/>
                </a:solidFill>
              </a:rPr>
              <a:t>Пирамидальная сортировка </a:t>
            </a:r>
            <a:endParaRPr lang="ru-RU" sz="36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692696"/>
                <a:ext cx="8928992" cy="6165304"/>
              </a:xfrm>
            </p:spPr>
            <p:txBody>
              <a:bodyPr>
                <a:normAutofit/>
              </a:bodyPr>
              <a:lstStyle/>
              <a:p>
                <a:pPr marL="342000" indent="-342000">
                  <a:lnSpc>
                    <a:spcPct val="114000"/>
                  </a:lnSpc>
                  <a:buNone/>
                </a:pPr>
                <a:r>
                  <a:rPr lang="ru-RU" sz="2600" dirty="0" smtClean="0"/>
                  <a:t>Пирамидальную сортировку можно считать модификацией сортировки прямым выбором. </a:t>
                </a:r>
              </a:p>
              <a:p>
                <a:pPr marL="342000" indent="-342000">
                  <a:lnSpc>
                    <a:spcPct val="114000"/>
                  </a:lnSpc>
                  <a:spcBef>
                    <a:spcPts val="1200"/>
                  </a:spcBef>
                  <a:buNone/>
                </a:pPr>
                <a:r>
                  <a:rPr lang="ru-RU" sz="2600" dirty="0" smtClean="0"/>
                  <a:t>Для быстрого выделения очередного максимального элемента в алгоритме строится вспомогательная структура данных - </a:t>
                </a:r>
                <a:r>
                  <a:rPr lang="ru-RU" sz="2600" dirty="0" smtClean="0">
                    <a:solidFill>
                      <a:srgbClr val="C00000"/>
                    </a:solidFill>
                  </a:rPr>
                  <a:t>пирамида</a:t>
                </a:r>
                <a:r>
                  <a:rPr lang="ru-RU" sz="2600" dirty="0" smtClean="0"/>
                  <a:t> </a:t>
                </a:r>
                <a:r>
                  <a:rPr lang="ru-RU" sz="2600" dirty="0"/>
                  <a:t>(</a:t>
                </a:r>
                <a:r>
                  <a:rPr lang="ru-RU" sz="2600" dirty="0">
                    <a:solidFill>
                      <a:srgbClr val="C00000"/>
                    </a:solidFill>
                  </a:rPr>
                  <a:t>бинарная </a:t>
                </a:r>
                <a:r>
                  <a:rPr lang="ru-RU" sz="2600" dirty="0" smtClean="0">
                    <a:solidFill>
                      <a:srgbClr val="C00000"/>
                    </a:solidFill>
                  </a:rPr>
                  <a:t>куча</a:t>
                </a:r>
                <a:r>
                  <a:rPr lang="ru-RU" sz="2600" dirty="0" smtClean="0"/>
                  <a:t>), которую можно представить в виде бинарного дерева:</a:t>
                </a:r>
                <a:endParaRPr lang="ru-RU" sz="2600" dirty="0"/>
              </a:p>
              <a:p>
                <a:pPr marL="342000" indent="-342000">
                  <a:lnSpc>
                    <a:spcPct val="114000"/>
                  </a:lnSpc>
                </a:pPr>
                <a:r>
                  <a:rPr lang="ru-RU" sz="2600" dirty="0" smtClean="0"/>
                  <a:t>каждой </a:t>
                </a:r>
                <a:r>
                  <a:rPr lang="ru-RU" sz="2600" dirty="0"/>
                  <a:t>вершине </a:t>
                </a:r>
                <a:r>
                  <a:rPr lang="ru-RU" sz="2600" dirty="0" smtClean="0"/>
                  <a:t>соответствует элемент массива</a:t>
                </a:r>
                <a:endParaRPr lang="en-US" sz="2600" dirty="0" smtClean="0"/>
              </a:p>
              <a:p>
                <a:pPr marL="342000" indent="-342000">
                  <a:lnSpc>
                    <a:spcPct val="114000"/>
                  </a:lnSpc>
                </a:pPr>
                <a:r>
                  <a:rPr lang="ru-RU" sz="2600" dirty="0"/>
                  <a:t>к</a:t>
                </a:r>
                <a:r>
                  <a:rPr lang="ru-RU" sz="2600" dirty="0" smtClean="0"/>
                  <a:t>аждая вершина имеет </a:t>
                </a:r>
                <a14:m>
                  <m:oMath xmlns:m="http://schemas.openxmlformats.org/officeDocument/2006/math">
                    <m:r>
                      <a:rPr lang="ru-RU" sz="2600" i="1" smtClean="0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ru-RU" sz="2600" dirty="0" smtClean="0"/>
                  <a:t> 2 вершин-сыновей</a:t>
                </a:r>
              </a:p>
              <a:p>
                <a:pPr marL="342000" indent="-342000">
                  <a:lnSpc>
                    <a:spcPct val="114000"/>
                  </a:lnSpc>
                </a:pPr>
                <a:r>
                  <a:rPr lang="ru-RU" sz="2600" dirty="0" smtClean="0"/>
                  <a:t>заполнены все уровни, кроме, возможно, последнего</a:t>
                </a:r>
                <a:endParaRPr lang="ru-RU" sz="2600" dirty="0"/>
              </a:p>
              <a:p>
                <a:pPr marL="342000" indent="-342000">
                  <a:lnSpc>
                    <a:spcPct val="114000"/>
                  </a:lnSpc>
                </a:pPr>
                <a:r>
                  <a:rPr lang="ru-RU" sz="2600" dirty="0">
                    <a:solidFill>
                      <a:srgbClr val="C00000"/>
                    </a:solidFill>
                  </a:rPr>
                  <a:t>значение-отец всегда  </a:t>
                </a:r>
                <a:r>
                  <a:rPr lang="ru-RU" sz="2600" dirty="0" smtClean="0">
                    <a:solidFill>
                      <a:srgbClr val="C00000"/>
                    </a:solidFill>
                  </a:rPr>
                  <a:t>не меньше значений-сыновей</a:t>
                </a:r>
                <a:r>
                  <a:rPr lang="ru-RU" sz="2600" dirty="0" smtClean="0"/>
                  <a:t>.</a:t>
                </a:r>
                <a:endParaRPr lang="ru-RU" sz="2400" b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692696"/>
                <a:ext cx="8928992" cy="6165304"/>
              </a:xfrm>
              <a:blipFill rotWithShape="1">
                <a:blip r:embed="rId3"/>
                <a:stretch>
                  <a:fillRect l="-1230" t="-593" r="-12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953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ru-RU" sz="3600" dirty="0" smtClean="0">
                <a:solidFill>
                  <a:schemeClr val="accent1"/>
                </a:solidFill>
              </a:rPr>
              <a:t>Пирамидальная сортировка </a:t>
            </a:r>
            <a:endParaRPr lang="ru-RU" sz="3600" dirty="0">
              <a:solidFill>
                <a:schemeClr val="accent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692696"/>
            <a:ext cx="8928992" cy="6165304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ru-RU" sz="2600" dirty="0"/>
              <a:t> </a:t>
            </a:r>
            <a:r>
              <a:rPr lang="ru-RU" sz="2600" dirty="0" smtClean="0"/>
              <a:t>Пример представления бинарной кучи в виде дерева:</a:t>
            </a:r>
            <a:endParaRPr lang="ru-RU" sz="2600" dirty="0"/>
          </a:p>
          <a:p>
            <a:pPr marL="0" indent="0">
              <a:spcBef>
                <a:spcPts val="1200"/>
              </a:spcBef>
              <a:buNone/>
            </a:pPr>
            <a:r>
              <a:rPr lang="ru-RU" sz="2400" b="1" dirty="0" smtClean="0"/>
              <a:t>                     9</a:t>
            </a:r>
            <a:endParaRPr lang="ru-RU" sz="2400" b="1" dirty="0"/>
          </a:p>
          <a:p>
            <a:pPr marL="0" indent="0">
              <a:buNone/>
            </a:pPr>
            <a:r>
              <a:rPr lang="ru-RU" sz="2400" b="1" dirty="0" smtClean="0"/>
              <a:t>                  /       \</a:t>
            </a:r>
            <a:endParaRPr lang="ru-RU" sz="2400" b="1" dirty="0"/>
          </a:p>
          <a:p>
            <a:pPr marL="0" indent="0">
              <a:buNone/>
            </a:pPr>
            <a:r>
              <a:rPr lang="ru-RU" sz="2400" b="1" dirty="0"/>
              <a:t> </a:t>
            </a:r>
            <a:r>
              <a:rPr lang="ru-RU" sz="2400" b="1" dirty="0" smtClean="0"/>
              <a:t>             </a:t>
            </a:r>
            <a:r>
              <a:rPr lang="ru-RU" sz="2400" b="1" dirty="0"/>
              <a:t>8              </a:t>
            </a:r>
            <a:r>
              <a:rPr lang="ru-RU" sz="2400" b="1" dirty="0" smtClean="0"/>
              <a:t>6</a:t>
            </a:r>
            <a:endParaRPr lang="ru-RU" sz="2400" b="1" dirty="0"/>
          </a:p>
          <a:p>
            <a:pPr marL="0" indent="0">
              <a:buNone/>
            </a:pPr>
            <a:r>
              <a:rPr lang="ru-RU" sz="2400" b="1" dirty="0" smtClean="0"/>
              <a:t>             </a:t>
            </a:r>
            <a:r>
              <a:rPr lang="ru-RU" sz="2400" b="1" dirty="0"/>
              <a:t>/  \            /  </a:t>
            </a:r>
            <a:r>
              <a:rPr lang="ru-RU" sz="2400" b="1" dirty="0" smtClean="0"/>
              <a:t>\</a:t>
            </a:r>
            <a:endParaRPr lang="ru-RU" sz="2400" b="1" dirty="0"/>
          </a:p>
          <a:p>
            <a:pPr marL="0" indent="0">
              <a:buNone/>
            </a:pPr>
            <a:r>
              <a:rPr lang="ru-RU" sz="2400" b="1" dirty="0" smtClean="0"/>
              <a:t>          </a:t>
            </a:r>
            <a:r>
              <a:rPr lang="ru-RU" sz="2400" b="1" dirty="0"/>
              <a:t>5      3       1    </a:t>
            </a:r>
            <a:r>
              <a:rPr lang="ru-RU" sz="2400" b="1" dirty="0" smtClean="0"/>
              <a:t>4</a:t>
            </a:r>
            <a:endParaRPr lang="ru-RU" sz="2400" b="1" dirty="0"/>
          </a:p>
          <a:p>
            <a:pPr marL="0" indent="0">
              <a:buNone/>
            </a:pPr>
            <a:r>
              <a:rPr lang="ru-RU" sz="2400" b="1" dirty="0" smtClean="0"/>
              <a:t>         /  </a:t>
            </a:r>
            <a:r>
              <a:rPr lang="ru-RU" sz="2400" b="1" dirty="0"/>
              <a:t>\    /  \     </a:t>
            </a:r>
            <a:r>
              <a:rPr lang="ru-RU" sz="2400" b="1" dirty="0" smtClean="0"/>
              <a:t>/</a:t>
            </a:r>
            <a:endParaRPr lang="ru-RU" sz="2400" b="1" dirty="0"/>
          </a:p>
          <a:p>
            <a:pPr marL="0" indent="0">
              <a:buNone/>
            </a:pPr>
            <a:r>
              <a:rPr lang="ru-RU" sz="2400" b="1" dirty="0" smtClean="0"/>
              <a:t>        0  </a:t>
            </a:r>
            <a:r>
              <a:rPr lang="ru-RU" sz="2400" b="1" dirty="0"/>
              <a:t>2  3  1  </a:t>
            </a:r>
            <a:r>
              <a:rPr lang="ru-RU" sz="2400" b="1" dirty="0" smtClean="0"/>
              <a:t>0</a:t>
            </a:r>
          </a:p>
          <a:p>
            <a:pPr marL="0" indent="0">
              <a:lnSpc>
                <a:spcPct val="114000"/>
              </a:lnSpc>
              <a:spcBef>
                <a:spcPts val="1200"/>
              </a:spcBef>
              <a:buNone/>
            </a:pPr>
            <a:r>
              <a:rPr lang="ru-RU" sz="2600" dirty="0" smtClean="0"/>
              <a:t>В соответствии с условием пирамиды максимальный элемент находится в корне дерева.</a:t>
            </a:r>
            <a:endParaRPr lang="ru-RU" sz="2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162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ru-RU" sz="3600" dirty="0" smtClean="0">
                <a:solidFill>
                  <a:schemeClr val="accent1"/>
                </a:solidFill>
              </a:rPr>
              <a:t>Пирамидальная сортировка </a:t>
            </a:r>
            <a:endParaRPr lang="ru-RU" sz="3600" dirty="0">
              <a:solidFill>
                <a:schemeClr val="accent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692696"/>
            <a:ext cx="8928992" cy="6165304"/>
          </a:xfrm>
        </p:spPr>
        <p:txBody>
          <a:bodyPr>
            <a:normAutofit/>
          </a:bodyPr>
          <a:lstStyle/>
          <a:p>
            <a:pPr marL="324000" indent="-324000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-RU" sz="2600" dirty="0" smtClean="0"/>
              <a:t>Если в корневую вершину поместить значение </a:t>
            </a:r>
            <a:r>
              <a:rPr lang="en-US" sz="2600" b="1" dirty="0" smtClean="0">
                <a:solidFill>
                  <a:srgbClr val="C00000"/>
                </a:solidFill>
              </a:rPr>
              <a:t>v</a:t>
            </a:r>
            <a:r>
              <a:rPr lang="ru-RU" sz="2600" dirty="0" smtClean="0"/>
              <a:t>, которое нарушает условие, то восстановить структуру можно с помощью </a:t>
            </a:r>
            <a:r>
              <a:rPr lang="ru-RU" sz="2600" dirty="0" smtClean="0">
                <a:solidFill>
                  <a:srgbClr val="C00000"/>
                </a:solidFill>
              </a:rPr>
              <a:t>просеивания </a:t>
            </a:r>
            <a:r>
              <a:rPr lang="ru-RU" sz="2600" b="1" dirty="0" smtClean="0">
                <a:solidFill>
                  <a:srgbClr val="C00000"/>
                </a:solidFill>
              </a:rPr>
              <a:t>в пирамиде</a:t>
            </a:r>
            <a:r>
              <a:rPr lang="ru-RU" sz="2600" dirty="0"/>
              <a:t>: </a:t>
            </a:r>
            <a:r>
              <a:rPr lang="en-US" sz="2600" b="1" dirty="0">
                <a:solidFill>
                  <a:srgbClr val="C00000"/>
                </a:solidFill>
              </a:rPr>
              <a:t>v</a:t>
            </a:r>
            <a:r>
              <a:rPr lang="ru-RU" sz="2600" dirty="0" smtClean="0"/>
              <a:t> </a:t>
            </a:r>
            <a:r>
              <a:rPr lang="ru-RU" sz="2600" dirty="0"/>
              <a:t>меняется с </a:t>
            </a:r>
            <a:r>
              <a:rPr lang="ru-RU" sz="2600" dirty="0" smtClean="0"/>
              <a:t>б</a:t>
            </a:r>
            <a:r>
              <a:rPr lang="en-US" sz="2600" dirty="0" smtClean="0"/>
              <a:t>ó</a:t>
            </a:r>
            <a:r>
              <a:rPr lang="ru-RU" sz="2600" dirty="0" err="1" smtClean="0"/>
              <a:t>льшим</a:t>
            </a:r>
            <a:r>
              <a:rPr lang="ru-RU" sz="2600" dirty="0" smtClean="0"/>
              <a:t> </a:t>
            </a:r>
            <a:r>
              <a:rPr lang="ru-RU" sz="2600" dirty="0"/>
              <a:t>из сыновей, и процесс продолжается, пока </a:t>
            </a:r>
            <a:r>
              <a:rPr lang="en-US" sz="2600" b="1" dirty="0">
                <a:solidFill>
                  <a:srgbClr val="C00000"/>
                </a:solidFill>
              </a:rPr>
              <a:t>v</a:t>
            </a:r>
            <a:r>
              <a:rPr lang="ru-RU" sz="2600" dirty="0"/>
              <a:t> не встанет на свое место.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u-RU" sz="2400" b="1" dirty="0" smtClean="0"/>
              <a:t>              </a:t>
            </a:r>
            <a:r>
              <a:rPr lang="ru-RU" sz="2400" b="1" dirty="0" smtClean="0">
                <a:solidFill>
                  <a:srgbClr val="C00000"/>
                </a:solidFill>
              </a:rPr>
              <a:t>2           </a:t>
            </a:r>
            <a:r>
              <a:rPr lang="ru-RU" sz="2400" b="1" dirty="0" smtClean="0"/>
              <a:t>                        </a:t>
            </a:r>
            <a:r>
              <a:rPr lang="ru-RU" sz="2400" b="1" dirty="0"/>
              <a:t>8                                 8</a:t>
            </a:r>
          </a:p>
          <a:p>
            <a:pPr marL="0" indent="0">
              <a:buNone/>
            </a:pPr>
            <a:r>
              <a:rPr lang="ru-RU" sz="2400" b="1" dirty="0"/>
              <a:t>  </a:t>
            </a:r>
            <a:r>
              <a:rPr lang="ru-RU" sz="2400" b="1" dirty="0" smtClean="0"/>
              <a:t>         /       </a:t>
            </a:r>
            <a:r>
              <a:rPr lang="ru-RU" sz="2400" b="1" dirty="0"/>
              <a:t>\    </a:t>
            </a:r>
            <a:r>
              <a:rPr lang="ru-RU" sz="2400" b="1" dirty="0" smtClean="0"/>
              <a:t>                        /        </a:t>
            </a:r>
            <a:r>
              <a:rPr lang="ru-RU" sz="2400" b="1" dirty="0"/>
              <a:t>\            </a:t>
            </a:r>
            <a:r>
              <a:rPr lang="ru-RU" sz="2400" b="1" dirty="0" smtClean="0"/>
              <a:t>              /      </a:t>
            </a:r>
            <a:r>
              <a:rPr lang="ru-RU" sz="2400" b="1" dirty="0"/>
              <a:t>\</a:t>
            </a:r>
          </a:p>
          <a:p>
            <a:pPr marL="0" indent="0">
              <a:buNone/>
            </a:pPr>
            <a:r>
              <a:rPr lang="ru-RU" sz="2400" b="1" dirty="0" smtClean="0"/>
              <a:t>       8              </a:t>
            </a:r>
            <a:r>
              <a:rPr lang="ru-RU" sz="2400" b="1" dirty="0"/>
              <a:t>6                </a:t>
            </a:r>
            <a:r>
              <a:rPr lang="ru-RU" sz="2400" b="1" dirty="0" smtClean="0"/>
              <a:t>   </a:t>
            </a:r>
            <a:r>
              <a:rPr lang="ru-RU" sz="2400" b="1" dirty="0">
                <a:solidFill>
                  <a:srgbClr val="C00000"/>
                </a:solidFill>
              </a:rPr>
              <a:t>2</a:t>
            </a:r>
            <a:r>
              <a:rPr lang="ru-RU" sz="2400" b="1" dirty="0"/>
              <a:t>              6            </a:t>
            </a:r>
            <a:r>
              <a:rPr lang="ru-RU" sz="2400" b="1" dirty="0" smtClean="0"/>
              <a:t>       </a:t>
            </a:r>
            <a:r>
              <a:rPr lang="ru-RU" sz="2400" b="1" dirty="0"/>
              <a:t>5             6</a:t>
            </a:r>
          </a:p>
          <a:p>
            <a:pPr marL="0" indent="0">
              <a:buNone/>
            </a:pPr>
            <a:r>
              <a:rPr lang="ru-RU" sz="2400" b="1" dirty="0" smtClean="0"/>
              <a:t>      </a:t>
            </a:r>
            <a:r>
              <a:rPr lang="ru-RU" sz="2400" b="1" dirty="0"/>
              <a:t>/  \            /  \    </a:t>
            </a:r>
            <a:r>
              <a:rPr lang="ru-RU" sz="2400" b="1" dirty="0" smtClean="0"/>
              <a:t>  </a:t>
            </a:r>
            <a:r>
              <a:rPr lang="ru-RU" sz="2400" b="1" dirty="0" smtClean="0">
                <a:solidFill>
                  <a:srgbClr val="0070C0"/>
                </a:solidFill>
              </a:rPr>
              <a:t>=&gt;</a:t>
            </a:r>
            <a:r>
              <a:rPr lang="ru-RU" sz="2400" b="1" dirty="0" smtClean="0"/>
              <a:t>       </a:t>
            </a:r>
            <a:r>
              <a:rPr lang="ru-RU" sz="2400" b="1" dirty="0"/>
              <a:t>/  \            /  \ </a:t>
            </a:r>
            <a:r>
              <a:rPr lang="ru-RU" sz="2400" b="1" dirty="0" smtClean="0"/>
              <a:t>     </a:t>
            </a:r>
            <a:r>
              <a:rPr lang="ru-RU" sz="2400" b="1" dirty="0">
                <a:solidFill>
                  <a:srgbClr val="0070C0"/>
                </a:solidFill>
              </a:rPr>
              <a:t>=&gt;</a:t>
            </a:r>
            <a:r>
              <a:rPr lang="ru-RU" sz="2400" b="1" dirty="0"/>
              <a:t> </a:t>
            </a:r>
            <a:r>
              <a:rPr lang="ru-RU" sz="2400" b="1" dirty="0" smtClean="0"/>
              <a:t>      </a:t>
            </a:r>
            <a:r>
              <a:rPr lang="ru-RU" sz="2400" b="1" dirty="0"/>
              <a:t>/  \           /  \</a:t>
            </a:r>
          </a:p>
          <a:p>
            <a:pPr marL="0" indent="0">
              <a:buNone/>
            </a:pPr>
            <a:r>
              <a:rPr lang="ru-RU" sz="2400" b="1" dirty="0" smtClean="0"/>
              <a:t>   </a:t>
            </a:r>
            <a:r>
              <a:rPr lang="ru-RU" sz="2400" b="1" dirty="0"/>
              <a:t>5      3       1    4        </a:t>
            </a:r>
            <a:r>
              <a:rPr lang="ru-RU" sz="2400" b="1" dirty="0" smtClean="0"/>
              <a:t>    </a:t>
            </a:r>
            <a:r>
              <a:rPr lang="ru-RU" sz="2400" b="1" dirty="0"/>
              <a:t>5      3       1    4         </a:t>
            </a:r>
            <a:r>
              <a:rPr lang="ru-RU" sz="2400" b="1" dirty="0" smtClean="0"/>
              <a:t>    </a:t>
            </a:r>
            <a:r>
              <a:rPr lang="ru-RU" sz="2400" b="1" dirty="0">
                <a:solidFill>
                  <a:srgbClr val="C00000"/>
                </a:solidFill>
              </a:rPr>
              <a:t>2</a:t>
            </a:r>
            <a:r>
              <a:rPr lang="ru-RU" sz="2400" b="1" dirty="0"/>
              <a:t>   </a:t>
            </a:r>
            <a:r>
              <a:rPr lang="ru-RU" sz="2400" b="1" dirty="0" smtClean="0"/>
              <a:t>  </a:t>
            </a:r>
            <a:r>
              <a:rPr lang="ru-RU" sz="2400" b="1" dirty="0"/>
              <a:t>3      1    4</a:t>
            </a:r>
          </a:p>
          <a:p>
            <a:pPr marL="0" indent="0">
              <a:buNone/>
            </a:pPr>
            <a:r>
              <a:rPr lang="ru-RU" sz="2400" b="1" dirty="0" smtClean="0"/>
              <a:t>  </a:t>
            </a:r>
            <a:r>
              <a:rPr lang="ru-RU" sz="2400" b="1" dirty="0"/>
              <a:t>/  \    /  \     /               </a:t>
            </a:r>
            <a:r>
              <a:rPr lang="ru-RU" sz="2400" b="1" dirty="0" smtClean="0"/>
              <a:t>    </a:t>
            </a:r>
            <a:r>
              <a:rPr lang="ru-RU" sz="2400" b="1" dirty="0"/>
              <a:t>/  \    /  \     /                 </a:t>
            </a:r>
            <a:r>
              <a:rPr lang="ru-RU" sz="2400" b="1" dirty="0" smtClean="0"/>
              <a:t>   /  </a:t>
            </a:r>
            <a:r>
              <a:rPr lang="ru-RU" sz="2400" b="1" dirty="0"/>
              <a:t>\    /  \     /</a:t>
            </a:r>
          </a:p>
          <a:p>
            <a:pPr marL="0" indent="0">
              <a:buNone/>
            </a:pPr>
            <a:r>
              <a:rPr lang="ru-RU" sz="2400" b="1" dirty="0" smtClean="0"/>
              <a:t> 0  </a:t>
            </a:r>
            <a:r>
              <a:rPr lang="ru-RU" sz="2400" b="1" dirty="0"/>
              <a:t>2  3  1  0                 </a:t>
            </a:r>
            <a:r>
              <a:rPr lang="ru-RU" sz="2400" b="1" dirty="0" smtClean="0"/>
              <a:t>  0  </a:t>
            </a:r>
            <a:r>
              <a:rPr lang="ru-RU" sz="2400" b="1" dirty="0"/>
              <a:t>2  3  1  0               </a:t>
            </a:r>
            <a:r>
              <a:rPr lang="ru-RU" sz="2400" b="1" dirty="0" smtClean="0"/>
              <a:t>     0  </a:t>
            </a:r>
            <a:r>
              <a:rPr lang="ru-RU" sz="2400" b="1" dirty="0"/>
              <a:t>2  3  1  0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045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476672"/>
          </a:xfrm>
        </p:spPr>
        <p:txBody>
          <a:bodyPr>
            <a:normAutofit fontScale="90000"/>
          </a:bodyPr>
          <a:lstStyle/>
          <a:p>
            <a:r>
              <a:rPr lang="ru-RU" sz="3600" dirty="0" smtClean="0">
                <a:solidFill>
                  <a:schemeClr val="accent1"/>
                </a:solidFill>
              </a:rPr>
              <a:t>Свойства пирамиды (бинарной кучи) </a:t>
            </a:r>
            <a:endParaRPr lang="ru-RU" sz="36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548680"/>
                <a:ext cx="8928992" cy="6309320"/>
              </a:xfrm>
            </p:spPr>
            <p:txBody>
              <a:bodyPr>
                <a:normAutofit lnSpcReduction="10000"/>
              </a:bodyPr>
              <a:lstStyle/>
              <a:p>
                <a:pPr marL="514350" indent="-514350">
                  <a:lnSpc>
                    <a:spcPct val="120000"/>
                  </a:lnSpc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ru-RU" sz="2600" dirty="0" smtClean="0"/>
                  <a:t>В корне пирамиды располагается максимальный элемент.</a:t>
                </a:r>
              </a:p>
              <a:p>
                <a:pPr marL="514350" indent="-514350">
                  <a:lnSpc>
                    <a:spcPct val="120000"/>
                  </a:lnSpc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ru-RU" sz="2600" dirty="0" smtClean="0"/>
                  <a:t>Если пирамида имеет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ru-RU" sz="2400" dirty="0" smtClean="0"/>
                  <a:t> уровней и все уровни заполнены, то общее число вершин </a:t>
                </a:r>
                <a:endParaRPr lang="ru-RU" sz="2400" b="0" i="1" dirty="0" smtClean="0">
                  <a:latin typeface="Cambria Math"/>
                </a:endParaRPr>
              </a:p>
              <a:p>
                <a:pPr marL="0" indent="0">
                  <a:lnSpc>
                    <a:spcPct val="110000"/>
                  </a:lnSpc>
                  <a:spcBef>
                    <a:spcPts val="600"/>
                  </a:spcBef>
                  <a:buNone/>
                </a:pPr>
                <a:r>
                  <a:rPr lang="ru-RU" sz="2400" b="0" dirty="0" smtClean="0"/>
                  <a:t> 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𝑛</m:t>
                    </m:r>
                    <m:r>
                      <a:rPr lang="en-US" sz="2400" b="0" i="1" smtClean="0">
                        <a:latin typeface="Cambria Math"/>
                      </a:rPr>
                      <m:t>=1+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sz="2400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/>
                      </a:rPr>
                      <m:t>+</m:t>
                    </m:r>
                    <m:r>
                      <a:rPr lang="en-US" sz="2400" b="0" i="1" smtClean="0">
                        <a:latin typeface="Cambria Math"/>
                      </a:rPr>
                      <m:t>…+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ru-RU" sz="2400" dirty="0" smtClean="0"/>
                  <a:t>.</a:t>
                </a:r>
              </a:p>
              <a:p>
                <a:pPr marL="457200" indent="-457200">
                  <a:lnSpc>
                    <a:spcPct val="110000"/>
                  </a:lnSpc>
                  <a:spcBef>
                    <a:spcPts val="1200"/>
                  </a:spcBef>
                  <a:buFont typeface="+mj-lt"/>
                  <a:buAutoNum type="arabicPeriod" startAt="3"/>
                </a:pPr>
                <a:r>
                  <a:rPr lang="ru-RU" sz="2400" dirty="0" smtClean="0"/>
                  <a:t>Если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ru-RU" sz="24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sz="2400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&lt;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ru-RU" sz="2400" dirty="0" smtClean="0"/>
                  <a:t>, то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𝑘</m:t>
                    </m:r>
                  </m:oMath>
                </a14:m>
                <a:r>
                  <a:rPr lang="ru-RU" sz="2400" dirty="0" smtClean="0"/>
                  <a:t>-й уровень заполнен не до конца.</a:t>
                </a:r>
              </a:p>
              <a:p>
                <a:pPr marL="457200" indent="-457200">
                  <a:lnSpc>
                    <a:spcPct val="120000"/>
                  </a:lnSpc>
                  <a:spcBef>
                    <a:spcPts val="1200"/>
                  </a:spcBef>
                  <a:buFont typeface="+mj-lt"/>
                  <a:buAutoNum type="arabicPeriod" startAt="3"/>
                </a:pPr>
                <a:r>
                  <a:rPr lang="ru-RU" sz="2400" dirty="0" smtClean="0"/>
                  <a:t>Пирамида с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ru-RU" sz="2400" dirty="0" smtClean="0"/>
                  <a:t> вершинами имеет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ru-RU" sz="2400" i="1" smtClean="0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ru-RU" sz="2400" dirty="0" smtClean="0"/>
                  <a:t> уровней, поэтому </a:t>
                </a:r>
                <a:r>
                  <a:rPr lang="ru-RU" sz="2400" dirty="0" smtClean="0">
                    <a:solidFill>
                      <a:srgbClr val="C00000"/>
                    </a:solidFill>
                  </a:rPr>
                  <a:t>максимальное число сравнений при просеивании</a:t>
                </a:r>
                <a:r>
                  <a:rPr lang="ru-RU" sz="2400" dirty="0" smtClean="0"/>
                  <a:t> </a:t>
                </a:r>
                <a:endParaRPr lang="ru-RU" sz="2400" i="1" dirty="0" smtClean="0">
                  <a:latin typeface="Cambria Math"/>
                </a:endParaRPr>
              </a:p>
              <a:p>
                <a:pPr marL="0" indent="0">
                  <a:lnSpc>
                    <a:spcPct val="110000"/>
                  </a:lnSpc>
                  <a:spcBef>
                    <a:spcPts val="1200"/>
                  </a:spcBef>
                  <a:buNone/>
                </a:pPr>
                <a:r>
                  <a:rPr lang="ru-RU" sz="24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𝑤𝑜𝑟𝑠𝑡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=2</m:t>
                    </m:r>
                    <m:d>
                      <m:dPr>
                        <m:begChr m:val="⌈"/>
                        <m:endChr m:val="⌉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𝑂</m:t>
                    </m:r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ru-RU" sz="2400" dirty="0" smtClean="0"/>
                  <a:t>.</a:t>
                </a:r>
              </a:p>
              <a:p>
                <a:pPr marL="457200" indent="-457200">
                  <a:lnSpc>
                    <a:spcPct val="110000"/>
                  </a:lnSpc>
                  <a:spcBef>
                    <a:spcPts val="1200"/>
                  </a:spcBef>
                  <a:buFont typeface="+mj-lt"/>
                  <a:buAutoNum type="arabicPeriod" startAt="5"/>
                </a:pPr>
                <a:r>
                  <a:rPr lang="ru-RU" sz="2400" dirty="0" smtClean="0">
                    <a:solidFill>
                      <a:srgbClr val="C00000"/>
                    </a:solidFill>
                  </a:rPr>
                  <a:t>Пирамиду можно построить непосредственно на массиве</a:t>
                </a:r>
                <a:r>
                  <a:rPr lang="ru-RU" sz="2400" dirty="0" smtClean="0"/>
                  <a:t>: 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ru-RU" sz="2400" dirty="0" smtClean="0"/>
                  <a:t>для любого элемента-отца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,  0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/2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ru-RU" sz="2400" dirty="0" smtClean="0"/>
                  <a:t>сыновьями будут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400" dirty="0" smtClean="0"/>
                  <a:t> </a:t>
                </a:r>
                <a:r>
                  <a:rPr lang="ru-RU" sz="2400" dirty="0" smtClean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+2</m:t>
                        </m:r>
                      </m:sub>
                    </m:sSub>
                  </m:oMath>
                </a14:m>
                <a:endParaRPr lang="ru-RU" sz="2400" dirty="0" smtClean="0"/>
              </a:p>
              <a:p>
                <a:pPr>
                  <a:lnSpc>
                    <a:spcPct val="110000"/>
                  </a:lnSpc>
                  <a:spcBef>
                    <a:spcPts val="600"/>
                  </a:spcBef>
                </a:pPr>
                <a:r>
                  <a:rPr lang="ru-RU" sz="2400" dirty="0" smtClean="0">
                    <a:solidFill>
                      <a:srgbClr val="C00000"/>
                    </a:solidFill>
                  </a:rPr>
                  <a:t>условие пирамиды</a:t>
                </a:r>
                <a:r>
                  <a:rPr lang="ru-RU" sz="2400" dirty="0" smtClean="0"/>
                  <a:t>:</a:t>
                </a:r>
                <a:r>
                  <a:rPr lang="en-US" sz="2400" dirty="0" smtClean="0"/>
                  <a:t> </a:t>
                </a:r>
                <a:r>
                  <a:rPr lang="ru-RU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,  0≤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/2</m:t>
                    </m:r>
                  </m:oMath>
                </a14:m>
                <a:r>
                  <a:rPr lang="ru-RU" sz="2400" dirty="0" smtClean="0"/>
                  <a:t> 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i="1" smtClean="0">
                        <a:latin typeface="Cambria Math"/>
                        <a:ea typeface="Cambria Math"/>
                      </a:rPr>
                      <m:t>≥</m:t>
                    </m:r>
                  </m:oMath>
                </a14:m>
                <a:r>
                  <a:rPr lang="ru-RU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, </m:t>
                    </m:r>
                  </m:oMath>
                </a14:m>
                <a:r>
                  <a:rPr lang="ru-RU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i="1" smtClean="0">
                        <a:latin typeface="Cambria Math"/>
                        <a:ea typeface="Cambria Math"/>
                      </a:rPr>
                      <m:t>≥</m:t>
                    </m:r>
                  </m:oMath>
                </a14:m>
                <a:r>
                  <a:rPr lang="ru-RU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+2</m:t>
                        </m:r>
                      </m:sub>
                    </m:sSub>
                  </m:oMath>
                </a14:m>
                <a:endParaRPr lang="ru-RU" sz="2400" dirty="0" smtClean="0"/>
              </a:p>
              <a:p>
                <a:pPr marL="0" indent="0">
                  <a:buNone/>
                </a:pPr>
                <a:endParaRPr lang="ru-RU" sz="24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548680"/>
                <a:ext cx="8928992" cy="6309320"/>
              </a:xfrm>
              <a:blipFill rotWithShape="1">
                <a:blip r:embed="rId3"/>
                <a:stretch>
                  <a:fillRect l="-1093" t="-773" r="-19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505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476672"/>
          </a:xfrm>
        </p:spPr>
        <p:txBody>
          <a:bodyPr>
            <a:normAutofit fontScale="90000"/>
          </a:bodyPr>
          <a:lstStyle/>
          <a:p>
            <a:r>
              <a:rPr lang="ru-RU" sz="3600" dirty="0" smtClean="0">
                <a:solidFill>
                  <a:schemeClr val="accent1"/>
                </a:solidFill>
              </a:rPr>
              <a:t>Идея сортировки </a:t>
            </a:r>
            <a:endParaRPr lang="ru-RU" sz="36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548680"/>
                <a:ext cx="8928992" cy="6309320"/>
              </a:xfrm>
            </p:spPr>
            <p:txBody>
              <a:bodyPr>
                <a:normAutofit/>
              </a:bodyPr>
              <a:lstStyle/>
              <a:p>
                <a:pPr marL="324000" indent="-324000">
                  <a:lnSpc>
                    <a:spcPct val="110000"/>
                  </a:lnSpc>
                  <a:spcBef>
                    <a:spcPts val="1200"/>
                  </a:spcBef>
                  <a:buNone/>
                </a:pPr>
                <a:r>
                  <a:rPr lang="ru-RU" sz="2600" dirty="0" smtClean="0"/>
                  <a:t>Пусть на массиве длины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ru-RU" sz="2600" dirty="0" smtClean="0"/>
                  <a:t> построена пирамида и номер ее последнего элемента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𝑚</m:t>
                    </m:r>
                    <m:r>
                      <a:rPr lang="en-US" sz="2600" b="0" i="1" smtClean="0">
                        <a:latin typeface="Cambria Math"/>
                      </a:rPr>
                      <m:t>=</m:t>
                    </m:r>
                    <m:r>
                      <a:rPr lang="en-US" sz="2600" b="0" i="1" smtClean="0">
                        <a:latin typeface="Cambria Math"/>
                      </a:rPr>
                      <m:t>𝑛</m:t>
                    </m:r>
                    <m:r>
                      <a:rPr lang="en-US" sz="2600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ru-RU" sz="2600" dirty="0" smtClean="0"/>
                  <a:t>. </a:t>
                </a:r>
              </a:p>
              <a:p>
                <a:pPr marL="324000" indent="-324000">
                  <a:lnSpc>
                    <a:spcPct val="110000"/>
                  </a:lnSpc>
                  <a:spcBef>
                    <a:spcPts val="1200"/>
                  </a:spcBef>
                  <a:buNone/>
                </a:pPr>
                <a:r>
                  <a:rPr lang="ru-RU" sz="2600" dirty="0" smtClean="0"/>
                  <a:t>Если поменять местами элементы с индексами 0 и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𝑚</m:t>
                    </m:r>
                  </m:oMath>
                </a14:m>
                <a:r>
                  <a:rPr lang="ru-RU" sz="2600" dirty="0" smtClean="0"/>
                  <a:t>, то максимальный элемент встанет на свое (последнее) место в упорядоченном массиве.</a:t>
                </a:r>
              </a:p>
              <a:p>
                <a:pPr marL="324000" indent="-324000">
                  <a:lnSpc>
                    <a:spcPct val="110000"/>
                  </a:lnSpc>
                  <a:spcBef>
                    <a:spcPts val="1200"/>
                  </a:spcBef>
                  <a:buNone/>
                </a:pPr>
                <a:r>
                  <a:rPr lang="ru-RU" sz="2600" dirty="0" smtClean="0"/>
                  <a:t>Для 0-го элемента условие пирамиды будет нарушено. Чтобы восстановить пирамиду, этот элемент нужно просеять, не изменяя положение максимального элемента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𝑚</m:t>
                    </m:r>
                  </m:oMath>
                </a14:m>
                <a:r>
                  <a:rPr lang="ru-RU" sz="2600" dirty="0" smtClean="0"/>
                  <a:t>, т.е. в пирамиде длины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𝑚</m:t>
                    </m:r>
                  </m:oMath>
                </a14:m>
                <a:r>
                  <a:rPr lang="ru-RU" sz="2600" dirty="0" smtClean="0"/>
                  <a:t>.</a:t>
                </a:r>
              </a:p>
              <a:p>
                <a:pPr marL="324000" indent="-324000">
                  <a:lnSpc>
                    <a:spcPct val="110000"/>
                  </a:lnSpc>
                  <a:spcBef>
                    <a:spcPts val="1200"/>
                  </a:spcBef>
                  <a:buNone/>
                </a:pPr>
                <a:r>
                  <a:rPr lang="ru-RU" sz="2600" dirty="0" smtClean="0"/>
                  <a:t>Далее необходимо повторить эти действия для всех значений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𝑚</m:t>
                    </m:r>
                  </m:oMath>
                </a14:m>
                <a:r>
                  <a:rPr lang="ru-RU" sz="2600" dirty="0" smtClean="0"/>
                  <a:t>, убывающих от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𝑛</m:t>
                    </m:r>
                    <m:r>
                      <a:rPr lang="en-US" sz="2600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sz="2600" dirty="0" smtClean="0"/>
                  <a:t> </a:t>
                </a:r>
                <a:r>
                  <a:rPr lang="ru-RU" sz="2600" dirty="0" smtClean="0"/>
                  <a:t>до</a:t>
                </a:r>
                <a:r>
                  <a:rPr lang="en-US" sz="2600" dirty="0" smtClean="0"/>
                  <a:t> 1</a:t>
                </a:r>
                <a:r>
                  <a:rPr lang="ru-RU" sz="2600" dirty="0" smtClean="0"/>
                  <a:t>.</a:t>
                </a:r>
              </a:p>
              <a:p>
                <a:pPr marL="324000" indent="-324000">
                  <a:lnSpc>
                    <a:spcPct val="110000"/>
                  </a:lnSpc>
                  <a:spcBef>
                    <a:spcPts val="1200"/>
                  </a:spcBef>
                  <a:buNone/>
                </a:pPr>
                <a:r>
                  <a:rPr lang="ru-RU" sz="2600" dirty="0" smtClean="0"/>
                  <a:t>Трудоемкость сортировки: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60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𝑤𝑜𝑟𝑠𝑡</m:t>
                        </m:r>
                      </m:sub>
                    </m:sSub>
                    <m:d>
                      <m:dPr>
                        <m:ctrlP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/>
                      </a:rPr>
                      <m:t>𝑂</m:t>
                    </m:r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600" b="0" i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endParaRPr lang="ru-RU" sz="26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548680"/>
                <a:ext cx="8928992" cy="6309320"/>
              </a:xfrm>
              <a:blipFill rotWithShape="1">
                <a:blip r:embed="rId3"/>
                <a:stretch>
                  <a:fillRect l="-1230" t="-773" r="-20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879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0"/>
            <a:ext cx="8856984" cy="692696"/>
          </a:xfrm>
        </p:spPr>
        <p:txBody>
          <a:bodyPr>
            <a:noAutofit/>
          </a:bodyPr>
          <a:lstStyle/>
          <a:p>
            <a:r>
              <a:rPr lang="ru-RU" sz="3600" dirty="0">
                <a:solidFill>
                  <a:schemeClr val="accent1"/>
                </a:solidFill>
              </a:rPr>
              <a:t>Слияние двух упорядоченных массивов</a:t>
            </a:r>
            <a:endParaRPr lang="ru-RU" sz="3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512" y="980728"/>
            <a:ext cx="8784976" cy="5877272"/>
          </a:xfrm>
        </p:spPr>
        <p:txBody>
          <a:bodyPr>
            <a:noAutofit/>
          </a:bodyPr>
          <a:lstStyle/>
          <a:p>
            <a:pPr marL="342000" indent="-342000" algn="l">
              <a:lnSpc>
                <a:spcPct val="114000"/>
              </a:lnSpc>
            </a:pPr>
            <a:r>
              <a:rPr lang="ru-RU" sz="2600" dirty="0" smtClean="0">
                <a:solidFill>
                  <a:schemeClr val="tx1"/>
                </a:solidFill>
              </a:rPr>
              <a:t>Даны </a:t>
            </a:r>
            <a:r>
              <a:rPr lang="ru-RU" sz="2600" dirty="0">
                <a:solidFill>
                  <a:schemeClr val="tx1"/>
                </a:solidFill>
              </a:rPr>
              <a:t>2 </a:t>
            </a:r>
            <a:r>
              <a:rPr lang="ru-RU" sz="2600" dirty="0">
                <a:solidFill>
                  <a:srgbClr val="C00000"/>
                </a:solidFill>
              </a:rPr>
              <a:t>упорядоченных</a:t>
            </a:r>
            <a:r>
              <a:rPr lang="ru-RU" sz="2600" dirty="0">
                <a:solidFill>
                  <a:schemeClr val="tx1"/>
                </a:solidFill>
              </a:rPr>
              <a:t> массива: </a:t>
            </a:r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ru-RU" sz="2600" dirty="0">
                <a:solidFill>
                  <a:schemeClr val="tx1"/>
                </a:solidFill>
              </a:rPr>
              <a:t>длиной </a:t>
            </a:r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ru-RU" sz="2600" dirty="0">
                <a:solidFill>
                  <a:schemeClr val="tx1"/>
                </a:solidFill>
              </a:rPr>
              <a:t> и </a:t>
            </a:r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ru-RU" sz="2600" dirty="0">
                <a:solidFill>
                  <a:schemeClr val="tx1"/>
                </a:solidFill>
              </a:rPr>
              <a:t> длиной </a:t>
            </a:r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2600" dirty="0">
                <a:solidFill>
                  <a:schemeClr val="tx1"/>
                </a:solidFill>
              </a:rPr>
              <a:t>.</a:t>
            </a:r>
            <a:r>
              <a:rPr lang="ru-RU" sz="2600" dirty="0">
                <a:solidFill>
                  <a:schemeClr val="tx1"/>
                </a:solidFill>
              </a:rPr>
              <a:t> Из элементов </a:t>
            </a:r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ru-RU" sz="2600" dirty="0">
                <a:solidFill>
                  <a:schemeClr val="tx1"/>
                </a:solidFill>
              </a:rPr>
              <a:t> и </a:t>
            </a:r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ru-RU" sz="2600" dirty="0">
                <a:solidFill>
                  <a:schemeClr val="tx1"/>
                </a:solidFill>
              </a:rPr>
              <a:t> необходимо получить упорядоченный массив </a:t>
            </a:r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ru-RU" sz="2600" dirty="0">
                <a:solidFill>
                  <a:schemeClr val="tx1"/>
                </a:solidFill>
              </a:rPr>
              <a:t> длиной </a:t>
            </a:r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n+m</a:t>
            </a:r>
            <a:r>
              <a:rPr lang="ru-RU" sz="2600" dirty="0" smtClean="0">
                <a:solidFill>
                  <a:schemeClr val="tx1"/>
                </a:solidFill>
              </a:rPr>
              <a:t>.</a:t>
            </a:r>
          </a:p>
          <a:p>
            <a:pPr marL="342000" indent="-342000" algn="l">
              <a:lnSpc>
                <a:spcPct val="114000"/>
              </a:lnSpc>
            </a:pPr>
            <a:r>
              <a:rPr lang="ru-RU" sz="2600" dirty="0">
                <a:solidFill>
                  <a:schemeClr val="tx1"/>
                </a:solidFill>
              </a:rPr>
              <a:t>Алгоритм </a:t>
            </a:r>
            <a:r>
              <a:rPr lang="ru-RU" sz="2600" dirty="0" smtClean="0">
                <a:solidFill>
                  <a:schemeClr val="tx1"/>
                </a:solidFill>
              </a:rPr>
              <a:t>слияния использует три целочисленные переменные (пусть это будут </a:t>
            </a:r>
            <a:r>
              <a:rPr lang="en-US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j, 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ru-RU" sz="2600" dirty="0" smtClean="0">
                <a:solidFill>
                  <a:schemeClr val="tx1"/>
                </a:solidFill>
              </a:rPr>
              <a:t>), </a:t>
            </a:r>
            <a:r>
              <a:rPr lang="ru-RU" sz="2600" dirty="0">
                <a:solidFill>
                  <a:schemeClr val="tx1"/>
                </a:solidFill>
              </a:rPr>
              <a:t>которые хранят </a:t>
            </a:r>
            <a:r>
              <a:rPr lang="ru-RU" sz="2600" dirty="0">
                <a:solidFill>
                  <a:srgbClr val="C00000"/>
                </a:solidFill>
              </a:rPr>
              <a:t>индексы текущих </a:t>
            </a:r>
            <a:r>
              <a:rPr lang="ru-RU" sz="2600" dirty="0" smtClean="0">
                <a:solidFill>
                  <a:srgbClr val="C00000"/>
                </a:solidFill>
              </a:rPr>
              <a:t>обрабатываемых</a:t>
            </a:r>
            <a:r>
              <a:rPr lang="ru-RU" sz="2600" dirty="0" smtClean="0">
                <a:solidFill>
                  <a:schemeClr val="tx1"/>
                </a:solidFill>
              </a:rPr>
              <a:t> </a:t>
            </a:r>
            <a:r>
              <a:rPr lang="ru-RU" sz="2600" dirty="0">
                <a:solidFill>
                  <a:schemeClr val="tx1"/>
                </a:solidFill>
              </a:rPr>
              <a:t>элементов в массивах </a:t>
            </a:r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 B, C</a:t>
            </a:r>
            <a:r>
              <a:rPr lang="ru-RU" sz="2600" dirty="0">
                <a:solidFill>
                  <a:schemeClr val="tx1"/>
                </a:solidFill>
              </a:rPr>
              <a:t>, соответственно. Начальные значения этих переменных равны нулю (т.е. текущими являются начальные элементы массивов). </a:t>
            </a:r>
          </a:p>
          <a:p>
            <a:pPr marL="342000" indent="-342000" algn="l">
              <a:lnSpc>
                <a:spcPct val="114000"/>
              </a:lnSpc>
            </a:pPr>
            <a:endParaRPr lang="ru-RU" sz="2600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307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476672"/>
          </a:xfrm>
        </p:spPr>
        <p:txBody>
          <a:bodyPr>
            <a:normAutofit fontScale="90000"/>
          </a:bodyPr>
          <a:lstStyle/>
          <a:p>
            <a:r>
              <a:rPr lang="ru-RU" sz="3600" dirty="0" smtClean="0">
                <a:solidFill>
                  <a:schemeClr val="accent1"/>
                </a:solidFill>
              </a:rPr>
              <a:t>Построение пирамиды</a:t>
            </a:r>
            <a:endParaRPr lang="ru-RU" sz="36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764704"/>
                <a:ext cx="8928992" cy="6093296"/>
              </a:xfrm>
            </p:spPr>
            <p:txBody>
              <a:bodyPr>
                <a:normAutofit/>
              </a:bodyPr>
              <a:lstStyle/>
              <a:p>
                <a:pPr marL="324000" indent="-324000">
                  <a:lnSpc>
                    <a:spcPct val="110000"/>
                  </a:lnSpc>
                  <a:spcBef>
                    <a:spcPts val="1200"/>
                  </a:spcBef>
                  <a:buNone/>
                </a:pPr>
                <a:r>
                  <a:rPr lang="ru-RU" sz="2600" dirty="0" smtClean="0"/>
                  <a:t>При построении пирамиды также проводится просеивание элементов. Просеивать можно </a:t>
                </a:r>
                <a:r>
                  <a:rPr lang="ru-RU" sz="2600" dirty="0" smtClean="0">
                    <a:solidFill>
                      <a:srgbClr val="C00000"/>
                    </a:solidFill>
                  </a:rPr>
                  <a:t>только</a:t>
                </a:r>
                <a:r>
                  <a:rPr lang="ru-RU" sz="2600" dirty="0" smtClean="0"/>
                  <a:t> </a:t>
                </a:r>
                <a:r>
                  <a:rPr lang="ru-RU" sz="2600" dirty="0" smtClean="0">
                    <a:solidFill>
                      <a:srgbClr val="C00000"/>
                    </a:solidFill>
                  </a:rPr>
                  <a:t>в пирамиде</a:t>
                </a:r>
                <a:r>
                  <a:rPr lang="ru-RU" sz="2600" dirty="0" smtClean="0"/>
                  <a:t>, поэтому она будет строиться </a:t>
                </a:r>
                <a:r>
                  <a:rPr lang="ru-RU" sz="2600" dirty="0" smtClean="0">
                    <a:solidFill>
                      <a:srgbClr val="C00000"/>
                    </a:solidFill>
                  </a:rPr>
                  <a:t>снизу вверх</a:t>
                </a:r>
                <a:r>
                  <a:rPr lang="ru-RU" sz="2600" dirty="0" smtClean="0"/>
                  <a:t>:</a:t>
                </a:r>
              </a:p>
              <a:p>
                <a:pPr>
                  <a:lnSpc>
                    <a:spcPct val="110000"/>
                  </a:lnSpc>
                  <a:spcBef>
                    <a:spcPts val="1200"/>
                  </a:spcBef>
                </a:pPr>
                <a:r>
                  <a:rPr lang="ru-RU" sz="2600" dirty="0"/>
                  <a:t>э</a:t>
                </a:r>
                <a:r>
                  <a:rPr lang="ru-RU" sz="2600" dirty="0" smtClean="0"/>
                  <a:t>лементы с номерами</a:t>
                </a:r>
                <a:r>
                  <a:rPr lang="en-US" sz="26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sz="2600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600" b="0" i="1" smtClean="0">
                        <a:latin typeface="Cambria Math"/>
                      </a:rPr>
                      <m:t>+1…</m:t>
                    </m:r>
                    <m:r>
                      <a:rPr lang="en-US" sz="2600" b="0" i="1" smtClean="0">
                        <a:latin typeface="Cambria Math"/>
                      </a:rPr>
                      <m:t>𝑛</m:t>
                    </m:r>
                    <m:r>
                      <a:rPr lang="en-US" sz="2600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sz="2600" dirty="0" smtClean="0"/>
                  <a:t> </a:t>
                </a:r>
                <a:r>
                  <a:rPr lang="ru-RU" sz="2600" dirty="0" smtClean="0"/>
                  <a:t>не имеют потомков и образуют </a:t>
                </a:r>
                <a:r>
                  <a:rPr lang="ru-RU" sz="2600" dirty="0" smtClean="0">
                    <a:solidFill>
                      <a:srgbClr val="C00000"/>
                    </a:solidFill>
                  </a:rPr>
                  <a:t>нижний уровень</a:t>
                </a:r>
                <a:r>
                  <a:rPr lang="ru-RU" sz="2600" dirty="0"/>
                  <a:t> пирамиды (их просеивать не нужно)</a:t>
                </a:r>
                <a:endParaRPr lang="ru-RU" sz="2600" dirty="0" smtClean="0"/>
              </a:p>
              <a:p>
                <a:pPr>
                  <a:lnSpc>
                    <a:spcPct val="110000"/>
                  </a:lnSpc>
                  <a:spcBef>
                    <a:spcPts val="1200"/>
                  </a:spcBef>
                </a:pPr>
                <a:r>
                  <a:rPr lang="ru-RU" sz="2600" dirty="0"/>
                  <a:t>э</a:t>
                </a:r>
                <a:r>
                  <a:rPr lang="ru-RU" sz="2600" dirty="0" smtClean="0"/>
                  <a:t>лементы с номерами от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𝑛</m:t>
                    </m:r>
                    <m:r>
                      <a:rPr lang="en-US" sz="2600" b="0" i="1" smtClean="0">
                        <a:latin typeface="Cambria Math"/>
                      </a:rPr>
                      <m:t>/2</m:t>
                    </m:r>
                  </m:oMath>
                </a14:m>
                <a:r>
                  <a:rPr lang="ru-RU" sz="2600" dirty="0" smtClean="0"/>
                  <a:t> до 0 последовательно просеиваются в уже построенных частях пирамиды.</a:t>
                </a:r>
                <a:endParaRPr lang="ru-RU" sz="26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764704"/>
                <a:ext cx="8928992" cy="6093296"/>
              </a:xfrm>
              <a:blipFill rotWithShape="1">
                <a:blip r:embed="rId3"/>
                <a:stretch>
                  <a:fillRect l="-1230" t="-8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22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476672"/>
          </a:xfrm>
        </p:spPr>
        <p:txBody>
          <a:bodyPr>
            <a:normAutofit fontScale="90000"/>
          </a:bodyPr>
          <a:lstStyle/>
          <a:p>
            <a:r>
              <a:rPr lang="ru-RU" sz="3600" dirty="0" smtClean="0">
                <a:solidFill>
                  <a:schemeClr val="accent1"/>
                </a:solidFill>
              </a:rPr>
              <a:t>Трудоемкость построения пирамиды</a:t>
            </a:r>
            <a:endParaRPr lang="ru-RU" sz="36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764704"/>
                <a:ext cx="8928992" cy="609329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ru-RU" sz="2600" dirty="0" smtClean="0"/>
                  <a:t>Пусть пирамида имеет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sz="2600" dirty="0" smtClean="0"/>
                  <a:t> </a:t>
                </a:r>
                <a:r>
                  <a:rPr lang="ru-RU" sz="2600" dirty="0" smtClean="0"/>
                  <a:t>уровней, и все они заполнены. Тогда:</a:t>
                </a:r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ru-RU" sz="2600" dirty="0"/>
                  <a:t>н</a:t>
                </a:r>
                <a:r>
                  <a:rPr lang="ru-RU" sz="2600" dirty="0" smtClean="0"/>
                  <a:t>а уровне</a:t>
                </a:r>
                <a:r>
                  <a:rPr lang="ru-RU" sz="2600" dirty="0"/>
                  <a:t>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𝑘</m:t>
                    </m:r>
                  </m:oMath>
                </a14:m>
                <a:r>
                  <a:rPr lang="en-US" sz="2600" dirty="0"/>
                  <a:t> </a:t>
                </a:r>
                <a:r>
                  <a:rPr lang="ru-RU" sz="2600" dirty="0" smtClean="0"/>
                  <a:t>находятся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6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ru-RU" sz="26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600" b="0" i="1" smtClean="0">
                            <a:latin typeface="Cambria Math"/>
                          </a:rPr>
                          <m:t>𝑘</m:t>
                        </m:r>
                        <m:r>
                          <a:rPr lang="en-US" sz="26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ru-RU" sz="2600" i="1" smtClean="0">
                        <a:latin typeface="Cambria Math"/>
                        <a:ea typeface="Cambria Math"/>
                      </a:rPr>
                      <m:t>≈</m:t>
                    </m:r>
                    <m:r>
                      <a:rPr lang="en-US" sz="2600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sz="2600" b="0" i="1" smtClean="0">
                        <a:latin typeface="Cambria Math"/>
                        <a:ea typeface="Cambria Math"/>
                      </a:rPr>
                      <m:t>/2</m:t>
                    </m:r>
                  </m:oMath>
                </a14:m>
                <a:r>
                  <a:rPr lang="en-US" sz="2600" dirty="0" smtClean="0"/>
                  <a:t> </a:t>
                </a:r>
                <a:r>
                  <a:rPr lang="ru-RU" sz="2600" dirty="0" smtClean="0"/>
                  <a:t>вершин, которые не надо просеивать</a:t>
                </a:r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ru-RU" sz="2600" dirty="0"/>
                  <a:t>н</a:t>
                </a:r>
                <a:r>
                  <a:rPr lang="ru-RU" sz="2600" dirty="0" smtClean="0"/>
                  <a:t>а уровне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𝑘</m:t>
                    </m:r>
                    <m:r>
                      <a:rPr lang="en-US" sz="2600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sz="2600" dirty="0" smtClean="0"/>
                  <a:t> </a:t>
                </a:r>
                <a:r>
                  <a:rPr lang="ru-RU" sz="2600" dirty="0" smtClean="0"/>
                  <a:t>находятся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600" i="1">
                            <a:latin typeface="Cambria Math"/>
                          </a:rPr>
                        </m:ctrlPr>
                      </m:sSupPr>
                      <m:e>
                        <m:r>
                          <a:rPr lang="ru-RU" sz="2600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600" i="1">
                            <a:latin typeface="Cambria Math"/>
                          </a:rPr>
                          <m:t>𝑘</m:t>
                        </m:r>
                        <m:r>
                          <a:rPr lang="en-US" sz="2600" i="1">
                            <a:latin typeface="Cambria Math"/>
                          </a:rPr>
                          <m:t>−2</m:t>
                        </m:r>
                      </m:sup>
                    </m:sSup>
                    <m:r>
                      <a:rPr lang="ru-RU" sz="2600" i="1">
                        <a:latin typeface="Cambria Math"/>
                        <a:ea typeface="Cambria Math"/>
                      </a:rPr>
                      <m:t>≈</m:t>
                    </m:r>
                    <m:r>
                      <a:rPr lang="en-US" sz="2600" i="1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sz="2600" i="1">
                        <a:latin typeface="Cambria Math"/>
                        <a:ea typeface="Cambria Math"/>
                      </a:rPr>
                      <m:t>/4</m:t>
                    </m:r>
                  </m:oMath>
                </a14:m>
                <a:r>
                  <a:rPr lang="ru-RU" sz="2600" dirty="0" smtClean="0"/>
                  <a:t> вершин, которые при просеивании могут сместиться только на 1 уровень</a:t>
                </a:r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ru-RU" sz="2600" dirty="0" smtClean="0"/>
                  <a:t>на </a:t>
                </a:r>
                <a:r>
                  <a:rPr lang="ru-RU" sz="2600" dirty="0"/>
                  <a:t>уровне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𝑘</m:t>
                    </m:r>
                    <m:r>
                      <a:rPr lang="en-US" sz="2600" i="1">
                        <a:latin typeface="Cambria Math"/>
                      </a:rPr>
                      <m:t>−2</m:t>
                    </m:r>
                  </m:oMath>
                </a14:m>
                <a:r>
                  <a:rPr lang="en-US" sz="2600" dirty="0"/>
                  <a:t> </a:t>
                </a:r>
                <a:r>
                  <a:rPr lang="ru-RU" sz="2600" dirty="0"/>
                  <a:t>находятся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600" i="1">
                            <a:latin typeface="Cambria Math"/>
                          </a:rPr>
                        </m:ctrlPr>
                      </m:sSupPr>
                      <m:e>
                        <m:r>
                          <a:rPr lang="ru-RU" sz="2600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600" i="1">
                            <a:latin typeface="Cambria Math"/>
                          </a:rPr>
                          <m:t>𝑘</m:t>
                        </m:r>
                        <m:r>
                          <a:rPr lang="en-US" sz="2600" i="1">
                            <a:latin typeface="Cambria Math"/>
                          </a:rPr>
                          <m:t>−3</m:t>
                        </m:r>
                      </m:sup>
                    </m:sSup>
                    <m:r>
                      <a:rPr lang="ru-RU" sz="2600" i="1">
                        <a:latin typeface="Cambria Math"/>
                        <a:ea typeface="Cambria Math"/>
                      </a:rPr>
                      <m:t>≈</m:t>
                    </m:r>
                    <m:r>
                      <a:rPr lang="en-US" sz="2600" i="1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sz="2600" i="1">
                        <a:latin typeface="Cambria Math"/>
                        <a:ea typeface="Cambria Math"/>
                      </a:rPr>
                      <m:t>/8</m:t>
                    </m:r>
                  </m:oMath>
                </a14:m>
                <a:r>
                  <a:rPr lang="ru-RU" sz="2600" dirty="0" smtClean="0"/>
                  <a:t> вершин, </a:t>
                </a:r>
                <a:r>
                  <a:rPr lang="ru-RU" sz="2600" dirty="0"/>
                  <a:t>которые при просеивании могут сместиться только на </a:t>
                </a:r>
                <a:r>
                  <a:rPr lang="ru-RU" sz="2600" dirty="0" smtClean="0"/>
                  <a:t>2 уровня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ru-RU" sz="2600" dirty="0"/>
                  <a:t>и</a:t>
                </a:r>
                <a:r>
                  <a:rPr lang="ru-RU" sz="2600" dirty="0" smtClean="0"/>
                  <a:t> т.д. вплоть до 1-го уровня с одной вершиной.</a:t>
                </a:r>
                <a:endParaRPr lang="ru-RU" sz="2600" dirty="0"/>
              </a:p>
              <a:p>
                <a:pPr marL="0" indent="0">
                  <a:lnSpc>
                    <a:spcPct val="110000"/>
                  </a:lnSpc>
                  <a:spcBef>
                    <a:spcPts val="1200"/>
                  </a:spcBef>
                  <a:buNone/>
                </a:pPr>
                <a:r>
                  <a:rPr lang="ru-RU" sz="2600" dirty="0" smtClean="0"/>
                  <a:t> </a:t>
                </a:r>
                <a:endParaRPr lang="ru-RU" sz="26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764704"/>
                <a:ext cx="8928992" cy="6093296"/>
              </a:xfrm>
              <a:blipFill rotWithShape="1">
                <a:blip r:embed="rId3"/>
                <a:stretch>
                  <a:fillRect l="-1230" t="-800" r="-19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31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661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476672"/>
          </a:xfrm>
        </p:spPr>
        <p:txBody>
          <a:bodyPr>
            <a:normAutofit fontScale="90000"/>
          </a:bodyPr>
          <a:lstStyle/>
          <a:p>
            <a:r>
              <a:rPr lang="ru-RU" sz="3600" dirty="0" smtClean="0">
                <a:solidFill>
                  <a:schemeClr val="accent1"/>
                </a:solidFill>
              </a:rPr>
              <a:t>Трудоемкость построения пирамиды</a:t>
            </a:r>
            <a:endParaRPr lang="ru-RU" sz="36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764704"/>
                <a:ext cx="8928992" cy="609329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0000"/>
                  </a:lnSpc>
                  <a:spcBef>
                    <a:spcPts val="1200"/>
                  </a:spcBef>
                  <a:buNone/>
                </a:pPr>
                <a:r>
                  <a:rPr lang="ru-RU" sz="2600" dirty="0" smtClean="0"/>
                  <a:t>Таким образом, максимальное число уровней, которые могут пройти все вершины, составляет (при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𝑛</m:t>
                    </m:r>
                    <m:r>
                      <a:rPr lang="en-US" sz="2600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sz="2600" dirty="0" smtClean="0"/>
                  <a:t>)</a:t>
                </a:r>
                <a:r>
                  <a:rPr lang="ru-RU" sz="2600" dirty="0" smtClean="0"/>
                  <a:t>:</a:t>
                </a:r>
              </a:p>
              <a:p>
                <a:pPr marL="0" indent="0">
                  <a:lnSpc>
                    <a:spcPct val="110000"/>
                  </a:lnSpc>
                  <a:spcBef>
                    <a:spcPts val="1200"/>
                  </a:spcBef>
                  <a:buNone/>
                </a:pPr>
                <a:endParaRPr lang="ru-RU" sz="2600" dirty="0"/>
              </a:p>
              <a:p>
                <a:pPr marL="0" indent="0">
                  <a:lnSpc>
                    <a:spcPct val="110000"/>
                  </a:lnSpc>
                  <a:spcBef>
                    <a:spcPts val="1200"/>
                  </a:spcBef>
                  <a:buNone/>
                </a:pPr>
                <a:endParaRPr lang="ru-RU" sz="2600" dirty="0" smtClean="0"/>
              </a:p>
              <a:p>
                <a:pPr marL="0" indent="0">
                  <a:lnSpc>
                    <a:spcPct val="110000"/>
                  </a:lnSpc>
                  <a:spcBef>
                    <a:spcPts val="1200"/>
                  </a:spcBef>
                  <a:buNone/>
                </a:pPr>
                <a:endParaRPr lang="ru-RU" sz="2600" dirty="0"/>
              </a:p>
              <a:p>
                <a:pPr marL="0" indent="0">
                  <a:lnSpc>
                    <a:spcPct val="110000"/>
                  </a:lnSpc>
                  <a:spcBef>
                    <a:spcPts val="1200"/>
                  </a:spcBef>
                  <a:buNone/>
                </a:pPr>
                <a:endParaRPr lang="ru-RU" sz="2600" dirty="0" smtClean="0"/>
              </a:p>
              <a:p>
                <a:pPr marL="0" indent="0">
                  <a:lnSpc>
                    <a:spcPct val="110000"/>
                  </a:lnSpc>
                  <a:spcBef>
                    <a:spcPts val="1200"/>
                  </a:spcBef>
                  <a:buNone/>
                </a:pPr>
                <a:endParaRPr lang="ru-RU" sz="2600" dirty="0"/>
              </a:p>
              <a:p>
                <a:pPr marL="0" indent="0">
                  <a:lnSpc>
                    <a:spcPct val="110000"/>
                  </a:lnSpc>
                  <a:spcBef>
                    <a:spcPts val="1200"/>
                  </a:spcBef>
                  <a:buNone/>
                </a:pPr>
                <a:r>
                  <a:rPr lang="ru-RU" sz="2600" dirty="0" smtClean="0"/>
                  <a:t>Следовательно, трудоемкость построения пирамиды в наихудшем: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60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𝑤𝑜𝑟𝑠𝑡</m:t>
                        </m:r>
                      </m:sub>
                    </m:sSub>
                    <m:d>
                      <m:dPr>
                        <m:ctrlP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600" dirty="0" smtClean="0"/>
                  <a:t>.</a:t>
                </a:r>
                <a:endParaRPr lang="ru-RU" sz="26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764704"/>
                <a:ext cx="8928992" cy="6093296"/>
              </a:xfrm>
              <a:blipFill rotWithShape="1">
                <a:blip r:embed="rId4"/>
                <a:stretch>
                  <a:fillRect l="-1230" t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32</a:t>
            </a:fld>
            <a:endParaRPr lang="ru-RU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4912965"/>
              </p:ext>
            </p:extLst>
          </p:nvPr>
        </p:nvGraphicFramePr>
        <p:xfrm>
          <a:off x="467544" y="1798960"/>
          <a:ext cx="8334194" cy="2854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Unknown" r:id="rId5" imgW="7416720" imgH="2539800" progId="Equation.3">
                  <p:embed/>
                </p:oleObj>
              </mc:Choice>
              <mc:Fallback>
                <p:oleObj name="Unknown" r:id="rId5" imgW="7416720" imgH="2539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7544" y="1798960"/>
                        <a:ext cx="8334194" cy="28541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803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476672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ru-RU" sz="3600" dirty="0" smtClean="0">
                <a:solidFill>
                  <a:schemeClr val="accent1"/>
                </a:solidFill>
              </a:rPr>
              <a:t>Функция просеивания в пирамиде</a:t>
            </a:r>
            <a:endParaRPr lang="ru-RU" sz="3600" dirty="0">
              <a:solidFill>
                <a:schemeClr val="accent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548680"/>
            <a:ext cx="8856984" cy="630932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2400" dirty="0" smtClean="0"/>
              <a:t>Параметры и переменные функции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sift</a:t>
            </a:r>
            <a:r>
              <a:rPr lang="en-US" sz="2400" dirty="0" smtClean="0"/>
              <a:t>:</a:t>
            </a:r>
            <a:r>
              <a:rPr lang="ru-RU" sz="2400" dirty="0" smtClean="0"/>
              <a:t> </a:t>
            </a:r>
            <a:endParaRPr lang="en-US" sz="2400" dirty="0" smtClean="0"/>
          </a:p>
          <a:p>
            <a:pPr marL="0" indent="0">
              <a:spcBef>
                <a:spcPts val="400"/>
              </a:spcBef>
              <a:buNone/>
            </a:pP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ru-RU" sz="2400" dirty="0" smtClean="0"/>
              <a:t> – начальный номер просеиваемого элемента, </a:t>
            </a:r>
            <a:endParaRPr lang="en-US" sz="2400" dirty="0" smtClean="0"/>
          </a:p>
          <a:p>
            <a:pPr marL="0" indent="0">
              <a:spcBef>
                <a:spcPts val="400"/>
              </a:spcBef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2400" dirty="0" smtClean="0"/>
              <a:t> </a:t>
            </a:r>
            <a:r>
              <a:rPr lang="ru-RU" sz="2400" dirty="0" smtClean="0"/>
              <a:t>– номер конечного элемента в текущей пирамиде</a:t>
            </a:r>
            <a:r>
              <a:rPr lang="en-US" sz="2400" dirty="0" smtClean="0"/>
              <a:t>,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ru-RU" sz="2400" dirty="0" smtClean="0"/>
              <a:t> – текущий номер просеиваемого элемента,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ru-RU" sz="2400" dirty="0" smtClean="0"/>
              <a:t> </a:t>
            </a:r>
            <a:r>
              <a:rPr lang="en-US" sz="2400" dirty="0" smtClean="0"/>
              <a:t>– </a:t>
            </a:r>
            <a:r>
              <a:rPr lang="ru-RU" sz="2400" dirty="0" smtClean="0"/>
              <a:t>номер левого</a:t>
            </a:r>
            <a:r>
              <a:rPr lang="ru-RU" sz="2400" dirty="0"/>
              <a:t>,</a:t>
            </a:r>
            <a:r>
              <a:rPr lang="ru-RU" sz="2400" dirty="0" smtClean="0"/>
              <a:t> затем большего сына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 smtClean="0"/>
              <a:t>.</a:t>
            </a:r>
            <a:endParaRPr lang="ru-RU" sz="2400" dirty="0" smtClean="0"/>
          </a:p>
          <a:p>
            <a:pPr marL="0" indent="0">
              <a:spcBef>
                <a:spcPts val="120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sift(double *A,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m) 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j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*2+1;	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// </a:t>
            </a:r>
            <a:r>
              <a:rPr lang="en-US" sz="24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k - </a:t>
            </a:r>
            <a:r>
              <a:rPr lang="ru-RU" sz="24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левый </a:t>
            </a:r>
            <a:r>
              <a:rPr lang="ru-RU" sz="2400" dirty="0">
                <a:solidFill>
                  <a:schemeClr val="accent1"/>
                </a:solidFill>
                <a:cs typeface="Courier New" panose="02070309020205020404" pitchFamily="49" charset="0"/>
              </a:rPr>
              <a:t>сын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while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 &lt;= m) 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(k&lt;m &amp;&amp; A[k]&lt;A[k+1]) k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 </a:t>
            </a:r>
            <a:r>
              <a:rPr lang="en-US" sz="24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// k - </a:t>
            </a:r>
            <a:r>
              <a:rPr lang="ru-RU" sz="24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больший сын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(A[j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&lt; A[k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swap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A[j]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A[k]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</a:t>
            </a: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 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</a:t>
            </a: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*2+1; }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1200"/>
              </a:spcBef>
              <a:buNone/>
            </a:pPr>
            <a:endParaRPr lang="ru-RU" sz="2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416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476672"/>
          </a:xfrm>
        </p:spPr>
        <p:txBody>
          <a:bodyPr>
            <a:normAutofit fontScale="90000"/>
          </a:bodyPr>
          <a:lstStyle/>
          <a:p>
            <a:r>
              <a:rPr lang="ru-RU" sz="3600" dirty="0" smtClean="0">
                <a:solidFill>
                  <a:schemeClr val="accent1"/>
                </a:solidFill>
              </a:rPr>
              <a:t>Алгоритм пирамидальной сортировки</a:t>
            </a:r>
            <a:endParaRPr lang="ru-RU" sz="3600" dirty="0">
              <a:solidFill>
                <a:schemeClr val="accent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764704"/>
            <a:ext cx="8856984" cy="6093296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1200"/>
              </a:spcBef>
              <a:buNone/>
            </a:pP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heap_sort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(double *A, 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// </a:t>
            </a:r>
            <a:r>
              <a:rPr lang="ru-RU" sz="26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построение пирамиды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n/2; 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&gt;= 0; 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--)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sift(A, 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n-1);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// </a:t>
            </a:r>
            <a:r>
              <a:rPr lang="ru-RU" sz="26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сортировка массива</a:t>
            </a:r>
            <a:endParaRPr lang="en-US" sz="2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 (m = n-1; m &gt;= 1; m--)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swap(A[0], A[m]);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sift(A, 0, m-1);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1200"/>
              </a:spcBef>
              <a:buNone/>
            </a:pPr>
            <a:endParaRPr lang="ru-RU" sz="2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725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92696"/>
          </a:xfrm>
        </p:spPr>
        <p:txBody>
          <a:bodyPr>
            <a:normAutofit/>
          </a:bodyPr>
          <a:lstStyle/>
          <a:p>
            <a:r>
              <a:rPr lang="ru-RU" sz="3600" dirty="0" smtClean="0">
                <a:solidFill>
                  <a:schemeClr val="accent1"/>
                </a:solidFill>
              </a:rPr>
              <a:t>Бинарная куча</a:t>
            </a:r>
            <a:endParaRPr lang="ru-RU" sz="3600" dirty="0">
              <a:solidFill>
                <a:schemeClr val="accent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764704"/>
            <a:ext cx="8856984" cy="6093296"/>
          </a:xfrm>
        </p:spPr>
        <p:txBody>
          <a:bodyPr>
            <a:normAutofit lnSpcReduction="10000"/>
          </a:bodyPr>
          <a:lstStyle/>
          <a:p>
            <a:pPr marL="324000" indent="-324000">
              <a:lnSpc>
                <a:spcPct val="110000"/>
              </a:lnSpc>
              <a:spcBef>
                <a:spcPts val="600"/>
              </a:spcBef>
              <a:buNone/>
            </a:pPr>
            <a:r>
              <a:rPr lang="ru-RU" sz="2600" dirty="0"/>
              <a:t>Для сортировки по убыванию нужно строить пирамиду, в которой каждая вершина-отец </a:t>
            </a:r>
            <a:r>
              <a:rPr lang="ru-RU" sz="2600" b="1" dirty="0"/>
              <a:t>не больше</a:t>
            </a:r>
            <a:r>
              <a:rPr lang="ru-RU" sz="2600" dirty="0"/>
              <a:t> своих сыновей, и начальным элементом пирамиды будет минимальный. Для этого достаточно заменить 2 символа </a:t>
            </a:r>
            <a:r>
              <a:rPr lang="en-US" sz="2600" b="1" dirty="0"/>
              <a:t>&lt; </a:t>
            </a:r>
            <a:r>
              <a:rPr lang="ru-RU" sz="2600" dirty="0"/>
              <a:t>на</a:t>
            </a:r>
            <a:r>
              <a:rPr lang="ru-RU" sz="2600" b="1" dirty="0"/>
              <a:t> </a:t>
            </a:r>
            <a:r>
              <a:rPr lang="en-US" sz="2600" b="1" dirty="0"/>
              <a:t>&gt;</a:t>
            </a:r>
            <a:r>
              <a:rPr lang="ru-RU" sz="2600" dirty="0"/>
              <a:t> </a:t>
            </a:r>
            <a:r>
              <a:rPr lang="ru-RU" sz="2600" b="1" dirty="0"/>
              <a:t>при сравнении элементов массива</a:t>
            </a:r>
            <a:r>
              <a:rPr lang="ru-RU" sz="2600" dirty="0"/>
              <a:t> в функции </a:t>
            </a:r>
            <a:r>
              <a:rPr lang="en-US" sz="2600" dirty="0"/>
              <a:t>sift.</a:t>
            </a:r>
            <a:endParaRPr lang="ru-RU" sz="2600" dirty="0"/>
          </a:p>
          <a:p>
            <a:pPr marL="324000" indent="-324000">
              <a:lnSpc>
                <a:spcPct val="110000"/>
              </a:lnSpc>
              <a:spcBef>
                <a:spcPts val="600"/>
              </a:spcBef>
              <a:buNone/>
            </a:pPr>
            <a:r>
              <a:rPr lang="ru-RU" sz="2600" dirty="0"/>
              <a:t>Просеивание элементов можно вести не только сверху вниз, но и снизу вверх (сравнивая просеиваемый элемент с его </a:t>
            </a:r>
            <a:r>
              <a:rPr lang="ru-RU" sz="2600" dirty="0" smtClean="0"/>
              <a:t>отцом). </a:t>
            </a:r>
            <a:r>
              <a:rPr lang="ru-RU" sz="2600" dirty="0"/>
              <a:t>Это нужно при добавлении новых элементов к куче.</a:t>
            </a:r>
          </a:p>
          <a:p>
            <a:pPr marL="324000" indent="-324000">
              <a:lnSpc>
                <a:spcPct val="110000"/>
              </a:lnSpc>
              <a:spcBef>
                <a:spcPts val="600"/>
              </a:spcBef>
              <a:buNone/>
            </a:pPr>
            <a:r>
              <a:rPr lang="ru-RU" sz="2600" dirty="0"/>
              <a:t>Бинарная куча – это динамическая структура для быстрого поиска максимального (или минимального) элемента. Используется при построении очереди с приоритетами.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90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476672"/>
          </a:xfrm>
        </p:spPr>
        <p:txBody>
          <a:bodyPr>
            <a:normAutofit fontScale="90000"/>
          </a:bodyPr>
          <a:lstStyle/>
          <a:p>
            <a:r>
              <a:rPr lang="ru-RU" sz="3600" dirty="0" smtClean="0">
                <a:solidFill>
                  <a:schemeClr val="accent1"/>
                </a:solidFill>
              </a:rPr>
              <a:t>Быстрая сортировка (Хоар)</a:t>
            </a:r>
            <a:endParaRPr lang="ru-RU" sz="36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620688"/>
                <a:ext cx="8856984" cy="6237312"/>
              </a:xfrm>
            </p:spPr>
            <p:txBody>
              <a:bodyPr>
                <a:normAutofit/>
              </a:bodyPr>
              <a:lstStyle/>
              <a:p>
                <a:pPr marL="324000" indent="-324000">
                  <a:lnSpc>
                    <a:spcPct val="110000"/>
                  </a:lnSpc>
                  <a:spcBef>
                    <a:spcPts val="1200"/>
                  </a:spcBef>
                  <a:buNone/>
                </a:pPr>
                <a:r>
                  <a:rPr lang="ru-RU" sz="2600" dirty="0" smtClean="0"/>
                  <a:t>В быстрой сортировке проводится рекурсивная обработка массива и его отдельных частей. При каждом рекурсивном вызове задаются границы текущей части. Обозначим индексы ее начального и конечного элементов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ru-RU" sz="2600" dirty="0"/>
                  <a:t> </a:t>
                </a:r>
                <a:r>
                  <a:rPr lang="ru-RU" sz="2600" dirty="0" smtClean="0"/>
                  <a:t>и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rgbClr val="C00000"/>
                        </a:solidFill>
                        <a:latin typeface="Cambria Math"/>
                      </a:rPr>
                      <m:t>𝑒</m:t>
                    </m:r>
                  </m:oMath>
                </a14:m>
                <a:r>
                  <a:rPr lang="ru-RU" sz="2600" dirty="0" smtClean="0">
                    <a:solidFill>
                      <a:srgbClr val="C00000"/>
                    </a:solidFill>
                  </a:rPr>
                  <a:t> </a:t>
                </a:r>
                <a:r>
                  <a:rPr lang="ru-RU" sz="2600" dirty="0" smtClean="0"/>
                  <a:t>(при первом вызове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𝑏</m:t>
                    </m:r>
                    <m:r>
                      <a:rPr lang="en-US" sz="2600" b="0" i="1" smtClean="0">
                        <a:latin typeface="Cambria Math"/>
                      </a:rPr>
                      <m:t>=0, </m:t>
                    </m:r>
                    <m:r>
                      <a:rPr lang="en-US" sz="2600" b="0" i="1" smtClean="0">
                        <a:latin typeface="Cambria Math"/>
                      </a:rPr>
                      <m:t>𝑒</m:t>
                    </m:r>
                    <m:r>
                      <a:rPr lang="en-US" sz="2600" b="0" i="1" smtClean="0">
                        <a:latin typeface="Cambria Math"/>
                      </a:rPr>
                      <m:t>=</m:t>
                    </m:r>
                    <m:r>
                      <a:rPr lang="en-US" sz="2600" b="0" i="1" smtClean="0">
                        <a:latin typeface="Cambria Math"/>
                      </a:rPr>
                      <m:t>𝑛</m:t>
                    </m:r>
                    <m:r>
                      <a:rPr lang="en-US" sz="2600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ru-RU" sz="2600" dirty="0" smtClean="0"/>
                  <a:t>).</a:t>
                </a:r>
              </a:p>
              <a:p>
                <a:pPr marL="324000" indent="-324000">
                  <a:lnSpc>
                    <a:spcPct val="110000"/>
                  </a:lnSpc>
                  <a:spcBef>
                    <a:spcPts val="1200"/>
                  </a:spcBef>
                  <a:buNone/>
                </a:pPr>
                <a:r>
                  <a:rPr lang="ru-RU" sz="2600" dirty="0" smtClean="0"/>
                  <a:t>Основной шаг сортировки – разделение текущей части массива опорным элементом: </a:t>
                </a:r>
                <a:r>
                  <a:rPr lang="ru-RU" sz="2600" b="0" dirty="0" smtClean="0"/>
                  <a:t>выбирается некоторый элемент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/>
                      </a:rPr>
                      <m:t>𝑥</m:t>
                    </m:r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𝐴</m:t>
                    </m:r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[</m:t>
                    </m:r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𝑏</m:t>
                    </m:r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…</m:t>
                    </m:r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𝑒</m:t>
                    </m:r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r>
                  <a:rPr lang="ru-RU" sz="2600" dirty="0" smtClean="0">
                    <a:solidFill>
                      <a:srgbClr val="C00000"/>
                    </a:solidFill>
                  </a:rPr>
                  <a:t> </a:t>
                </a:r>
                <a:r>
                  <a:rPr lang="ru-RU" sz="2600" dirty="0" smtClean="0"/>
                  <a:t>и текущая часть приводится к виду</a:t>
                </a:r>
                <a:endParaRPr lang="ru-RU" sz="26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620688"/>
                <a:ext cx="8856984" cy="6237312"/>
              </a:xfrm>
              <a:blipFill rotWithShape="1">
                <a:blip r:embed="rId3"/>
                <a:stretch>
                  <a:fillRect l="-1170" t="-782" r="-13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36</a:t>
            </a:fld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911591"/>
            <a:ext cx="6048672" cy="1613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737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476672"/>
          </a:xfrm>
        </p:spPr>
        <p:txBody>
          <a:bodyPr>
            <a:normAutofit fontScale="90000"/>
          </a:bodyPr>
          <a:lstStyle/>
          <a:p>
            <a:r>
              <a:rPr lang="ru-RU" sz="3600" dirty="0" smtClean="0">
                <a:solidFill>
                  <a:schemeClr val="accent1"/>
                </a:solidFill>
              </a:rPr>
              <a:t>Быстрая сортировка</a:t>
            </a:r>
            <a:endParaRPr lang="ru-RU" sz="36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620688"/>
                <a:ext cx="8856984" cy="6237312"/>
              </a:xfrm>
            </p:spPr>
            <p:txBody>
              <a:bodyPr>
                <a:normAutofit/>
              </a:bodyPr>
              <a:lstStyle/>
              <a:p>
                <a:pPr marL="324000" indent="-324000">
                  <a:lnSpc>
                    <a:spcPct val="110000"/>
                  </a:lnSpc>
                  <a:spcBef>
                    <a:spcPts val="1200"/>
                  </a:spcBef>
                  <a:buNone/>
                </a:pPr>
                <a:r>
                  <a:rPr lang="ru-RU" sz="2600" dirty="0" smtClean="0"/>
                  <a:t>После разделения элемент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ru-RU" sz="2600" dirty="0" smtClean="0"/>
                  <a:t> окажется на своем месте </a:t>
                </a:r>
                <a14:m>
                  <m:oMath xmlns:m="http://schemas.openxmlformats.org/officeDocument/2006/math">
                    <m:r>
                      <a:rPr lang="en-US" sz="2600" i="1" smtClean="0">
                        <a:solidFill>
                          <a:srgbClr val="C00000"/>
                        </a:solidFill>
                        <a:latin typeface="Cambria Math"/>
                      </a:rPr>
                      <m:t>𝑘</m:t>
                    </m:r>
                    <m:r>
                      <a:rPr lang="en-US" sz="2600" i="1" smtClean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ru-RU" sz="2600" dirty="0" smtClean="0"/>
                  <a:t> в упорядоченном массиве, а части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𝐴</m:t>
                    </m:r>
                    <m:r>
                      <a:rPr lang="en-US" sz="2600" b="0" i="1" smtClean="0">
                        <a:latin typeface="Cambria Math"/>
                      </a:rPr>
                      <m:t>[</m:t>
                    </m:r>
                    <m:r>
                      <a:rPr lang="en-US" sz="2600" b="0" i="1" smtClean="0">
                        <a:latin typeface="Cambria Math"/>
                      </a:rPr>
                      <m:t>𝑏</m:t>
                    </m:r>
                    <m:r>
                      <a:rPr lang="en-US" sz="2600" b="0" i="1" smtClean="0">
                        <a:latin typeface="Cambria Math"/>
                      </a:rPr>
                      <m:t>…</m:t>
                    </m:r>
                    <m:r>
                      <a:rPr lang="en-US" sz="2600" b="0" i="1" smtClean="0">
                        <a:latin typeface="Cambria Math"/>
                      </a:rPr>
                      <m:t>𝑘</m:t>
                    </m:r>
                    <m:r>
                      <a:rPr lang="en-US" sz="2600" b="0" i="1" smtClean="0">
                        <a:latin typeface="Cambria Math"/>
                      </a:rPr>
                      <m:t>−1]</m:t>
                    </m:r>
                  </m:oMath>
                </a14:m>
                <a:r>
                  <a:rPr lang="en-US" sz="2600" dirty="0" smtClean="0"/>
                  <a:t> </a:t>
                </a:r>
                <a:r>
                  <a:rPr lang="ru-RU" sz="2600" dirty="0" smtClean="0"/>
                  <a:t>и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𝐴</m:t>
                    </m:r>
                    <m:r>
                      <a:rPr lang="en-US" sz="2600" b="0" i="1" smtClean="0">
                        <a:latin typeface="Cambria Math"/>
                      </a:rPr>
                      <m:t>[</m:t>
                    </m:r>
                    <m:r>
                      <a:rPr lang="en-US" sz="2600" b="0" i="1" smtClean="0">
                        <a:latin typeface="Cambria Math"/>
                      </a:rPr>
                      <m:t>𝑘</m:t>
                    </m:r>
                    <m:r>
                      <a:rPr lang="en-US" sz="2600" b="0" i="1" smtClean="0">
                        <a:latin typeface="Cambria Math"/>
                      </a:rPr>
                      <m:t>+1…</m:t>
                    </m:r>
                    <m:r>
                      <a:rPr lang="en-US" sz="2600" b="0" i="1" smtClean="0">
                        <a:latin typeface="Cambria Math"/>
                      </a:rPr>
                      <m:t>𝑒</m:t>
                    </m:r>
                    <m:r>
                      <a:rPr lang="en-US" sz="2600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ru-RU" sz="2600" dirty="0" smtClean="0"/>
                  <a:t> </a:t>
                </a:r>
                <a:r>
                  <a:rPr lang="ru-RU" sz="2600" dirty="0"/>
                  <a:t>можно сортировать </a:t>
                </a:r>
                <a:r>
                  <a:rPr lang="ru-RU" sz="2600" dirty="0" smtClean="0"/>
                  <a:t>рекурсивно и </a:t>
                </a:r>
                <a:r>
                  <a:rPr lang="ru-RU" sz="2600" dirty="0"/>
                  <a:t>независимо</a:t>
                </a:r>
                <a:r>
                  <a:rPr lang="ru-RU" sz="2600" dirty="0" smtClean="0"/>
                  <a:t>.</a:t>
                </a:r>
              </a:p>
              <a:p>
                <a:pPr marL="324000" indent="-324000">
                  <a:lnSpc>
                    <a:spcPct val="110000"/>
                  </a:lnSpc>
                  <a:spcBef>
                    <a:spcPts val="1200"/>
                  </a:spcBef>
                  <a:buNone/>
                </a:pPr>
                <a:r>
                  <a:rPr lang="ru-RU" sz="2600" dirty="0" smtClean="0"/>
                  <a:t>Разделение массива длины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𝑛</m:t>
                    </m:r>
                  </m:oMath>
                </a14:m>
                <a:r>
                  <a:rPr lang="ru-RU" sz="2600" dirty="0"/>
                  <a:t> </a:t>
                </a:r>
                <a:r>
                  <a:rPr lang="ru-RU" sz="2600" dirty="0" smtClean="0"/>
                  <a:t>необходимо проводить за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𝑐𝑛</m:t>
                    </m:r>
                  </m:oMath>
                </a14:m>
                <a:r>
                  <a:rPr lang="ru-RU" sz="2600" dirty="0" smtClean="0"/>
                  <a:t> элементарных шагов, при этом:</a:t>
                </a:r>
              </a:p>
              <a:p>
                <a:pPr>
                  <a:lnSpc>
                    <a:spcPct val="110000"/>
                  </a:lnSpc>
                  <a:spcBef>
                    <a:spcPts val="1200"/>
                  </a:spcBef>
                </a:pPr>
                <a:r>
                  <a:rPr lang="ru-RU" sz="2600" dirty="0" smtClean="0"/>
                  <a:t>наилучшее разделение – 2 подмассива длины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𝑛</m:t>
                    </m:r>
                    <m:r>
                      <a:rPr lang="ru-RU" sz="2600" b="0" i="1" smtClean="0">
                        <a:latin typeface="Cambria Math"/>
                      </a:rPr>
                      <m:t>/2</m:t>
                    </m:r>
                  </m:oMath>
                </a14:m>
                <a:r>
                  <a:rPr lang="ru-RU" sz="2600" dirty="0" smtClean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60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𝑏𝑒𝑠𝑡</m:t>
                        </m:r>
                      </m:sub>
                    </m:sSub>
                    <m:d>
                      <m:dPr>
                        <m:ctrlP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/>
                      </a:rPr>
                      <m:t>𝑐𝑛</m:t>
                    </m:r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/>
                      </a:rPr>
                      <m:t>+2</m:t>
                    </m:r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/>
                      </a:rPr>
                      <m:t>𝑂</m:t>
                    </m:r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600" b="0" i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endParaRPr lang="en-US" sz="2600" dirty="0" smtClean="0"/>
              </a:p>
              <a:p>
                <a:pPr>
                  <a:lnSpc>
                    <a:spcPct val="110000"/>
                  </a:lnSpc>
                  <a:spcBef>
                    <a:spcPts val="1200"/>
                  </a:spcBef>
                </a:pPr>
                <a:r>
                  <a:rPr lang="ru-RU" sz="2600" dirty="0"/>
                  <a:t>н</a:t>
                </a:r>
                <a:r>
                  <a:rPr lang="ru-RU" sz="2600" dirty="0" smtClean="0"/>
                  <a:t>аихудшее – 1 подмассив длины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𝑛</m:t>
                    </m:r>
                    <m:r>
                      <a:rPr lang="ru-RU" sz="2600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ru-RU" sz="2600" dirty="0" smtClean="0"/>
                  <a:t> (второй будет пустым) и </a:t>
                </a:r>
                <a:endParaRPr lang="en-US" sz="2600" dirty="0" smtClean="0"/>
              </a:p>
              <a:p>
                <a:pPr marL="324000" indent="-324000">
                  <a:lnSpc>
                    <a:spcPct val="110000"/>
                  </a:lnSpc>
                  <a:spcBef>
                    <a:spcPts val="1200"/>
                  </a:spcBef>
                  <a:buNone/>
                </a:pPr>
                <a:r>
                  <a:rPr lang="en-US" sz="26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60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𝑤𝑜𝑟𝑠𝑡</m:t>
                        </m:r>
                      </m:sub>
                    </m:sSub>
                    <m:d>
                      <m:dPr>
                        <m:ctrlP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/>
                      </a:rPr>
                      <m:t>𝑐𝑛</m:t>
                    </m:r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/>
                      </a:rPr>
                      <m:t>+</m:t>
                    </m:r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/>
                      </a:rPr>
                      <m:t>𝑂</m:t>
                    </m:r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ru-RU" sz="2600" dirty="0" smtClean="0"/>
                  <a:t> </a:t>
                </a:r>
                <a:endParaRPr lang="ru-RU" sz="26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620688"/>
                <a:ext cx="8856984" cy="6237312"/>
              </a:xfrm>
              <a:blipFill rotWithShape="1">
                <a:blip r:embed="rId3"/>
                <a:stretch>
                  <a:fillRect l="-1170" t="-782" r="-18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989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0"/>
            <a:ext cx="8856984" cy="476672"/>
          </a:xfrm>
        </p:spPr>
        <p:txBody>
          <a:bodyPr>
            <a:noAutofit/>
          </a:bodyPr>
          <a:lstStyle/>
          <a:p>
            <a:r>
              <a:rPr lang="ru-RU" sz="3000" dirty="0" smtClean="0">
                <a:solidFill>
                  <a:schemeClr val="accent1"/>
                </a:solidFill>
              </a:rPr>
              <a:t>Быстрая сортировка: трудоемкость в среднем</a:t>
            </a:r>
            <a:endParaRPr lang="ru-RU" sz="30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620688"/>
                <a:ext cx="8856984" cy="6237312"/>
              </a:xfrm>
            </p:spPr>
            <p:txBody>
              <a:bodyPr>
                <a:normAutofit/>
              </a:bodyPr>
              <a:lstStyle/>
              <a:p>
                <a:pPr marL="324000" indent="-324000">
                  <a:lnSpc>
                    <a:spcPct val="110000"/>
                  </a:lnSpc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𝑏𝑒𝑠𝑡</m:t>
                        </m:r>
                      </m:sub>
                    </m:sSub>
                    <m:r>
                      <a:rPr lang="en-US" sz="2600" b="0" i="1" smtClean="0">
                        <a:latin typeface="Cambria Math"/>
                      </a:rPr>
                      <m:t>(</m:t>
                    </m:r>
                    <m:r>
                      <a:rPr lang="en-US" sz="2600" b="0" i="1" smtClean="0">
                        <a:latin typeface="Cambria Math"/>
                      </a:rPr>
                      <m:t>𝑛</m:t>
                    </m:r>
                    <m:r>
                      <a:rPr lang="en-US" sz="26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600" dirty="0" smtClean="0"/>
                  <a:t> </a:t>
                </a:r>
                <a:r>
                  <a:rPr lang="ru-RU" sz="2600" dirty="0" smtClean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𝑤𝑜𝑟</m:t>
                        </m:r>
                        <m:r>
                          <a:rPr lang="en-US" sz="2600" i="1">
                            <a:latin typeface="Cambria Math"/>
                          </a:rPr>
                          <m:t>𝑠𝑡</m:t>
                        </m:r>
                      </m:sub>
                    </m:sSub>
                    <m:r>
                      <a:rPr lang="en-US" sz="2600" i="1">
                        <a:latin typeface="Cambria Math"/>
                      </a:rPr>
                      <m:t>(</m:t>
                    </m:r>
                    <m:r>
                      <a:rPr lang="en-US" sz="2600" i="1">
                        <a:latin typeface="Cambria Math"/>
                      </a:rPr>
                      <m:t>𝑛</m:t>
                    </m:r>
                    <m:r>
                      <a:rPr lang="en-US" sz="26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600" dirty="0" smtClean="0"/>
                  <a:t> </a:t>
                </a:r>
                <a:r>
                  <a:rPr lang="ru-RU" sz="2600" dirty="0" smtClean="0"/>
                  <a:t>отличаются в порядках, поэтому нужно оценить трудоемкость в среднем:</a:t>
                </a:r>
              </a:p>
              <a:p>
                <a:pPr>
                  <a:lnSpc>
                    <a:spcPct val="110000"/>
                  </a:lnSpc>
                  <a:spcBef>
                    <a:spcPts val="1200"/>
                  </a:spcBef>
                </a:pPr>
                <a:r>
                  <a:rPr lang="ru-RU" sz="2600" dirty="0"/>
                  <a:t>р</a:t>
                </a:r>
                <a:r>
                  <a:rPr lang="ru-RU" sz="2600" dirty="0" smtClean="0"/>
                  <a:t>азличные случаи соответствуют различным позициям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𝑘</m:t>
                    </m:r>
                    <m:r>
                      <a:rPr lang="en-US" sz="2600" b="0" i="1" smtClean="0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6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600" b="0" i="1" smtClean="0">
                            <a:latin typeface="Cambria Math"/>
                          </a:rPr>
                          <m:t>0…</m:t>
                        </m:r>
                        <m:r>
                          <a:rPr lang="en-US" sz="26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600" b="0" i="1" smtClean="0">
                            <a:latin typeface="Cambria Math"/>
                          </a:rPr>
                          <m:t>−1</m:t>
                        </m:r>
                      </m:e>
                    </m:acc>
                  </m:oMath>
                </a14:m>
                <a:endParaRPr lang="ru-RU" sz="2600" dirty="0" smtClean="0"/>
              </a:p>
              <a:p>
                <a:pPr>
                  <a:lnSpc>
                    <a:spcPct val="110000"/>
                  </a:lnSpc>
                  <a:spcBef>
                    <a:spcPts val="1200"/>
                  </a:spcBef>
                </a:pPr>
                <a:r>
                  <a:rPr lang="ru-RU" sz="2600" dirty="0"/>
                  <a:t>в</a:t>
                </a:r>
                <a:r>
                  <a:rPr lang="ru-RU" sz="2600" dirty="0" smtClean="0"/>
                  <a:t>ероятности для всех случаев равны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1/</m:t>
                    </m:r>
                    <m:r>
                      <a:rPr lang="en-US" sz="2600" b="0" i="1" smtClean="0">
                        <a:latin typeface="Cambria Math"/>
                      </a:rPr>
                      <m:t>𝑛</m:t>
                    </m:r>
                  </m:oMath>
                </a14:m>
                <a:endParaRPr lang="en-US" sz="2600" dirty="0" smtClean="0"/>
              </a:p>
              <a:p>
                <a:pPr>
                  <a:lnSpc>
                    <a:spcPct val="11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600" b="0" i="1" smtClean="0">
                        <a:latin typeface="Cambria Math"/>
                      </a:rPr>
                      <m:t>=</m:t>
                    </m:r>
                    <m:r>
                      <a:rPr lang="en-US" sz="2600" b="0" i="1" smtClean="0">
                        <a:latin typeface="Cambria Math"/>
                      </a:rPr>
                      <m:t>𝑐𝑛</m:t>
                    </m:r>
                    <m:r>
                      <a:rPr lang="en-US" sz="2600" b="0" i="1" smtClean="0">
                        <a:latin typeface="Cambria Math"/>
                      </a:rPr>
                      <m:t>+</m:t>
                    </m:r>
                    <m:r>
                      <a:rPr lang="en-US" sz="2600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sz="2600" b="0" i="1" smtClean="0">
                        <a:latin typeface="Cambria Math"/>
                      </a:rPr>
                      <m:t>+</m:t>
                    </m:r>
                    <m:r>
                      <a:rPr lang="en-US" sz="2600" b="0" i="1" smtClean="0">
                        <a:latin typeface="Cambria Math"/>
                      </a:rPr>
                      <m:t>𝑇</m:t>
                    </m:r>
                    <m:r>
                      <a:rPr lang="en-US" sz="2600" b="0" i="1" smtClean="0">
                        <a:latin typeface="Cambria Math"/>
                      </a:rPr>
                      <m:t>(</m:t>
                    </m:r>
                    <m:r>
                      <a:rPr lang="en-US" sz="2600" b="0" i="1" smtClean="0">
                        <a:latin typeface="Cambria Math"/>
                      </a:rPr>
                      <m:t>𝑛</m:t>
                    </m:r>
                    <m:r>
                      <a:rPr lang="en-US" sz="2600" b="0" i="1" smtClean="0">
                        <a:latin typeface="Cambria Math"/>
                      </a:rPr>
                      <m:t>−</m:t>
                    </m:r>
                    <m:r>
                      <a:rPr lang="en-US" sz="2600" b="0" i="1" smtClean="0">
                        <a:latin typeface="Cambria Math"/>
                      </a:rPr>
                      <m:t>𝑘</m:t>
                    </m:r>
                    <m:r>
                      <a:rPr lang="en-US" sz="2600" b="0" i="1" smtClean="0">
                        <a:latin typeface="Cambria Math"/>
                      </a:rPr>
                      <m:t>−1)</m:t>
                    </m:r>
                  </m:oMath>
                </a14:m>
                <a:r>
                  <a:rPr lang="en-US" sz="2600" dirty="0" smtClean="0"/>
                  <a:t> </a:t>
                </a:r>
                <a:r>
                  <a:rPr lang="ru-RU" sz="2600" dirty="0" smtClean="0"/>
                  <a:t>для любого фиксированного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sz="2600" dirty="0" smtClean="0"/>
                  <a:t>.</a:t>
                </a:r>
              </a:p>
              <a:p>
                <a:pPr marL="324000" indent="-324000">
                  <a:lnSpc>
                    <a:spcPct val="110000"/>
                  </a:lnSpc>
                  <a:spcBef>
                    <a:spcPts val="1200"/>
                  </a:spcBef>
                  <a:buNone/>
                </a:pPr>
                <a:r>
                  <a:rPr lang="ru-RU" sz="2600" dirty="0" smtClean="0"/>
                  <a:t>Таким образом, </a:t>
                </a:r>
                <a:r>
                  <a:rPr lang="ru-RU" sz="2600" dirty="0" smtClean="0">
                    <a:solidFill>
                      <a:srgbClr val="C00000"/>
                    </a:solidFill>
                  </a:rPr>
                  <a:t>трудоемкость в среднем</a:t>
                </a:r>
                <a:r>
                  <a:rPr lang="ru-RU" sz="2600" dirty="0" smtClean="0"/>
                  <a:t>:</a:t>
                </a:r>
              </a:p>
              <a:p>
                <a:pPr marL="324000" indent="-324000">
                  <a:lnSpc>
                    <a:spcPct val="110000"/>
                  </a:lnSpc>
                  <a:spcBef>
                    <a:spcPts val="1200"/>
                  </a:spcBef>
                  <a:buNone/>
                </a:pPr>
                <a:endParaRPr lang="ru-RU" sz="26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620688"/>
                <a:ext cx="8856984" cy="6237312"/>
              </a:xfrm>
              <a:blipFill rotWithShape="1">
                <a:blip r:embed="rId4"/>
                <a:stretch>
                  <a:fillRect l="-1170" t="-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38</a:t>
            </a:fld>
            <a:endParaRPr lang="ru-RU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1080124"/>
              </p:ext>
            </p:extLst>
          </p:nvPr>
        </p:nvGraphicFramePr>
        <p:xfrm>
          <a:off x="395535" y="4992464"/>
          <a:ext cx="7609677" cy="956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5" imgW="6464160" imgH="812520" progId="Equation.3">
                  <p:embed/>
                </p:oleObj>
              </mc:Choice>
              <mc:Fallback>
                <p:oleObj name="Equation" r:id="rId5" imgW="6464160" imgH="8125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5535" y="4992464"/>
                        <a:ext cx="7609677" cy="9568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71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0"/>
            <a:ext cx="8856984" cy="476672"/>
          </a:xfrm>
        </p:spPr>
        <p:txBody>
          <a:bodyPr>
            <a:noAutofit/>
          </a:bodyPr>
          <a:lstStyle/>
          <a:p>
            <a:r>
              <a:rPr lang="ru-RU" sz="3000" dirty="0" smtClean="0">
                <a:solidFill>
                  <a:schemeClr val="accent1"/>
                </a:solidFill>
              </a:rPr>
              <a:t>Трудоемкость в среднем: доказательство</a:t>
            </a:r>
            <a:endParaRPr lang="ru-RU" sz="30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836712"/>
                <a:ext cx="8856984" cy="6021288"/>
              </a:xfrm>
            </p:spPr>
            <p:txBody>
              <a:bodyPr>
                <a:normAutofit/>
              </a:bodyPr>
              <a:lstStyle/>
              <a:p>
                <a:pPr marL="324000" indent="-324000">
                  <a:lnSpc>
                    <a:spcPct val="110000"/>
                  </a:lnSpc>
                  <a:spcBef>
                    <a:spcPts val="1200"/>
                  </a:spcBef>
                  <a:buNone/>
                </a:pPr>
                <a:r>
                  <a:rPr lang="ru-RU" sz="2600" dirty="0" smtClean="0"/>
                  <a:t>Положим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2600" b="0" i="1" smtClean="0">
                        <a:latin typeface="Cambria Math"/>
                      </a:rPr>
                      <m:t>=</m:t>
                    </m:r>
                    <m:r>
                      <a:rPr lang="en-US" sz="2600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sz="2600" b="0" i="1" smtClean="0">
                        <a:latin typeface="Cambria Math"/>
                      </a:rPr>
                      <m:t>=</m:t>
                    </m:r>
                    <m:r>
                      <a:rPr lang="en-US" sz="2600" b="0" i="1" smtClean="0">
                        <a:latin typeface="Cambria Math"/>
                      </a:rPr>
                      <m:t>𝑏</m:t>
                    </m:r>
                    <m:r>
                      <a:rPr lang="en-US" sz="2600" b="0" i="1" smtClean="0">
                        <a:latin typeface="Cambria Math"/>
                      </a:rPr>
                      <m:t>=</m:t>
                    </m:r>
                    <m:r>
                      <a:rPr lang="en-US" sz="2600" b="0" i="1" smtClean="0">
                        <a:latin typeface="Cambria Math"/>
                      </a:rPr>
                      <m:t>𝑐𝑜𝑛𝑠𝑡</m:t>
                    </m:r>
                  </m:oMath>
                </a14:m>
                <a:r>
                  <a:rPr lang="en-US" sz="2600" dirty="0" smtClean="0"/>
                  <a:t> </a:t>
                </a:r>
                <a:r>
                  <a:rPr lang="ru-RU" sz="2600" dirty="0" smtClean="0"/>
                  <a:t>и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𝑑</m:t>
                    </m:r>
                    <m:r>
                      <a:rPr lang="en-US" sz="2600" b="0" i="1" smtClean="0">
                        <a:latin typeface="Cambria Math"/>
                      </a:rPr>
                      <m:t>=2</m:t>
                    </m:r>
                    <m:d>
                      <m:d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/>
                          </a:rPr>
                          <m:t>𝑏</m:t>
                        </m:r>
                        <m:r>
                          <a:rPr lang="en-US" sz="2600" b="0" i="1" smtClean="0">
                            <a:latin typeface="Cambria Math"/>
                          </a:rPr>
                          <m:t>+</m:t>
                        </m:r>
                        <m:r>
                          <a:rPr lang="en-US" sz="2600" b="0" i="1" smtClean="0">
                            <a:latin typeface="Cambria Math"/>
                          </a:rPr>
                          <m:t>𝑐</m:t>
                        </m:r>
                      </m:e>
                    </m:d>
                  </m:oMath>
                </a14:m>
                <a:r>
                  <a:rPr lang="ru-RU" sz="2600" dirty="0" smtClean="0"/>
                  <a:t>.</a:t>
                </a:r>
              </a:p>
              <a:p>
                <a:pPr marL="324000" indent="-324000">
                  <a:lnSpc>
                    <a:spcPct val="110000"/>
                  </a:lnSpc>
                  <a:spcBef>
                    <a:spcPts val="1200"/>
                  </a:spcBef>
                  <a:buNone/>
                </a:pPr>
                <a:r>
                  <a:rPr lang="ru-RU" sz="2600" b="1" dirty="0" smtClean="0"/>
                  <a:t>Покажем</a:t>
                </a:r>
                <a:r>
                  <a:rPr lang="ru-RU" sz="2600" dirty="0" smtClean="0"/>
                  <a:t>, что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600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2600" b="0" i="1" smtClean="0">
                        <a:latin typeface="Cambria Math"/>
                        <a:ea typeface="Cambria Math"/>
                      </a:rPr>
                      <m:t>𝑑</m:t>
                    </m:r>
                    <m:func>
                      <m:funcPr>
                        <m:ctrlPr>
                          <a:rPr lang="en-US" sz="2600" b="0" i="1" smtClean="0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a:rPr lang="en-US" sz="26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sz="2600" b="0" i="0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/>
                            <a:ea typeface="Cambria Math"/>
                          </a:rPr>
                          <m:t>ln</m:t>
                        </m:r>
                      </m:fName>
                      <m:e>
                        <m:r>
                          <a:rPr lang="en-US" sz="26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func>
                    <m:r>
                      <a:rPr lang="en-US" sz="2600" b="0" i="1" smtClean="0">
                        <a:latin typeface="Cambria Math"/>
                        <a:ea typeface="Cambria Math"/>
                      </a:rPr>
                      <m:t>,  ∀ </m:t>
                    </m:r>
                    <m:r>
                      <a:rPr lang="en-US" sz="2600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sz="2600" b="0" i="1" smtClean="0">
                        <a:latin typeface="Cambria Math"/>
                        <a:ea typeface="Cambria Math"/>
                      </a:rPr>
                      <m:t>≥2</m:t>
                    </m:r>
                  </m:oMath>
                </a14:m>
                <a:r>
                  <a:rPr lang="en-US" sz="2600" dirty="0" smtClean="0"/>
                  <a:t>.</a:t>
                </a:r>
              </a:p>
              <a:p>
                <a:pPr marL="324000" indent="-324000">
                  <a:lnSpc>
                    <a:spcPct val="110000"/>
                  </a:lnSpc>
                  <a:spcBef>
                    <a:spcPts val="1200"/>
                  </a:spcBef>
                  <a:buNone/>
                </a:pPr>
                <a:r>
                  <a:rPr lang="ru-RU" sz="2600" b="1" dirty="0" smtClean="0"/>
                  <a:t>Доказательство</a:t>
                </a:r>
                <a:r>
                  <a:rPr lang="ru-RU" sz="2600" dirty="0" smtClean="0"/>
                  <a:t> (мат. </a:t>
                </a:r>
                <a:r>
                  <a:rPr lang="ru-RU" sz="2600" dirty="0"/>
                  <a:t>и</a:t>
                </a:r>
                <a:r>
                  <a:rPr lang="ru-RU" sz="2600" dirty="0" smtClean="0"/>
                  <a:t>ндукция):</a:t>
                </a:r>
                <a:endParaRPr lang="en-US" sz="2600" dirty="0" smtClean="0"/>
              </a:p>
              <a:p>
                <a:pPr marL="514350" indent="-514350">
                  <a:lnSpc>
                    <a:spcPct val="110000"/>
                  </a:lnSpc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ru-RU" sz="2600" dirty="0" smtClean="0"/>
                  <a:t>Базис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𝑛</m:t>
                    </m:r>
                    <m:r>
                      <a:rPr lang="en-US" sz="2600" b="0" i="1" smtClean="0">
                        <a:latin typeface="Cambria Math"/>
                      </a:rPr>
                      <m:t>=2:  </m:t>
                    </m:r>
                    <m:r>
                      <a:rPr lang="en-US" sz="2600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600" b="0" i="1" smtClean="0">
                        <a:latin typeface="Cambria Math"/>
                      </a:rPr>
                      <m:t>=2</m:t>
                    </m:r>
                    <m:r>
                      <a:rPr lang="en-US" sz="2600" b="0" i="1" smtClean="0">
                        <a:latin typeface="Cambria Math"/>
                      </a:rPr>
                      <m:t>𝑐</m:t>
                    </m:r>
                    <m:r>
                      <a:rPr lang="en-US" sz="2600" b="0" i="1" smtClean="0">
                        <a:latin typeface="Cambria Math"/>
                      </a:rPr>
                      <m:t>+2</m:t>
                    </m:r>
                    <m:r>
                      <a:rPr lang="en-US" sz="2600" b="0" i="1" smtClean="0">
                        <a:latin typeface="Cambria Math"/>
                      </a:rPr>
                      <m:t>𝑏</m:t>
                    </m:r>
                    <m:r>
                      <a:rPr lang="en-US" sz="2600" b="0" i="1" smtClean="0">
                        <a:latin typeface="Cambria Math"/>
                      </a:rPr>
                      <m:t>=</m:t>
                    </m:r>
                    <m:r>
                      <a:rPr lang="en-US" sz="2600" b="0" i="1" smtClean="0">
                        <a:latin typeface="Cambria Math"/>
                      </a:rPr>
                      <m:t>𝑑</m:t>
                    </m:r>
                    <m:r>
                      <a:rPr lang="en-US" sz="2600" b="0" i="1" smtClean="0">
                        <a:latin typeface="Cambria Math"/>
                      </a:rPr>
                      <m:t>&lt;</m:t>
                    </m:r>
                    <m:r>
                      <a:rPr lang="en-US" sz="2600" b="0" i="1" smtClean="0">
                        <a:latin typeface="Cambria Math"/>
                      </a:rPr>
                      <m:t>𝑑</m:t>
                    </m:r>
                    <m:r>
                      <a:rPr lang="en-US" sz="2600" b="0" i="1" smtClean="0">
                        <a:latin typeface="Cambria Math"/>
                        <a:ea typeface="Cambria Math"/>
                      </a:rPr>
                      <m:t>∙2</m:t>
                    </m:r>
                    <m:func>
                      <m:funcPr>
                        <m:ctrlPr>
                          <a:rPr lang="en-US" sz="2600" b="0" i="1" smtClean="0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/>
                            <a:ea typeface="Cambria Math"/>
                          </a:rPr>
                          <m:t>ln</m:t>
                        </m:r>
                      </m:fName>
                      <m:e>
                        <m:r>
                          <a:rPr lang="en-US" sz="26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</m:func>
                    <m:r>
                      <a:rPr lang="en-US" sz="2600" b="0" i="1" smtClean="0">
                        <a:latin typeface="Cambria Math"/>
                        <a:ea typeface="Cambria Math"/>
                      </a:rPr>
                      <m:t>≈1.4</m:t>
                    </m:r>
                    <m:r>
                      <a:rPr lang="en-US" sz="2600" b="0" i="1" smtClean="0">
                        <a:latin typeface="Cambria Math"/>
                        <a:ea typeface="Cambria Math"/>
                      </a:rPr>
                      <m:t>𝑑</m:t>
                    </m:r>
                  </m:oMath>
                </a14:m>
                <a:endParaRPr lang="en-US" sz="2600" dirty="0" smtClean="0"/>
              </a:p>
              <a:p>
                <a:pPr marL="514350" indent="-514350">
                  <a:lnSpc>
                    <a:spcPct val="110000"/>
                  </a:lnSpc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ru-RU" sz="2600" dirty="0" smtClean="0"/>
                  <a:t>Пусть </a:t>
                </a:r>
                <a14:m>
                  <m:oMath xmlns:m="http://schemas.openxmlformats.org/officeDocument/2006/math">
                    <m:r>
                      <a:rPr lang="ru-RU" sz="2600" i="1" smtClean="0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sz="26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600" b="0" i="1" smtClean="0"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 sz="2600" b="0" i="1" smtClean="0">
                        <a:latin typeface="Cambria Math"/>
                        <a:ea typeface="Cambria Math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sz="2600" b="0" i="1" smtClean="0">
                            <a:latin typeface="Cambria Math"/>
                            <a:ea typeface="Cambria Math"/>
                          </a:rPr>
                        </m:ctrlPr>
                      </m:barPr>
                      <m:e>
                        <m:r>
                          <a:rPr lang="en-US" sz="2600" b="0" i="1" smtClean="0">
                            <a:latin typeface="Cambria Math"/>
                            <a:ea typeface="Cambria Math"/>
                          </a:rPr>
                          <m:t>2…</m:t>
                        </m:r>
                        <m:r>
                          <a:rPr lang="en-US" sz="26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sz="2600" b="0" i="1" smtClean="0">
                            <a:latin typeface="Cambria Math"/>
                            <a:ea typeface="Cambria Math"/>
                          </a:rPr>
                          <m:t>−1</m:t>
                        </m:r>
                      </m:e>
                    </m:bar>
                  </m:oMath>
                </a14:m>
                <a:r>
                  <a:rPr lang="en-US" sz="2600" dirty="0" smtClean="0"/>
                  <a:t> </a:t>
                </a:r>
                <a:r>
                  <a:rPr lang="ru-RU" sz="2600" dirty="0" smtClean="0"/>
                  <a:t>выполняется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sz="2600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2600" b="0" i="1" smtClean="0">
                        <a:latin typeface="Cambria Math"/>
                        <a:ea typeface="Cambria Math"/>
                      </a:rPr>
                      <m:t>𝑑𝑘</m:t>
                    </m:r>
                    <m:func>
                      <m:funcPr>
                        <m:ctrlPr>
                          <a:rPr lang="en-US" sz="2600" b="0" i="1" smtClean="0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/>
                            <a:ea typeface="Cambria Math"/>
                          </a:rPr>
                          <m:t>ln</m:t>
                        </m:r>
                      </m:fName>
                      <m:e>
                        <m:r>
                          <a:rPr lang="en-US" sz="2600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</m:func>
                  </m:oMath>
                </a14:m>
                <a:r>
                  <a:rPr lang="en-US" sz="2600" dirty="0" smtClean="0"/>
                  <a:t>,</a:t>
                </a:r>
                <a:r>
                  <a:rPr lang="ru-RU" sz="2600" dirty="0" smtClean="0"/>
                  <a:t> </a:t>
                </a:r>
              </a:p>
              <a:p>
                <a:pPr marL="324000" indent="-324000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ru-RU" sz="2600" dirty="0" smtClean="0"/>
              </a:p>
              <a:p>
                <a:pPr marL="324000" indent="-32400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ru-RU" sz="2600" dirty="0" smtClean="0"/>
                  <a:t>	тогда</a:t>
                </a:r>
                <a:endParaRPr lang="ru-RU" sz="26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836712"/>
                <a:ext cx="8856984" cy="6021288"/>
              </a:xfrm>
              <a:blipFill rotWithShape="1">
                <a:blip r:embed="rId4"/>
                <a:stretch>
                  <a:fillRect l="-1170" t="-8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39</a:t>
            </a:fld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8249628"/>
              </p:ext>
            </p:extLst>
          </p:nvPr>
        </p:nvGraphicFramePr>
        <p:xfrm>
          <a:off x="1547663" y="3784238"/>
          <a:ext cx="6912769" cy="122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Формула" r:id="rId5" imgW="2857320" imgH="507960" progId="Equation.3">
                  <p:embed/>
                </p:oleObj>
              </mc:Choice>
              <mc:Fallback>
                <p:oleObj name="Формула" r:id="rId5" imgW="2857320" imgH="507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47663" y="3784238"/>
                        <a:ext cx="6912769" cy="122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638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188640"/>
            <a:ext cx="8856984" cy="792088"/>
          </a:xfrm>
        </p:spPr>
        <p:txBody>
          <a:bodyPr>
            <a:noAutofit/>
          </a:bodyPr>
          <a:lstStyle/>
          <a:p>
            <a:r>
              <a:rPr lang="ru-RU" sz="3600" dirty="0">
                <a:solidFill>
                  <a:schemeClr val="accent1"/>
                </a:solidFill>
              </a:rPr>
              <a:t>Слияние двух упорядоченных массивов</a:t>
            </a:r>
            <a:endParaRPr lang="ru-RU" sz="3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512" y="1196752"/>
            <a:ext cx="8784976" cy="5661248"/>
          </a:xfrm>
        </p:spPr>
        <p:txBody>
          <a:bodyPr>
            <a:noAutofit/>
          </a:bodyPr>
          <a:lstStyle/>
          <a:p>
            <a:pPr marL="342000" indent="-342000" algn="l">
              <a:lnSpc>
                <a:spcPct val="114000"/>
              </a:lnSpc>
              <a:spcBef>
                <a:spcPts val="600"/>
              </a:spcBef>
            </a:pPr>
            <a:r>
              <a:rPr lang="ru-RU" sz="2600" dirty="0" smtClean="0">
                <a:solidFill>
                  <a:schemeClr val="tx1"/>
                </a:solidFill>
              </a:rPr>
              <a:t>Пока  </a:t>
            </a:r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ru-RU" sz="2600" dirty="0" smtClean="0">
                <a:solidFill>
                  <a:schemeClr val="tx1"/>
                </a:solidFill>
              </a:rPr>
              <a:t> и  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j&lt;m</a:t>
            </a:r>
            <a:r>
              <a:rPr lang="ru-RU" sz="2600" dirty="0">
                <a:solidFill>
                  <a:schemeClr val="tx1"/>
                </a:solidFill>
              </a:rPr>
              <a:t>, производится сравнение </a:t>
            </a:r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ru-RU" sz="2600" dirty="0" smtClean="0">
                <a:solidFill>
                  <a:schemeClr val="tx1"/>
                </a:solidFill>
              </a:rPr>
              <a:t>  </a:t>
            </a:r>
            <a:r>
              <a:rPr lang="ru-RU" sz="2600" dirty="0">
                <a:solidFill>
                  <a:schemeClr val="tx1"/>
                </a:solidFill>
              </a:rPr>
              <a:t>и </a:t>
            </a:r>
            <a:r>
              <a:rPr lang="ru-RU" sz="2600" dirty="0" smtClean="0">
                <a:solidFill>
                  <a:schemeClr val="tx1"/>
                </a:solidFill>
              </a:rPr>
              <a:t> 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B[j</a:t>
            </a:r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ru-RU" sz="2600" dirty="0">
                <a:solidFill>
                  <a:schemeClr val="tx1"/>
                </a:solidFill>
              </a:rPr>
              <a:t>, </a:t>
            </a:r>
            <a:r>
              <a:rPr lang="ru-RU" sz="2600" dirty="0">
                <a:solidFill>
                  <a:srgbClr val="C00000"/>
                </a:solidFill>
              </a:rPr>
              <a:t>меньшее значение</a:t>
            </a:r>
            <a:r>
              <a:rPr lang="ru-RU" sz="2600" dirty="0">
                <a:solidFill>
                  <a:schemeClr val="tx1"/>
                </a:solidFill>
              </a:rPr>
              <a:t> переносится в </a:t>
            </a:r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C[k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ru-RU" sz="2600" dirty="0" smtClean="0">
                <a:solidFill>
                  <a:schemeClr val="tx1"/>
                </a:solidFill>
              </a:rPr>
              <a:t>, </a:t>
            </a:r>
            <a:r>
              <a:rPr lang="ru-RU" sz="2600" dirty="0">
                <a:solidFill>
                  <a:schemeClr val="tx1"/>
                </a:solidFill>
              </a:rPr>
              <a:t>и </a:t>
            </a:r>
            <a:r>
              <a:rPr lang="ru-RU" sz="2600" dirty="0" smtClean="0">
                <a:solidFill>
                  <a:schemeClr val="tx1"/>
                </a:solidFill>
              </a:rPr>
              <a:t>индексы соответствующих текущих элементов изменяются: </a:t>
            </a:r>
            <a:endParaRPr lang="ru-RU" sz="2600" dirty="0">
              <a:solidFill>
                <a:schemeClr val="tx1"/>
              </a:solidFill>
            </a:endParaRPr>
          </a:p>
          <a:p>
            <a:pPr marL="342000" indent="-342000" algn="l">
              <a:lnSpc>
                <a:spcPct val="114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chemeClr val="tx1"/>
                </a:solidFill>
              </a:rPr>
              <a:t>если </a:t>
            </a:r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B[j</a:t>
            </a:r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ru-RU" sz="2600" dirty="0">
                <a:solidFill>
                  <a:schemeClr val="tx1"/>
                </a:solidFill>
              </a:rPr>
              <a:t>, то 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C[k</a:t>
            </a:r>
            <a:r>
              <a:rPr 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000" indent="-342000" algn="l">
              <a:lnSpc>
                <a:spcPct val="114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sz="2600" dirty="0">
                <a:solidFill>
                  <a:schemeClr val="tx1"/>
                </a:solidFill>
              </a:rPr>
              <a:t>если </a:t>
            </a:r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B[j</a:t>
            </a:r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ru-RU" sz="2600" dirty="0">
                <a:solidFill>
                  <a:schemeClr val="tx1"/>
                </a:solidFill>
              </a:rPr>
              <a:t>, то 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C[k</a:t>
            </a:r>
            <a:r>
              <a:rPr 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B[j</a:t>
            </a:r>
            <a:r>
              <a:rPr 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ru-RU" sz="2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000" indent="-342000" algn="l">
              <a:lnSpc>
                <a:spcPct val="114000"/>
              </a:lnSpc>
              <a:spcBef>
                <a:spcPts val="1200"/>
              </a:spcBef>
              <a:defRPr/>
            </a:pPr>
            <a:r>
              <a:rPr lang="ru-RU" sz="2600" dirty="0">
                <a:solidFill>
                  <a:schemeClr val="tx1"/>
                </a:solidFill>
              </a:rPr>
              <a:t>Когда все элементы одного из входных массивов перенесены в </a:t>
            </a:r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ru-RU" sz="2600" dirty="0">
                <a:solidFill>
                  <a:schemeClr val="tx1"/>
                </a:solidFill>
              </a:rPr>
              <a:t>, </a:t>
            </a:r>
            <a:r>
              <a:rPr lang="ru-RU" sz="2600" dirty="0" smtClean="0">
                <a:solidFill>
                  <a:schemeClr val="tx1"/>
                </a:solidFill>
              </a:rPr>
              <a:t>оставшиеся </a:t>
            </a:r>
            <a:r>
              <a:rPr lang="ru-RU" sz="2600" dirty="0">
                <a:solidFill>
                  <a:schemeClr val="tx1"/>
                </a:solidFill>
              </a:rPr>
              <a:t>элементы второго массива </a:t>
            </a:r>
            <a:r>
              <a:rPr lang="ru-RU" sz="2600" dirty="0" smtClean="0">
                <a:solidFill>
                  <a:schemeClr val="tx1"/>
                </a:solidFill>
              </a:rPr>
              <a:t>нужно просто переписать </a:t>
            </a:r>
            <a:r>
              <a:rPr lang="ru-RU" sz="2600" dirty="0">
                <a:solidFill>
                  <a:schemeClr val="tx1"/>
                </a:solidFill>
              </a:rPr>
              <a:t>в конец </a:t>
            </a:r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176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0"/>
            <a:ext cx="8856984" cy="476672"/>
          </a:xfrm>
        </p:spPr>
        <p:txBody>
          <a:bodyPr>
            <a:noAutofit/>
          </a:bodyPr>
          <a:lstStyle/>
          <a:p>
            <a:r>
              <a:rPr lang="ru-RU" sz="3000" dirty="0" smtClean="0">
                <a:solidFill>
                  <a:schemeClr val="accent1"/>
                </a:solidFill>
              </a:rPr>
              <a:t>Трудоемкость в среднем: доказательство</a:t>
            </a:r>
            <a:endParaRPr lang="ru-RU" sz="30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980728"/>
                <a:ext cx="8856984" cy="5877272"/>
              </a:xfrm>
            </p:spPr>
            <p:txBody>
              <a:bodyPr>
                <a:normAutofit/>
              </a:bodyPr>
              <a:lstStyle/>
              <a:p>
                <a:pPr marL="324000" indent="-324000">
                  <a:lnSpc>
                    <a:spcPct val="110000"/>
                  </a:lnSpc>
                  <a:spcBef>
                    <a:spcPts val="2400"/>
                  </a:spcBef>
                  <a:buNone/>
                </a:pPr>
                <a:endParaRPr lang="ru-RU" sz="2600" dirty="0" smtClean="0"/>
              </a:p>
              <a:p>
                <a:pPr marL="324000" indent="-32400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ru-RU" sz="2600" dirty="0" smtClean="0">
                    <a:solidFill>
                      <a:srgbClr val="C00000"/>
                    </a:solidFill>
                  </a:rPr>
                  <a:t>Оценка для суммы</a:t>
                </a:r>
                <a:r>
                  <a:rPr lang="ru-RU" sz="2600" dirty="0" smtClean="0"/>
                  <a:t>:</a:t>
                </a:r>
              </a:p>
              <a:p>
                <a:pPr marL="324000" indent="-324000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ru-RU" sz="2600" dirty="0"/>
              </a:p>
              <a:p>
                <a:pPr marL="324000" indent="-324000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ru-RU" sz="2600" dirty="0" smtClean="0"/>
              </a:p>
              <a:p>
                <a:pPr marL="324000" indent="-32400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ru-RU" sz="2600" dirty="0" smtClean="0"/>
                  <a:t>Здесь интеграл взят по частям: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ru-RU" sz="260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600" b="0" i="1" smtClean="0">
                            <a:latin typeface="Cambria Math"/>
                          </a:rPr>
                          <m:t>𝑣𝑑𝑢</m:t>
                        </m:r>
                        <m:r>
                          <a:rPr lang="en-US" sz="2600" b="0" i="1" smtClean="0">
                            <a:latin typeface="Cambria Math"/>
                          </a:rPr>
                          <m:t>=</m:t>
                        </m:r>
                        <m:r>
                          <a:rPr lang="en-US" sz="2600" b="0" i="1" smtClean="0">
                            <a:latin typeface="Cambria Math"/>
                          </a:rPr>
                          <m:t>𝑢𝑣</m:t>
                        </m:r>
                        <m:r>
                          <a:rPr lang="en-US" sz="2600" b="0" i="1" smtClean="0">
                            <a:latin typeface="Cambria Math"/>
                          </a:rPr>
                          <m:t>−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sz="2600" b="0" i="1" smtClean="0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2600" b="0" i="1" smtClean="0">
                                <a:latin typeface="Cambria Math"/>
                              </a:rPr>
                              <m:t>𝑢𝑑𝑣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sz="2600" dirty="0" smtClean="0"/>
                  <a:t>, </a:t>
                </a:r>
              </a:p>
              <a:p>
                <a:pPr marL="324000" indent="-32400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ru-RU" sz="2600" dirty="0"/>
                  <a:t>и</a:t>
                </a:r>
                <a:r>
                  <a:rPr lang="ru-RU" sz="2600" dirty="0" smtClean="0"/>
                  <a:t> в нашем случае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𝑢</m:t>
                    </m:r>
                    <m:r>
                      <a:rPr lang="en-US" sz="26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6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6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6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600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600" b="0" i="1" smtClean="0">
                        <a:latin typeface="Cambria Math"/>
                      </a:rPr>
                      <m:t>, </m:t>
                    </m:r>
                    <m:r>
                      <a:rPr lang="en-US" sz="2600" b="0" i="1" smtClean="0">
                        <a:latin typeface="Cambria Math"/>
                      </a:rPr>
                      <m:t>𝑣</m:t>
                    </m:r>
                    <m:r>
                      <a:rPr lang="en-US" sz="2600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/>
                          </a:rPr>
                          <m:t>ln</m:t>
                        </m:r>
                      </m:fName>
                      <m:e>
                        <m:r>
                          <a:rPr lang="en-US" sz="2600" b="0" i="1" smtClean="0">
                            <a:latin typeface="Cambria Math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sz="2600" dirty="0" smtClean="0"/>
                  <a:t>.</a:t>
                </a:r>
                <a:endParaRPr lang="ru-RU" sz="26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980728"/>
                <a:ext cx="8856984" cy="5877272"/>
              </a:xfrm>
              <a:blipFill rotWithShape="1">
                <a:blip r:embed="rId4"/>
                <a:stretch>
                  <a:fillRect l="-11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40</a:t>
            </a:fld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9845219"/>
              </p:ext>
            </p:extLst>
          </p:nvPr>
        </p:nvGraphicFramePr>
        <p:xfrm>
          <a:off x="3378200" y="980728"/>
          <a:ext cx="5472608" cy="1368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Формула" r:id="rId5" imgW="2387520" imgH="596880" progId="Equation.3">
                  <p:embed/>
                </p:oleObj>
              </mc:Choice>
              <mc:Fallback>
                <p:oleObj name="Формула" r:id="rId5" imgW="2387520" imgH="596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78200" y="980728"/>
                        <a:ext cx="5472608" cy="1368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60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0"/>
            <a:ext cx="8856984" cy="476672"/>
          </a:xfrm>
        </p:spPr>
        <p:txBody>
          <a:bodyPr>
            <a:noAutofit/>
          </a:bodyPr>
          <a:lstStyle/>
          <a:p>
            <a:r>
              <a:rPr lang="ru-RU" sz="3000" dirty="0" smtClean="0">
                <a:solidFill>
                  <a:schemeClr val="accent1"/>
                </a:solidFill>
              </a:rPr>
              <a:t>Трудоемкость в среднем: доказательство</a:t>
            </a:r>
            <a:endParaRPr lang="ru-RU" sz="3000" dirty="0">
              <a:solidFill>
                <a:schemeClr val="accent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980728"/>
            <a:ext cx="8856984" cy="5877272"/>
          </a:xfrm>
        </p:spPr>
        <p:txBody>
          <a:bodyPr>
            <a:normAutofit/>
          </a:bodyPr>
          <a:lstStyle/>
          <a:p>
            <a:pPr marL="324000" indent="-32400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600" dirty="0" smtClean="0">
                <a:solidFill>
                  <a:srgbClr val="C00000"/>
                </a:solidFill>
              </a:rPr>
              <a:t>Таким образом</a:t>
            </a:r>
            <a:r>
              <a:rPr lang="ru-RU" sz="2600" dirty="0" smtClean="0"/>
              <a:t>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41</a:t>
            </a:fld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5971646"/>
              </p:ext>
            </p:extLst>
          </p:nvPr>
        </p:nvGraphicFramePr>
        <p:xfrm>
          <a:off x="251520" y="1772816"/>
          <a:ext cx="8623428" cy="3168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Формула" r:id="rId4" imgW="3974760" imgH="1460160" progId="Equation.3">
                  <p:embed/>
                </p:oleObj>
              </mc:Choice>
              <mc:Fallback>
                <p:oleObj name="Формула" r:id="rId4" imgW="3974760" imgH="14601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1520" y="1772816"/>
                        <a:ext cx="8623428" cy="31683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195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0"/>
            <a:ext cx="8856984" cy="476672"/>
          </a:xfrm>
        </p:spPr>
        <p:txBody>
          <a:bodyPr>
            <a:noAutofit/>
          </a:bodyPr>
          <a:lstStyle/>
          <a:p>
            <a:r>
              <a:rPr lang="ru-RU" sz="3000" dirty="0" smtClean="0">
                <a:solidFill>
                  <a:schemeClr val="accent1"/>
                </a:solidFill>
              </a:rPr>
              <a:t>Разделение массива: 1-й способ</a:t>
            </a:r>
            <a:endParaRPr lang="ru-RU" sz="30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620688"/>
                <a:ext cx="8856984" cy="6237312"/>
              </a:xfrm>
            </p:spPr>
            <p:txBody>
              <a:bodyPr>
                <a:normAutofit/>
              </a:bodyPr>
              <a:lstStyle/>
              <a:p>
                <a:pPr marL="324000" indent="-32400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ru-RU" sz="2600" dirty="0" smtClean="0"/>
                  <a:t>Текущая разделяемая часть массива: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/>
                      </a:rPr>
                      <m:t>𝐴</m:t>
                    </m:r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/>
                      </a:rPr>
                      <m:t>[</m:t>
                    </m:r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/>
                      </a:rPr>
                      <m:t>…</m:t>
                    </m:r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/>
                      </a:rPr>
                      <m:t>𝑒</m:t>
                    </m:r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600" dirty="0" smtClean="0"/>
                  <a:t>.</a:t>
                </a:r>
              </a:p>
              <a:p>
                <a:pPr marL="324000" indent="-324000">
                  <a:lnSpc>
                    <a:spcPct val="11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600" dirty="0" smtClean="0"/>
                  <a:t> – </a:t>
                </a:r>
                <a:r>
                  <a:rPr lang="ru-RU" sz="2600" dirty="0" smtClean="0"/>
                  <a:t>текущий индекс опорного элемента (начальные значения 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𝑘</m:t>
                    </m:r>
                    <m:r>
                      <a:rPr lang="en-US" sz="2600" b="0" i="1" smtClean="0">
                        <a:latin typeface="Cambria Math"/>
                      </a:rPr>
                      <m:t>=</m:t>
                    </m:r>
                    <m:r>
                      <a:rPr lang="en-US" sz="2600" b="0" i="1" smtClean="0">
                        <a:latin typeface="Cambria Math"/>
                      </a:rPr>
                      <m:t>𝑏</m:t>
                    </m:r>
                    <m:r>
                      <a:rPr lang="en-US" sz="2600" b="0" i="1" smtClean="0">
                        <a:latin typeface="Cambria Math"/>
                      </a:rPr>
                      <m:t>,  </m:t>
                    </m:r>
                    <m:r>
                      <a:rPr lang="en-US" sz="2600" b="0" i="1" smtClean="0">
                        <a:latin typeface="Cambria Math"/>
                      </a:rPr>
                      <m:t>𝑥</m:t>
                    </m:r>
                    <m:r>
                      <a:rPr lang="en-US" sz="2600" b="0" i="1" smtClean="0">
                        <a:latin typeface="Cambria Math"/>
                      </a:rPr>
                      <m:t>=</m:t>
                    </m:r>
                    <m:r>
                      <a:rPr lang="en-US" sz="2600" b="0" i="1" smtClean="0">
                        <a:latin typeface="Cambria Math"/>
                      </a:rPr>
                      <m:t>𝐴</m:t>
                    </m:r>
                    <m:r>
                      <a:rPr lang="en-US" sz="2600" b="0" i="1" smtClean="0">
                        <a:latin typeface="Cambria Math"/>
                      </a:rPr>
                      <m:t>[</m:t>
                    </m:r>
                    <m:r>
                      <a:rPr lang="en-US" sz="2600" b="0" i="1" smtClean="0">
                        <a:latin typeface="Cambria Math"/>
                      </a:rPr>
                      <m:t>𝑏</m:t>
                    </m:r>
                    <m:r>
                      <a:rPr lang="en-US" sz="2600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ru-RU" sz="2600" dirty="0" smtClean="0"/>
                  <a:t>)</a:t>
                </a:r>
                <a:r>
                  <a:rPr lang="en-US" sz="2600" dirty="0" smtClean="0"/>
                  <a:t>.</a:t>
                </a:r>
              </a:p>
              <a:p>
                <a:pPr marL="324000" indent="-324000">
                  <a:lnSpc>
                    <a:spcPct val="11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ru-RU" sz="2600" dirty="0" smtClean="0"/>
                  <a:t> – самый правый непроверенный элемент (начальное значение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𝑗</m:t>
                    </m:r>
                    <m:r>
                      <a:rPr lang="en-US" sz="2600" b="0" i="1" smtClean="0">
                        <a:latin typeface="Cambria Math"/>
                      </a:rPr>
                      <m:t>=</m:t>
                    </m:r>
                    <m:r>
                      <a:rPr lang="en-US" sz="2600" b="0" i="1" smtClean="0">
                        <a:latin typeface="Cambria Math"/>
                      </a:rPr>
                      <m:t>𝑒</m:t>
                    </m:r>
                  </m:oMath>
                </a14:m>
                <a:r>
                  <a:rPr lang="en-US" sz="2600" dirty="0" smtClean="0"/>
                  <a:t>)</a:t>
                </a:r>
                <a:r>
                  <a:rPr lang="ru-RU" sz="2600" dirty="0" smtClean="0"/>
                  <a:t>.</a:t>
                </a:r>
              </a:p>
              <a:p>
                <a:pPr marL="324000" indent="-324000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ru-RU" sz="2600" dirty="0"/>
              </a:p>
              <a:p>
                <a:pPr marL="324000" indent="-324000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ru-RU" sz="2600" dirty="0" smtClean="0"/>
              </a:p>
              <a:p>
                <a:pPr marL="324000" indent="-324000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ru-RU" sz="2600" dirty="0"/>
              </a:p>
              <a:p>
                <a:pPr marL="0" indent="0">
                  <a:spcBef>
                    <a:spcPts val="2400"/>
                  </a:spcBef>
                  <a:buNone/>
                </a:pPr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 b; j = e; x = A[b];</a:t>
                </a:r>
                <a:endParaRPr lang="ru-RU" sz="2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while (k &lt; j)</a:t>
                </a:r>
                <a:endParaRPr lang="ru-RU" sz="2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ru-RU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</a:t>
                </a:r>
                <a:r>
                  <a:rPr 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(A[j] &gt;= x) j--;</a:t>
                </a:r>
                <a:endParaRPr lang="ru-RU" sz="2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ru-RU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else</a:t>
                </a:r>
                <a:endParaRPr lang="ru-RU" sz="2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ru-RU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 </a:t>
                </a:r>
                <a:r>
                  <a:rPr 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A[k]=A[j]; A[j]=A[k+1]; A[k+1]=x; k++; }</a:t>
                </a:r>
                <a:endParaRPr lang="ru-RU" sz="2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324000" indent="-324000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ru-RU" sz="260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620688"/>
                <a:ext cx="8856984" cy="6237312"/>
              </a:xfrm>
              <a:blipFill rotWithShape="1">
                <a:blip r:embed="rId3"/>
                <a:stretch>
                  <a:fillRect l="-1170" t="-7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42</a:t>
            </a:fld>
            <a:endParaRPr lang="ru-RU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876549"/>
            <a:ext cx="7056784" cy="1451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732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0"/>
            <a:ext cx="8856984" cy="764704"/>
          </a:xfrm>
        </p:spPr>
        <p:txBody>
          <a:bodyPr>
            <a:noAutofit/>
          </a:bodyPr>
          <a:lstStyle/>
          <a:p>
            <a:r>
              <a:rPr lang="ru-RU" sz="3000" dirty="0" smtClean="0">
                <a:solidFill>
                  <a:schemeClr val="accent1"/>
                </a:solidFill>
              </a:rPr>
              <a:t>Разделение массива: 1-й способ</a:t>
            </a:r>
            <a:endParaRPr lang="ru-RU" sz="30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908720"/>
                <a:ext cx="8856984" cy="5949280"/>
              </a:xfrm>
            </p:spPr>
            <p:txBody>
              <a:bodyPr>
                <a:normAutofit/>
              </a:bodyPr>
              <a:lstStyle/>
              <a:p>
                <a:pPr marL="324000" indent="-324000">
                  <a:lnSpc>
                    <a:spcPct val="114000"/>
                  </a:lnSpc>
                  <a:spcBef>
                    <a:spcPts val="1200"/>
                  </a:spcBef>
                  <a:buNone/>
                </a:pPr>
                <a:r>
                  <a:rPr lang="ru-RU" sz="2600" dirty="0" smtClean="0"/>
                  <a:t>На каждом шаге цикла либо уменьшается </a:t>
                </a:r>
                <a14:m>
                  <m:oMath xmlns:m="http://schemas.openxmlformats.org/officeDocument/2006/math">
                    <m:r>
                      <a:rPr lang="en-US" sz="2600" i="1" smtClean="0">
                        <a:solidFill>
                          <a:srgbClr val="C0000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ru-RU" sz="2600" dirty="0"/>
                  <a:t> (элемент справа не меньше </a:t>
                </a:r>
                <a14:m>
                  <m:oMath xmlns:m="http://schemas.openxmlformats.org/officeDocument/2006/math">
                    <m:r>
                      <a:rPr lang="en-US" sz="2600" i="1" smtClean="0">
                        <a:solidFill>
                          <a:srgbClr val="C0000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ru-RU" sz="2600" dirty="0"/>
                  <a:t>), либо увеличивается </a:t>
                </a:r>
                <a14:m>
                  <m:oMath xmlns:m="http://schemas.openxmlformats.org/officeDocument/2006/math">
                    <m:r>
                      <a:rPr lang="en-US" sz="2600" i="1" smtClean="0">
                        <a:solidFill>
                          <a:srgbClr val="C0000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ru-RU" sz="2600" dirty="0"/>
                  <a:t> (</a:t>
                </a:r>
                <a14:m>
                  <m:oMath xmlns:m="http://schemas.openxmlformats.org/officeDocument/2006/math">
                    <m:r>
                      <a:rPr lang="en-US" sz="2600" i="1" smtClean="0">
                        <a:solidFill>
                          <a:srgbClr val="C00000"/>
                        </a:solidFill>
                        <a:latin typeface="Cambria Math"/>
                      </a:rPr>
                      <m:t>𝑥</m:t>
                    </m:r>
                    <m:r>
                      <a:rPr lang="en-US" sz="26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600" dirty="0" smtClean="0"/>
                  <a:t> </a:t>
                </a:r>
                <a:r>
                  <a:rPr lang="ru-RU" sz="2600" dirty="0"/>
                  <a:t>перемещается в следующую позицию), поэтому разделение производится за </a:t>
                </a:r>
                <a:r>
                  <a:rPr lang="en-US" sz="2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O(n)</a:t>
                </a:r>
                <a:r>
                  <a:rPr lang="en-US" sz="2600" dirty="0"/>
                  <a:t> </a:t>
                </a:r>
                <a:r>
                  <a:rPr lang="ru-RU" sz="2600" dirty="0"/>
                  <a:t>шагов.</a:t>
                </a:r>
              </a:p>
              <a:p>
                <a:pPr marL="324000" indent="-324000">
                  <a:lnSpc>
                    <a:spcPct val="114000"/>
                  </a:lnSpc>
                  <a:spcBef>
                    <a:spcPts val="1200"/>
                  </a:spcBef>
                  <a:buNone/>
                </a:pPr>
                <a:r>
                  <a:rPr lang="ru-RU" sz="2600" dirty="0" smtClean="0"/>
                  <a:t>Если исходный массив уже упорядочен (по возрастанию или убыванию), то в результате выполнения предыдущего алгоритма мы получим наихудший вариант разбиения: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𝑘</m:t>
                    </m:r>
                    <m:r>
                      <a:rPr lang="en-US" sz="2600" i="1">
                        <a:latin typeface="Cambria Math"/>
                      </a:rPr>
                      <m:t>=</m:t>
                    </m:r>
                    <m:r>
                      <a:rPr lang="en-US" sz="2600" i="1">
                        <a:latin typeface="Cambria Math"/>
                      </a:rPr>
                      <m:t>𝑏</m:t>
                    </m:r>
                    <m:r>
                      <a:rPr lang="en-US" sz="2600" i="1">
                        <a:latin typeface="Cambria Math"/>
                      </a:rPr>
                      <m:t> </m:t>
                    </m:r>
                  </m:oMath>
                </a14:m>
                <a:r>
                  <a:rPr lang="ru-RU" sz="2600" dirty="0" smtClean="0"/>
                  <a:t>или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𝑘</m:t>
                    </m:r>
                    <m:r>
                      <a:rPr lang="en-US" sz="2600" i="1">
                        <a:latin typeface="Cambria Math"/>
                      </a:rPr>
                      <m:t>=</m:t>
                    </m:r>
                    <m:r>
                      <a:rPr lang="en-US" sz="2600" b="0" i="1" smtClean="0">
                        <a:latin typeface="Cambria Math"/>
                      </a:rPr>
                      <m:t>𝑒</m:t>
                    </m:r>
                    <m:r>
                      <a:rPr lang="en-US" sz="2600" i="1">
                        <a:latin typeface="Cambria Math"/>
                      </a:rPr>
                      <m:t> </m:t>
                    </m:r>
                    <m:r>
                      <a:rPr lang="ru-RU" sz="2600" b="0" i="1" smtClean="0">
                        <a:latin typeface="Cambria Math"/>
                      </a:rPr>
                      <m:t>. </m:t>
                    </m:r>
                  </m:oMath>
                </a14:m>
                <a:r>
                  <a:rPr lang="ru-RU" sz="2600" dirty="0" smtClean="0"/>
                  <a:t> Чтобы избежать этого нужно </a:t>
                </a:r>
                <a:r>
                  <a:rPr lang="ru-RU" sz="2600" dirty="0"/>
                  <a:t>качестве опорного можно </a:t>
                </a:r>
                <a:r>
                  <a:rPr lang="ru-RU" sz="2600" dirty="0" smtClean="0"/>
                  <a:t>выбирать </a:t>
                </a:r>
                <a:r>
                  <a:rPr lang="ru-RU" sz="2600" dirty="0"/>
                  <a:t>любой </a:t>
                </a:r>
                <a:r>
                  <a:rPr lang="ru-RU" sz="2600" dirty="0" smtClean="0"/>
                  <a:t>(случайный) элемент </a:t>
                </a:r>
                <a:r>
                  <a:rPr lang="ru-RU" sz="2600" dirty="0"/>
                  <a:t>текущей разделяемой части и </a:t>
                </a:r>
                <a:r>
                  <a:rPr lang="ru-RU" sz="2600" dirty="0" smtClean="0"/>
                  <a:t>менять </a:t>
                </a:r>
                <a:r>
                  <a:rPr lang="ru-RU" sz="2600" dirty="0"/>
                  <a:t>его местами с начальным.</a:t>
                </a:r>
                <a:endParaRPr lang="ru-RU" sz="260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908720"/>
                <a:ext cx="8856984" cy="5949280"/>
              </a:xfrm>
              <a:blipFill rotWithShape="1">
                <a:blip r:embed="rId3"/>
                <a:stretch>
                  <a:fillRect l="-1239" t="-6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1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0"/>
            <a:ext cx="8856984" cy="476672"/>
          </a:xfrm>
        </p:spPr>
        <p:txBody>
          <a:bodyPr>
            <a:noAutofit/>
          </a:bodyPr>
          <a:lstStyle/>
          <a:p>
            <a:r>
              <a:rPr lang="ru-RU" sz="3000" dirty="0" smtClean="0">
                <a:solidFill>
                  <a:schemeClr val="accent1"/>
                </a:solidFill>
              </a:rPr>
              <a:t>Разделение массива: 2-й способ</a:t>
            </a:r>
            <a:endParaRPr lang="ru-RU" sz="30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620688"/>
                <a:ext cx="8856984" cy="6237312"/>
              </a:xfrm>
            </p:spPr>
            <p:txBody>
              <a:bodyPr>
                <a:normAutofit/>
              </a:bodyPr>
              <a:lstStyle/>
              <a:p>
                <a:pPr marL="324000" indent="-32400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ru-RU" sz="2600" dirty="0" smtClean="0"/>
                  <a:t>Опорный элемент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ru-RU" sz="2600" dirty="0" smtClean="0"/>
                  <a:t> можно выбрать на любой позиции разделяемой части, его индекс не важен.</a:t>
                </a:r>
              </a:p>
              <a:p>
                <a:pPr marL="324000" indent="-324000">
                  <a:lnSpc>
                    <a:spcPct val="11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600" dirty="0" smtClean="0"/>
                  <a:t> </a:t>
                </a:r>
                <a:r>
                  <a:rPr lang="ru-RU" sz="2600" dirty="0" smtClean="0"/>
                  <a:t>и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600" dirty="0" smtClean="0"/>
                  <a:t> – </a:t>
                </a:r>
                <a:r>
                  <a:rPr lang="ru-RU" sz="2600" dirty="0" smtClean="0"/>
                  <a:t>левая и правая границы непроверенной части (начальные значения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𝑖</m:t>
                    </m:r>
                    <m:r>
                      <a:rPr lang="en-US" sz="2600" b="0" i="1" smtClean="0">
                        <a:latin typeface="Cambria Math"/>
                      </a:rPr>
                      <m:t>=</m:t>
                    </m:r>
                    <m:r>
                      <a:rPr lang="en-US" sz="2600" b="0" i="1" smtClean="0">
                        <a:latin typeface="Cambria Math"/>
                      </a:rPr>
                      <m:t>𝑏</m:t>
                    </m:r>
                    <m:r>
                      <a:rPr lang="en-US" sz="2600" b="0" i="1" smtClean="0">
                        <a:latin typeface="Cambria Math"/>
                      </a:rPr>
                      <m:t>,  </m:t>
                    </m:r>
                    <m:r>
                      <a:rPr lang="en-US" sz="2600" b="0" i="1" smtClean="0">
                        <a:latin typeface="Cambria Math"/>
                      </a:rPr>
                      <m:t>𝑗</m:t>
                    </m:r>
                    <m:r>
                      <a:rPr lang="en-US" sz="2600" b="0" i="1" smtClean="0">
                        <a:latin typeface="Cambria Math"/>
                      </a:rPr>
                      <m:t>=</m:t>
                    </m:r>
                    <m:r>
                      <a:rPr lang="en-US" sz="2600" b="0" i="1" smtClean="0">
                        <a:latin typeface="Cambria Math"/>
                      </a:rPr>
                      <m:t>𝑒</m:t>
                    </m:r>
                  </m:oMath>
                </a14:m>
                <a:r>
                  <a:rPr lang="en-US" sz="2600" dirty="0" smtClean="0"/>
                  <a:t>).</a:t>
                </a:r>
                <a:endParaRPr lang="ru-RU" sz="2600" dirty="0" smtClean="0"/>
              </a:p>
              <a:p>
                <a:pPr marL="324000" indent="-324000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ru-RU" sz="2600" dirty="0"/>
              </a:p>
              <a:p>
                <a:pPr marL="324000" indent="-324000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ru-RU" sz="2600" dirty="0" smtClean="0"/>
              </a:p>
              <a:p>
                <a:pPr marL="324000" indent="-324000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ru-RU" sz="2600" dirty="0" smtClean="0"/>
              </a:p>
              <a:p>
                <a:pPr marL="324000" indent="-324000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ru-RU" sz="2600" dirty="0"/>
              </a:p>
              <a:p>
                <a:pPr marL="324000" indent="-32400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ru-RU" sz="2600" dirty="0" smtClean="0"/>
                  <a:t>Пока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𝑖</m:t>
                    </m:r>
                    <m:r>
                      <a:rPr lang="en-US" sz="2600" b="0" i="1" smtClean="0">
                        <a:latin typeface="Cambria Math"/>
                      </a:rPr>
                      <m:t>&lt;</m:t>
                    </m:r>
                    <m:r>
                      <a:rPr lang="en-US" sz="2600" b="0" i="1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sz="2600" dirty="0" smtClean="0"/>
                  <a:t>:</a:t>
                </a:r>
                <a:endParaRPr lang="ru-RU" sz="2600" dirty="0" smtClean="0"/>
              </a:p>
              <a:p>
                <a:pPr marL="514350" indent="-514350">
                  <a:lnSpc>
                    <a:spcPct val="110000"/>
                  </a:lnSpc>
                  <a:spcBef>
                    <a:spcPts val="400"/>
                  </a:spcBef>
                  <a:buFont typeface="+mj-lt"/>
                  <a:buAutoNum type="arabicPeriod"/>
                </a:pPr>
                <a:r>
                  <a:rPr lang="ru-RU" sz="2600" dirty="0" smtClean="0"/>
                  <a:t>Пропускаются все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2600" b="0" i="1" smtClean="0">
                        <a:latin typeface="Cambria Math"/>
                      </a:rPr>
                      <m:t>&lt;</m:t>
                    </m:r>
                    <m:r>
                      <a:rPr lang="en-US" sz="2600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sz="2600" dirty="0" smtClean="0"/>
                  <a:t> </a:t>
                </a:r>
                <a:r>
                  <a:rPr lang="ru-RU" sz="2600" dirty="0" smtClean="0"/>
                  <a:t>с увеличением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ru-RU" sz="2600" dirty="0" smtClean="0"/>
                  <a:t> на 1</a:t>
                </a:r>
                <a:endParaRPr lang="ru-RU" sz="2600" dirty="0"/>
              </a:p>
              <a:p>
                <a:pPr marL="514350" indent="-514350">
                  <a:lnSpc>
                    <a:spcPct val="110000"/>
                  </a:lnSpc>
                  <a:spcBef>
                    <a:spcPts val="400"/>
                  </a:spcBef>
                  <a:buFont typeface="+mj-lt"/>
                  <a:buAutoNum type="arabicPeriod"/>
                </a:pPr>
                <a:r>
                  <a:rPr lang="ru-RU" sz="2600" dirty="0" smtClean="0"/>
                  <a:t>Пропускаются </a:t>
                </a:r>
                <a:r>
                  <a:rPr lang="ru-RU" sz="2600" dirty="0"/>
                  <a:t>все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sz="2600" b="0" i="1" smtClean="0">
                        <a:latin typeface="Cambria Math"/>
                      </a:rPr>
                      <m:t>&gt;</m:t>
                    </m:r>
                    <m:r>
                      <a:rPr lang="en-US" sz="2600" i="1">
                        <a:latin typeface="Cambria Math"/>
                      </a:rPr>
                      <m:t>𝑥</m:t>
                    </m:r>
                  </m:oMath>
                </a14:m>
                <a:r>
                  <a:rPr lang="en-US" sz="2600" dirty="0"/>
                  <a:t> </a:t>
                </a:r>
                <a:r>
                  <a:rPr lang="ru-RU" sz="2600" dirty="0"/>
                  <a:t>с </a:t>
                </a:r>
                <a:r>
                  <a:rPr lang="ru-RU" sz="2600" dirty="0" smtClean="0"/>
                  <a:t>уменьшением </a:t>
                </a:r>
                <a:r>
                  <a:rPr lang="en-US" sz="2600" dirty="0" smtClean="0"/>
                  <a:t>j</a:t>
                </a:r>
                <a:r>
                  <a:rPr lang="ru-RU" sz="2600" dirty="0" smtClean="0"/>
                  <a:t> на 1</a:t>
                </a:r>
                <a:endParaRPr lang="ru-RU" sz="2600" dirty="0"/>
              </a:p>
              <a:p>
                <a:pPr marL="514350" indent="-514350">
                  <a:lnSpc>
                    <a:spcPct val="110000"/>
                  </a:lnSpc>
                  <a:spcBef>
                    <a:spcPts val="400"/>
                  </a:spcBef>
                  <a:buFont typeface="+mj-lt"/>
                  <a:buAutoNum type="arabicPeriod"/>
                </a:pPr>
                <a:r>
                  <a:rPr lang="ru-RU" sz="2600" dirty="0" smtClean="0"/>
                  <a:t>Если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𝑖</m:t>
                    </m:r>
                    <m:r>
                      <a:rPr lang="en-US" sz="2600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2600" b="0" i="1" smtClean="0">
                        <a:latin typeface="Cambria Math"/>
                        <a:ea typeface="Cambria Math"/>
                      </a:rPr>
                      <m:t>𝑗</m:t>
                    </m:r>
                  </m:oMath>
                </a14:m>
                <a:r>
                  <a:rPr lang="ru-RU" sz="2600" dirty="0" smtClean="0"/>
                  <a:t>, то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/>
                          </a:rPr>
                          <m:t>𝑖</m:t>
                        </m:r>
                      </m:e>
                    </m:d>
                  </m:oMath>
                </a14:m>
                <a:r>
                  <a:rPr lang="ru-RU" sz="2600" dirty="0" smtClean="0"/>
                  <a:t> и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600" dirty="0" smtClean="0"/>
                  <a:t> </a:t>
                </a:r>
                <a:r>
                  <a:rPr lang="ru-RU" sz="2600" dirty="0" smtClean="0"/>
                  <a:t>меняются местами,</a:t>
                </a:r>
                <a14:m>
                  <m:oMath xmlns:m="http://schemas.openxmlformats.org/officeDocument/2006/math">
                    <m:r>
                      <a:rPr lang="ru-RU" sz="2600" b="0" i="0" smtClean="0">
                        <a:latin typeface="Cambria Math"/>
                      </a:rPr>
                      <m:t>   </m:t>
                    </m:r>
                    <m:r>
                      <a:rPr lang="en-US" sz="2600" i="1">
                        <a:latin typeface="Cambria Math"/>
                      </a:rPr>
                      <m:t>𝑖</m:t>
                    </m:r>
                  </m:oMath>
                </a14:m>
                <a:r>
                  <a:rPr lang="ru-RU" sz="2600" dirty="0" smtClean="0"/>
                  <a:t> увеличивается, а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𝑗</m:t>
                    </m:r>
                  </m:oMath>
                </a14:m>
                <a:r>
                  <a:rPr lang="ru-RU" sz="2600" dirty="0" smtClean="0"/>
                  <a:t> уменьшается на 1.</a:t>
                </a:r>
                <a:endParaRPr lang="ru-RU" sz="2600" dirty="0"/>
              </a:p>
              <a:p>
                <a:pPr marL="324000" indent="-324000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ru-RU" sz="260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620688"/>
                <a:ext cx="8856984" cy="6237312"/>
              </a:xfrm>
              <a:blipFill rotWithShape="1">
                <a:blip r:embed="rId3"/>
                <a:stretch>
                  <a:fillRect l="-1170" t="-7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44</a:t>
            </a:fld>
            <a:endParaRPr lang="ru-RU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20888"/>
            <a:ext cx="7488832" cy="1526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271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036496" cy="620688"/>
          </a:xfrm>
        </p:spPr>
        <p:txBody>
          <a:bodyPr>
            <a:noAutofit/>
          </a:bodyPr>
          <a:lstStyle/>
          <a:p>
            <a:r>
              <a:rPr lang="ru-RU" sz="3000" dirty="0" smtClean="0">
                <a:solidFill>
                  <a:schemeClr val="accent1"/>
                </a:solidFill>
              </a:rPr>
              <a:t>Быстрая сортировка с 2 рекурсивными вызовами</a:t>
            </a:r>
            <a:endParaRPr lang="ru-RU" sz="3000" dirty="0">
              <a:solidFill>
                <a:schemeClr val="accent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764704"/>
            <a:ext cx="8856984" cy="6093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quick_sort</a:t>
            </a: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_2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(double *A,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b,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e)</a:t>
            </a:r>
            <a:endParaRPr lang="ru-R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 double x;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j;</a:t>
            </a:r>
            <a:endParaRPr lang="ru-R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x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A[(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b+e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)/2];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b; j = e;</a:t>
            </a:r>
            <a:endParaRPr lang="ru-R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while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while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(A[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&lt; x)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endParaRPr lang="ru-R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while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(A[j] &gt; x) j--;</a:t>
            </a:r>
            <a:endParaRPr lang="ru-R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if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&lt;= j) {</a:t>
            </a:r>
            <a:endParaRPr lang="ru-R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{ swap(A[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 A[j]);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++; j-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-; }</a:t>
            </a:r>
            <a:endParaRPr lang="ru-R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ru-R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(b &lt; j)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quick_sort_2(A, b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j);</a:t>
            </a:r>
            <a:endParaRPr lang="ru-R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e)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quick_sort_2(A,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e);</a:t>
            </a:r>
            <a:endParaRPr lang="ru-R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24000" indent="-324000">
              <a:lnSpc>
                <a:spcPct val="110000"/>
              </a:lnSpc>
              <a:spcBef>
                <a:spcPts val="0"/>
              </a:spcBef>
              <a:buNone/>
            </a:pPr>
            <a:endParaRPr lang="ru-RU" sz="26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661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036496" cy="620688"/>
          </a:xfrm>
        </p:spPr>
        <p:txBody>
          <a:bodyPr>
            <a:noAutofit/>
          </a:bodyPr>
          <a:lstStyle/>
          <a:p>
            <a:r>
              <a:rPr lang="ru-RU" sz="3000" dirty="0" smtClean="0">
                <a:solidFill>
                  <a:schemeClr val="accent1"/>
                </a:solidFill>
              </a:rPr>
              <a:t>Быстрая сортировка с 1 рекурсивным вызовом</a:t>
            </a:r>
            <a:endParaRPr lang="ru-RU" sz="30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692696"/>
                <a:ext cx="8856984" cy="6165304"/>
              </a:xfrm>
            </p:spPr>
            <p:txBody>
              <a:bodyPr>
                <a:normAutofit/>
              </a:bodyPr>
              <a:lstStyle/>
              <a:p>
                <a:pPr marL="324000" indent="-32400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ru-RU" sz="2600" dirty="0" smtClean="0"/>
                  <a:t>В </a:t>
                </a:r>
                <a:r>
                  <a:rPr lang="ru-RU" sz="2600" dirty="0" smtClean="0">
                    <a:solidFill>
                      <a:srgbClr val="C00000"/>
                    </a:solidFill>
                  </a:rPr>
                  <a:t>наихудшем случае</a:t>
                </a:r>
                <a:r>
                  <a:rPr lang="ru-RU" sz="2600" dirty="0" smtClean="0"/>
                  <a:t> опорный элемент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600" dirty="0" smtClean="0"/>
                  <a:t> </a:t>
                </a:r>
                <a:r>
                  <a:rPr lang="ru-RU" sz="2600" dirty="0" smtClean="0"/>
                  <a:t>после разделения текущей части всегда оказывается либо в позиции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ru-RU" sz="2600" dirty="0" smtClean="0"/>
                  <a:t>, либо в позиции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/>
                      </a:rPr>
                      <m:t>𝑒</m:t>
                    </m:r>
                  </m:oMath>
                </a14:m>
                <a:r>
                  <a:rPr lang="ru-RU" sz="2600" dirty="0" smtClean="0"/>
                  <a:t>, т.е. нужно рекурсивно сортировать либо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/>
                      </a:rPr>
                      <m:t>𝐴</m:t>
                    </m:r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/>
                      </a:rPr>
                      <m:t>[</m:t>
                    </m:r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/>
                      </a:rPr>
                      <m:t>+1…</m:t>
                    </m:r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/>
                      </a:rPr>
                      <m:t>𝑒</m:t>
                    </m:r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600" dirty="0" smtClean="0"/>
                  <a:t>, </a:t>
                </a:r>
                <a:r>
                  <a:rPr lang="ru-RU" sz="2600" dirty="0" smtClean="0"/>
                  <a:t>либо </a:t>
                </a:r>
                <a14:m>
                  <m:oMath xmlns:m="http://schemas.openxmlformats.org/officeDocument/2006/math">
                    <m:r>
                      <a:rPr lang="en-US" sz="2600" i="1" smtClean="0">
                        <a:solidFill>
                          <a:srgbClr val="C00000"/>
                        </a:solidFill>
                        <a:latin typeface="Cambria Math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6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𝑏</m:t>
                        </m:r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…</m:t>
                        </m:r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𝑒</m:t>
                        </m:r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sz="2600" dirty="0" smtClean="0"/>
                  <a:t>.</a:t>
                </a:r>
              </a:p>
              <a:p>
                <a:pPr marL="324000" indent="-324000">
                  <a:lnSpc>
                    <a:spcPct val="110000"/>
                  </a:lnSpc>
                  <a:spcBef>
                    <a:spcPts val="600"/>
                  </a:spcBef>
                  <a:buNone/>
                </a:pPr>
                <a:r>
                  <a:rPr lang="ru-RU" sz="2600" dirty="0" smtClean="0"/>
                  <a:t>В этом случае не только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600" b="0" i="1" smtClean="0">
                        <a:latin typeface="Cambria Math"/>
                      </a:rPr>
                      <m:t>=</m:t>
                    </m:r>
                    <m:r>
                      <a:rPr lang="en-US" sz="2600" b="0" i="1" smtClean="0">
                        <a:latin typeface="Cambria Math"/>
                      </a:rPr>
                      <m:t>𝑂</m:t>
                    </m:r>
                    <m:r>
                      <a:rPr lang="en-US" sz="2600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6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6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ru-RU" sz="2600" dirty="0" smtClean="0"/>
                  <a:t>, но и </a:t>
                </a:r>
                <a:r>
                  <a:rPr lang="ru-RU" sz="2600" dirty="0" smtClean="0">
                    <a:solidFill>
                      <a:srgbClr val="C00000"/>
                    </a:solidFill>
                  </a:rPr>
                  <a:t>глубина рекурсии составит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ru-RU" sz="2600" dirty="0" smtClean="0"/>
                  <a:t>. При каждом рекурсивном вызове в стеке выделяется память для параметров и внутренних переменных функции, и в наихудшем случае потребуется памяти в 5-6 раз больше, чем занимает исходный массив.</a:t>
                </a:r>
              </a:p>
              <a:p>
                <a:pPr marL="324000" indent="-324000">
                  <a:lnSpc>
                    <a:spcPct val="110000"/>
                  </a:lnSpc>
                  <a:spcBef>
                    <a:spcPts val="600"/>
                  </a:spcBef>
                  <a:buNone/>
                </a:pPr>
                <a:r>
                  <a:rPr lang="ru-RU" sz="2600" dirty="0" smtClean="0"/>
                  <a:t>Для уменьшения глубины рекурсии нужно избавиться от рекурсивной обработки </a:t>
                </a:r>
                <a:r>
                  <a:rPr lang="ru-RU" sz="2600" dirty="0" smtClean="0">
                    <a:solidFill>
                      <a:srgbClr val="C00000"/>
                    </a:solidFill>
                  </a:rPr>
                  <a:t>большей из 2 частей</a:t>
                </a:r>
                <a:r>
                  <a:rPr lang="ru-RU" sz="2600" dirty="0" smtClean="0"/>
                  <a:t>, полученных в результате разделения.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692696"/>
                <a:ext cx="8856984" cy="6165304"/>
              </a:xfrm>
              <a:blipFill rotWithShape="1">
                <a:blip r:embed="rId3"/>
                <a:stretch>
                  <a:fillRect l="-1170" t="-791" r="-220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52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036496" cy="620688"/>
          </a:xfrm>
        </p:spPr>
        <p:txBody>
          <a:bodyPr>
            <a:noAutofit/>
          </a:bodyPr>
          <a:lstStyle/>
          <a:p>
            <a:r>
              <a:rPr lang="ru-RU" sz="3000" dirty="0" smtClean="0">
                <a:solidFill>
                  <a:schemeClr val="accent1"/>
                </a:solidFill>
              </a:rPr>
              <a:t>Быстрая сортировка с 1 рекурсивным вызовом</a:t>
            </a:r>
            <a:endParaRPr lang="ru-RU" sz="30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764704"/>
                <a:ext cx="8856984" cy="609329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ru-RU" sz="2400" dirty="0" smtClean="0"/>
                  <a:t>Идея сортировки с 1 рекурсивным вызовом:</a:t>
                </a:r>
              </a:p>
              <a:p>
                <a:pPr>
                  <a:lnSpc>
                    <a:spcPct val="110000"/>
                  </a:lnSpc>
                  <a:spcBef>
                    <a:spcPts val="400"/>
                  </a:spcBef>
                </a:pPr>
                <a:r>
                  <a:rPr lang="ru-RU" sz="2400" dirty="0" smtClean="0"/>
                  <a:t>устанавливаются </a:t>
                </a:r>
                <a:r>
                  <a:rPr lang="ru-RU" sz="2400" dirty="0"/>
                  <a:t>границы </a:t>
                </a:r>
                <a:r>
                  <a:rPr lang="ru-RU" sz="2400" dirty="0" smtClean="0"/>
                  <a:t>текущей сортируемой части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</a:rPr>
                      <m:t>𝑐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sz="2400" dirty="0" smtClean="0">
                    <a:solidFill>
                      <a:srgbClr val="C00000"/>
                    </a:solidFill>
                  </a:rPr>
                  <a:t> </a:t>
                </a:r>
                <a:r>
                  <a:rPr lang="ru-RU" sz="2400" dirty="0" smtClean="0"/>
                  <a:t>(</a:t>
                </a:r>
                <a:r>
                  <a:rPr lang="ru-RU" sz="2400" dirty="0"/>
                  <a:t>нижняя) и </a:t>
                </a:r>
                <a:r>
                  <a:rPr lang="ru-RU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</a:rPr>
                      <m:t>𝑑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</a:rPr>
                      <m:t>𝑒</m:t>
                    </m:r>
                  </m:oMath>
                </a14:m>
                <a:r>
                  <a:rPr lang="ru-RU" sz="2400" dirty="0" smtClean="0"/>
                  <a:t> </a:t>
                </a:r>
                <a:r>
                  <a:rPr lang="ru-RU" sz="2400" dirty="0"/>
                  <a:t>(верхняя),</a:t>
                </a:r>
              </a:p>
              <a:p>
                <a:pPr>
                  <a:lnSpc>
                    <a:spcPct val="110000"/>
                  </a:lnSpc>
                  <a:spcBef>
                    <a:spcPts val="400"/>
                  </a:spcBef>
                </a:pPr>
                <a:r>
                  <a:rPr lang="ru-RU" sz="2400" dirty="0" smtClean="0"/>
                  <a:t>текущая </a:t>
                </a:r>
                <a:r>
                  <a:rPr lang="ru-RU" sz="2400" dirty="0"/>
                  <a:t>часть массива делится опорным </a:t>
                </a:r>
                <a:r>
                  <a:rPr lang="ru-RU" sz="2400" dirty="0" smtClean="0"/>
                  <a:t>элементом </a:t>
                </a:r>
                <a:r>
                  <a:rPr lang="ru-RU" sz="2400" dirty="0"/>
                  <a:t>на 2 части,</a:t>
                </a:r>
              </a:p>
              <a:p>
                <a:pPr>
                  <a:lnSpc>
                    <a:spcPct val="110000"/>
                  </a:lnSpc>
                  <a:spcBef>
                    <a:spcPts val="400"/>
                  </a:spcBef>
                </a:pPr>
                <a:r>
                  <a:rPr lang="ru-RU" sz="2400" dirty="0" smtClean="0">
                    <a:solidFill>
                      <a:srgbClr val="C00000"/>
                    </a:solidFill>
                  </a:rPr>
                  <a:t>меньшая </a:t>
                </a:r>
                <a:r>
                  <a:rPr lang="ru-RU" sz="2400" dirty="0">
                    <a:solidFill>
                      <a:srgbClr val="C00000"/>
                    </a:solidFill>
                  </a:rPr>
                  <a:t>часть сортируется рекурсивно</a:t>
                </a:r>
                <a:r>
                  <a:rPr lang="ru-RU" sz="2400" dirty="0"/>
                  <a:t>,</a:t>
                </a:r>
              </a:p>
              <a:p>
                <a:pPr>
                  <a:lnSpc>
                    <a:spcPct val="110000"/>
                  </a:lnSpc>
                  <a:spcBef>
                    <a:spcPts val="400"/>
                  </a:spcBef>
                </a:pPr>
                <a:r>
                  <a:rPr lang="ru-RU" sz="2400" dirty="0" smtClean="0"/>
                  <a:t>большая </a:t>
                </a:r>
                <a:r>
                  <a:rPr lang="ru-RU" sz="2400" dirty="0"/>
                  <a:t>часть становится текущей – для этого изменяется либо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</a:rPr>
                      <m:t>𝑐</m:t>
                    </m:r>
                  </m:oMath>
                </a14:m>
                <a:r>
                  <a:rPr lang="ru-RU" sz="2400" dirty="0" smtClean="0"/>
                  <a:t> </a:t>
                </a:r>
                <a:r>
                  <a:rPr lang="ru-RU" sz="2400" dirty="0"/>
                  <a:t>(большая часть справа), либо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</a:rPr>
                      <m:t>𝑑</m:t>
                    </m:r>
                  </m:oMath>
                </a14:m>
                <a:r>
                  <a:rPr lang="ru-RU" sz="2400" dirty="0" smtClean="0"/>
                  <a:t> </a:t>
                </a:r>
                <a:r>
                  <a:rPr lang="ru-RU" sz="2400" dirty="0"/>
                  <a:t>(большая часть слева</a:t>
                </a:r>
                <a:r>
                  <a:rPr lang="ru-RU" sz="2400" dirty="0" smtClean="0"/>
                  <a:t>),</a:t>
                </a:r>
                <a:endParaRPr lang="en-US" sz="2400" dirty="0" smtClean="0"/>
              </a:p>
              <a:p>
                <a:pPr>
                  <a:spcBef>
                    <a:spcPts val="400"/>
                  </a:spcBef>
                </a:pPr>
                <a:r>
                  <a:rPr lang="ru-RU" sz="2400" dirty="0" smtClean="0"/>
                  <a:t>обработка </a:t>
                </a:r>
                <a:r>
                  <a:rPr lang="ru-RU" sz="2400" dirty="0"/>
                  <a:t>продолжается в цикле, </a:t>
                </a:r>
                <a:r>
                  <a:rPr lang="ru-RU" sz="2400" dirty="0" smtClean="0">
                    <a:solidFill>
                      <a:srgbClr val="C00000"/>
                    </a:solidFill>
                  </a:rPr>
                  <a:t>пока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</a:rPr>
                      <m:t>𝑐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</a:rPr>
                      <m:t>&lt;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</a:rPr>
                      <m:t>𝑑</m:t>
                    </m:r>
                  </m:oMath>
                </a14:m>
                <a:r>
                  <a:rPr lang="ru-RU" sz="2400" dirty="0" smtClean="0">
                    <a:solidFill>
                      <a:srgbClr val="C00000"/>
                    </a:solidFill>
                  </a:rPr>
                  <a:t>.</a:t>
                </a:r>
                <a:endParaRPr lang="ru-RU" sz="2400" dirty="0">
                  <a:solidFill>
                    <a:srgbClr val="C00000"/>
                  </a:solidFill>
                </a:endParaRPr>
              </a:p>
              <a:p>
                <a:pPr marL="324000" indent="-324000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ru-RU" sz="260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764704"/>
                <a:ext cx="8856984" cy="6093296"/>
              </a:xfrm>
              <a:blipFill rotWithShape="1">
                <a:blip r:embed="rId3"/>
                <a:stretch>
                  <a:fillRect l="-1032" t="-600" r="-6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47</a:t>
            </a:fld>
            <a:endParaRPr lang="ru-RU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064005"/>
            <a:ext cx="6912768" cy="167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096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036496" cy="548680"/>
          </a:xfrm>
        </p:spPr>
        <p:txBody>
          <a:bodyPr>
            <a:noAutofit/>
          </a:bodyPr>
          <a:lstStyle/>
          <a:p>
            <a:r>
              <a:rPr lang="ru-RU" sz="3000" dirty="0" smtClean="0">
                <a:solidFill>
                  <a:schemeClr val="accent1"/>
                </a:solidFill>
              </a:rPr>
              <a:t>Быстрая сортировка с 1 рекурсивным вызовом</a:t>
            </a:r>
            <a:endParaRPr lang="ru-RU" sz="3000" dirty="0">
              <a:solidFill>
                <a:schemeClr val="accent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692696"/>
            <a:ext cx="8856984" cy="61653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quick_sort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(double *A,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b,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e)</a:t>
            </a:r>
            <a:endParaRPr lang="ru-R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double x;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j,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b, d = e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(c &lt; d) {</a:t>
            </a:r>
            <a:endParaRPr lang="ru-RU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A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[(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c+d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2]; 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c;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=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d;</a:t>
            </a:r>
            <a:endParaRPr lang="ru-RU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while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while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(A[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&lt; x)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endParaRPr lang="ru-R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while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(A[j] &gt; x) j--;</a:t>
            </a:r>
            <a:endParaRPr lang="ru-R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if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&lt;= j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{ swap(A[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 A[j]);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++; j-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-; }</a:t>
            </a:r>
            <a:endParaRPr lang="ru-R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(j-c &lt; d-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 if (c &lt; j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quick_sort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A,c,j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c =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endParaRPr lang="ru-RU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 { if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&lt;d)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quick_sort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A,i,d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d = j; }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24000" indent="-324000">
              <a:lnSpc>
                <a:spcPct val="110000"/>
              </a:lnSpc>
              <a:spcBef>
                <a:spcPts val="0"/>
              </a:spcBef>
              <a:buNone/>
            </a:pPr>
            <a:endParaRPr lang="ru-RU" sz="26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48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7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036496" cy="548680"/>
          </a:xfrm>
        </p:spPr>
        <p:txBody>
          <a:bodyPr>
            <a:noAutofit/>
          </a:bodyPr>
          <a:lstStyle/>
          <a:p>
            <a:r>
              <a:rPr lang="ru-RU" sz="3000" dirty="0" smtClean="0">
                <a:solidFill>
                  <a:schemeClr val="accent1"/>
                </a:solidFill>
              </a:rPr>
              <a:t>Свойства алгоритмов сортировки</a:t>
            </a:r>
            <a:endParaRPr lang="ru-RU" sz="30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764704"/>
                <a:ext cx="8856984" cy="6093296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ru-RU" sz="2600" dirty="0" smtClean="0"/>
                  <a:t>Сравнение алгоритмов сортировки  по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𝑚𝑖𝑑</m:t>
                        </m:r>
                      </m:sub>
                    </m:sSub>
                  </m:oMath>
                </a14:m>
                <a:r>
                  <a:rPr lang="ru-RU" sz="2600" dirty="0" smtClean="0"/>
                  <a:t>:</a:t>
                </a:r>
                <a:endParaRPr lang="ru-RU" sz="2600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ru-RU" sz="2600" dirty="0"/>
                  <a:t>	</a:t>
                </a:r>
                <a:r>
                  <a:rPr lang="ru-RU" sz="2600" dirty="0" smtClean="0"/>
                  <a:t>быстрая</a:t>
                </a:r>
                <a:r>
                  <a:rPr lang="en-US" sz="2600" dirty="0" smtClean="0"/>
                  <a:t> </a:t>
                </a:r>
                <a:r>
                  <a:rPr lang="ru-RU" sz="2600" dirty="0" smtClean="0"/>
                  <a:t> </a:t>
                </a:r>
                <a:r>
                  <a:rPr lang="ru-RU" sz="2600" dirty="0"/>
                  <a:t>&lt; </a:t>
                </a:r>
                <a:r>
                  <a:rPr lang="en-US" sz="2600" dirty="0" smtClean="0"/>
                  <a:t> </a:t>
                </a:r>
                <a:r>
                  <a:rPr lang="ru-RU" sz="2600" dirty="0" smtClean="0"/>
                  <a:t>слияние </a:t>
                </a:r>
                <a:r>
                  <a:rPr lang="en-US" sz="2600" dirty="0" smtClean="0"/>
                  <a:t> </a:t>
                </a:r>
                <a:r>
                  <a:rPr lang="ru-RU" sz="2600" dirty="0" smtClean="0"/>
                  <a:t>&lt; </a:t>
                </a:r>
                <a:r>
                  <a:rPr lang="en-US" sz="2600" dirty="0" smtClean="0"/>
                  <a:t> </a:t>
                </a:r>
                <a:r>
                  <a:rPr lang="ru-RU" sz="2600" dirty="0" smtClean="0"/>
                  <a:t>пирамидальная</a:t>
                </a:r>
                <a:endParaRPr lang="ru-RU" sz="2600" dirty="0"/>
              </a:p>
              <a:p>
                <a:pPr marL="514350" indent="-514350">
                  <a:lnSpc>
                    <a:spcPct val="110000"/>
                  </a:lnSpc>
                  <a:buFont typeface="+mj-lt"/>
                  <a:buAutoNum type="arabicPeriod" startAt="2"/>
                </a:pPr>
                <a:r>
                  <a:rPr lang="ru-RU" sz="2600" dirty="0" smtClean="0"/>
                  <a:t>Выбор </a:t>
                </a:r>
                <a:r>
                  <a:rPr lang="ru-RU" sz="2600" dirty="0"/>
                  <a:t>при различных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ru-RU" sz="2600" dirty="0" smtClean="0"/>
                  <a:t>:</a:t>
                </a:r>
                <a:endParaRPr lang="ru-RU" sz="2600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ru-RU" sz="2600" dirty="0" smtClean="0"/>
                  <a:t>	десятки </a:t>
                </a:r>
                <a:r>
                  <a:rPr lang="ru-RU" sz="2600" dirty="0"/>
                  <a:t>– простые алгоритмы, </a:t>
                </a:r>
                <a:endParaRPr lang="en-US" sz="2600" dirty="0" smtClean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ru-RU" sz="2600" dirty="0" smtClean="0"/>
                  <a:t>	сотни или несколько тысяч – </a:t>
                </a:r>
                <a:r>
                  <a:rPr lang="ru-RU" sz="2600" dirty="0"/>
                  <a:t>алгоритм Шелла</a:t>
                </a:r>
              </a:p>
              <a:p>
                <a:pPr marL="514350" indent="-514350">
                  <a:lnSpc>
                    <a:spcPct val="110000"/>
                  </a:lnSpc>
                  <a:buFont typeface="+mj-lt"/>
                  <a:buAutoNum type="arabicPeriod" startAt="3"/>
                </a:pPr>
                <a:r>
                  <a:rPr lang="ru-RU" sz="2600" dirty="0" smtClean="0"/>
                  <a:t>Сортировка </a:t>
                </a:r>
                <a:r>
                  <a:rPr lang="ru-RU" sz="2600" dirty="0"/>
                  <a:t>называется устойчивой, если она сохраняет порядок следования равных элементов: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ru-RU" sz="2600" dirty="0"/>
                  <a:t> </a:t>
                </a:r>
                <a:r>
                  <a:rPr lang="ru-RU" sz="2600" dirty="0" smtClean="0"/>
                  <a:t>   пусть </a:t>
                </a:r>
                <a:r>
                  <a:rPr lang="ru-RU" sz="2600" dirty="0"/>
                  <a:t>в исходном массиве существуют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6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600" b="0" i="1" smtClean="0">
                        <a:latin typeface="Cambria Math"/>
                      </a:rPr>
                      <m:t>,  </m:t>
                    </m:r>
                    <m:r>
                      <a:rPr lang="en-US" sz="2600" b="0" i="1" smtClean="0">
                        <a:latin typeface="Cambria Math"/>
                      </a:rPr>
                      <m:t>𝑖</m:t>
                    </m:r>
                    <m:r>
                      <a:rPr lang="en-US" sz="2600" b="0" i="1" smtClean="0">
                        <a:latin typeface="Cambria Math"/>
                      </a:rPr>
                      <m:t>&lt;</m:t>
                    </m:r>
                    <m:r>
                      <a:rPr lang="en-US" sz="2600" b="0" i="1" smtClean="0">
                        <a:latin typeface="Cambria Math"/>
                      </a:rPr>
                      <m:t>𝑗</m:t>
                    </m:r>
                  </m:oMath>
                </a14:m>
                <a:r>
                  <a:rPr lang="ru-RU" sz="2600" dirty="0" smtClean="0"/>
                  <a:t>,</a:t>
                </a:r>
                <a:endParaRPr lang="ru-RU" sz="2600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ru-RU" sz="2600" dirty="0" smtClean="0"/>
                  <a:t>    и </a:t>
                </a:r>
                <a:r>
                  <a:rPr lang="ru-RU" sz="2600" dirty="0"/>
                  <a:t>после сортировки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6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600" dirty="0"/>
                  <a:t> займет позицию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ru-RU" sz="26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sz="2600" dirty="0"/>
                  <a:t> </a:t>
                </a:r>
                <a:r>
                  <a:rPr lang="ru-RU" sz="2600" dirty="0" smtClean="0"/>
                  <a:t>–</a:t>
                </a:r>
                <a:r>
                  <a:rPr lang="en-US" sz="26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ru-RU" sz="2600" dirty="0" smtClean="0"/>
                  <a:t>.</a:t>
                </a:r>
                <a:endParaRPr lang="ru-RU" sz="2600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ru-RU" sz="2600" dirty="0" smtClean="0"/>
                  <a:t>    Если </a:t>
                </a:r>
                <a:r>
                  <a:rPr lang="ru-RU" sz="2600" dirty="0"/>
                  <a:t>при этом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sz="2600" b="0" i="1" smtClean="0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ru-RU" sz="2600" dirty="0" smtClean="0"/>
                  <a:t>, </a:t>
                </a:r>
                <a:r>
                  <a:rPr lang="ru-RU" sz="2600" dirty="0"/>
                  <a:t>то сортировка </a:t>
                </a:r>
                <a:r>
                  <a:rPr lang="ru-RU" sz="2600" dirty="0" smtClean="0"/>
                  <a:t>устойчива</a:t>
                </a:r>
                <a:r>
                  <a:rPr lang="en-US" sz="2600" dirty="0" smtClean="0"/>
                  <a:t>.</a:t>
                </a:r>
                <a:endParaRPr lang="ru-RU" sz="2600" dirty="0"/>
              </a:p>
              <a:p>
                <a:pPr marL="324000" indent="-324000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ru-RU" sz="260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764704"/>
                <a:ext cx="8856984" cy="6093296"/>
              </a:xfrm>
              <a:blipFill rotWithShape="1">
                <a:blip r:embed="rId3"/>
                <a:stretch>
                  <a:fillRect l="-1032" t="-8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49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74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720080"/>
          </a:xfrm>
        </p:spPr>
        <p:txBody>
          <a:bodyPr>
            <a:noAutofit/>
          </a:bodyPr>
          <a:lstStyle/>
          <a:p>
            <a:r>
              <a:rPr lang="ru-RU" sz="3600" dirty="0" smtClean="0">
                <a:solidFill>
                  <a:schemeClr val="accent1"/>
                </a:solidFill>
              </a:rPr>
              <a:t>Слияние двух массивов: вариант 1</a:t>
            </a:r>
            <a:endParaRPr lang="ru-RU" sz="3600" dirty="0">
              <a:solidFill>
                <a:schemeClr val="accent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949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merge(double *A, 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n, double *B, </a:t>
            </a:r>
          </a:p>
          <a:p>
            <a:pPr marL="0" indent="0"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m, double *C)</a:t>
            </a:r>
          </a:p>
          <a:p>
            <a:pPr marL="0" indent="0">
              <a:buNone/>
            </a:pP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=0, j=0, k=0;</a:t>
            </a:r>
          </a:p>
          <a:p>
            <a:pPr marL="0" indent="0"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while (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n 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j &lt; m)</a:t>
            </a:r>
          </a:p>
          <a:p>
            <a:pPr marL="0" indent="0"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(A[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&lt;= B[j]) C[k++] = A[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++];</a:t>
            </a:r>
          </a:p>
          <a:p>
            <a:pPr marL="0" indent="0"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else C[k++] = B[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while (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n)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C[k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++] = A[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++];</a:t>
            </a:r>
            <a:endParaRPr lang="en-US" sz="2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(j &lt; m)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C[k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++] = B[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u-RU" sz="2600" dirty="0" smtClean="0">
                <a:cs typeface="Courier New" panose="02070309020205020404" pitchFamily="49" charset="0"/>
              </a:rPr>
              <a:t>На каждом шаге трех циклов в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ru-RU" sz="2600" dirty="0" smtClean="0">
                <a:cs typeface="Courier New" panose="02070309020205020404" pitchFamily="49" charset="0"/>
              </a:rPr>
              <a:t> переносится один элемент, поэтому трудоемкость составляет </a:t>
            </a:r>
            <a:r>
              <a:rPr lang="en-US" sz="2600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O(</a:t>
            </a:r>
            <a:r>
              <a:rPr lang="en-US" sz="2600" i="1" dirty="0" err="1" smtClean="0">
                <a:solidFill>
                  <a:srgbClr val="C00000"/>
                </a:solidFill>
                <a:cs typeface="Courier New" panose="02070309020205020404" pitchFamily="49" charset="0"/>
              </a:rPr>
              <a:t>n+m</a:t>
            </a:r>
            <a:r>
              <a:rPr lang="en-US" sz="2600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)</a:t>
            </a:r>
            <a:endParaRPr lang="ru-RU" sz="2600" dirty="0">
              <a:solidFill>
                <a:srgbClr val="C00000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160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720080"/>
          </a:xfrm>
        </p:spPr>
        <p:txBody>
          <a:bodyPr>
            <a:noAutofit/>
          </a:bodyPr>
          <a:lstStyle/>
          <a:p>
            <a:r>
              <a:rPr lang="ru-RU" sz="3600" dirty="0" smtClean="0">
                <a:solidFill>
                  <a:schemeClr val="accent1"/>
                </a:solidFill>
              </a:rPr>
              <a:t>Слияние двух массивов: вариант 2</a:t>
            </a:r>
            <a:endParaRPr lang="ru-RU" sz="3600" dirty="0">
              <a:solidFill>
                <a:schemeClr val="accent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980728"/>
            <a:ext cx="8856984" cy="576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merge(double *A, 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n, double *B, </a:t>
            </a:r>
          </a:p>
          <a:p>
            <a:pPr marL="0" indent="0"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m, double *C)</a:t>
            </a:r>
          </a:p>
          <a:p>
            <a:pPr marL="0" indent="0">
              <a:buNone/>
            </a:pP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=0, j=0, k=0;</a:t>
            </a:r>
          </a:p>
          <a:p>
            <a:pPr marL="0" indent="0"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while (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n 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j &lt; m)</a:t>
            </a:r>
          </a:p>
          <a:p>
            <a:pPr marL="0" indent="0">
              <a:buNone/>
            </a:pP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(j &gt;= m)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C[k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++] = A[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++];</a:t>
            </a:r>
          </a:p>
          <a:p>
            <a:pPr marL="0" indent="0"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else if (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&gt;= n)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C[k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++] = B[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else if (A[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&lt;= B[j]) C[k++]</a:t>
            </a:r>
            <a:r>
              <a:rPr 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++];</a:t>
            </a:r>
          </a:p>
          <a:p>
            <a:pPr marL="0" indent="0"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else C[k++] = B[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1200"/>
              </a:spcBef>
              <a:buNone/>
            </a:pPr>
            <a:endParaRPr lang="ru-RU" sz="2600" dirty="0">
              <a:solidFill>
                <a:srgbClr val="C00000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14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720080"/>
          </a:xfrm>
        </p:spPr>
        <p:txBody>
          <a:bodyPr>
            <a:noAutofit/>
          </a:bodyPr>
          <a:lstStyle/>
          <a:p>
            <a:r>
              <a:rPr lang="ru-RU" sz="3600" dirty="0" smtClean="0">
                <a:solidFill>
                  <a:schemeClr val="accent1"/>
                </a:solidFill>
              </a:rPr>
              <a:t>Рекурсивная сортировка слиянием</a:t>
            </a:r>
            <a:endParaRPr lang="ru-RU" sz="3600" dirty="0">
              <a:solidFill>
                <a:schemeClr val="accent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08720"/>
            <a:ext cx="8507288" cy="583264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4000"/>
              </a:lnSpc>
              <a:spcBef>
                <a:spcPts val="1200"/>
              </a:spcBef>
              <a:buNone/>
            </a:pPr>
            <a:r>
              <a:rPr lang="ru-RU" sz="2600" dirty="0" smtClean="0">
                <a:cs typeface="Courier New" panose="02070309020205020404" pitchFamily="49" charset="0"/>
              </a:rPr>
              <a:t>При </a:t>
            </a:r>
            <a:r>
              <a:rPr lang="ru-RU" sz="2600" dirty="0">
                <a:cs typeface="Courier New" panose="02070309020205020404" pitchFamily="49" charset="0"/>
              </a:rPr>
              <a:t>каждом вызове рекурсивной функции </a:t>
            </a:r>
            <a:r>
              <a:rPr lang="ru-RU" sz="2600" dirty="0" smtClean="0">
                <a:cs typeface="Courier New" panose="02070309020205020404" pitchFamily="49" charset="0"/>
              </a:rPr>
              <a:t>ей надо передавать 2 параметра, которые задают границы текущей области сортировки: 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ru-RU" sz="2600" dirty="0" smtClean="0">
                <a:cs typeface="Courier New" panose="02070309020205020404" pitchFamily="49" charset="0"/>
              </a:rPr>
              <a:t> – индекс начального элемента, 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ru-RU" sz="2600" dirty="0" smtClean="0">
                <a:cs typeface="Courier New" panose="02070309020205020404" pitchFamily="49" charset="0"/>
              </a:rPr>
              <a:t> – индекс конечного. При первом вызове  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b=0, e=n-1</a:t>
            </a:r>
            <a:r>
              <a:rPr 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600" dirty="0" smtClean="0">
                <a:cs typeface="Courier New" panose="02070309020205020404" pitchFamily="49" charset="0"/>
              </a:rPr>
              <a:t>(для массива длины 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ru-RU" sz="2600" dirty="0" smtClean="0">
                <a:cs typeface="Courier New" panose="02070309020205020404" pitchFamily="49" charset="0"/>
              </a:rPr>
              <a:t>).</a:t>
            </a:r>
            <a:endParaRPr lang="ru-RU" sz="2600" dirty="0">
              <a:cs typeface="Courier New" panose="020703090202050204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ru-RU" sz="2600" b="1" dirty="0" smtClean="0">
                <a:cs typeface="Courier New" panose="02070309020205020404" pitchFamily="49" charset="0"/>
              </a:rPr>
              <a:t>Идея алгоритма</a:t>
            </a:r>
            <a:r>
              <a:rPr lang="ru-RU" sz="2600" dirty="0" smtClean="0">
                <a:cs typeface="Courier New" panose="02070309020205020404" pitchFamily="49" charset="0"/>
              </a:rPr>
              <a:t> (исходный массив </a:t>
            </a:r>
            <a:r>
              <a:rPr lang="en-US" sz="2600" dirty="0" smtClean="0"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ru-RU" sz="2600" dirty="0" smtClean="0">
                <a:cs typeface="Courier New" panose="02070309020205020404" pitchFamily="49" charset="0"/>
              </a:rPr>
              <a:t>, рабочий </a:t>
            </a:r>
            <a:r>
              <a:rPr lang="ru-RU" sz="2600" dirty="0">
                <a:cs typeface="Courier New" panose="02070309020205020404" pitchFamily="49" charset="0"/>
              </a:rPr>
              <a:t>– 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ru-RU" sz="2600" dirty="0" smtClean="0">
                <a:cs typeface="Courier New" panose="02070309020205020404" pitchFamily="49" charset="0"/>
              </a:rPr>
              <a:t>):</a:t>
            </a:r>
          </a:p>
          <a:p>
            <a:pPr>
              <a:spcBef>
                <a:spcPts val="600"/>
              </a:spcBef>
            </a:pPr>
            <a:r>
              <a:rPr lang="ru-RU" sz="2600" dirty="0" smtClean="0">
                <a:cs typeface="Courier New" panose="02070309020205020404" pitchFamily="49" charset="0"/>
              </a:rPr>
              <a:t>вычисляется 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c=(</a:t>
            </a:r>
            <a:r>
              <a:rPr lang="en-US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b+e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)/2</a:t>
            </a:r>
            <a:r>
              <a:rPr lang="ru-RU" sz="260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ru-RU" sz="2600" dirty="0" smtClean="0">
                <a:cs typeface="Courier New" panose="02070309020205020404" pitchFamily="49" charset="0"/>
              </a:rPr>
              <a:t>– центральный элемент области сортировки</a:t>
            </a:r>
          </a:p>
          <a:p>
            <a:pPr>
              <a:spcBef>
                <a:spcPts val="1200"/>
              </a:spcBef>
            </a:pPr>
            <a:r>
              <a:rPr lang="ru-RU" sz="2600" dirty="0" smtClean="0">
                <a:cs typeface="Courier New" panose="02070309020205020404" pitchFamily="49" charset="0"/>
              </a:rPr>
              <a:t>элементы 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A[b…c]</a:t>
            </a:r>
            <a:r>
              <a:rPr lang="en-US" sz="2600" dirty="0" smtClean="0">
                <a:cs typeface="Courier New" panose="02070309020205020404" pitchFamily="49" charset="0"/>
              </a:rPr>
              <a:t> </a:t>
            </a:r>
            <a:r>
              <a:rPr lang="ru-RU" sz="2600" dirty="0" smtClean="0">
                <a:cs typeface="Courier New" panose="02070309020205020404" pitchFamily="49" charset="0"/>
              </a:rPr>
              <a:t>сортируются рекурсивно</a:t>
            </a:r>
          </a:p>
          <a:p>
            <a:pPr>
              <a:spcBef>
                <a:spcPts val="1200"/>
              </a:spcBef>
            </a:pPr>
            <a:r>
              <a:rPr lang="ru-RU" sz="2600" dirty="0">
                <a:cs typeface="Courier New" panose="02070309020205020404" pitchFamily="49" charset="0"/>
              </a:rPr>
              <a:t>элементы 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с+1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…e]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600" dirty="0">
                <a:cs typeface="Courier New" panose="02070309020205020404" pitchFamily="49" charset="0"/>
              </a:rPr>
              <a:t>сортируются </a:t>
            </a:r>
            <a:r>
              <a:rPr lang="ru-RU" sz="2600" dirty="0" smtClean="0">
                <a:cs typeface="Courier New" panose="02070309020205020404" pitchFamily="49" charset="0"/>
              </a:rPr>
              <a:t>рекурсивно</a:t>
            </a:r>
            <a:endParaRPr lang="en-US" sz="2600" dirty="0" smtClean="0"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</a:pPr>
            <a:r>
              <a:rPr lang="ru-RU" sz="2600" b="1" dirty="0" smtClean="0">
                <a:cs typeface="Courier New" panose="02070309020205020404" pitchFamily="49" charset="0"/>
              </a:rPr>
              <a:t>серии</a:t>
            </a:r>
            <a:r>
              <a:rPr lang="en-US" sz="2600" dirty="0" smtClean="0">
                <a:cs typeface="Courier New" panose="02070309020205020404" pitchFamily="49" charset="0"/>
              </a:rPr>
              <a:t> </a:t>
            </a:r>
            <a:r>
              <a:rPr lang="ru-RU" sz="2600" dirty="0" smtClean="0"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A[b…c]</a:t>
            </a:r>
            <a:r>
              <a:rPr lang="ru-RU" sz="2600" dirty="0" smtClean="0">
                <a:cs typeface="Courier New" panose="02070309020205020404" pitchFamily="49" charset="0"/>
              </a:rPr>
              <a:t> и </a:t>
            </a:r>
            <a:r>
              <a:rPr lang="en-US" sz="2600" dirty="0" smtClean="0"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A[c+1…e]</a:t>
            </a:r>
            <a:r>
              <a:rPr lang="ru-RU" sz="2600" dirty="0" smtClean="0">
                <a:cs typeface="Courier New" panose="02070309020205020404" pitchFamily="49" charset="0"/>
              </a:rPr>
              <a:t> сливаются в 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D[b…e]</a:t>
            </a:r>
          </a:p>
          <a:p>
            <a:pPr>
              <a:spcBef>
                <a:spcPts val="1200"/>
              </a:spcBef>
            </a:pPr>
            <a:r>
              <a:rPr lang="ru-RU" sz="2600" dirty="0" smtClean="0">
                <a:cs typeface="Courier New" panose="02070309020205020404" pitchFamily="49" charset="0"/>
              </a:rPr>
              <a:t>элементы 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D[b…e]</a:t>
            </a:r>
            <a:r>
              <a:rPr lang="en-US" sz="2600" dirty="0" smtClean="0">
                <a:cs typeface="Courier New" panose="02070309020205020404" pitchFamily="49" charset="0"/>
              </a:rPr>
              <a:t> </a:t>
            </a:r>
            <a:r>
              <a:rPr lang="ru-RU" sz="2600" dirty="0" smtClean="0">
                <a:cs typeface="Courier New" panose="02070309020205020404" pitchFamily="49" charset="0"/>
              </a:rPr>
              <a:t>копируются назад в 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A[b…e]</a:t>
            </a:r>
            <a:endParaRPr lang="ru-RU" sz="2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endParaRPr lang="ru-RU" sz="2400" dirty="0" smtClean="0">
              <a:cs typeface="Courier New" panose="020703090202050204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483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720080"/>
          </a:xfrm>
        </p:spPr>
        <p:txBody>
          <a:bodyPr>
            <a:noAutofit/>
          </a:bodyPr>
          <a:lstStyle/>
          <a:p>
            <a:r>
              <a:rPr lang="ru-RU" sz="3600" dirty="0" smtClean="0">
                <a:solidFill>
                  <a:schemeClr val="accent1"/>
                </a:solidFill>
              </a:rPr>
              <a:t>Рекурсивный алгоритм сортировки слиянием</a:t>
            </a:r>
            <a:endParaRPr lang="ru-RU" sz="3600" dirty="0">
              <a:solidFill>
                <a:schemeClr val="accent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124744"/>
            <a:ext cx="9036496" cy="5616624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merge_rec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(double *A, 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b, 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double *D)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= (b + e) / 2;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if (b &lt; c) 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merge_rec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b, c, D);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(c+1 &lt; e)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merge_rec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(A,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c+1, e,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merge_series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 b, c, e, D)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6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// </a:t>
            </a:r>
            <a:r>
              <a:rPr lang="ru-RU" sz="26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слияние серий</a:t>
            </a:r>
            <a:endParaRPr lang="en-US" sz="2600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 (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b; 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&lt;= e; 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D[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32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720080"/>
          </a:xfrm>
        </p:spPr>
        <p:txBody>
          <a:bodyPr>
            <a:noAutofit/>
          </a:bodyPr>
          <a:lstStyle/>
          <a:p>
            <a:r>
              <a:rPr lang="ru-RU" sz="3600" dirty="0" smtClean="0">
                <a:solidFill>
                  <a:schemeClr val="accent1"/>
                </a:solidFill>
              </a:rPr>
              <a:t>Слияние серий в сортировке слиянием</a:t>
            </a:r>
            <a:endParaRPr lang="ru-RU" sz="3600" dirty="0">
              <a:solidFill>
                <a:schemeClr val="accent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47260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-RU" sz="2600" dirty="0" smtClean="0"/>
              <a:t>Для повышения быстродействия</a:t>
            </a:r>
            <a:r>
              <a:rPr lang="ru-RU" sz="2600" dirty="0"/>
              <a:t> 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merge_series</a:t>
            </a:r>
            <a:r>
              <a:rPr lang="ru-RU" sz="2600" dirty="0" smtClean="0">
                <a:cs typeface="Courier New" panose="02070309020205020404" pitchFamily="49" charset="0"/>
              </a:rPr>
              <a:t> лучше не оформлять в виде функции.</a:t>
            </a:r>
            <a:endParaRPr lang="ru-RU" sz="2600" dirty="0" smtClean="0"/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-RU" sz="2600" dirty="0" smtClean="0"/>
              <a:t>Например, можно реализовать следующий код</a:t>
            </a:r>
            <a:r>
              <a:rPr lang="ru-RU" sz="2600" dirty="0"/>
              <a:t>, </a:t>
            </a:r>
            <a:r>
              <a:rPr lang="ru-RU" sz="2600" dirty="0" smtClean="0"/>
              <a:t>в котором используются имена переменных с предыдущего слайда:</a:t>
            </a:r>
            <a:endParaRPr lang="ru-RU" sz="2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b, j = c+1, k;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(k = b; k &lt;= e; k++)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(j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e) D[k]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A[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++];</a:t>
            </a:r>
          </a:p>
          <a:p>
            <a:pPr marL="0" indent="0">
              <a:buNone/>
            </a:pP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if (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c) D[k]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    </a:t>
            </a:r>
          </a:p>
          <a:p>
            <a:pPr marL="0" indent="0">
              <a:buNone/>
            </a:pP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if (A[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&lt;=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A[j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 D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[k]=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++];</a:t>
            </a:r>
          </a:p>
          <a:p>
            <a:pPr marL="0" indent="0">
              <a:buNone/>
            </a:pP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D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[k]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A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5550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23104</TotalTime>
  <Words>4240</Words>
  <Application>Microsoft Office PowerPoint</Application>
  <PresentationFormat>Экран (4:3)</PresentationFormat>
  <Paragraphs>501</Paragraphs>
  <Slides>49</Slides>
  <Notes>49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3</vt:i4>
      </vt:variant>
      <vt:variant>
        <vt:lpstr>Заголовки слайдов</vt:lpstr>
      </vt:variant>
      <vt:variant>
        <vt:i4>49</vt:i4>
      </vt:variant>
    </vt:vector>
  </HeadingPairs>
  <TitlesOfParts>
    <vt:vector size="53" baseType="lpstr">
      <vt:lpstr>Тема Office</vt:lpstr>
      <vt:lpstr>Формула</vt:lpstr>
      <vt:lpstr>Unknown</vt:lpstr>
      <vt:lpstr>Equation</vt:lpstr>
      <vt:lpstr>Алгоритмы и структуры данных</vt:lpstr>
      <vt:lpstr>Задача сортировки элементов массива</vt:lpstr>
      <vt:lpstr>Слияние двух упорядоченных массивов</vt:lpstr>
      <vt:lpstr>Слияние двух упорядоченных массивов</vt:lpstr>
      <vt:lpstr>Слияние двух массивов: вариант 1</vt:lpstr>
      <vt:lpstr>Слияние двух массивов: вариант 2</vt:lpstr>
      <vt:lpstr>Рекурсивная сортировка слиянием</vt:lpstr>
      <vt:lpstr>Рекурсивный алгоритм сортировки слиянием</vt:lpstr>
      <vt:lpstr>Слияние серий в сортировке слиянием</vt:lpstr>
      <vt:lpstr>Вызов рекурсивной функции</vt:lpstr>
      <vt:lpstr>Вызов рекурсивной функции</vt:lpstr>
      <vt:lpstr>Глубина рекурсии и количество вызовов</vt:lpstr>
      <vt:lpstr>Трудоемкость рекурсивной сортировки</vt:lpstr>
      <vt:lpstr>Рекуррентное слияние (снизу вверх)</vt:lpstr>
      <vt:lpstr>Рекуррентное слияние (снизу вверх)</vt:lpstr>
      <vt:lpstr>Рекуррентное слияние (снизу вверх)</vt:lpstr>
      <vt:lpstr>Рекуррентный алгоритм слияния</vt:lpstr>
      <vt:lpstr>Пример рекуррентного слияния</vt:lpstr>
      <vt:lpstr>Сортировка Шелла</vt:lpstr>
      <vt:lpstr>Сортировка Шелла: h-цепочки</vt:lpstr>
      <vt:lpstr>Сортировка вставкам  с шагом h</vt:lpstr>
      <vt:lpstr>Сортировка Шелла: идея и требования</vt:lpstr>
      <vt:lpstr>Сортировка Шелла: выбор шага h</vt:lpstr>
      <vt:lpstr>Сортировка Шелла: алгоритм</vt:lpstr>
      <vt:lpstr>Пирамидальная сортировка </vt:lpstr>
      <vt:lpstr>Пирамидальная сортировка </vt:lpstr>
      <vt:lpstr>Пирамидальная сортировка </vt:lpstr>
      <vt:lpstr>Свойства пирамиды (бинарной кучи) </vt:lpstr>
      <vt:lpstr>Идея сортировки </vt:lpstr>
      <vt:lpstr>Построение пирамиды</vt:lpstr>
      <vt:lpstr>Трудоемкость построения пирамиды</vt:lpstr>
      <vt:lpstr>Трудоемкость построения пирамиды</vt:lpstr>
      <vt:lpstr> Функция просеивания в пирамиде</vt:lpstr>
      <vt:lpstr>Алгоритм пирамидальной сортировки</vt:lpstr>
      <vt:lpstr>Бинарная куча</vt:lpstr>
      <vt:lpstr>Быстрая сортировка (Хоар)</vt:lpstr>
      <vt:lpstr>Быстрая сортировка</vt:lpstr>
      <vt:lpstr>Быстрая сортировка: трудоемкость в среднем</vt:lpstr>
      <vt:lpstr>Трудоемкость в среднем: доказательство</vt:lpstr>
      <vt:lpstr>Трудоемкость в среднем: доказательство</vt:lpstr>
      <vt:lpstr>Трудоемкость в среднем: доказательство</vt:lpstr>
      <vt:lpstr>Разделение массива: 1-й способ</vt:lpstr>
      <vt:lpstr>Разделение массива: 1-й способ</vt:lpstr>
      <vt:lpstr>Разделение массива: 2-й способ</vt:lpstr>
      <vt:lpstr>Быстрая сортировка с 2 рекурсивными вызовами</vt:lpstr>
      <vt:lpstr>Быстрая сортировка с 1 рекурсивным вызовом</vt:lpstr>
      <vt:lpstr>Быстрая сортировка с 1 рекурсивным вызовом</vt:lpstr>
      <vt:lpstr>Быстрая сортировка с 1 рекурсивным вызовом</vt:lpstr>
      <vt:lpstr>Свойства алгоритмов сортировки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Введение: алгоритмы и программы</dc:title>
  <dc:creator>alex</dc:creator>
  <cp:lastModifiedBy>alex</cp:lastModifiedBy>
  <cp:revision>743</cp:revision>
  <dcterms:created xsi:type="dcterms:W3CDTF">2017-08-01T07:03:16Z</dcterms:created>
  <dcterms:modified xsi:type="dcterms:W3CDTF">2024-02-17T05:15:03Z</dcterms:modified>
</cp:coreProperties>
</file>