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74" r:id="rId6"/>
    <p:sldId id="261" r:id="rId7"/>
    <p:sldId id="273" r:id="rId8"/>
    <p:sldId id="262" r:id="rId9"/>
    <p:sldId id="259" r:id="rId10"/>
    <p:sldId id="272" r:id="rId11"/>
    <p:sldId id="260" r:id="rId12"/>
    <p:sldId id="269" r:id="rId13"/>
    <p:sldId id="263" r:id="rId14"/>
    <p:sldId id="264" r:id="rId15"/>
    <p:sldId id="276" r:id="rId16"/>
    <p:sldId id="266" r:id="rId17"/>
    <p:sldId id="275" r:id="rId18"/>
    <p:sldId id="267"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7DEB52-7800-41C8-BBF9-35C1FFFC2E4F}">
          <p14:sldIdLst>
            <p14:sldId id="256"/>
            <p14:sldId id="257"/>
            <p14:sldId id="258"/>
            <p14:sldId id="265"/>
            <p14:sldId id="274"/>
            <p14:sldId id="261"/>
            <p14:sldId id="273"/>
            <p14:sldId id="262"/>
            <p14:sldId id="259"/>
            <p14:sldId id="272"/>
            <p14:sldId id="260"/>
            <p14:sldId id="269"/>
            <p14:sldId id="263"/>
            <p14:sldId id="264"/>
            <p14:sldId id="276"/>
            <p14:sldId id="266"/>
            <p14:sldId id="275"/>
            <p14:sldId id="267"/>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9/11/2019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9/11/2019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9/11/2019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9/11/2019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9/11/2019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9/11/2019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ieuhau.com/ten-mien-la-gi-va-cach-cac-ten-mien-hoat-do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euhau.com/them-favicon-cho-wordpress-blog/" TargetMode="External"/><Relationship Id="rId2" Type="http://schemas.openxmlformats.org/officeDocument/2006/relationships/hyperlink" Target="https://dieuhau.com/huong-dan-cai-dat-google-analytic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dieuhau.com/woocommerce-plugin-mien-phi-tot-nhat/"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wix.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0CF58-8C77-4A10-BC95-D5E9A5C90997}"/>
              </a:ext>
            </a:extLst>
          </p:cNvPr>
          <p:cNvSpPr>
            <a:spLocks noGrp="1"/>
          </p:cNvSpPr>
          <p:nvPr>
            <p:ph type="ctrTitle"/>
          </p:nvPr>
        </p:nvSpPr>
        <p:spPr>
          <a:xfrm>
            <a:off x="1378599" y="0"/>
            <a:ext cx="8915399" cy="1338309"/>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WIX</a:t>
            </a:r>
          </a:p>
        </p:txBody>
      </p:sp>
      <p:sp>
        <p:nvSpPr>
          <p:cNvPr id="3" name="Subtitle 2">
            <a:extLst>
              <a:ext uri="{FF2B5EF4-FFF2-40B4-BE49-F238E27FC236}">
                <a16:creationId xmlns:a16="http://schemas.microsoft.com/office/drawing/2014/main" xmlns="" id="{4636C653-B2DC-4AE4-A3F4-BD3E48F66C2D}"/>
              </a:ext>
            </a:extLst>
          </p:cNvPr>
          <p:cNvSpPr>
            <a:spLocks noGrp="1"/>
          </p:cNvSpPr>
          <p:nvPr>
            <p:ph type="subTitle" idx="1"/>
          </p:nvPr>
        </p:nvSpPr>
        <p:spPr>
          <a:xfrm>
            <a:off x="2542505" y="2137144"/>
            <a:ext cx="8915399" cy="2096168"/>
          </a:xfrm>
        </p:spPr>
        <p:txBody>
          <a:bodyPr>
            <a:normAutofit/>
          </a:bodyPr>
          <a:lstStyle/>
          <a:p>
            <a:endParaRPr lang="en-US" dirty="0">
              <a:latin typeface="Tahoma" panose="020B0604030504040204" pitchFamily="34" charset="0"/>
              <a:ea typeface="Tahoma" panose="020B0604030504040204" pitchFamily="34" charset="0"/>
              <a:cs typeface="Tahoma" panose="020B0604030504040204" pitchFamily="34" charset="0"/>
            </a:endParaRPr>
          </a:p>
          <a:p>
            <a:r>
              <a:rPr lang="en-US" sz="2000" b="1" dirty="0" err="1">
                <a:latin typeface="Tahoma" panose="020B0604030504040204" pitchFamily="34" charset="0"/>
                <a:ea typeface="Tahoma" panose="020B0604030504040204" pitchFamily="34" charset="0"/>
                <a:cs typeface="Tahoma" panose="020B0604030504040204" pitchFamily="34" charset="0"/>
              </a:rPr>
              <a:t>Sinh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viên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Trần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Huy</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Hoàng</a:t>
            </a:r>
            <a:endParaRPr lang="en-US" sz="2000" b="1" dirty="0">
              <a:latin typeface="Tahoma" panose="020B0604030504040204" pitchFamily="34" charset="0"/>
              <a:ea typeface="Tahoma" panose="020B0604030504040204" pitchFamily="34" charset="0"/>
              <a:cs typeface="Tahoma" panose="020B0604030504040204" pitchFamily="34" charset="0"/>
            </a:endParaRPr>
          </a:p>
          <a:p>
            <a:r>
              <a:rPr lang="en-US" sz="2000" b="1" dirty="0" err="1">
                <a:latin typeface="Tahoma" panose="020B0604030504040204" pitchFamily="34" charset="0"/>
                <a:ea typeface="Tahoma" panose="020B0604030504040204" pitchFamily="34" charset="0"/>
                <a:cs typeface="Tahoma" panose="020B0604030504040204" pitchFamily="34" charset="0"/>
              </a:rPr>
              <a:t>Mã</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sinh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viên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smtClean="0">
                <a:latin typeface="Tahoma" panose="020B0604030504040204" pitchFamily="34" charset="0"/>
                <a:ea typeface="Tahoma" panose="020B0604030504040204" pitchFamily="34" charset="0"/>
                <a:cs typeface="Tahoma" panose="020B0604030504040204" pitchFamily="34" charset="0"/>
              </a:rPr>
              <a:t>3115410042</a:t>
            </a:r>
            <a:endParaRPr lang="en-US" sz="2000" b="1" dirty="0">
              <a:latin typeface="Tahoma" panose="020B0604030504040204" pitchFamily="34" charset="0"/>
              <a:ea typeface="Tahoma" panose="020B0604030504040204" pitchFamily="34" charset="0"/>
              <a:cs typeface="Tahoma" panose="020B0604030504040204" pitchFamily="34" charset="0"/>
            </a:endParaRPr>
          </a:p>
          <a:p>
            <a:r>
              <a:rPr lang="en-US" sz="2000" b="1" dirty="0" err="1">
                <a:latin typeface="Tahoma" panose="020B0604030504040204" pitchFamily="34" charset="0"/>
                <a:ea typeface="Tahoma" panose="020B0604030504040204" pitchFamily="34" charset="0"/>
                <a:cs typeface="Tahoma" panose="020B0604030504040204" pitchFamily="34" charset="0"/>
              </a:rPr>
              <a:t>Môn</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smtClean="0">
                <a:latin typeface="Tahoma" panose="020B0604030504040204" pitchFamily="34" charset="0"/>
                <a:ea typeface="Tahoma" panose="020B0604030504040204" pitchFamily="34" charset="0"/>
                <a:cs typeface="Tahoma" panose="020B0604030504040204" pitchFamily="34" charset="0"/>
              </a:rPr>
              <a:t>Các</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a:t>
            </a:r>
            <a:r>
              <a:rPr lang="en-US" sz="2000" b="1" dirty="0" err="1" smtClean="0">
                <a:latin typeface="Tahoma" panose="020B0604030504040204" pitchFamily="34" charset="0"/>
                <a:ea typeface="Tahoma" panose="020B0604030504040204" pitchFamily="34" charset="0"/>
                <a:cs typeface="Tahoma" panose="020B0604030504040204" pitchFamily="34" charset="0"/>
              </a:rPr>
              <a:t>ông</a:t>
            </a:r>
            <a:r>
              <a:rPr lang="en-US" sz="2000" b="1" dirty="0" smtClean="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nghệ</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lập</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trình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hiện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đại</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4920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0EB45-5BD5-4F91-94E7-776CB18F117A}"/>
              </a:ext>
            </a:extLst>
          </p:cNvPr>
          <p:cNvSpPr>
            <a:spLocks noGrp="1"/>
          </p:cNvSpPr>
          <p:nvPr>
            <p:ph type="title"/>
          </p:nvPr>
        </p:nvSpPr>
        <p:spPr>
          <a:xfrm>
            <a:off x="2523955" y="108955"/>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Mẫu</a:t>
            </a:r>
            <a:r>
              <a:rPr lang="en-US" sz="5400" dirty="0" smtClean="0">
                <a:latin typeface="Tahoma" panose="020B0604030504040204" pitchFamily="34" charset="0"/>
                <a:ea typeface="Tahoma" panose="020B0604030504040204" pitchFamily="34" charset="0"/>
                <a:cs typeface="Tahoma" panose="020B0604030504040204" pitchFamily="34" charset="0"/>
              </a:rPr>
              <a:t> (Template)</a:t>
            </a:r>
            <a:endParaRPr lang="en-US" sz="5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3711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8A2B1-F937-40E4-959D-5E882337D2C7}"/>
              </a:ext>
            </a:extLst>
          </p:cNvPr>
          <p:cNvSpPr>
            <a:spLocks noGrp="1"/>
          </p:cNvSpPr>
          <p:nvPr>
            <p:ph type="title"/>
          </p:nvPr>
        </p:nvSpPr>
        <p:spPr/>
        <p:txBody>
          <a:bodyPr>
            <a:normAutofit/>
          </a:bodyPr>
          <a:lstStyle/>
          <a:p>
            <a:r>
              <a:rPr lang="en-US" sz="5400" dirty="0" err="1">
                <a:latin typeface="Tahoma" panose="020B0604030504040204" pitchFamily="34" charset="0"/>
                <a:ea typeface="Tahoma" panose="020B0604030504040204" pitchFamily="34" charset="0"/>
                <a:cs typeface="Tahoma" panose="020B0604030504040204" pitchFamily="34" charset="0"/>
              </a:rPr>
              <a:t>Mẫu</a:t>
            </a:r>
            <a:r>
              <a:rPr lang="en-US" sz="5400" dirty="0">
                <a:latin typeface="Tahoma" panose="020B0604030504040204" pitchFamily="34" charset="0"/>
                <a:ea typeface="Tahoma" panose="020B0604030504040204" pitchFamily="34" charset="0"/>
                <a:cs typeface="Tahoma" panose="020B0604030504040204" pitchFamily="34" charset="0"/>
              </a:rPr>
              <a:t> (Template)</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C1F9F203-36D0-4611-A9DC-2DC462574B4D}"/>
              </a:ext>
            </a:extLst>
          </p:cNvPr>
          <p:cNvSpPr>
            <a:spLocks noGrp="1"/>
          </p:cNvSpPr>
          <p:nvPr>
            <p:ph idx="1"/>
          </p:nvPr>
        </p:nvSpPr>
        <p:spPr>
          <a:xfrm>
            <a:off x="2589212" y="2133600"/>
            <a:ext cx="8915400" cy="4859628"/>
          </a:xfrm>
        </p:spPr>
        <p:txBody>
          <a:bodyPr>
            <a:normAutofit lnSpcReduction="10000"/>
          </a:bodyPr>
          <a:lstStyle/>
          <a:p>
            <a:pPr fontAlgn="base"/>
            <a:r>
              <a:rPr lang="en-US" sz="2000" b="1" dirty="0" err="1">
                <a:latin typeface="Tahoma" panose="020B0604030504040204" pitchFamily="34" charset="0"/>
                <a:ea typeface="Tahoma" panose="020B0604030504040204" pitchFamily="34" charset="0"/>
                <a:cs typeface="Tahoma" panose="020B0604030504040204" pitchFamily="34" charset="0"/>
              </a:rPr>
              <a:t>Tất</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cả</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mẫu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của</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Wix</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đều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có</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thể</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tùy</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chỉnh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hoàn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toàn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và</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dễ</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dàng</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thay</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đổi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mọi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thứ</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màu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sắc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toàn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bộ</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cấu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trúc</a:t>
            </a:r>
            <a:r>
              <a:rPr lang="en-US" sz="2000" dirty="0">
                <a:latin typeface="Tahoma" panose="020B0604030504040204" pitchFamily="34" charset="0"/>
                <a:ea typeface="Tahoma" panose="020B0604030504040204" pitchFamily="34" charset="0"/>
                <a:cs typeface="Tahoma" panose="020B0604030504040204" pitchFamily="34" charset="0"/>
              </a:rPr>
              <a:t> website</a:t>
            </a:r>
            <a:r>
              <a:rPr lang="en-US" sz="2000" dirty="0" smtClean="0">
                <a:latin typeface="Tahoma" panose="020B0604030504040204" pitchFamily="34" charset="0"/>
                <a:ea typeface="Tahoma" panose="020B0604030504040204" pitchFamily="34" charset="0"/>
                <a:cs typeface="Tahoma" panose="020B0604030504040204" pitchFamily="34" charset="0"/>
              </a:rPr>
              <a:t>.</a:t>
            </a:r>
            <a:r>
              <a:rPr lang="vi-VN"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T</a:t>
            </a:r>
            <a:r>
              <a:rPr lang="vi-VN" sz="2000" dirty="0" smtClean="0">
                <a:latin typeface="Tahoma" panose="020B0604030504040204" pitchFamily="34" charset="0"/>
                <a:ea typeface="Tahoma" panose="020B0604030504040204" pitchFamily="34" charset="0"/>
                <a:cs typeface="Tahoma" panose="020B0604030504040204" pitchFamily="34" charset="0"/>
              </a:rPr>
              <a:t>rước </a:t>
            </a:r>
            <a:r>
              <a:rPr lang="vi-VN" sz="2000" dirty="0">
                <a:latin typeface="Tahoma" panose="020B0604030504040204" pitchFamily="34" charset="0"/>
                <a:ea typeface="Tahoma" panose="020B0604030504040204" pitchFamily="34" charset="0"/>
                <a:cs typeface="Tahoma" panose="020B0604030504040204" pitchFamily="34" charset="0"/>
              </a:rPr>
              <a:t>khi chọn mẫu của mình, có một vài điều bạn cần </a:t>
            </a:r>
            <a:r>
              <a:rPr lang="vi-VN" sz="2000" dirty="0">
                <a:solidFill>
                  <a:srgbClr val="FF0000"/>
                </a:solidFill>
                <a:latin typeface="Tahoma" panose="020B0604030504040204" pitchFamily="34" charset="0"/>
                <a:ea typeface="Tahoma" panose="020B0604030504040204" pitchFamily="34" charset="0"/>
                <a:cs typeface="Tahoma" panose="020B0604030504040204" pitchFamily="34" charset="0"/>
              </a:rPr>
              <a:t>lưu ý</a:t>
            </a:r>
            <a:r>
              <a:rPr lang="vi-VN"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buFont typeface="Wingdings" panose="05000000000000000000" pitchFamily="2" charset="2"/>
              <a:buChar char="Ø"/>
            </a:pPr>
            <a:r>
              <a:rPr lang="en-US" sz="2000" b="1" dirty="0" err="1">
                <a:latin typeface="Tahoma" panose="020B0604030504040204" pitchFamily="34" charset="0"/>
                <a:ea typeface="Tahoma" panose="020B0604030504040204" pitchFamily="34" charset="0"/>
                <a:cs typeface="Tahoma" panose="020B0604030504040204" pitchFamily="34" charset="0"/>
              </a:rPr>
              <a:t>Một</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khi</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đã</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chọn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mẫu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và</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bắt</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đầu</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chỉnh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sửa</a:t>
            </a:r>
            <a:r>
              <a:rPr lang="en-US" sz="2000" b="1" dirty="0">
                <a:latin typeface="Tahoma" panose="020B0604030504040204" pitchFamily="34" charset="0"/>
                <a:ea typeface="Tahoma" panose="020B0604030504040204" pitchFamily="34" charset="0"/>
                <a:cs typeface="Tahoma" panose="020B0604030504040204" pitchFamily="34" charset="0"/>
              </a:rPr>
              <a:t> website </a:t>
            </a:r>
            <a:r>
              <a:rPr lang="en-US" sz="2000" b="1" dirty="0" err="1">
                <a:latin typeface="Tahoma" panose="020B0604030504040204" pitchFamily="34" charset="0"/>
                <a:ea typeface="Tahoma" panose="020B0604030504040204" pitchFamily="34" charset="0"/>
                <a:cs typeface="Tahoma" panose="020B0604030504040204" pitchFamily="34" charset="0"/>
              </a:rPr>
              <a:t>của</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mình</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bạn</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sẽ</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không</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thể</a:t>
            </a:r>
            <a:r>
              <a:rPr lang="en-US" sz="2000" b="1" dirty="0">
                <a:latin typeface="Tahoma" panose="020B0604030504040204" pitchFamily="34" charset="0"/>
                <a:ea typeface="Tahoma" panose="020B0604030504040204" pitchFamily="34" charset="0"/>
                <a:cs typeface="Tahoma" panose="020B0604030504040204" pitchFamily="34" charset="0"/>
              </a:rPr>
              <a:t> quay </a:t>
            </a:r>
            <a:r>
              <a:rPr lang="en-US" sz="2000" b="1" dirty="0" err="1">
                <a:latin typeface="Tahoma" panose="020B0604030504040204" pitchFamily="34" charset="0"/>
                <a:ea typeface="Tahoma" panose="020B0604030504040204" pitchFamily="34" charset="0"/>
                <a:cs typeface="Tahoma" panose="020B0604030504040204" pitchFamily="34" charset="0"/>
              </a:rPr>
              <a:t>trở</a:t>
            </a:r>
            <a:r>
              <a:rPr lang="en-US" sz="2000" b="1" dirty="0">
                <a:latin typeface="Tahoma" panose="020B0604030504040204" pitchFamily="34" charset="0"/>
                <a:ea typeface="Tahoma" panose="020B0604030504040204" pitchFamily="34" charset="0"/>
                <a:cs typeface="Tahoma" panose="020B0604030504040204" pitchFamily="34" charset="0"/>
              </a:rPr>
              <a:t> </a:t>
            </a:r>
            <a:r>
              <a:rPr lang="en-US" sz="2000" b="1" dirty="0" err="1">
                <a:latin typeface="Tahoma" panose="020B0604030504040204" pitchFamily="34" charset="0"/>
                <a:ea typeface="Tahoma" panose="020B0604030504040204" pitchFamily="34" charset="0"/>
                <a:cs typeface="Tahoma" panose="020B0604030504040204" pitchFamily="34" charset="0"/>
              </a:rPr>
              <a:t>lại</a:t>
            </a:r>
            <a:r>
              <a:rPr lang="en-US" sz="2000" b="1"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Nếu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đổi</a:t>
            </a:r>
            <a:r>
              <a:rPr lang="en-US" sz="2000" dirty="0">
                <a:latin typeface="Tahoma" panose="020B0604030504040204" pitchFamily="34" charset="0"/>
                <a:ea typeface="Tahoma" panose="020B0604030504040204" pitchFamily="34" charset="0"/>
                <a:cs typeface="Tahoma" panose="020B0604030504040204" pitchFamily="34" charset="0"/>
              </a:rPr>
              <a:t> ý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quyết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định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mẫu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nội</a:t>
            </a:r>
            <a:r>
              <a:rPr lang="en-US" sz="2000" dirty="0">
                <a:latin typeface="Tahoma" panose="020B0604030504040204" pitchFamily="34" charset="0"/>
                <a:ea typeface="Tahoma" panose="020B0604030504040204" pitchFamily="34" charset="0"/>
                <a:cs typeface="Tahoma" panose="020B0604030504040204" pitchFamily="34" charset="0"/>
              </a:rPr>
              <a:t> dung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bị</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sẽ</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phải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làm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lại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đầu</a:t>
            </a:r>
            <a:r>
              <a:rPr lang="en-US" sz="2000" dirty="0">
                <a:latin typeface="Tahoma" panose="020B0604030504040204" pitchFamily="34" charset="0"/>
                <a:ea typeface="Tahoma" panose="020B0604030504040204" pitchFamily="34" charset="0"/>
                <a:cs typeface="Tahoma" panose="020B0604030504040204" pitchFamily="34" charset="0"/>
              </a:rPr>
              <a:t>. </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buFont typeface="Wingdings" panose="05000000000000000000" pitchFamily="2" charset="2"/>
              <a:buChar char="Ø"/>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buFont typeface="Wingdings" panose="05000000000000000000" pitchFamily="2" charset="2"/>
              <a:buChar char="Ø"/>
            </a:pPr>
            <a:r>
              <a:rPr lang="vi-VN" sz="2000" b="1" dirty="0" smtClean="0">
                <a:latin typeface="Tahoma" panose="020B0604030504040204" pitchFamily="34" charset="0"/>
                <a:ea typeface="Tahoma" panose="020B0604030504040204" pitchFamily="34" charset="0"/>
                <a:cs typeface="Tahoma" panose="020B0604030504040204" pitchFamily="34" charset="0"/>
              </a:rPr>
              <a:t>Các </a:t>
            </a:r>
            <a:r>
              <a:rPr lang="vi-VN" sz="2000" b="1" dirty="0">
                <a:latin typeface="Tahoma" panose="020B0604030504040204" pitchFamily="34" charset="0"/>
                <a:ea typeface="Tahoma" panose="020B0604030504040204" pitchFamily="34" charset="0"/>
                <a:cs typeface="Tahoma" panose="020B0604030504040204" pitchFamily="34" charset="0"/>
              </a:rPr>
              <a:t>mẫu của Wix thân thiện với thiết bị di động, nhưng không tự động đáp ứng thiết bị di động.</a:t>
            </a:r>
            <a:r>
              <a:rPr lang="vi-VN" sz="2000" dirty="0">
                <a:latin typeface="Tahoma" panose="020B0604030504040204" pitchFamily="34" charset="0"/>
                <a:ea typeface="Tahoma" panose="020B0604030504040204" pitchFamily="34" charset="0"/>
                <a:cs typeface="Tahoma" panose="020B0604030504040204" pitchFamily="34" charset="0"/>
              </a:rPr>
              <a:t> Điều này đồng nghĩa, nếu bạn thay đổi đáng kể đối với mẫu ban đầu, bạn sẽ phải sử dụng trình chỉnh sửa xem trên thiết bị di động riêng biệt để thực hiện các điều chỉnh, nhằm đảm bảo website của bạn không trông như một mớ hỗn độn trên các màn hình nhỏ hơn.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4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9B564-B824-41BF-891A-B730D0442DA4}"/>
              </a:ext>
            </a:extLst>
          </p:cNvPr>
          <p:cNvSpPr>
            <a:spLocks noGrp="1"/>
          </p:cNvSpPr>
          <p:nvPr>
            <p:ph type="title"/>
          </p:nvPr>
        </p:nvSpPr>
        <p:spPr/>
        <p:txBody>
          <a:bodyPr>
            <a:normAutofit/>
          </a:bodyPr>
          <a:lstStyle/>
          <a:p>
            <a:r>
              <a:rPr lang="vi-VN" sz="5400" b="1" dirty="0"/>
              <a:t>Thương mại điện tử</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6854D30D-A594-4E80-B730-36BE60D5382C}"/>
              </a:ext>
            </a:extLst>
          </p:cNvPr>
          <p:cNvSpPr>
            <a:spLocks noGrp="1"/>
          </p:cNvSpPr>
          <p:nvPr>
            <p:ph idx="1"/>
          </p:nvPr>
        </p:nvSpPr>
        <p:spPr/>
        <p:txBody>
          <a:bodyPr>
            <a:normAutofit/>
          </a:bodyPr>
          <a:lstStyle/>
          <a:p>
            <a:r>
              <a:rPr lang="vi-VN" sz="2000" dirty="0">
                <a:latin typeface="Tahoma" panose="020B0604030504040204" pitchFamily="34" charset="0"/>
                <a:ea typeface="Tahoma" panose="020B0604030504040204" pitchFamily="34" charset="0"/>
                <a:cs typeface="Tahoma" panose="020B0604030504040204" pitchFamily="34" charset="0"/>
              </a:rPr>
              <a:t>Bán hàng trực tuyến là một tính năng quan trọng mà hầu hết người mới bắt đầu tìm kiếm.</a:t>
            </a:r>
            <a:endParaRPr lang="en-US" sz="2000" dirty="0">
              <a:latin typeface="Tahoma" panose="020B0604030504040204" pitchFamily="34" charset="0"/>
              <a:ea typeface="Tahoma" panose="020B0604030504040204" pitchFamily="34" charset="0"/>
              <a:cs typeface="Tahoma" panose="020B0604030504040204" pitchFamily="34" charset="0"/>
            </a:endParaRPr>
          </a:p>
          <a:p>
            <a:pPr fontAlgn="base"/>
            <a:r>
              <a:rPr lang="vi-VN" sz="2000" dirty="0">
                <a:latin typeface="Tahoma" panose="020B0604030504040204" pitchFamily="34" charset="0"/>
                <a:ea typeface="Tahoma" panose="020B0604030504040204" pitchFamily="34" charset="0"/>
                <a:cs typeface="Tahoma" panose="020B0604030504040204" pitchFamily="34" charset="0"/>
              </a:rPr>
              <a:t>Wix cung cấp dịch vụ thương mại điện tử với các gói trả phí. Điều này có nghĩa là nếu không nâng cấp lên gói trả phí, thì người dùng có gói miễn phí không thể tạo Thương mại điện tử trên Wix.</a:t>
            </a:r>
          </a:p>
          <a:p>
            <a:pPr fontAlgn="base"/>
            <a:r>
              <a:rPr lang="vi-VN" sz="2000" dirty="0">
                <a:latin typeface="Tahoma" panose="020B0604030504040204" pitchFamily="34" charset="0"/>
                <a:ea typeface="Tahoma" panose="020B0604030504040204" pitchFamily="34" charset="0"/>
                <a:cs typeface="Tahoma" panose="020B0604030504040204" pitchFamily="34" charset="0"/>
              </a:rPr>
              <a:t>Với WixStores, bạn chỉ có thể thanh toán bằng PayPal hoặc Authorize.net.</a:t>
            </a:r>
          </a:p>
          <a:p>
            <a:pPr fontAlgn="base"/>
            <a:r>
              <a:rPr lang="vi-VN" sz="2000" dirty="0">
                <a:latin typeface="Tahoma" panose="020B0604030504040204" pitchFamily="34" charset="0"/>
                <a:ea typeface="Tahoma" panose="020B0604030504040204" pitchFamily="34" charset="0"/>
                <a:cs typeface="Tahoma" panose="020B0604030504040204" pitchFamily="34" charset="0"/>
              </a:rPr>
              <a:t>Có một vài ứng dụng của bên thứ ba giúp bán hàng trực tuyến, nhưng những ứng dụng đó sẽ khiến bạn mất nhiều tiền hơn vì phí hàng tháng của chúng. Chưa kể bạn không có cổng thanh toán và chức năng bị giới hạn.</a:t>
            </a: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7175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C3519-95B6-4073-AC14-B2BC8C235362}"/>
              </a:ext>
            </a:extLst>
          </p:cNvPr>
          <p:cNvSpPr>
            <a:spLocks noGrp="1"/>
          </p:cNvSpPr>
          <p:nvPr>
            <p:ph type="title"/>
          </p:nvPr>
        </p:nvSpPr>
        <p:spPr/>
        <p:txBody>
          <a:bodyPr>
            <a:normAutofit/>
          </a:bodyPr>
          <a:lstStyle/>
          <a:p>
            <a:r>
              <a:rPr lang="vi-VN" sz="5400" b="1" dirty="0"/>
              <a:t>Thương mại điện tử</a:t>
            </a:r>
          </a:p>
        </p:txBody>
      </p:sp>
      <p:sp>
        <p:nvSpPr>
          <p:cNvPr id="3" name="Content Placeholder 2">
            <a:extLst>
              <a:ext uri="{FF2B5EF4-FFF2-40B4-BE49-F238E27FC236}">
                <a16:creationId xmlns:a16="http://schemas.microsoft.com/office/drawing/2014/main" xmlns="" id="{A8445EB5-5F68-4396-B80E-AFD9463286BA}"/>
              </a:ext>
            </a:extLst>
          </p:cNvPr>
          <p:cNvSpPr>
            <a:spLocks noGrp="1"/>
          </p:cNvSpPr>
          <p:nvPr>
            <p:ph idx="1"/>
          </p:nvPr>
        </p:nvSpPr>
        <p:spPr>
          <a:xfrm>
            <a:off x="2589212" y="1622738"/>
            <a:ext cx="8915400" cy="5235262"/>
          </a:xfrm>
        </p:spPr>
        <p:txBody>
          <a:bodyPr>
            <a:normAutofit/>
          </a:bodyPr>
          <a:lstStyle/>
          <a:p>
            <a:pPr marL="0" indent="0">
              <a:buNone/>
            </a:pP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vi-VN" sz="2000" dirty="0">
                <a:latin typeface="Tahoma" panose="020B0604030504040204" pitchFamily="34" charset="0"/>
                <a:ea typeface="Tahoma" panose="020B0604030504040204" pitchFamily="34" charset="0"/>
                <a:cs typeface="Tahoma" panose="020B0604030504040204" pitchFamily="34" charset="0"/>
              </a:rPr>
              <a:t>Wix gần đây đã thêm vào một số tính năng thương mại điện tử thú vị, chẳng hạn như </a:t>
            </a:r>
            <a:r>
              <a:rPr lang="vi-VN" sz="2000" b="1" dirty="0">
                <a:latin typeface="Tahoma" panose="020B0604030504040204" pitchFamily="34" charset="0"/>
                <a:ea typeface="Tahoma" panose="020B0604030504040204" pitchFamily="34" charset="0"/>
                <a:cs typeface="Tahoma" panose="020B0604030504040204" pitchFamily="34" charset="0"/>
              </a:rPr>
              <a:t>khôi phục giỏ hàng bị bỏ, phân tích cửa hàng, nhãn vận chuyển có thể in </a:t>
            </a:r>
            <a:r>
              <a:rPr lang="vi-VN" sz="2000" b="1" dirty="0" smtClean="0">
                <a:latin typeface="Tahoma" panose="020B0604030504040204" pitchFamily="34" charset="0"/>
                <a:ea typeface="Tahoma" panose="020B0604030504040204" pitchFamily="34" charset="0"/>
                <a:cs typeface="Tahoma" panose="020B0604030504040204" pitchFamily="34" charset="0"/>
              </a:rPr>
              <a:t>ra</a:t>
            </a:r>
            <a:r>
              <a:rPr lang="en-US" sz="2000" b="1" dirty="0" smtClean="0">
                <a:latin typeface="Tahoma" panose="020B0604030504040204" pitchFamily="34" charset="0"/>
                <a:ea typeface="Tahoma" panose="020B0604030504040204" pitchFamily="34" charset="0"/>
                <a:cs typeface="Tahoma" panose="020B0604030504040204" pitchFamily="34" charset="0"/>
              </a:rPr>
              <a:t>.</a:t>
            </a:r>
          </a:p>
          <a:p>
            <a:endParaRPr lang="en-US" sz="2000" b="1"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smtClean="0">
                <a:latin typeface="Tahoma" panose="020B0604030504040204" pitchFamily="34" charset="0"/>
                <a:ea typeface="Tahoma" panose="020B0604030504040204" pitchFamily="34" charset="0"/>
                <a:cs typeface="Tahoma" panose="020B0604030504040204" pitchFamily="34" charset="0"/>
              </a:rPr>
              <a:t>Xây</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dựng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cửa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trực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tuyến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với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Wix</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cực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dễ</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dàng</a:t>
            </a:r>
            <a:r>
              <a:rPr lang="en-US" sz="2000" b="1"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chọn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mẫu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danh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mục</a:t>
            </a:r>
            <a:r>
              <a:rPr lang="en-US" sz="2000" dirty="0">
                <a:latin typeface="Tahoma" panose="020B0604030504040204" pitchFamily="34" charset="0"/>
                <a:ea typeface="Tahoma" panose="020B0604030504040204" pitchFamily="34" charset="0"/>
                <a:cs typeface="Tahoma" panose="020B0604030504040204" pitchFamily="34" charset="0"/>
              </a:rPr>
              <a:t> Online Store (</a:t>
            </a:r>
            <a:r>
              <a:rPr lang="en-US" sz="2000" dirty="0" err="1">
                <a:latin typeface="Tahoma" panose="020B0604030504040204" pitchFamily="34" charset="0"/>
                <a:ea typeface="Tahoma" panose="020B0604030504040204" pitchFamily="34" charset="0"/>
                <a:cs typeface="Tahoma" panose="020B0604030504040204" pitchFamily="34" charset="0"/>
              </a:rPr>
              <a:t>Cửa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Trực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tuyến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hoặc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chỉ</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cần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nhấp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nút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thêm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một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cửa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hàng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vào</a:t>
            </a:r>
            <a:r>
              <a:rPr lang="en-US" sz="2000" dirty="0">
                <a:latin typeface="Tahoma" panose="020B0604030504040204" pitchFamily="34" charset="0"/>
                <a:ea typeface="Tahoma" panose="020B0604030504040204" pitchFamily="34" charset="0"/>
                <a:cs typeface="Tahoma" panose="020B0604030504040204" pitchFamily="34" charset="0"/>
              </a:rPr>
              <a:t> website </a:t>
            </a:r>
            <a:r>
              <a:rPr lang="en-US" sz="2000" dirty="0" err="1">
                <a:latin typeface="Tahoma" panose="020B0604030504040204" pitchFamily="34" charset="0"/>
                <a:ea typeface="Tahoma" panose="020B0604030504040204" pitchFamily="34" charset="0"/>
                <a:cs typeface="Tahoma" panose="020B0604030504040204" pitchFamily="34" charset="0"/>
              </a:rPr>
              <a:t>Wix</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sẵn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smtClean="0">
                <a:latin typeface="Tahoma" panose="020B0604030504040204" pitchFamily="34" charset="0"/>
                <a:ea typeface="Tahoma" panose="020B0604030504040204" pitchFamily="34" charset="0"/>
                <a:cs typeface="Tahoma" panose="020B0604030504040204" pitchFamily="34" charset="0"/>
              </a:rPr>
              <a:t>.</a:t>
            </a:r>
          </a:p>
          <a:p>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vi-VN" sz="2000" dirty="0" smtClean="0">
                <a:latin typeface="Tahoma" panose="020B0604030504040204" pitchFamily="34" charset="0"/>
                <a:ea typeface="Tahoma" panose="020B0604030504040204" pitchFamily="34" charset="0"/>
                <a:cs typeface="Tahoma" panose="020B0604030504040204" pitchFamily="34" charset="0"/>
              </a:rPr>
              <a:t>Bạn </a:t>
            </a:r>
            <a:r>
              <a:rPr lang="vi-VN" sz="2000" dirty="0">
                <a:latin typeface="Tahoma" panose="020B0604030504040204" pitchFamily="34" charset="0"/>
                <a:ea typeface="Tahoma" panose="020B0604030504040204" pitchFamily="34" charset="0"/>
                <a:cs typeface="Tahoma" panose="020B0604030504040204" pitchFamily="34" charset="0"/>
              </a:rPr>
              <a:t>cần nâng cấp lên gói trả phí để chấp nhận thanh toán, </a:t>
            </a:r>
            <a:r>
              <a:rPr lang="vi-VN" sz="2000" dirty="0" smtClean="0">
                <a:latin typeface="Tahoma" panose="020B0604030504040204" pitchFamily="34" charset="0"/>
                <a:ea typeface="Tahoma" panose="020B0604030504040204" pitchFamily="34" charset="0"/>
                <a:cs typeface="Tahoma" panose="020B0604030504040204" pitchFamily="34" charset="0"/>
              </a:rPr>
              <a:t>nhưng </a:t>
            </a:r>
            <a:r>
              <a:rPr lang="vi-VN" sz="2000" dirty="0">
                <a:latin typeface="Tahoma" panose="020B0604030504040204" pitchFamily="34" charset="0"/>
                <a:ea typeface="Tahoma" panose="020B0604030504040204" pitchFamily="34" charset="0"/>
                <a:cs typeface="Tahoma" panose="020B0604030504040204" pitchFamily="34" charset="0"/>
              </a:rPr>
              <a:t>không giống như các giải pháp thương mại điện tử khác, Wix không thu bất kỳ khoản hoa hồng nào đối với doanh số bạn tạo ra.</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3586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CC3519-95B6-4073-AC14-B2BC8C235362}"/>
              </a:ext>
            </a:extLst>
          </p:cNvPr>
          <p:cNvSpPr>
            <a:spLocks noGrp="1"/>
          </p:cNvSpPr>
          <p:nvPr>
            <p:ph type="title"/>
          </p:nvPr>
        </p:nvSpPr>
        <p:spPr>
          <a:xfrm>
            <a:off x="2589212" y="64817"/>
            <a:ext cx="8911687" cy="1280890"/>
          </a:xfrm>
        </p:spPr>
        <p:txBody>
          <a:bodyPr>
            <a:normAutofit/>
          </a:bodyPr>
          <a:lstStyle/>
          <a:p>
            <a:r>
              <a:rPr lang="en-US" sz="5400" b="1" dirty="0">
                <a:latin typeface="Tahoma" panose="020B0604030504040204" pitchFamily="34" charset="0"/>
                <a:ea typeface="Tahoma" panose="020B0604030504040204" pitchFamily="34" charset="0"/>
                <a:cs typeface="Tahoma" panose="020B0604030504040204" pitchFamily="34" charset="0"/>
              </a:rPr>
              <a:t>SEO Wiz </a:t>
            </a:r>
            <a:r>
              <a:rPr lang="en-US" sz="5400" b="1" dirty="0" err="1">
                <a:latin typeface="Tahoma" panose="020B0604030504040204" pitchFamily="34" charset="0"/>
                <a:ea typeface="Tahoma" panose="020B0604030504040204" pitchFamily="34" charset="0"/>
                <a:cs typeface="Tahoma" panose="020B0604030504040204" pitchFamily="34" charset="0"/>
              </a:rPr>
              <a:t>của</a:t>
            </a:r>
            <a:r>
              <a:rPr lang="en-US" sz="5400" b="1" dirty="0">
                <a:latin typeface="Tahoma" panose="020B0604030504040204" pitchFamily="34" charset="0"/>
                <a:ea typeface="Tahoma" panose="020B0604030504040204" pitchFamily="34" charset="0"/>
                <a:cs typeface="Tahoma" panose="020B0604030504040204" pitchFamily="34" charset="0"/>
              </a:rPr>
              <a:t> </a:t>
            </a:r>
            <a:r>
              <a:rPr lang="en-US" sz="5400" b="1" dirty="0" err="1">
                <a:latin typeface="Tahoma" panose="020B0604030504040204" pitchFamily="34" charset="0"/>
                <a:ea typeface="Tahoma" panose="020B0604030504040204" pitchFamily="34" charset="0"/>
                <a:cs typeface="Tahoma" panose="020B0604030504040204" pitchFamily="34" charset="0"/>
              </a:rPr>
              <a:t>Wix</a:t>
            </a:r>
            <a:endParaRPr 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A8445EB5-5F68-4396-B80E-AFD9463286BA}"/>
              </a:ext>
            </a:extLst>
          </p:cNvPr>
          <p:cNvSpPr>
            <a:spLocks noGrp="1"/>
          </p:cNvSpPr>
          <p:nvPr>
            <p:ph idx="1"/>
          </p:nvPr>
        </p:nvSpPr>
        <p:spPr>
          <a:xfrm>
            <a:off x="2015231" y="932155"/>
            <a:ext cx="10085033" cy="5925845"/>
          </a:xfrm>
        </p:spPr>
        <p:txBody>
          <a:bodyPr/>
          <a:lstStyle/>
          <a:p>
            <a:endParaRPr lang="en-US" sz="2000" dirty="0"/>
          </a:p>
          <a:p>
            <a:r>
              <a:rPr lang="vi-VN" sz="2000" dirty="0"/>
              <a:t>Nếu </a:t>
            </a:r>
            <a:r>
              <a:rPr lang="en-US" sz="2000" dirty="0" err="1" smtClean="0">
                <a:latin typeface="Tahoma" panose="020B0604030504040204" pitchFamily="34" charset="0"/>
                <a:ea typeface="Tahoma" panose="020B0604030504040204" pitchFamily="34" charset="0"/>
                <a:cs typeface="Tahoma" panose="020B0604030504040204" pitchFamily="34" charset="0"/>
              </a:rPr>
              <a:t>người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dùng</a:t>
            </a:r>
            <a:r>
              <a:rPr lang="vi-VN" sz="2000" dirty="0" smtClean="0">
                <a:latin typeface="Tahoma" panose="020B0604030504040204" pitchFamily="34" charset="0"/>
                <a:ea typeface="Tahoma" panose="020B0604030504040204" pitchFamily="34" charset="0"/>
                <a:cs typeface="Tahoma" panose="020B0604030504040204" pitchFamily="34" charset="0"/>
              </a:rPr>
              <a:t> </a:t>
            </a:r>
            <a:r>
              <a:rPr lang="vi-VN" sz="2000" dirty="0"/>
              <a:t>chỉ nghe nói về Tối ưu hóa Công cụ Tìm kiếm nhưng bạn thực sự không biết mình phải làm gì, thì điều đó sẽ không thành vấn đề. SEO Wiz miễn phí sẽ hỏi bạn một vài câu hỏi về website của bạn và sau đó đưa ra một </a:t>
            </a:r>
            <a:r>
              <a:rPr lang="vi-VN" sz="2000" b="1" dirty="0"/>
              <a:t>kế hoạch SEO được cá nhân hóa</a:t>
            </a:r>
            <a:r>
              <a:rPr lang="vi-VN" sz="2000" dirty="0"/>
              <a:t> dành cho bạn, hướng dẫn bạn từng bước</a:t>
            </a:r>
            <a:r>
              <a:rPr lang="vi-VN" sz="2000" dirty="0" smtClean="0"/>
              <a:t>.</a:t>
            </a:r>
            <a:endParaRPr lang="en-US" sz="2000" dirty="0" smtClean="0"/>
          </a:p>
          <a:p>
            <a:endParaRPr lang="en-US" sz="2000" dirty="0" smtClean="0"/>
          </a:p>
          <a:p>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lấy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đề</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xuất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từ</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khóa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và</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theo</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dõi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thành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các</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công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cụ</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tìm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kiếm</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tất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cả</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thông</a:t>
            </a:r>
            <a:r>
              <a:rPr lang="en-US" sz="2000" dirty="0">
                <a:latin typeface="Tahoma" panose="020B0604030504040204" pitchFamily="34" charset="0"/>
                <a:ea typeface="Tahoma" panose="020B0604030504040204" pitchFamily="34" charset="0"/>
                <a:cs typeface="Tahoma" panose="020B0604030504040204" pitchFamily="34" charset="0"/>
              </a:rPr>
              <a:t> qua </a:t>
            </a:r>
            <a:r>
              <a:rPr lang="en-US" sz="2000" dirty="0" err="1">
                <a:latin typeface="Tahoma" panose="020B0604030504040204" pitchFamily="34" charset="0"/>
                <a:ea typeface="Tahoma" panose="020B0604030504040204" pitchFamily="34" charset="0"/>
                <a:cs typeface="Tahoma" panose="020B0604030504040204" pitchFamily="34" charset="0"/>
              </a:rPr>
              <a:t>bảng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điều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khiển</a:t>
            </a:r>
            <a:r>
              <a:rPr lang="en-US" sz="2000" dirty="0">
                <a:latin typeface="Tahoma" panose="020B0604030504040204" pitchFamily="34" charset="0"/>
                <a:ea typeface="Tahoma" panose="020B0604030504040204" pitchFamily="34" charset="0"/>
                <a:cs typeface="Tahoma" panose="020B0604030504040204" pitchFamily="34" charset="0"/>
              </a:rPr>
              <a:t> SEO Wiz</a:t>
            </a:r>
            <a:r>
              <a:rPr lang="en-US" sz="2000" dirty="0" smtClean="0">
                <a:latin typeface="Tahoma" panose="020B0604030504040204" pitchFamily="34" charset="0"/>
                <a:ea typeface="Tahoma" panose="020B0604030504040204" pitchFamily="34" charset="0"/>
                <a:cs typeface="Tahoma" panose="020B0604030504040204" pitchFamily="34" charset="0"/>
              </a:rPr>
              <a:t>.</a:t>
            </a:r>
          </a:p>
          <a:p>
            <a:endParaRPr lang="en-US" sz="2000" dirty="0" smtClean="0"/>
          </a:p>
          <a:p>
            <a:r>
              <a:rPr lang="en-US" sz="2000" dirty="0" err="1">
                <a:latin typeface="Tahoma" panose="020B0604030504040204" pitchFamily="34" charset="0"/>
                <a:ea typeface="Tahoma" panose="020B0604030504040204" pitchFamily="34" charset="0"/>
                <a:cs typeface="Tahoma" panose="020B0604030504040204" pitchFamily="34" charset="0"/>
              </a:rPr>
              <a:t>Nếu</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nâng</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cấp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lên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gói</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trả</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phí</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còn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có</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nối</a:t>
            </a:r>
            <a:r>
              <a:rPr lang="en-US" sz="2000" dirty="0">
                <a:latin typeface="Tahoma" panose="020B0604030504040204" pitchFamily="34" charset="0"/>
                <a:ea typeface="Tahoma" panose="020B0604030504040204" pitchFamily="34" charset="0"/>
                <a:cs typeface="Tahoma" panose="020B0604030504040204" pitchFamily="34" charset="0"/>
              </a:rPr>
              <a:t> website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mình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với</a:t>
            </a:r>
            <a:r>
              <a:rPr lang="en-US" sz="2000" dirty="0">
                <a:latin typeface="Tahoma" panose="020B0604030504040204" pitchFamily="34" charset="0"/>
                <a:ea typeface="Tahoma" panose="020B0604030504040204" pitchFamily="34" charset="0"/>
                <a:cs typeface="Tahoma" panose="020B0604030504040204" pitchFamily="34" charset="0"/>
              </a:rPr>
              <a:t> Google Analytics </a:t>
            </a:r>
            <a:r>
              <a:rPr lang="en-US" sz="2000" dirty="0" err="1">
                <a:latin typeface="Tahoma" panose="020B0604030504040204" pitchFamily="34" charset="0"/>
                <a:ea typeface="Tahoma" panose="020B0604030504040204" pitchFamily="34" charset="0"/>
                <a:cs typeface="Tahoma" panose="020B0604030504040204" pitchFamily="34" charset="0"/>
              </a:rPr>
              <a:t>để</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thông</a:t>
            </a:r>
            <a:r>
              <a:rPr lang="en-US" sz="2000" dirty="0">
                <a:latin typeface="Tahoma" panose="020B0604030504040204" pitchFamily="34" charset="0"/>
                <a:ea typeface="Tahoma" panose="020B0604030504040204" pitchFamily="34" charset="0"/>
                <a:cs typeface="Tahoma" panose="020B0604030504040204" pitchFamily="34" charset="0"/>
              </a:rPr>
              <a:t> tin chi </a:t>
            </a:r>
            <a:r>
              <a:rPr lang="en-US" sz="2000" dirty="0" err="1">
                <a:latin typeface="Tahoma" panose="020B0604030504040204" pitchFamily="34" charset="0"/>
                <a:ea typeface="Tahoma" panose="020B0604030504040204" pitchFamily="34" charset="0"/>
                <a:cs typeface="Tahoma" panose="020B0604030504040204" pitchFamily="34" charset="0"/>
              </a:rPr>
              <a:t>tiết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về</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khách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truy</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cập</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của</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bạn</a:t>
            </a:r>
            <a:r>
              <a:rPr lang="en-US" sz="2000" dirty="0">
                <a:latin typeface="Tahoma" panose="020B0604030504040204" pitchFamily="34" charset="0"/>
                <a:ea typeface="Tahoma" panose="020B0604030504040204" pitchFamily="34" charset="0"/>
                <a:cs typeface="Tahoma" panose="020B0604030504040204" pitchFamily="34" charset="0"/>
              </a:rPr>
              <a:t>.</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4040550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F4A53-E4E2-4DE5-93A9-BEEC37CB6A09}"/>
              </a:ext>
            </a:extLst>
          </p:cNvPr>
          <p:cNvSpPr>
            <a:spLocks noGrp="1"/>
          </p:cNvSpPr>
          <p:nvPr>
            <p:ph type="title"/>
          </p:nvPr>
        </p:nvSpPr>
        <p:spPr>
          <a:xfrm>
            <a:off x="2237159" y="0"/>
            <a:ext cx="8911687" cy="1280890"/>
          </a:xfrm>
        </p:spPr>
        <p:txBody>
          <a:bodyPr>
            <a:normAutofit/>
          </a:bodyPr>
          <a:lstStyle/>
          <a:p>
            <a:r>
              <a:rPr lang="en-US" sz="5400" dirty="0">
                <a:latin typeface="Tahoma" panose="020B0604030504040204" pitchFamily="34" charset="0"/>
                <a:ea typeface="Tahoma" panose="020B0604030504040204" pitchFamily="34" charset="0"/>
                <a:cs typeface="Tahoma" panose="020B0604030504040204" pitchFamily="34" charset="0"/>
              </a:rPr>
              <a:t>Di </a:t>
            </a:r>
            <a:r>
              <a:rPr lang="en-US" sz="5400" dirty="0" err="1">
                <a:latin typeface="Tahoma" panose="020B0604030504040204" pitchFamily="34" charset="0"/>
                <a:ea typeface="Tahoma" panose="020B0604030504040204" pitchFamily="34" charset="0"/>
                <a:cs typeface="Tahoma" panose="020B0604030504040204" pitchFamily="34" charset="0"/>
              </a:rPr>
              <a:t>chuyển</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dữ</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liệu</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2">
            <a:extLst>
              <a:ext uri="{FF2B5EF4-FFF2-40B4-BE49-F238E27FC236}">
                <a16:creationId xmlns:a16="http://schemas.microsoft.com/office/drawing/2014/main" xmlns="" id="{B513ECFA-7DD8-4E81-A02F-A0DCBEFF00B0}"/>
              </a:ext>
            </a:extLst>
          </p:cNvPr>
          <p:cNvSpPr>
            <a:spLocks noGrp="1"/>
          </p:cNvSpPr>
          <p:nvPr>
            <p:ph idx="1"/>
          </p:nvPr>
        </p:nvSpPr>
        <p:spPr>
          <a:xfrm>
            <a:off x="2233446" y="965914"/>
            <a:ext cx="8915400" cy="5370491"/>
          </a:xfrm>
        </p:spPr>
        <p:txBody>
          <a:bodyPr>
            <a:normAutofit/>
          </a:bodyPr>
          <a:lstStyle/>
          <a:p>
            <a:pPr fontAlgn="base"/>
            <a:endParaRPr lang="en-US" sz="2000" dirty="0" smtClean="0">
              <a:ea typeface="Tahoma" panose="020B0604030504040204" pitchFamily="34" charset="0"/>
              <a:cs typeface="Tahoma" panose="020B0604030504040204" pitchFamily="34" charset="0"/>
            </a:endParaRPr>
          </a:p>
          <a:p>
            <a:pPr fontAlgn="base"/>
            <a:r>
              <a:rPr lang="vi-VN" sz="2000" dirty="0" smtClean="0">
                <a:ea typeface="Tahoma" panose="020B0604030504040204" pitchFamily="34" charset="0"/>
                <a:cs typeface="Tahoma" panose="020B0604030504040204" pitchFamily="34" charset="0"/>
              </a:rPr>
              <a:t>Wix </a:t>
            </a:r>
            <a:r>
              <a:rPr lang="vi-VN" sz="2000" dirty="0">
                <a:ea typeface="Tahoma" panose="020B0604030504040204" pitchFamily="34" charset="0"/>
                <a:cs typeface="Tahoma" panose="020B0604030504040204" pitchFamily="34" charset="0"/>
              </a:rPr>
              <a:t>rất hạn với viện di chuyển dữ liệu sang nền tảng khác. Bạn chỉ có thể xuất các post thành định dạng XML.</a:t>
            </a:r>
          </a:p>
          <a:p>
            <a:pPr fontAlgn="base"/>
            <a:r>
              <a:rPr lang="vi-VN" sz="2000" dirty="0">
                <a:ea typeface="Tahoma" panose="020B0604030504040204" pitchFamily="34" charset="0"/>
                <a:cs typeface="Tahoma" panose="020B0604030504040204" pitchFamily="34" charset="0"/>
              </a:rPr>
              <a:t>Bạn phải tải xuống thủ công các trang, hình ảnh, video và nội dung khác của mình.</a:t>
            </a:r>
          </a:p>
          <a:p>
            <a:pPr fontAlgn="base"/>
            <a:r>
              <a:rPr lang="vi-VN" sz="2000" dirty="0">
                <a:ea typeface="Tahoma" panose="020B0604030504040204" pitchFamily="34" charset="0"/>
                <a:cs typeface="Tahoma" panose="020B0604030504040204" pitchFamily="34" charset="0"/>
              </a:rPr>
              <a:t>Theo tài liệu của Wix, tất cả nội dung của bạn được lưu trữ riêng trên server của Wix và không thể xuất ra ở nơi khác.</a:t>
            </a:r>
          </a:p>
          <a:p>
            <a:pPr fontAlgn="base"/>
            <a:r>
              <a:rPr lang="vi-VN" sz="2000" dirty="0">
                <a:ea typeface="Tahoma" panose="020B0604030504040204" pitchFamily="34" charset="0"/>
                <a:cs typeface="Tahoma" panose="020B0604030504040204" pitchFamily="34" charset="0"/>
              </a:rPr>
              <a:t>Điều này gây rất nhiều khó khăn khi di chuyển content sang nền tảng khác nếu cần.</a:t>
            </a:r>
          </a:p>
          <a:p>
            <a:endParaRPr lang="en-US" sz="2000" dirty="0"/>
          </a:p>
        </p:txBody>
      </p:sp>
    </p:spTree>
    <p:extLst>
      <p:ext uri="{BB962C8B-B14F-4D97-AF65-F5344CB8AC3E}">
        <p14:creationId xmlns:p14="http://schemas.microsoft.com/office/powerpoint/2010/main" val="3551179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F4A53-E4E2-4DE5-93A9-BEEC37CB6A09}"/>
              </a:ext>
            </a:extLst>
          </p:cNvPr>
          <p:cNvSpPr>
            <a:spLocks noGrp="1"/>
          </p:cNvSpPr>
          <p:nvPr>
            <p:ph type="title"/>
          </p:nvPr>
        </p:nvSpPr>
        <p:spPr>
          <a:xfrm>
            <a:off x="2589212" y="0"/>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Mức</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gia</a:t>
            </a:r>
            <a:r>
              <a:rPr lang="en-US" sz="5400" dirty="0" smtClean="0">
                <a:latin typeface="Tahoma" panose="020B0604030504040204" pitchFamily="34" charset="0"/>
                <a:ea typeface="Tahoma" panose="020B0604030504040204" pitchFamily="34" charset="0"/>
                <a:cs typeface="Tahoma" panose="020B0604030504040204" pitchFamily="34" charset="0"/>
              </a:rPr>
              <a:t>́</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B513ECFA-7DD8-4E81-A02F-A0DCBEFF00B0}"/>
              </a:ext>
            </a:extLst>
          </p:cNvPr>
          <p:cNvSpPr>
            <a:spLocks noGrp="1"/>
          </p:cNvSpPr>
          <p:nvPr>
            <p:ph idx="1"/>
          </p:nvPr>
        </p:nvSpPr>
        <p:spPr>
          <a:xfrm>
            <a:off x="1922741" y="1034311"/>
            <a:ext cx="9578158" cy="4413453"/>
          </a:xfrm>
        </p:spPr>
        <p:txBody>
          <a:bodyPr/>
          <a:lstStyle/>
          <a:p>
            <a:pPr fontAlgn="base"/>
            <a:r>
              <a:rPr lang="vi-VN" sz="2000" dirty="0">
                <a:ea typeface="Tahoma" panose="020B0604030504040204" pitchFamily="34" charset="0"/>
                <a:cs typeface="Tahoma" panose="020B0604030504040204" pitchFamily="34" charset="0"/>
              </a:rPr>
              <a:t>Wix tạo trang web hoàn toàn miễn phí. Tuy nhiên, nó có hai nhược điểm chính đối với nó</a:t>
            </a:r>
            <a:r>
              <a:rPr lang="vi-VN" sz="2000" dirty="0" smtClean="0">
                <a:ea typeface="Tahoma" panose="020B0604030504040204" pitchFamily="34" charset="0"/>
                <a:cs typeface="Tahoma" panose="020B0604030504040204" pitchFamily="34" charset="0"/>
              </a:rPr>
              <a:t>.</a:t>
            </a:r>
            <a:endParaRPr lang="en-US" sz="2000" dirty="0" smtClean="0">
              <a:ea typeface="Tahoma" panose="020B0604030504040204" pitchFamily="34" charset="0"/>
              <a:cs typeface="Tahoma" panose="020B0604030504040204" pitchFamily="34" charset="0"/>
            </a:endParaRPr>
          </a:p>
          <a:p>
            <a:pPr fontAlgn="base"/>
            <a:endParaRPr lang="vi-VN" sz="2000" dirty="0">
              <a:ea typeface="Tahoma" panose="020B0604030504040204" pitchFamily="34" charset="0"/>
              <a:cs typeface="Tahoma" panose="020B0604030504040204" pitchFamily="34" charset="0"/>
            </a:endParaRPr>
          </a:p>
          <a:p>
            <a:pPr fontAlgn="base"/>
            <a:r>
              <a:rPr lang="vi-VN" sz="2000" dirty="0">
                <a:ea typeface="Tahoma" panose="020B0604030504040204" pitchFamily="34" charset="0"/>
                <a:cs typeface="Tahoma" panose="020B0604030504040204" pitchFamily="34" charset="0"/>
              </a:rPr>
              <a:t>Đầu tiên, các quảng cáo mang nhãn hiệu Wix sẽ xuất hiện ở đầu và cuối trang web của bạn</a:t>
            </a:r>
            <a:r>
              <a:rPr lang="vi-VN" sz="2000" dirty="0" smtClean="0">
                <a:ea typeface="Tahoma" panose="020B0604030504040204" pitchFamily="34" charset="0"/>
                <a:cs typeface="Tahoma" panose="020B0604030504040204" pitchFamily="34" charset="0"/>
              </a:rPr>
              <a:t>.</a:t>
            </a:r>
            <a:endParaRPr lang="en-US" sz="2000" dirty="0" smtClean="0">
              <a:ea typeface="Tahoma" panose="020B0604030504040204" pitchFamily="34" charset="0"/>
              <a:cs typeface="Tahoma" panose="020B0604030504040204" pitchFamily="34" charset="0"/>
            </a:endParaRPr>
          </a:p>
          <a:p>
            <a:pPr fontAlgn="base"/>
            <a:endParaRPr lang="vi-VN" sz="2000" dirty="0">
              <a:ea typeface="Tahoma" panose="020B0604030504040204" pitchFamily="34" charset="0"/>
              <a:cs typeface="Tahoma" panose="020B0604030504040204" pitchFamily="34" charset="0"/>
            </a:endParaRPr>
          </a:p>
          <a:p>
            <a:pPr fontAlgn="base"/>
            <a:r>
              <a:rPr lang="vi-VN" sz="2000" dirty="0">
                <a:ea typeface="Tahoma" panose="020B0604030504040204" pitchFamily="34" charset="0"/>
                <a:cs typeface="Tahoma" panose="020B0604030504040204" pitchFamily="34" charset="0"/>
              </a:rPr>
              <a:t>Thứ hai, bạn không thể sử dụng </a:t>
            </a:r>
            <a:r>
              <a:rPr lang="vi-VN" sz="2000" dirty="0">
                <a:ea typeface="Tahoma" panose="020B0604030504040204" pitchFamily="34" charset="0"/>
                <a:cs typeface="Tahoma" panose="020B0604030504040204" pitchFamily="34" charset="0"/>
                <a:hlinkClick r:id="rId2"/>
              </a:rPr>
              <a:t>tên miền riêng</a:t>
            </a:r>
            <a:r>
              <a:rPr lang="vi-VN" sz="2000" dirty="0">
                <a:ea typeface="Tahoma" panose="020B0604030504040204" pitchFamily="34" charset="0"/>
                <a:cs typeface="Tahoma" panose="020B0604030504040204" pitchFamily="34" charset="0"/>
              </a:rPr>
              <a:t> cho trang web của mình, do đó địa chỉ trang web của bạn sẽ là: username.wix.com/sitename</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p>
        </p:txBody>
      </p:sp>
    </p:spTree>
    <p:extLst>
      <p:ext uri="{BB962C8B-B14F-4D97-AF65-F5344CB8AC3E}">
        <p14:creationId xmlns:p14="http://schemas.microsoft.com/office/powerpoint/2010/main" val="3789603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F4A53-E4E2-4DE5-93A9-BEEC37CB6A09}"/>
              </a:ext>
            </a:extLst>
          </p:cNvPr>
          <p:cNvSpPr>
            <a:spLocks noGrp="1"/>
          </p:cNvSpPr>
          <p:nvPr>
            <p:ph type="title"/>
          </p:nvPr>
        </p:nvSpPr>
        <p:spPr>
          <a:xfrm>
            <a:off x="2589212" y="0"/>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Mức</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gia</a:t>
            </a:r>
            <a:r>
              <a:rPr lang="en-US" sz="5400" dirty="0" smtClean="0">
                <a:latin typeface="Tahoma" panose="020B0604030504040204" pitchFamily="34" charset="0"/>
                <a:ea typeface="Tahoma" panose="020B0604030504040204" pitchFamily="34" charset="0"/>
                <a:cs typeface="Tahoma" panose="020B0604030504040204" pitchFamily="34" charset="0"/>
              </a:rPr>
              <a:t>́</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B513ECFA-7DD8-4E81-A02F-A0DCBEFF00B0}"/>
              </a:ext>
            </a:extLst>
          </p:cNvPr>
          <p:cNvSpPr>
            <a:spLocks noGrp="1"/>
          </p:cNvSpPr>
          <p:nvPr>
            <p:ph idx="1"/>
          </p:nvPr>
        </p:nvSpPr>
        <p:spPr>
          <a:xfrm>
            <a:off x="1922741" y="1034312"/>
            <a:ext cx="9578158" cy="1489948"/>
          </a:xfrm>
        </p:spPr>
        <p:txBody>
          <a:bodyPr/>
          <a:lstStyle/>
          <a:p>
            <a:pPr fontAlgn="base"/>
            <a:r>
              <a:rPr lang="vi-VN" sz="2000" dirty="0"/>
              <a:t>Ngoài ra, gói cơ bản sẽ không cung cấp các tiện ích bổ sung cần thiết như </a:t>
            </a:r>
            <a:r>
              <a:rPr lang="vi-VN" sz="2000" dirty="0">
                <a:hlinkClick r:id="rId2"/>
              </a:rPr>
              <a:t>Google Analytics</a:t>
            </a:r>
            <a:r>
              <a:rPr lang="vi-VN" sz="2000" dirty="0"/>
              <a:t>, </a:t>
            </a:r>
            <a:r>
              <a:rPr lang="vi-VN" sz="2000" dirty="0">
                <a:hlinkClick r:id="rId3"/>
              </a:rPr>
              <a:t>Favicons</a:t>
            </a:r>
            <a:r>
              <a:rPr lang="vi-VN" sz="2000" dirty="0"/>
              <a:t>, </a:t>
            </a:r>
            <a:r>
              <a:rPr lang="vi-VN" sz="2000" dirty="0">
                <a:hlinkClick r:id="rId4"/>
              </a:rPr>
              <a:t>Thương mại điện tử</a:t>
            </a:r>
            <a:endParaRPr lang="en-US" sz="2000" dirty="0"/>
          </a:p>
          <a:p>
            <a:pPr fontAlgn="base"/>
            <a:r>
              <a:rPr lang="vi-VN" sz="2000" dirty="0"/>
              <a:t>Mỗi gói cao cấp của Wix có giới hạn hosting và bandwidth khác nhau. Bạn có thể trả hàng tháng hoặc chọn gói trả hàng năm.</a:t>
            </a:r>
          </a:p>
          <a:p>
            <a:endParaRPr lang="en-US" sz="2000" dirty="0"/>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2741" y="2524260"/>
            <a:ext cx="9140211" cy="4333740"/>
          </a:xfrm>
          <a:prstGeom prst="rect">
            <a:avLst/>
          </a:prstGeom>
        </p:spPr>
      </p:pic>
    </p:spTree>
    <p:extLst>
      <p:ext uri="{BB962C8B-B14F-4D97-AF65-F5344CB8AC3E}">
        <p14:creationId xmlns:p14="http://schemas.microsoft.com/office/powerpoint/2010/main" val="67828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144606-66D2-46A6-8E54-78A7C8DF29EB}"/>
              </a:ext>
            </a:extLst>
          </p:cNvPr>
          <p:cNvSpPr>
            <a:spLocks noGrp="1"/>
          </p:cNvSpPr>
          <p:nvPr>
            <p:ph type="title"/>
          </p:nvPr>
        </p:nvSpPr>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Đánh</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gia</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người</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dùng</a:t>
            </a:r>
            <a:endParaRPr lang="en-US" sz="5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1905000"/>
            <a:ext cx="9384773" cy="4856218"/>
          </a:xfrm>
          <a:prstGeom prst="rect">
            <a:avLst/>
          </a:prstGeom>
        </p:spPr>
      </p:pic>
    </p:spTree>
    <p:extLst>
      <p:ext uri="{BB962C8B-B14F-4D97-AF65-F5344CB8AC3E}">
        <p14:creationId xmlns:p14="http://schemas.microsoft.com/office/powerpoint/2010/main" val="3654418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A47248-5E4A-4CAC-8B1F-06A835B5ED93}"/>
              </a:ext>
            </a:extLst>
          </p:cNvPr>
          <p:cNvSpPr>
            <a:spLocks noGrp="1"/>
          </p:cNvSpPr>
          <p:nvPr>
            <p:ph type="title"/>
          </p:nvPr>
        </p:nvSpPr>
        <p:spPr/>
        <p:txBody>
          <a:bodyPr>
            <a:normAutofit/>
          </a:bodyPr>
          <a:lstStyle/>
          <a:p>
            <a:r>
              <a:rPr lang="en-US" sz="5400">
                <a:latin typeface="Tahoma" panose="020B0604030504040204" pitchFamily="34" charset="0"/>
                <a:ea typeface="Tahoma" panose="020B0604030504040204" pitchFamily="34" charset="0"/>
                <a:cs typeface="Tahoma" panose="020B0604030504040204" pitchFamily="34" charset="0"/>
              </a:rPr>
              <a:t>Kết luận</a:t>
            </a:r>
          </a:p>
        </p:txBody>
      </p:sp>
      <p:sp>
        <p:nvSpPr>
          <p:cNvPr id="3" name="Content Placeholder 2">
            <a:extLst>
              <a:ext uri="{FF2B5EF4-FFF2-40B4-BE49-F238E27FC236}">
                <a16:creationId xmlns:a16="http://schemas.microsoft.com/office/drawing/2014/main" xmlns="" id="{651D6FEB-D6FD-491C-9EE7-FE3215BA04A3}"/>
              </a:ext>
            </a:extLst>
          </p:cNvPr>
          <p:cNvSpPr>
            <a:spLocks noGrp="1"/>
          </p:cNvSpPr>
          <p:nvPr>
            <p:ph idx="1"/>
          </p:nvPr>
        </p:nvSpPr>
        <p:spPr>
          <a:xfrm>
            <a:off x="2589212" y="2133600"/>
            <a:ext cx="8915400" cy="4383110"/>
          </a:xfrm>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Theo ý </a:t>
            </a:r>
            <a:r>
              <a:rPr lang="en-US" sz="2000" dirty="0" err="1">
                <a:latin typeface="Tahoma" panose="020B0604030504040204" pitchFamily="34" charset="0"/>
                <a:ea typeface="Tahoma" panose="020B0604030504040204" pitchFamily="34" charset="0"/>
                <a:cs typeface="Tahoma" panose="020B0604030504040204" pitchFamily="34" charset="0"/>
              </a:rPr>
              <a:t>kiến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cá</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nhân</a:t>
            </a:r>
            <a:r>
              <a:rPr lang="en-US" sz="2000" dirty="0">
                <a:latin typeface="Tahoma" panose="020B0604030504040204" pitchFamily="34" charset="0"/>
                <a:ea typeface="Tahoma" panose="020B0604030504040204" pitchFamily="34" charset="0"/>
                <a:cs typeface="Tahoma" panose="020B0604030504040204" pitchFamily="34" charset="0"/>
              </a:rPr>
              <a:t> :</a:t>
            </a:r>
          </a:p>
          <a:p>
            <a:pPr>
              <a:buFont typeface="Wingdings" panose="05000000000000000000" pitchFamily="2" charset="2"/>
              <a:buChar char="Ø"/>
            </a:pPr>
            <a:r>
              <a:rPr lang="vi-VN" sz="2000" dirty="0" smtClean="0"/>
              <a:t>Wix </a:t>
            </a:r>
            <a:r>
              <a:rPr lang="vi-VN" sz="2000" dirty="0"/>
              <a:t>là một nền tảng tuyệt vời để xây dựng website của bạn, bất kể trình độ chuyên môn của bạn như thế nào. Người mới bắt đầu sẽ thích độ dễ dàng khi sử dụng Wix ADI, còn những nhà lập trình giàu kinh nghiệm sẽ đánh giá cao các tùy chọn nâng cao mà Wix Corvid có thể cung </a:t>
            </a:r>
            <a:r>
              <a:rPr lang="vi-VN" sz="2000" dirty="0" smtClean="0"/>
              <a:t>cấp.</a:t>
            </a:r>
            <a:endParaRPr lang="en-US" sz="2000" dirty="0" smtClean="0"/>
          </a:p>
          <a:p>
            <a:pPr>
              <a:buFont typeface="Wingdings" panose="05000000000000000000" pitchFamily="2" charset="2"/>
              <a:buChar char="Ø"/>
            </a:pPr>
            <a:r>
              <a:rPr lang="vi-VN" sz="2000" dirty="0" smtClean="0"/>
              <a:t>Với </a:t>
            </a:r>
            <a:r>
              <a:rPr lang="vi-VN" sz="2000" dirty="0"/>
              <a:t>trình chỉnh sửa kéo thả linh hoạt, thư viện mẫu khổng lồ, App Market (Chợ Ứng dụng) thú vị cùng các tính năng thương mại điện tử chuyên nghiệp, có </a:t>
            </a:r>
            <a:r>
              <a:rPr lang="vi-VN" sz="2000" dirty="0" smtClean="0"/>
              <a:t>điều gì mà bạn </a:t>
            </a:r>
            <a:r>
              <a:rPr lang="vi-VN" sz="2000" dirty="0"/>
              <a:t>không yêu thích? </a:t>
            </a:r>
            <a:r>
              <a:rPr lang="en-US" sz="2000" dirty="0">
                <a:latin typeface="Tahoma" panose="020B0604030504040204" pitchFamily="34" charset="0"/>
                <a:ea typeface="Tahoma" panose="020B0604030504040204" pitchFamily="34" charset="0"/>
                <a:cs typeface="Tahoma" panose="020B0604030504040204" pitchFamily="34" charset="0"/>
              </a:rPr>
              <a:t>C</a:t>
            </a:r>
            <a:r>
              <a:rPr lang="vi-VN" sz="2000" dirty="0" smtClean="0">
                <a:latin typeface="Tahoma" panose="020B0604030504040204" pitchFamily="34" charset="0"/>
                <a:ea typeface="Tahoma" panose="020B0604030504040204" pitchFamily="34" charset="0"/>
                <a:cs typeface="Tahoma" panose="020B0604030504040204" pitchFamily="34" charset="0"/>
              </a:rPr>
              <a:t>ó </a:t>
            </a:r>
            <a:r>
              <a:rPr lang="vi-VN" sz="2000" dirty="0"/>
              <a:t>một thứ: dịch vụ khách hàng. Nhưng nếu bạn không phiền khi phải tự mình đọc các hướng dẫn và tìm hiểu mọi thứ – thay vì nói chuyện với bộ phận hỗ trợ khách hàng qua điện thoại – thì bạn sẽ ổn thôi.</a:t>
            </a:r>
          </a:p>
          <a:p>
            <a:pPr lvl="1">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774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5CD72-8A53-44B6-A490-818D315DF2A2}"/>
              </a:ext>
            </a:extLst>
          </p:cNvPr>
          <p:cNvSpPr>
            <a:spLocks noGrp="1"/>
          </p:cNvSpPr>
          <p:nvPr>
            <p:ph type="title"/>
          </p:nvPr>
        </p:nvSpPr>
        <p:spPr>
          <a:xfrm>
            <a:off x="2464303" y="405169"/>
            <a:ext cx="8911687" cy="1280890"/>
          </a:xfrm>
        </p:spPr>
        <p:txBody>
          <a:bodyPr>
            <a:normAutofit/>
          </a:bodyPr>
          <a:lstStyle/>
          <a:p>
            <a:r>
              <a:rPr lang="en-US" sz="5400" dirty="0" err="1">
                <a:latin typeface="Tahoma" panose="020B0604030504040204" pitchFamily="34" charset="0"/>
                <a:ea typeface="Tahoma" panose="020B0604030504040204" pitchFamily="34" charset="0"/>
                <a:cs typeface="Tahoma" panose="020B0604030504040204" pitchFamily="34" charset="0"/>
              </a:rPr>
              <a:t>Nội</a:t>
            </a:r>
            <a:r>
              <a:rPr lang="en-US" sz="5400" dirty="0">
                <a:latin typeface="Tahoma" panose="020B0604030504040204" pitchFamily="34" charset="0"/>
                <a:ea typeface="Tahoma" panose="020B0604030504040204" pitchFamily="34" charset="0"/>
                <a:cs typeface="Tahoma" panose="020B0604030504040204" pitchFamily="34" charset="0"/>
              </a:rPr>
              <a:t> dung </a:t>
            </a:r>
            <a:r>
              <a:rPr lang="en-US" sz="5400" dirty="0" err="1">
                <a:latin typeface="Tahoma" panose="020B0604030504040204" pitchFamily="34" charset="0"/>
                <a:ea typeface="Tahoma" panose="020B0604030504040204" pitchFamily="34" charset="0"/>
                <a:cs typeface="Tahoma" panose="020B0604030504040204" pitchFamily="34" charset="0"/>
              </a:rPr>
              <a:t>tìm</a:t>
            </a:r>
            <a:r>
              <a:rPr lang="en-US" sz="5400" dirty="0">
                <a:latin typeface="Tahoma" panose="020B0604030504040204" pitchFamily="34" charset="0"/>
                <a:ea typeface="Tahoma" panose="020B0604030504040204" pitchFamily="34" charset="0"/>
                <a:cs typeface="Tahoma" panose="020B0604030504040204" pitchFamily="34" charset="0"/>
              </a:rPr>
              <a:t> </a:t>
            </a:r>
            <a:r>
              <a:rPr lang="en-US" sz="5400" dirty="0" err="1">
                <a:latin typeface="Tahoma" panose="020B0604030504040204" pitchFamily="34" charset="0"/>
                <a:ea typeface="Tahoma" panose="020B0604030504040204" pitchFamily="34" charset="0"/>
                <a:cs typeface="Tahoma" panose="020B0604030504040204" pitchFamily="34" charset="0"/>
              </a:rPr>
              <a:t>hiểu</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0A300DE9-B66E-49E3-B127-58B6D9FD2B70}"/>
              </a:ext>
            </a:extLst>
          </p:cNvPr>
          <p:cNvSpPr>
            <a:spLocks noGrp="1"/>
          </p:cNvSpPr>
          <p:nvPr>
            <p:ph idx="1"/>
          </p:nvPr>
        </p:nvSpPr>
        <p:spPr>
          <a:xfrm>
            <a:off x="2460590" y="1813628"/>
            <a:ext cx="8915400" cy="4831871"/>
          </a:xfrm>
        </p:spPr>
        <p:txBody>
          <a:bodyPr>
            <a:noAutofit/>
          </a:bodyPr>
          <a:lstStyle/>
          <a:p>
            <a:r>
              <a:rPr lang="en-US" sz="2000" dirty="0" err="1" smtClean="0">
                <a:latin typeface="Tahoma" panose="020B0604030504040204" pitchFamily="34" charset="0"/>
                <a:ea typeface="Tahoma" panose="020B0604030504040204" pitchFamily="34" charset="0"/>
                <a:cs typeface="Tahoma" panose="020B0604030504040204" pitchFamily="34" charset="0"/>
              </a:rPr>
              <a:t>Tổng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quan</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a:latin typeface="Tahoma" panose="020B0604030504040204" pitchFamily="34" charset="0"/>
                <a:ea typeface="Tahoma" panose="020B0604030504040204" pitchFamily="34" charset="0"/>
                <a:cs typeface="Tahoma" panose="020B0604030504040204" pitchFamily="34" charset="0"/>
              </a:rPr>
              <a:t>Dê</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sư</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dụng</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a:latin typeface="Tahoma" panose="020B0604030504040204" pitchFamily="34" charset="0"/>
                <a:ea typeface="Tahoma" panose="020B0604030504040204" pitchFamily="34" charset="0"/>
                <a:cs typeface="Tahoma" panose="020B0604030504040204" pitchFamily="34" charset="0"/>
              </a:rPr>
              <a:t>Tính</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năng</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err="1" smtClean="0">
                <a:latin typeface="Tahoma" panose="020B0604030504040204" pitchFamily="34" charset="0"/>
                <a:ea typeface="Tahoma" panose="020B0604030504040204" pitchFamily="34" charset="0"/>
                <a:cs typeface="Tahoma" panose="020B0604030504040204" pitchFamily="34" charset="0"/>
              </a:rPr>
              <a:t>Mẫu</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err="1" smtClean="0">
                <a:latin typeface="Tahoma" panose="020B0604030504040204" pitchFamily="34" charset="0"/>
                <a:ea typeface="Tahoma" panose="020B0604030504040204" pitchFamily="34" charset="0"/>
                <a:cs typeface="Tahoma" panose="020B0604030504040204" pitchFamily="34" charset="0"/>
              </a:rPr>
              <a:t>Thương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mại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điện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tư</a:t>
            </a:r>
            <a:r>
              <a:rPr lang="en-US"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smtClean="0">
                <a:latin typeface="Tahoma" panose="020B0604030504040204" pitchFamily="34" charset="0"/>
                <a:ea typeface="Tahoma" panose="020B0604030504040204" pitchFamily="34" charset="0"/>
                <a:cs typeface="Tahoma" panose="020B0604030504040204" pitchFamily="34" charset="0"/>
              </a:rPr>
              <a:t>SEO WIZ of wiz</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smtClean="0">
                <a:latin typeface="Tahoma" panose="020B0604030504040204" pitchFamily="34" charset="0"/>
                <a:ea typeface="Tahoma" panose="020B0604030504040204" pitchFamily="34" charset="0"/>
                <a:cs typeface="Tahoma" panose="020B0604030504040204" pitchFamily="34" charset="0"/>
              </a:rPr>
              <a:t>Di </a:t>
            </a:r>
            <a:r>
              <a:rPr lang="en-US" sz="2000" dirty="0" err="1">
                <a:latin typeface="Tahoma" panose="020B0604030504040204" pitchFamily="34" charset="0"/>
                <a:ea typeface="Tahoma" panose="020B0604030504040204" pitchFamily="34" charset="0"/>
                <a:cs typeface="Tahoma" panose="020B0604030504040204" pitchFamily="34" charset="0"/>
              </a:rPr>
              <a:t>chuyển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dữ</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liệu</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r>
              <a:rPr lang="en-US" sz="2000" dirty="0" err="1" smtClean="0">
                <a:latin typeface="Tahoma" panose="020B0604030504040204" pitchFamily="34" charset="0"/>
                <a:ea typeface="Tahoma" panose="020B0604030504040204" pitchFamily="34" charset="0"/>
                <a:cs typeface="Tahoma" panose="020B0604030504040204" pitchFamily="34" charset="0"/>
              </a:rPr>
              <a:t>Mức</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gia</a:t>
            </a:r>
            <a:r>
              <a:rPr lang="en-US" sz="2000" dirty="0" smtClean="0">
                <a:latin typeface="Tahoma" panose="020B0604030504040204" pitchFamily="34" charset="0"/>
                <a:ea typeface="Tahoma" panose="020B0604030504040204" pitchFamily="34" charset="0"/>
                <a:cs typeface="Tahoma" panose="020B0604030504040204" pitchFamily="34" charset="0"/>
              </a:rPr>
              <a:t>́</a:t>
            </a:r>
          </a:p>
          <a:p>
            <a:r>
              <a:rPr lang="en-US" sz="2000" dirty="0" err="1" smtClean="0">
                <a:latin typeface="Tahoma" panose="020B0604030504040204" pitchFamily="34" charset="0"/>
                <a:ea typeface="Tahoma" panose="020B0604030504040204" pitchFamily="34" charset="0"/>
                <a:cs typeface="Tahoma" panose="020B0604030504040204" pitchFamily="34" charset="0"/>
              </a:rPr>
              <a:t>Đánh</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gia</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người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dùng</a:t>
            </a:r>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err="1" smtClean="0">
                <a:latin typeface="Tahoma" panose="020B0604030504040204" pitchFamily="34" charset="0"/>
                <a:ea typeface="Tahoma" panose="020B0604030504040204" pitchFamily="34" charset="0"/>
                <a:cs typeface="Tahoma" panose="020B0604030504040204" pitchFamily="34" charset="0"/>
              </a:rPr>
              <a:t>Kết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luận</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07826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0EB45-5BD5-4F91-94E7-776CB18F117A}"/>
              </a:ext>
            </a:extLst>
          </p:cNvPr>
          <p:cNvSpPr>
            <a:spLocks noGrp="1"/>
          </p:cNvSpPr>
          <p:nvPr>
            <p:ph type="title"/>
          </p:nvPr>
        </p:nvSpPr>
        <p:spPr>
          <a:xfrm>
            <a:off x="2592925" y="392290"/>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Tổng</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quan</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9353530B-DA44-4FD6-A0CF-CE3607B0875B}"/>
              </a:ext>
            </a:extLst>
          </p:cNvPr>
          <p:cNvSpPr>
            <a:spLocks noGrp="1"/>
          </p:cNvSpPr>
          <p:nvPr>
            <p:ph idx="1"/>
          </p:nvPr>
        </p:nvSpPr>
        <p:spPr>
          <a:xfrm>
            <a:off x="2592925" y="1673180"/>
            <a:ext cx="8915400" cy="3777622"/>
          </a:xfrm>
        </p:spPr>
        <p:txBody>
          <a:bodyPr>
            <a:normAutofit/>
          </a:bodyPr>
          <a:lstStyle/>
          <a:p>
            <a:pPr fontAlgn="base"/>
            <a:r>
              <a:rPr lang="vi-VN" sz="2000" dirty="0">
                <a:hlinkClick r:id="rId2"/>
              </a:rPr>
              <a:t>Wix</a:t>
            </a:r>
            <a:r>
              <a:rPr lang="vi-VN" sz="2000" dirty="0"/>
              <a:t> </a:t>
            </a:r>
            <a:r>
              <a:rPr lang="vi-VN" sz="2000" dirty="0" smtClean="0"/>
              <a:t>cung </a:t>
            </a:r>
            <a:r>
              <a:rPr lang="vi-VN" sz="2000" dirty="0"/>
              <a:t>cấp một </a:t>
            </a:r>
            <a:r>
              <a:rPr lang="en-US" sz="2000" dirty="0" smtClean="0"/>
              <a:t>“</a:t>
            </a:r>
            <a:r>
              <a:rPr lang="vi-VN" sz="2000" dirty="0" smtClean="0"/>
              <a:t>trình </a:t>
            </a:r>
            <a:r>
              <a:rPr lang="vi-VN" sz="2000" dirty="0"/>
              <a:t>tạo </a:t>
            </a:r>
            <a:r>
              <a:rPr lang="en-US" sz="2000" dirty="0" smtClean="0">
                <a:latin typeface="Tahoma" panose="020B0604030504040204" pitchFamily="34" charset="0"/>
                <a:ea typeface="Tahoma" panose="020B0604030504040204" pitchFamily="34" charset="0"/>
                <a:cs typeface="Tahoma" panose="020B0604030504040204" pitchFamily="34" charset="0"/>
              </a:rPr>
              <a:t>website</a:t>
            </a:r>
            <a:r>
              <a:rPr lang="en-US" sz="2000" dirty="0" smtClean="0"/>
              <a:t>”</a:t>
            </a:r>
            <a:r>
              <a:rPr lang="vi-VN" sz="2000" dirty="0" smtClean="0"/>
              <a:t> </a:t>
            </a:r>
            <a:r>
              <a:rPr lang="vi-VN" sz="2000" dirty="0"/>
              <a:t>cơ bản miễn </a:t>
            </a:r>
            <a:r>
              <a:rPr lang="vi-VN" sz="2000" dirty="0" smtClean="0"/>
              <a:t>phí</a:t>
            </a:r>
            <a:r>
              <a:rPr lang="vi-VN" sz="2000" dirty="0" smtClean="0"/>
              <a:t>, </a:t>
            </a:r>
            <a:r>
              <a:rPr lang="vi-VN" sz="2000" dirty="0"/>
              <a:t>nó đã trở thành người chơi lớn nhất thị trường, với </a:t>
            </a:r>
            <a:r>
              <a:rPr lang="vi-VN" sz="2000" b="1" dirty="0"/>
              <a:t>hơn 125 triệu khách hàng tại khoảng 200 quốc gia khác nhau trên thế giới</a:t>
            </a:r>
            <a:r>
              <a:rPr lang="vi-VN" sz="2000" b="1" dirty="0" smtClean="0"/>
              <a:t>.</a:t>
            </a:r>
            <a:endParaRPr lang="en-US" sz="2000" b="1" dirty="0" smtClean="0"/>
          </a:p>
          <a:p>
            <a:pPr fontAlgn="base"/>
            <a:endParaRPr lang="en-US" sz="2000" b="1" dirty="0" smtClean="0"/>
          </a:p>
          <a:p>
            <a:pPr fontAlgn="base"/>
            <a:r>
              <a:rPr lang="vi-VN" sz="2000" dirty="0">
                <a:solidFill>
                  <a:schemeClr val="accent2"/>
                </a:solidFill>
              </a:rPr>
              <a:t>Wix</a:t>
            </a:r>
            <a:r>
              <a:rPr lang="vi-VN" sz="2000" dirty="0"/>
              <a:t> </a:t>
            </a:r>
            <a:r>
              <a:rPr lang="vi-VN" sz="2000" dirty="0" smtClean="0"/>
              <a:t>là</a:t>
            </a:r>
            <a:r>
              <a:rPr lang="vi-VN" sz="2000" dirty="0"/>
              <a:t> </a:t>
            </a:r>
            <a:r>
              <a:rPr lang="vi-VN" sz="2000" b="1" dirty="0"/>
              <a:t>một công cụ tốt cho người mới bắt đầu.</a:t>
            </a:r>
            <a:r>
              <a:rPr lang="vi-VN" sz="2000" dirty="0"/>
              <a:t> Những người chưa từng xây dựng một website nào trước đó thì giờ đây đã có thể dễ dàng đăng ký, chọn mẫu, tải lên nội dung của riêng họ và trực tuyến ngay lập tức – không cần phải có kinh nghiệm chuyên </a:t>
            </a:r>
            <a:r>
              <a:rPr lang="vi-VN" sz="2000" dirty="0" smtClean="0"/>
              <a:t>môn</a:t>
            </a:r>
            <a:r>
              <a:rPr lang="en-US" sz="2000" dirty="0" smtClean="0"/>
              <a:t>.</a:t>
            </a:r>
          </a:p>
          <a:p>
            <a:pPr marL="0" indent="0" fontAlgn="base">
              <a:buNone/>
            </a:pPr>
            <a:endParaRPr lang="en-US" sz="2000" dirty="0" smtClean="0"/>
          </a:p>
          <a:p>
            <a:pPr fontAlgn="base"/>
            <a:endParaRPr lang="en-US" sz="2000" dirty="0"/>
          </a:p>
          <a:p>
            <a:pPr fontAlgn="base"/>
            <a:endParaRPr lang="vi-VN" sz="2000" dirty="0"/>
          </a:p>
          <a:p>
            <a:pPr fontAlgn="base"/>
            <a:endParaRPr lang="en-US" sz="2000" dirty="0"/>
          </a:p>
          <a:p>
            <a:pPr fontAlgn="base"/>
            <a:endParaRPr lang="vi-VN" sz="2000" dirty="0"/>
          </a:p>
          <a:p>
            <a:endParaRPr lang="en-US" sz="2000" dirty="0"/>
          </a:p>
        </p:txBody>
      </p:sp>
    </p:spTree>
    <p:extLst>
      <p:ext uri="{BB962C8B-B14F-4D97-AF65-F5344CB8AC3E}">
        <p14:creationId xmlns:p14="http://schemas.microsoft.com/office/powerpoint/2010/main" val="254391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13ECFA-7DD8-4E81-A02F-A0DCBEFF00B0}"/>
              </a:ext>
            </a:extLst>
          </p:cNvPr>
          <p:cNvSpPr>
            <a:spLocks noGrp="1"/>
          </p:cNvSpPr>
          <p:nvPr>
            <p:ph idx="1"/>
          </p:nvPr>
        </p:nvSpPr>
        <p:spPr>
          <a:xfrm>
            <a:off x="2546252" y="1731651"/>
            <a:ext cx="8915400" cy="3777622"/>
          </a:xfrm>
        </p:spPr>
        <p:txBody>
          <a:bodyPr>
            <a:normAutofit/>
          </a:bodyPr>
          <a:lstStyle/>
          <a:p>
            <a:r>
              <a:rPr lang="vi-VN" sz="2000" dirty="0"/>
              <a:t>Đa số những người mới bắt đầu không muốn dành quá nhiều thời gian để học các kỹ năng mới. Wix cho phép bạn tạo các trang web mà không cần code.</a:t>
            </a:r>
            <a:endParaRPr lang="en-US" sz="2000" dirty="0"/>
          </a:p>
          <a:p>
            <a:endParaRPr lang="en-US" sz="2000" dirty="0"/>
          </a:p>
          <a:p>
            <a:r>
              <a:rPr lang="vi-VN" sz="2000" dirty="0"/>
              <a:t>Wix có các công cụ để xây dựng trang web hiệu quả và dễ sử dụng. Nó cung cấp một giao diện kéo và thả đơn giản mà bạn có thể chọn bất cứ thành phần nào trong trang web của mình và chỉnh sửa nó trong giao diện WYSIWYG</a:t>
            </a:r>
            <a:endParaRPr lang="en-US" sz="2000" dirty="0"/>
          </a:p>
        </p:txBody>
      </p:sp>
      <p:sp>
        <p:nvSpPr>
          <p:cNvPr id="7" name="Title 1">
            <a:extLst>
              <a:ext uri="{FF2B5EF4-FFF2-40B4-BE49-F238E27FC236}">
                <a16:creationId xmlns:a16="http://schemas.microsoft.com/office/drawing/2014/main" xmlns="" id="{C7EF4A53-E4E2-4DE5-93A9-BEEC37CB6A09}"/>
              </a:ext>
            </a:extLst>
          </p:cNvPr>
          <p:cNvSpPr txBox="1">
            <a:spLocks/>
          </p:cNvSpPr>
          <p:nvPr/>
        </p:nvSpPr>
        <p:spPr>
          <a:xfrm>
            <a:off x="2546252" y="43788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dirty="0" err="1" smtClean="0">
                <a:latin typeface="Tahoma" panose="020B0604030504040204" pitchFamily="34" charset="0"/>
                <a:ea typeface="Tahoma" panose="020B0604030504040204" pitchFamily="34" charset="0"/>
                <a:cs typeface="Tahoma" panose="020B0604030504040204" pitchFamily="34" charset="0"/>
              </a:rPr>
              <a:t>Dê</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sư</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dụng</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2117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F4A53-E4E2-4DE5-93A9-BEEC37CB6A09}"/>
              </a:ext>
            </a:extLst>
          </p:cNvPr>
          <p:cNvSpPr>
            <a:spLocks noGrp="1"/>
          </p:cNvSpPr>
          <p:nvPr>
            <p:ph type="title"/>
          </p:nvPr>
        </p:nvSpPr>
        <p:spPr>
          <a:xfrm>
            <a:off x="2443220" y="25758"/>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Dê</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sư</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dụng</a:t>
            </a:r>
            <a:endParaRPr lang="en-US" sz="54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159" y="2279560"/>
            <a:ext cx="9954841" cy="4578439"/>
          </a:xfrm>
          <a:prstGeom prst="rect">
            <a:avLst/>
          </a:prstGeom>
        </p:spPr>
      </p:pic>
      <p:sp>
        <p:nvSpPr>
          <p:cNvPr id="6" name="Content Placeholder 2">
            <a:extLst>
              <a:ext uri="{FF2B5EF4-FFF2-40B4-BE49-F238E27FC236}">
                <a16:creationId xmlns:a16="http://schemas.microsoft.com/office/drawing/2014/main" xmlns="" id="{B513ECFA-7DD8-4E81-A02F-A0DCBEFF00B0}"/>
              </a:ext>
            </a:extLst>
          </p:cNvPr>
          <p:cNvSpPr>
            <a:spLocks noGrp="1"/>
          </p:cNvSpPr>
          <p:nvPr>
            <p:ph idx="1"/>
          </p:nvPr>
        </p:nvSpPr>
        <p:spPr>
          <a:xfrm>
            <a:off x="2233446" y="965915"/>
            <a:ext cx="8915400" cy="1159098"/>
          </a:xfrm>
        </p:spPr>
        <p:txBody>
          <a:bodyPr>
            <a:normAutofit/>
          </a:bodyPr>
          <a:lstStyle/>
          <a:p>
            <a:r>
              <a:rPr lang="vi-VN" sz="2000" dirty="0"/>
              <a:t>Bạn có thể kéo và thả các thành phần vào bất cứ nơi nào trên trang web của mình, sắp xếp lại mọi thứ trên trang của bạn, viết nội dung và thêm phương tiện. </a:t>
            </a:r>
            <a:endParaRPr lang="en-US" sz="2000" dirty="0"/>
          </a:p>
        </p:txBody>
      </p:sp>
    </p:spTree>
    <p:extLst>
      <p:ext uri="{BB962C8B-B14F-4D97-AF65-F5344CB8AC3E}">
        <p14:creationId xmlns:p14="http://schemas.microsoft.com/office/powerpoint/2010/main" val="902608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8A2B1-F937-40E4-959D-5E882337D2C7}"/>
              </a:ext>
            </a:extLst>
          </p:cNvPr>
          <p:cNvSpPr>
            <a:spLocks noGrp="1"/>
          </p:cNvSpPr>
          <p:nvPr>
            <p:ph type="title"/>
          </p:nvPr>
        </p:nvSpPr>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Tính</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năng</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C1F9F203-36D0-4611-A9DC-2DC462574B4D}"/>
              </a:ext>
            </a:extLst>
          </p:cNvPr>
          <p:cNvSpPr>
            <a:spLocks noGrp="1"/>
          </p:cNvSpPr>
          <p:nvPr>
            <p:ph idx="1"/>
          </p:nvPr>
        </p:nvSpPr>
        <p:spPr>
          <a:xfrm>
            <a:off x="2589212" y="2133600"/>
            <a:ext cx="8915400" cy="4724400"/>
          </a:xfrm>
        </p:spPr>
        <p:txBody>
          <a:bodyPr>
            <a:normAutofit/>
          </a:bodyPr>
          <a:lstStyle/>
          <a:p>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Trình</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chỉnh</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sửa</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Kéo</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Thả</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Hoàn</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hảo</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đến</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từng</a:t>
            </a: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 Chi </a:t>
            </a:r>
            <a:r>
              <a:rPr lang="en-US" sz="2000" b="1" dirty="0" err="1" smtClean="0">
                <a:solidFill>
                  <a:schemeClr val="tx1"/>
                </a:solidFill>
                <a:latin typeface="Tahoma" panose="020B0604030504040204" pitchFamily="34" charset="0"/>
                <a:ea typeface="Tahoma" panose="020B0604030504040204" pitchFamily="34" charset="0"/>
                <a:cs typeface="Tahoma" panose="020B0604030504040204" pitchFamily="34" charset="0"/>
              </a:rPr>
              <a:t>tiết</a:t>
            </a:r>
            <a:r>
              <a:rPr lang="en-US" sz="2000" b="1" dirty="0" smtClean="0">
                <a:solidFill>
                  <a:schemeClr val="tx1"/>
                </a:solidFill>
                <a:latin typeface="Tahoma" panose="020B0604030504040204" pitchFamily="34" charset="0"/>
                <a:ea typeface="Tahoma" panose="020B0604030504040204" pitchFamily="34" charset="0"/>
                <a:cs typeface="Tahoma" panose="020B0604030504040204" pitchFamily="34" charset="0"/>
              </a:rPr>
              <a:t>.</a:t>
            </a:r>
          </a:p>
          <a:p>
            <a:endParaRPr lang="en-US" sz="2000" b="1" dirty="0">
              <a:solidFill>
                <a:srgbClr val="00B050"/>
              </a:solidFill>
              <a:latin typeface="Tahoma" panose="020B0604030504040204" pitchFamily="34" charset="0"/>
              <a:ea typeface="Tahoma" panose="020B0604030504040204" pitchFamily="34" charset="0"/>
              <a:cs typeface="Tahoma" panose="020B0604030504040204" pitchFamily="34" charset="0"/>
            </a:endParaRPr>
          </a:p>
          <a:p>
            <a:pPr fontAlgn="base"/>
            <a:r>
              <a:rPr lang="vi-VN" sz="2000" dirty="0">
                <a:latin typeface="Tahoma" panose="020B0604030504040204" pitchFamily="34" charset="0"/>
                <a:ea typeface="Tahoma" panose="020B0604030504040204" pitchFamily="34" charset="0"/>
                <a:cs typeface="Tahoma" panose="020B0604030504040204" pitchFamily="34" charset="0"/>
              </a:rPr>
              <a:t>Bạn có thể di chuyển các yếu tố xung quanh và đặt chúng ở bất cứ nơi nào bạn muốn trên trang. Có các hướng dẫn tiện dụng bật lên khi bạn kéo, giúp dễ dàng căn chỉnh các yếu tố với các những cái khác. Điều này giữ cho thiết kế của bạn đẹp và gọn gàng</a:t>
            </a:r>
            <a:r>
              <a:rPr lang="vi-VN"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endParaRPr lang="en-US" sz="2000" dirty="0" smtClean="0">
              <a:latin typeface="Tahoma" panose="020B0604030504040204" pitchFamily="34" charset="0"/>
              <a:ea typeface="Tahoma" panose="020B0604030504040204" pitchFamily="34" charset="0"/>
              <a:cs typeface="Tahoma" panose="020B0604030504040204" pitchFamily="34" charset="0"/>
            </a:endParaRPr>
          </a:p>
          <a:p>
            <a:pPr fontAlgn="base"/>
            <a:r>
              <a:rPr lang="vi-VN" sz="2000" dirty="0">
                <a:latin typeface="Tahoma" panose="020B0604030504040204" pitchFamily="34" charset="0"/>
                <a:ea typeface="Tahoma" panose="020B0604030504040204" pitchFamily="34" charset="0"/>
                <a:cs typeface="Tahoma" panose="020B0604030504040204" pitchFamily="34" charset="0"/>
              </a:rPr>
              <a:t>Trình chỉnh sửa của Wix không chỉ dễ sử dụng – mà nó thực sự rất thú vị, thậm chí còn không tạo cảm </a:t>
            </a:r>
            <a:r>
              <a:rPr lang="vi-VN" sz="2000" dirty="0"/>
              <a:t>giác như đang làm việc</a:t>
            </a:r>
            <a:r>
              <a:rPr lang="vi-VN" sz="2000" dirty="0" smtClean="0"/>
              <a:t>.</a:t>
            </a:r>
            <a:endParaRPr lang="en-US" sz="2000" dirty="0" smtClean="0"/>
          </a:p>
          <a:p>
            <a:pPr fontAlgn="base"/>
            <a:endParaRPr lang="en-US" sz="2000" dirty="0">
              <a:latin typeface="Tahoma" panose="020B0604030504040204" pitchFamily="34" charset="0"/>
              <a:ea typeface="Tahoma" panose="020B0604030504040204" pitchFamily="34" charset="0"/>
              <a:cs typeface="Tahoma" panose="020B0604030504040204" pitchFamily="34" charset="0"/>
            </a:endParaRPr>
          </a:p>
          <a:p>
            <a:pPr fontAlgn="base"/>
            <a:r>
              <a:rPr lang="en-US" sz="2000" dirty="0" err="1" smtClean="0">
                <a:latin typeface="Tahoma" panose="020B0604030504040204" pitchFamily="34" charset="0"/>
                <a:ea typeface="Tahoma" panose="020B0604030504040204" pitchFamily="34" charset="0"/>
                <a:cs typeface="Tahoma" panose="020B0604030504040204" pitchFamily="34" charset="0"/>
              </a:rPr>
              <a:t>Bạn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có</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thể</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sửa</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đổi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bất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cứ</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thứ</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gì</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bạn</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thích</a:t>
            </a:r>
            <a:r>
              <a:rPr lang="en-US" sz="2000" dirty="0" smtClean="0">
                <a:latin typeface="Tahoma" panose="020B0604030504040204" pitchFamily="34" charset="0"/>
                <a:ea typeface="Tahoma" panose="020B0604030504040204" pitchFamily="34" charset="0"/>
                <a:cs typeface="Tahoma" panose="020B0604030504040204" pitchFamily="34" charset="0"/>
              </a:rPr>
              <a:t> – </a:t>
            </a:r>
            <a:r>
              <a:rPr lang="en-US" sz="2000" dirty="0" err="1" smtClean="0">
                <a:latin typeface="Tahoma" panose="020B0604030504040204" pitchFamily="34" charset="0"/>
                <a:ea typeface="Tahoma" panose="020B0604030504040204" pitchFamily="34" charset="0"/>
                <a:cs typeface="Tahoma" panose="020B0604030504040204" pitchFamily="34" charset="0"/>
              </a:rPr>
              <a:t>đúng</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vậy</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i="1" dirty="0" err="1" smtClean="0">
                <a:latin typeface="Tahoma" panose="020B0604030504040204" pitchFamily="34" charset="0"/>
                <a:ea typeface="Tahoma" panose="020B0604030504040204" pitchFamily="34" charset="0"/>
                <a:cs typeface="Tahoma" panose="020B0604030504040204" pitchFamily="34" charset="0"/>
              </a:rPr>
              <a:t>bất</a:t>
            </a:r>
            <a:r>
              <a:rPr lang="en-US" sz="2000" i="1" dirty="0" smtClean="0">
                <a:latin typeface="Tahoma" panose="020B0604030504040204" pitchFamily="34" charset="0"/>
                <a:ea typeface="Tahoma" panose="020B0604030504040204" pitchFamily="34" charset="0"/>
                <a:cs typeface="Tahoma" panose="020B0604030504040204" pitchFamily="34" charset="0"/>
              </a:rPr>
              <a:t> </a:t>
            </a:r>
            <a:r>
              <a:rPr lang="en-US" sz="2000" i="1" dirty="0" err="1" smtClean="0">
                <a:latin typeface="Tahoma" panose="020B0604030504040204" pitchFamily="34" charset="0"/>
                <a:ea typeface="Tahoma" panose="020B0604030504040204" pitchFamily="34" charset="0"/>
                <a:cs typeface="Tahoma" panose="020B0604030504040204" pitchFamily="34" charset="0"/>
              </a:rPr>
              <a:t>cứ</a:t>
            </a:r>
            <a:r>
              <a:rPr lang="en-US" sz="2000" i="1" dirty="0" smtClean="0">
                <a:latin typeface="Tahoma" panose="020B0604030504040204" pitchFamily="34" charset="0"/>
                <a:ea typeface="Tahoma" panose="020B0604030504040204" pitchFamily="34" charset="0"/>
                <a:cs typeface="Tahoma" panose="020B0604030504040204" pitchFamily="34" charset="0"/>
              </a:rPr>
              <a:t> </a:t>
            </a:r>
            <a:r>
              <a:rPr lang="en-US" sz="2000" i="1" dirty="0" err="1" smtClean="0">
                <a:latin typeface="Tahoma" panose="020B0604030504040204" pitchFamily="34" charset="0"/>
                <a:ea typeface="Tahoma" panose="020B0604030504040204" pitchFamily="34" charset="0"/>
                <a:cs typeface="Tahoma" panose="020B0604030504040204" pitchFamily="34" charset="0"/>
              </a:rPr>
              <a:t>thứ</a:t>
            </a:r>
            <a:r>
              <a:rPr lang="en-US" sz="2000" i="1" dirty="0" smtClean="0">
                <a:latin typeface="Tahoma" panose="020B0604030504040204" pitchFamily="34" charset="0"/>
                <a:ea typeface="Tahoma" panose="020B0604030504040204" pitchFamily="34" charset="0"/>
                <a:cs typeface="Tahoma" panose="020B0604030504040204" pitchFamily="34" charset="0"/>
              </a:rPr>
              <a:t> </a:t>
            </a:r>
            <a:r>
              <a:rPr lang="en-US" sz="2000" i="1" dirty="0" err="1" smtClean="0">
                <a:latin typeface="Tahoma" panose="020B0604030504040204" pitchFamily="34" charset="0"/>
                <a:ea typeface="Tahoma" panose="020B0604030504040204" pitchFamily="34" charset="0"/>
                <a:cs typeface="Tahoma" panose="020B0604030504040204" pitchFamily="34" charset="0"/>
              </a:rPr>
              <a:t>gì</a:t>
            </a:r>
            <a:r>
              <a:rPr lang="en-US" sz="2000" dirty="0" smtClean="0">
                <a:latin typeface="Tahoma" panose="020B0604030504040204" pitchFamily="34" charset="0"/>
                <a:ea typeface="Tahoma" panose="020B0604030504040204" pitchFamily="34" charset="0"/>
                <a:cs typeface="Tahoma" panose="020B0604030504040204" pitchFamily="34" charset="0"/>
              </a:rPr>
              <a:t> – </a:t>
            </a:r>
            <a:r>
              <a:rPr lang="en-US" sz="2000" dirty="0" err="1" smtClean="0">
                <a:latin typeface="Tahoma" panose="020B0604030504040204" pitchFamily="34" charset="0"/>
                <a:ea typeface="Tahoma" panose="020B0604030504040204" pitchFamily="34" charset="0"/>
                <a:cs typeface="Tahoma" panose="020B0604030504040204" pitchFamily="34" charset="0"/>
              </a:rPr>
              <a:t>chỉ</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với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một</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vài</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cú</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nhấp</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err="1" smtClean="0">
                <a:latin typeface="Tahoma" panose="020B0604030504040204" pitchFamily="34" charset="0"/>
                <a:ea typeface="Tahoma" panose="020B0604030504040204" pitchFamily="34" charset="0"/>
                <a:cs typeface="Tahoma" panose="020B0604030504040204" pitchFamily="34" charset="0"/>
              </a:rPr>
              <a:t>chuột</a:t>
            </a:r>
            <a:r>
              <a:rPr lang="en-US" sz="2000" dirty="0" smtClean="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7505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37620"/>
          </a:xfrm>
          <a:prstGeom prst="rect">
            <a:avLst/>
          </a:prstGeom>
        </p:spPr>
      </p:pic>
    </p:spTree>
    <p:extLst>
      <p:ext uri="{BB962C8B-B14F-4D97-AF65-F5344CB8AC3E}">
        <p14:creationId xmlns:p14="http://schemas.microsoft.com/office/powerpoint/2010/main" val="29103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D8A2B1-F937-40E4-959D-5E882337D2C7}"/>
              </a:ext>
            </a:extLst>
          </p:cNvPr>
          <p:cNvSpPr>
            <a:spLocks noGrp="1"/>
          </p:cNvSpPr>
          <p:nvPr>
            <p:ph type="title"/>
          </p:nvPr>
        </p:nvSpPr>
        <p:spPr>
          <a:xfrm>
            <a:off x="2336470" y="-64394"/>
            <a:ext cx="8911687" cy="1280890"/>
          </a:xfrm>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Tính</a:t>
            </a:r>
            <a:r>
              <a:rPr lang="en-US" sz="5400" dirty="0" smtClean="0">
                <a:latin typeface="Tahoma" panose="020B0604030504040204" pitchFamily="34" charset="0"/>
                <a:ea typeface="Tahoma" panose="020B0604030504040204" pitchFamily="34" charset="0"/>
                <a:cs typeface="Tahoma" panose="020B0604030504040204" pitchFamily="34" charset="0"/>
              </a:rPr>
              <a:t> </a:t>
            </a:r>
            <a:r>
              <a:rPr lang="en-US" sz="5400" dirty="0" err="1" smtClean="0">
                <a:latin typeface="Tahoma" panose="020B0604030504040204" pitchFamily="34" charset="0"/>
                <a:ea typeface="Tahoma" panose="020B0604030504040204" pitchFamily="34" charset="0"/>
                <a:cs typeface="Tahoma" panose="020B0604030504040204" pitchFamily="34" charset="0"/>
              </a:rPr>
              <a:t>năng</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C1F9F203-36D0-4611-A9DC-2DC462574B4D}"/>
              </a:ext>
            </a:extLst>
          </p:cNvPr>
          <p:cNvSpPr>
            <a:spLocks noGrp="1"/>
          </p:cNvSpPr>
          <p:nvPr>
            <p:ph idx="1"/>
          </p:nvPr>
        </p:nvSpPr>
        <p:spPr>
          <a:xfrm>
            <a:off x="2249009" y="911717"/>
            <a:ext cx="9942991" cy="2681489"/>
          </a:xfrm>
        </p:spPr>
        <p:txBody>
          <a:bodyPr>
            <a:noAutofit/>
          </a:bodyPr>
          <a:lstStyle/>
          <a:p>
            <a:r>
              <a:rPr lang="vi-VN" sz="2000" dirty="0"/>
              <a:t>Trong </a:t>
            </a:r>
            <a:r>
              <a:rPr lang="vi-VN" sz="2000" b="1" dirty="0">
                <a:solidFill>
                  <a:srgbClr val="00B050"/>
                </a:solidFill>
              </a:rPr>
              <a:t>Chợ Ứng dụng của Wix</a:t>
            </a:r>
            <a:r>
              <a:rPr lang="vi-VN" sz="2000" dirty="0"/>
              <a:t>, bạn có thể tìm thấy </a:t>
            </a:r>
            <a:r>
              <a:rPr lang="vi-VN" sz="2000" b="1" dirty="0"/>
              <a:t>hơn 300 ứng dụng – nhiều ứng dụng miễn phí, một số thì tính phí –</a:t>
            </a:r>
            <a:r>
              <a:rPr lang="vi-VN" sz="2000" dirty="0"/>
              <a:t> để tăng cường cho website của bạn với hầu hết mọi tính năng mà bạn có thể nghĩ tới.</a:t>
            </a:r>
            <a:r>
              <a:rPr lang="vi-VN" sz="2000" dirty="0" smtClean="0"/>
              <a:t>Mỗi </a:t>
            </a:r>
            <a:r>
              <a:rPr lang="vi-VN" sz="2000" dirty="0"/>
              <a:t>gói cao cấp của Wix có giới hạn hosting và bandwidth khác nhau. Bạn có thể trả hàng tháng hoặc chọn gói trả hàng năm</a:t>
            </a:r>
            <a:r>
              <a:rPr lang="vi-VN" sz="2000" dirty="0" smtClean="0"/>
              <a:t>.</a:t>
            </a:r>
            <a:endParaRPr lang="en-US" sz="2000" dirty="0" smtClean="0"/>
          </a:p>
          <a:p>
            <a:r>
              <a:rPr lang="vi-VN" sz="2000" dirty="0"/>
              <a:t>Bạn có thể thêm các chức năng quan trọng </a:t>
            </a:r>
            <a:r>
              <a:rPr lang="en-US" sz="2000" dirty="0" err="1" smtClean="0"/>
              <a:t>như</a:t>
            </a:r>
            <a:r>
              <a:rPr lang="en-US" sz="2000" dirty="0" smtClean="0"/>
              <a:t> </a:t>
            </a:r>
            <a:r>
              <a:rPr lang="vi-VN" sz="2000" dirty="0" smtClean="0"/>
              <a:t>danh </a:t>
            </a:r>
            <a:r>
              <a:rPr lang="vi-VN" sz="2000" dirty="0"/>
              <a:t>sách gửi thư và biểu mẫu liên hệ. </a:t>
            </a:r>
            <a:r>
              <a:rPr lang="en-US" sz="2000" dirty="0" err="1" smtClean="0"/>
              <a:t>Tích</a:t>
            </a:r>
            <a:r>
              <a:rPr lang="en-US" sz="2000" dirty="0" smtClean="0"/>
              <a:t> </a:t>
            </a:r>
            <a:r>
              <a:rPr lang="vi-VN" sz="2000" dirty="0" smtClean="0"/>
              <a:t>hợp </a:t>
            </a:r>
            <a:r>
              <a:rPr lang="vi-VN" sz="2000" dirty="0"/>
              <a:t>với các nền tảng truyền thông xã hội, chẳng hạn như Instagram Feed hay Facebook </a:t>
            </a:r>
            <a:r>
              <a:rPr lang="vi-VN" sz="2000" dirty="0" smtClean="0"/>
              <a:t>Messenger</a:t>
            </a:r>
            <a:r>
              <a:rPr lang="en-US" sz="2000"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470" y="3740988"/>
            <a:ext cx="9855530" cy="2820797"/>
          </a:xfrm>
          <a:prstGeom prst="rect">
            <a:avLst/>
          </a:prstGeom>
        </p:spPr>
      </p:pic>
    </p:spTree>
    <p:extLst>
      <p:ext uri="{BB962C8B-B14F-4D97-AF65-F5344CB8AC3E}">
        <p14:creationId xmlns:p14="http://schemas.microsoft.com/office/powerpoint/2010/main" val="50772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20EB45-5BD5-4F91-94E7-776CB18F117A}"/>
              </a:ext>
            </a:extLst>
          </p:cNvPr>
          <p:cNvSpPr>
            <a:spLocks noGrp="1"/>
          </p:cNvSpPr>
          <p:nvPr>
            <p:ph type="title"/>
          </p:nvPr>
        </p:nvSpPr>
        <p:spPr/>
        <p:txBody>
          <a:bodyPr>
            <a:normAutofit/>
          </a:bodyPr>
          <a:lstStyle/>
          <a:p>
            <a:r>
              <a:rPr lang="en-US" sz="5400" dirty="0" err="1" smtClean="0">
                <a:latin typeface="Tahoma" panose="020B0604030504040204" pitchFamily="34" charset="0"/>
                <a:ea typeface="Tahoma" panose="020B0604030504040204" pitchFamily="34" charset="0"/>
                <a:cs typeface="Tahoma" panose="020B0604030504040204" pitchFamily="34" charset="0"/>
              </a:rPr>
              <a:t>Mẫu</a:t>
            </a:r>
            <a:r>
              <a:rPr lang="en-US" sz="5400" dirty="0" smtClean="0">
                <a:latin typeface="Tahoma" panose="020B0604030504040204" pitchFamily="34" charset="0"/>
                <a:ea typeface="Tahoma" panose="020B0604030504040204" pitchFamily="34" charset="0"/>
                <a:cs typeface="Tahoma" panose="020B0604030504040204" pitchFamily="34" charset="0"/>
              </a:rPr>
              <a:t> (Template)</a:t>
            </a:r>
            <a:endParaRPr lang="en-US" sz="5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xmlns="" id="{9353530B-DA44-4FD6-A0CF-CE3607B0875B}"/>
              </a:ext>
            </a:extLst>
          </p:cNvPr>
          <p:cNvSpPr>
            <a:spLocks noGrp="1"/>
          </p:cNvSpPr>
          <p:nvPr>
            <p:ph idx="1"/>
          </p:nvPr>
        </p:nvSpPr>
        <p:spPr>
          <a:xfrm>
            <a:off x="2589212" y="2133600"/>
            <a:ext cx="8915400" cy="4724400"/>
          </a:xfrm>
        </p:spPr>
        <p:txBody>
          <a:bodyPr>
            <a:normAutofit/>
          </a:bodyPr>
          <a:lstStyle/>
          <a:p>
            <a:pPr fontAlgn="base"/>
            <a:r>
              <a:rPr lang="vi-VN" sz="2000" dirty="0"/>
              <a:t>Khi xây dựng website của mình, bạn có thể chọn từ </a:t>
            </a:r>
            <a:r>
              <a:rPr lang="vi-VN" sz="2000" b="1" dirty="0"/>
              <a:t>hơn 500 mẫu miễn phí</a:t>
            </a:r>
            <a:r>
              <a:rPr lang="vi-VN" sz="2000" dirty="0"/>
              <a:t> – nhiều hơn bất kỳ trình tạo website kéo thả nào khác cung </a:t>
            </a:r>
            <a:r>
              <a:rPr lang="vi-VN" sz="2000" dirty="0" smtClean="0"/>
              <a:t>cấp</a:t>
            </a:r>
            <a:r>
              <a:rPr lang="en-US" sz="2000" dirty="0" smtClean="0"/>
              <a:t>.</a:t>
            </a:r>
          </a:p>
          <a:p>
            <a:pPr fontAlgn="base"/>
            <a:endParaRPr lang="vi-VN" sz="2000" dirty="0" smtClean="0"/>
          </a:p>
          <a:p>
            <a:pPr fontAlgn="base"/>
            <a:r>
              <a:rPr lang="vi-VN" sz="2000" dirty="0"/>
              <a:t>Một mẫu Wix điển hình thường gọn ghẽ và ngăn nắp, có các ảnh toàn trang và kiểu chữ rõ nét – mọi thứ bạn cần cho một website sẽ trông thật ấn tượng trên các màn hình rộng ngày nay</a:t>
            </a:r>
            <a:r>
              <a:rPr lang="vi-VN" sz="2000" dirty="0" smtClean="0"/>
              <a:t>.</a:t>
            </a:r>
            <a:endParaRPr lang="en-US" sz="2000" dirty="0" smtClean="0"/>
          </a:p>
          <a:p>
            <a:pPr fontAlgn="base"/>
            <a:endParaRPr lang="en-US" sz="2000" dirty="0" smtClean="0"/>
          </a:p>
          <a:p>
            <a:pPr fontAlgn="base"/>
            <a:r>
              <a:rPr lang="vi-VN" sz="2000" b="1" dirty="0" smtClean="0"/>
              <a:t>Bất </a:t>
            </a:r>
            <a:r>
              <a:rPr lang="vi-VN" sz="2000" b="1" dirty="0"/>
              <a:t>kể bạn muốn xây dựng </a:t>
            </a:r>
            <a:r>
              <a:rPr lang="vi-VN" sz="2000" b="1" dirty="0" smtClean="0"/>
              <a:t>website</a:t>
            </a:r>
            <a:r>
              <a:rPr lang="en-US" sz="2000" b="1" dirty="0" smtClean="0"/>
              <a:t> </a:t>
            </a:r>
            <a:r>
              <a:rPr lang="vi-VN" sz="2000" b="1" dirty="0"/>
              <a:t>một trang</a:t>
            </a:r>
            <a:r>
              <a:rPr lang="vi-VN" sz="2000" b="1" dirty="0" smtClean="0"/>
              <a:t> trông </a:t>
            </a:r>
            <a:r>
              <a:rPr lang="vi-VN" sz="2000" b="1" dirty="0"/>
              <a:t>thật ngầu hay website nhiều trang, giàu nội dung có tính dễ dàng điều hướng, </a:t>
            </a:r>
            <a:r>
              <a:rPr lang="vi-VN" sz="2000" b="1" dirty="0">
                <a:solidFill>
                  <a:schemeClr val="accent2"/>
                </a:solidFill>
              </a:rPr>
              <a:t>Wix</a:t>
            </a:r>
            <a:r>
              <a:rPr lang="vi-VN" sz="2000" b="1" dirty="0"/>
              <a:t> chắc chắn sẽ có sẵn thứ gì đó cho bạn.</a:t>
            </a:r>
            <a:endParaRPr lang="en-US" sz="2000" dirty="0"/>
          </a:p>
        </p:txBody>
      </p:sp>
    </p:spTree>
    <p:extLst>
      <p:ext uri="{BB962C8B-B14F-4D97-AF65-F5344CB8AC3E}">
        <p14:creationId xmlns:p14="http://schemas.microsoft.com/office/powerpoint/2010/main" val="3276620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146</TotalTime>
  <Words>845</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Tahoma</vt:lpstr>
      <vt:lpstr>Wingdings</vt:lpstr>
      <vt:lpstr>Wingdings 3</vt:lpstr>
      <vt:lpstr>Wisp</vt:lpstr>
      <vt:lpstr>WIX</vt:lpstr>
      <vt:lpstr>Nội dung tìm hiểu</vt:lpstr>
      <vt:lpstr>Tổng quan</vt:lpstr>
      <vt:lpstr>PowerPoint Presentation</vt:lpstr>
      <vt:lpstr>Dễ sử dụng</vt:lpstr>
      <vt:lpstr>Tính năng</vt:lpstr>
      <vt:lpstr>PowerPoint Presentation</vt:lpstr>
      <vt:lpstr>Tính năng</vt:lpstr>
      <vt:lpstr>Mẫu (Template)</vt:lpstr>
      <vt:lpstr>Mẫu (Template)</vt:lpstr>
      <vt:lpstr>Mẫu (Template)</vt:lpstr>
      <vt:lpstr>Thương mại điện tử</vt:lpstr>
      <vt:lpstr>Thương mại điện tử</vt:lpstr>
      <vt:lpstr>SEO Wiz của Wix</vt:lpstr>
      <vt:lpstr>Di chuyển dữ liệu</vt:lpstr>
      <vt:lpstr>Mức giá</vt:lpstr>
      <vt:lpstr>Mức giá</vt:lpstr>
      <vt:lpstr>Đánh giá người dùng</vt:lpstr>
      <vt:lpstr>Kết luận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WIX</dc:title>
  <dc:creator>Tran Huy</dc:creator>
  <cp:lastModifiedBy>USER</cp:lastModifiedBy>
  <cp:revision>15</cp:revision>
  <dcterms:created xsi:type="dcterms:W3CDTF">2019-09-11T10:49:49Z</dcterms:created>
  <dcterms:modified xsi:type="dcterms:W3CDTF">2019-09-11T16:56:36Z</dcterms:modified>
</cp:coreProperties>
</file>