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 id="261" r:id="rId7"/>
    <p:sldId id="264" r:id="rId8"/>
    <p:sldId id="263" r:id="rId9"/>
    <p:sldId id="265" r:id="rId10"/>
    <p:sldId id="266" r:id="rId11"/>
    <p:sldId id="268" r:id="rId12"/>
    <p:sldId id="267" r:id="rId13"/>
    <p:sldId id="270" r:id="rId14"/>
    <p:sldId id="272" r:id="rId15"/>
    <p:sldId id="27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94B5EA2-5FF2-477E-A75C-94B093FC88DA}" type="datetimeFigureOut">
              <a:rPr lang="en-US" smtClean="0"/>
              <a:pPr/>
              <a:t>9/11/2019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29F629D-1D14-4F7D-BC94-B032F2385CF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4B5EA2-5FF2-477E-A75C-94B093FC88DA}" type="datetimeFigureOut">
              <a:rPr lang="en-US" smtClean="0"/>
              <a:pPr/>
              <a:t>9/11/2019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9F629D-1D14-4F7D-BC94-B032F2385C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4B5EA2-5FF2-477E-A75C-94B093FC88DA}" type="datetimeFigureOut">
              <a:rPr lang="en-US" smtClean="0"/>
              <a:pPr/>
              <a:t>9/11/2019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9F629D-1D14-4F7D-BC94-B032F2385C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94B5EA2-5FF2-477E-A75C-94B093FC88DA}" type="datetimeFigureOut">
              <a:rPr lang="en-US" smtClean="0"/>
              <a:pPr/>
              <a:t>9/11/2019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9F629D-1D14-4F7D-BC94-B032F2385CF2}"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94B5EA2-5FF2-477E-A75C-94B093FC88DA}" type="datetimeFigureOut">
              <a:rPr lang="en-US" smtClean="0"/>
              <a:pPr/>
              <a:t>9/11/2019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29F629D-1D14-4F7D-BC94-B032F2385CF2}"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94B5EA2-5FF2-477E-A75C-94B093FC88DA}" type="datetimeFigureOut">
              <a:rPr lang="en-US" smtClean="0"/>
              <a:pPr/>
              <a:t>9/11/2019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9F629D-1D14-4F7D-BC94-B032F2385CF2}"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94B5EA2-5FF2-477E-A75C-94B093FC88DA}" type="datetimeFigureOut">
              <a:rPr lang="en-US" smtClean="0"/>
              <a:pPr/>
              <a:t>9/11/2019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29F629D-1D14-4F7D-BC94-B032F2385CF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94B5EA2-5FF2-477E-A75C-94B093FC88DA}" type="datetimeFigureOut">
              <a:rPr lang="en-US" smtClean="0"/>
              <a:pPr/>
              <a:t>9/11/2019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29F629D-1D14-4F7D-BC94-B032F2385CF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94B5EA2-5FF2-477E-A75C-94B093FC88DA}" type="datetimeFigureOut">
              <a:rPr lang="en-US" smtClean="0"/>
              <a:pPr/>
              <a:t>9/11/2019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29F629D-1D14-4F7D-BC94-B032F2385CF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94B5EA2-5FF2-477E-A75C-94B093FC88DA}" type="datetimeFigureOut">
              <a:rPr lang="en-US" smtClean="0"/>
              <a:pPr/>
              <a:t>9/11/2019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29F629D-1D14-4F7D-BC94-B032F2385CF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94B5EA2-5FF2-477E-A75C-94B093FC88DA}" type="datetimeFigureOut">
              <a:rPr lang="en-US" smtClean="0"/>
              <a:pPr/>
              <a:t>9/11/2019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29F629D-1D14-4F7D-BC94-B032F2385CF2}"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94B5EA2-5FF2-477E-A75C-94B093FC88DA}" type="datetimeFigureOut">
              <a:rPr lang="en-US" smtClean="0"/>
              <a:pPr/>
              <a:t>9/11/2019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29F629D-1D14-4F7D-BC94-B032F2385CF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1"/>
            <a:ext cx="7772400" cy="2820362"/>
          </a:xfrm>
        </p:spPr>
        <p:txBody>
          <a:bodyPr>
            <a:normAutofit/>
          </a:bodyPr>
          <a:lstStyle/>
          <a:p>
            <a:r>
              <a:rPr lang="en-US" sz="6600" dirty="0" err="1" smtClean="0"/>
              <a:t>Tìm</a:t>
            </a:r>
            <a:r>
              <a:rPr lang="en-US" sz="6600" dirty="0" smtClean="0"/>
              <a:t> </a:t>
            </a:r>
            <a:r>
              <a:rPr lang="en-US" sz="6600" dirty="0" err="1" smtClean="0"/>
              <a:t>hiểu</a:t>
            </a:r>
            <a:r>
              <a:rPr lang="en-US" sz="6600" dirty="0" smtClean="0"/>
              <a:t> </a:t>
            </a:r>
            <a:r>
              <a:rPr lang="en-US" sz="6600" dirty="0" err="1" smtClean="0"/>
              <a:t>về</a:t>
            </a:r>
            <a:r>
              <a:rPr lang="en-US" sz="6600" dirty="0" smtClean="0"/>
              <a:t> WIX</a:t>
            </a:r>
            <a:endParaRPr lang="en-US" sz="6600" dirty="0"/>
          </a:p>
        </p:txBody>
      </p:sp>
      <p:sp>
        <p:nvSpPr>
          <p:cNvPr id="3" name="Subtitle 2"/>
          <p:cNvSpPr>
            <a:spLocks noGrp="1"/>
          </p:cNvSpPr>
          <p:nvPr>
            <p:ph type="subTitle" idx="1"/>
          </p:nvPr>
        </p:nvSpPr>
        <p:spPr>
          <a:xfrm>
            <a:off x="0" y="6477000"/>
            <a:ext cx="9144000" cy="381000"/>
          </a:xfrm>
        </p:spPr>
        <p:txBody>
          <a:bodyPr>
            <a:normAutofit fontScale="70000" lnSpcReduction="20000"/>
          </a:bodyPr>
          <a:lstStyle/>
          <a:p>
            <a:r>
              <a:rPr lang="en-US" b="1" dirty="0" err="1" smtClean="0">
                <a:latin typeface="Times New Roman" pitchFamily="18" charset="0"/>
                <a:cs typeface="Times New Roman" pitchFamily="18" charset="0"/>
              </a:rPr>
              <a:t>Học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phần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công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nghệ</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trình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hiện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đại</a:t>
            </a:r>
            <a:r>
              <a:rPr lang="en-US" b="1" dirty="0" smtClean="0">
                <a:latin typeface="Times New Roman" pitchFamily="18" charset="0"/>
                <a:cs typeface="Times New Roman" pitchFamily="18" charset="0"/>
              </a:rPr>
              <a:t>    	                     MSSV: 3115410049</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solidFill>
                  <a:schemeClr val="accent1">
                    <a:lumMod val="75000"/>
                  </a:schemeClr>
                </a:solidFill>
              </a:rPr>
              <a:t>2. </a:t>
            </a:r>
            <a:r>
              <a:rPr lang="en-US" b="1" dirty="0" err="1" smtClean="0">
                <a:solidFill>
                  <a:schemeClr val="accent1">
                    <a:lumMod val="75000"/>
                  </a:schemeClr>
                </a:solidFill>
              </a:rPr>
              <a:t>Trình</a:t>
            </a:r>
            <a:r>
              <a:rPr lang="en-US" b="1" dirty="0" smtClean="0">
                <a:solidFill>
                  <a:schemeClr val="accent1">
                    <a:lumMod val="75000"/>
                  </a:schemeClr>
                </a:solidFill>
              </a:rPr>
              <a:t> </a:t>
            </a:r>
            <a:r>
              <a:rPr lang="en-US" b="1" dirty="0" err="1" smtClean="0">
                <a:solidFill>
                  <a:schemeClr val="accent1">
                    <a:lumMod val="75000"/>
                  </a:schemeClr>
                </a:solidFill>
              </a:rPr>
              <a:t>dựng</a:t>
            </a:r>
            <a:r>
              <a:rPr lang="en-US" b="1" dirty="0" smtClean="0">
                <a:solidFill>
                  <a:schemeClr val="accent1">
                    <a:lumMod val="75000"/>
                  </a:schemeClr>
                </a:solidFill>
              </a:rPr>
              <a:t> website </a:t>
            </a:r>
            <a:r>
              <a:rPr lang="en-US" b="1" dirty="0" err="1" smtClean="0">
                <a:solidFill>
                  <a:schemeClr val="accent1">
                    <a:lumMod val="75000"/>
                  </a:schemeClr>
                </a:solidFill>
              </a:rPr>
              <a:t>dạng</a:t>
            </a:r>
            <a:r>
              <a:rPr lang="en-US" b="1" dirty="0" smtClean="0">
                <a:solidFill>
                  <a:schemeClr val="accent1">
                    <a:lumMod val="75000"/>
                  </a:schemeClr>
                </a:solidFill>
              </a:rPr>
              <a:t> </a:t>
            </a:r>
            <a:r>
              <a:rPr lang="en-US" b="1" dirty="0" err="1" smtClean="0">
                <a:solidFill>
                  <a:schemeClr val="accent1">
                    <a:lumMod val="75000"/>
                  </a:schemeClr>
                </a:solidFill>
              </a:rPr>
              <a:t>kéo</a:t>
            </a:r>
            <a:r>
              <a:rPr lang="en-US" b="1" dirty="0" smtClean="0">
                <a:solidFill>
                  <a:schemeClr val="accent1">
                    <a:lumMod val="75000"/>
                  </a:schemeClr>
                </a:solidFill>
              </a:rPr>
              <a:t> </a:t>
            </a:r>
            <a:r>
              <a:rPr lang="en-US" b="1" dirty="0" err="1" smtClean="0">
                <a:solidFill>
                  <a:schemeClr val="accent1">
                    <a:lumMod val="75000"/>
                  </a:schemeClr>
                </a:solidFill>
              </a:rPr>
              <a:t>thả</a:t>
            </a:r>
            <a:r>
              <a:rPr lang="en-US" b="1" dirty="0" smtClean="0">
                <a:solidFill>
                  <a:schemeClr val="accent1">
                    <a:lumMod val="75000"/>
                  </a:schemeClr>
                </a:solidFill>
              </a:rPr>
              <a:t> </a:t>
            </a:r>
            <a:r>
              <a:rPr lang="en-US" b="1" dirty="0" err="1" smtClean="0">
                <a:solidFill>
                  <a:schemeClr val="accent1">
                    <a:lumMod val="75000"/>
                  </a:schemeClr>
                </a:solidFill>
              </a:rPr>
              <a:t>tiện</a:t>
            </a:r>
            <a:r>
              <a:rPr lang="en-US" b="1" dirty="0" smtClean="0">
                <a:solidFill>
                  <a:schemeClr val="accent1">
                    <a:lumMod val="75000"/>
                  </a:schemeClr>
                </a:solidFill>
              </a:rPr>
              <a:t> </a:t>
            </a:r>
            <a:r>
              <a:rPr lang="en-US" b="1" dirty="0" err="1" smtClean="0">
                <a:solidFill>
                  <a:schemeClr val="accent1">
                    <a:lumMod val="75000"/>
                  </a:schemeClr>
                </a:solidFill>
              </a:rPr>
              <a:t>dụng</a:t>
            </a:r>
            <a:endParaRPr lang="en-US" b="1" dirty="0" smtClean="0">
              <a:solidFill>
                <a:schemeClr val="accent1">
                  <a:lumMod val="75000"/>
                </a:schemeClr>
              </a:solidFill>
            </a:endParaRPr>
          </a:p>
          <a:p>
            <a:pPr>
              <a:buNone/>
            </a:pPr>
            <a:endParaRPr lang="en-US" b="1" dirty="0" smtClean="0">
              <a:solidFill>
                <a:schemeClr val="accent1">
                  <a:lumMod val="75000"/>
                </a:schemeClr>
              </a:solidFill>
            </a:endParaRPr>
          </a:p>
          <a:p>
            <a:r>
              <a:rPr lang="vi-VN" dirty="0" smtClean="0"/>
              <a:t>Việc thiết kế và chỉnh sửa giao diện mẫu cũng rất nhanh chóng nhờ có website builder tích hợp rất thông minh. </a:t>
            </a:r>
            <a:endParaRPr lang="en-US" dirty="0" smtClean="0"/>
          </a:p>
          <a:p>
            <a:endParaRPr lang="en-US" dirty="0" smtClean="0"/>
          </a:p>
          <a:p>
            <a:r>
              <a:rPr lang="vi-VN" dirty="0" smtClean="0"/>
              <a:t>Wix thường cập nhật các công cụ của mình hàng tháng giúp người dùng liên tục được sử dụng những tính năng mới nhất cho website.</a:t>
            </a:r>
            <a:endParaRPr lang="en-US" b="1" dirty="0" smtClean="0">
              <a:solidFill>
                <a:schemeClr val="accent1">
                  <a:lumMod val="75000"/>
                </a:schemeClr>
              </a:solidFill>
            </a:endParaRPr>
          </a:p>
        </p:txBody>
      </p:sp>
      <p:sp>
        <p:nvSpPr>
          <p:cNvPr id="3" name="Title 2"/>
          <p:cNvSpPr>
            <a:spLocks noGrp="1"/>
          </p:cNvSpPr>
          <p:nvPr>
            <p:ph type="title"/>
          </p:nvPr>
        </p:nvSpPr>
        <p:spPr/>
        <p:txBody>
          <a:bodyPr>
            <a:normAutofit/>
          </a:bodyPr>
          <a:lstStyle/>
          <a:p>
            <a:r>
              <a:rPr lang="en-US" dirty="0" smtClean="0"/>
              <a:t>III. </a:t>
            </a:r>
            <a:r>
              <a:rPr lang="vi-VN" dirty="0" smtClean="0"/>
              <a:t>Một số ưu điểm của Wix</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chemeClr val="accent1">
                    <a:lumMod val="75000"/>
                  </a:schemeClr>
                </a:solidFill>
              </a:rPr>
              <a:t>3. </a:t>
            </a:r>
            <a:r>
              <a:rPr lang="en-US" b="1" dirty="0" err="1" smtClean="0">
                <a:solidFill>
                  <a:schemeClr val="accent1">
                    <a:lumMod val="75000"/>
                  </a:schemeClr>
                </a:solidFill>
              </a:rPr>
              <a:t>Hỗ</a:t>
            </a:r>
            <a:r>
              <a:rPr lang="en-US" b="1" dirty="0" smtClean="0">
                <a:solidFill>
                  <a:schemeClr val="accent1">
                    <a:lumMod val="75000"/>
                  </a:schemeClr>
                </a:solidFill>
              </a:rPr>
              <a:t> </a:t>
            </a:r>
            <a:r>
              <a:rPr lang="en-US" b="1" dirty="0" err="1" smtClean="0">
                <a:solidFill>
                  <a:schemeClr val="accent1">
                    <a:lumMod val="75000"/>
                  </a:schemeClr>
                </a:solidFill>
              </a:rPr>
              <a:t>trợ</a:t>
            </a:r>
            <a:r>
              <a:rPr lang="en-US" b="1" dirty="0" smtClean="0">
                <a:solidFill>
                  <a:schemeClr val="accent1">
                    <a:lumMod val="75000"/>
                  </a:schemeClr>
                </a:solidFill>
              </a:rPr>
              <a:t> </a:t>
            </a:r>
            <a:r>
              <a:rPr lang="en-US" b="1" dirty="0" err="1" smtClean="0">
                <a:solidFill>
                  <a:schemeClr val="accent1">
                    <a:lumMod val="75000"/>
                  </a:schemeClr>
                </a:solidFill>
              </a:rPr>
              <a:t>tốt</a:t>
            </a:r>
            <a:endParaRPr lang="en-US" b="1" dirty="0" smtClean="0">
              <a:solidFill>
                <a:schemeClr val="accent1">
                  <a:lumMod val="75000"/>
                </a:schemeClr>
              </a:solidFill>
            </a:endParaRPr>
          </a:p>
          <a:p>
            <a:endParaRPr lang="en-US" b="1" dirty="0" smtClean="0">
              <a:solidFill>
                <a:schemeClr val="accent1">
                  <a:lumMod val="75000"/>
                </a:schemeClr>
              </a:solidFill>
            </a:endParaRPr>
          </a:p>
          <a:p>
            <a:r>
              <a:rPr lang="vi-VN" dirty="0" smtClean="0"/>
              <a:t>Wix xây dựng một “ thư viện” hỗ trợ ngay trên trình dựng site. Chỗ nào cũng có nút “Help” để tìm hiểu cách sử dụng các tính năng của website builder. </a:t>
            </a:r>
            <a:endParaRPr lang="en-US" dirty="0" smtClean="0"/>
          </a:p>
          <a:p>
            <a:endParaRPr lang="en-US" dirty="0" smtClean="0"/>
          </a:p>
          <a:p>
            <a:r>
              <a:rPr lang="vi-VN" dirty="0" smtClean="0"/>
              <a:t>Ngoài ra bạn cũng có thể gọi điện hoặc mail cho đội ngũ support để được hỗ trợ.</a:t>
            </a:r>
            <a:endParaRPr lang="en-US" b="1" dirty="0" smtClean="0">
              <a:solidFill>
                <a:schemeClr val="accent1">
                  <a:lumMod val="75000"/>
                </a:schemeClr>
              </a:solidFill>
            </a:endParaRPr>
          </a:p>
          <a:p>
            <a:endParaRPr lang="en-US" b="1" dirty="0" smtClean="0">
              <a:solidFill>
                <a:schemeClr val="accent1">
                  <a:lumMod val="75000"/>
                </a:schemeClr>
              </a:solidFill>
            </a:endParaRPr>
          </a:p>
        </p:txBody>
      </p:sp>
      <p:sp>
        <p:nvSpPr>
          <p:cNvPr id="3" name="Title 2"/>
          <p:cNvSpPr>
            <a:spLocks noGrp="1"/>
          </p:cNvSpPr>
          <p:nvPr>
            <p:ph type="title"/>
          </p:nvPr>
        </p:nvSpPr>
        <p:spPr/>
        <p:txBody>
          <a:bodyPr>
            <a:normAutofit/>
          </a:bodyPr>
          <a:lstStyle/>
          <a:p>
            <a:r>
              <a:rPr lang="en-US" dirty="0" smtClean="0"/>
              <a:t>III. </a:t>
            </a:r>
            <a:r>
              <a:rPr lang="vi-VN" dirty="0" smtClean="0"/>
              <a:t>Một số ưu điểm của Wix</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chemeClr val="accent1">
                    <a:lumMod val="75000"/>
                  </a:schemeClr>
                </a:solidFill>
              </a:rPr>
              <a:t>1. </a:t>
            </a:r>
            <a:r>
              <a:rPr lang="vi-VN" b="1" dirty="0" smtClean="0">
                <a:solidFill>
                  <a:schemeClr val="accent1">
                    <a:lumMod val="75000"/>
                  </a:schemeClr>
                </a:solidFill>
              </a:rPr>
              <a:t>Giá đắt</a:t>
            </a:r>
            <a:endParaRPr lang="en-US" b="1" dirty="0" smtClean="0">
              <a:solidFill>
                <a:schemeClr val="accent1">
                  <a:lumMod val="75000"/>
                </a:schemeClr>
              </a:solidFill>
            </a:endParaRPr>
          </a:p>
          <a:p>
            <a:endParaRPr lang="en-US" b="1" dirty="0" smtClean="0">
              <a:solidFill>
                <a:schemeClr val="accent1">
                  <a:lumMod val="75000"/>
                </a:schemeClr>
              </a:solidFill>
            </a:endParaRPr>
          </a:p>
          <a:p>
            <a:r>
              <a:rPr lang="vi-VN" dirty="0" smtClean="0"/>
              <a:t>Gói rẻ nhất chỉ có dung lượng 500MB, và băng thông 1GB tháng. Thực sự với mức tài nguyên này, rất khó để bạn có thể phát triển được 1 website mức trung bình. Gói này đã có giá tới 4.5$/tháng, chỉ có thể sử dụng tên miền của riêng bạn và không xóa quảng cáo của Wix.</a:t>
            </a:r>
            <a:endParaRPr lang="vi-VN" b="1" dirty="0" smtClean="0">
              <a:solidFill>
                <a:schemeClr val="accent1">
                  <a:lumMod val="75000"/>
                </a:schemeClr>
              </a:solidFill>
            </a:endParaRPr>
          </a:p>
          <a:p>
            <a:pPr>
              <a:buNone/>
            </a:pPr>
            <a:endParaRPr lang="en-US" dirty="0"/>
          </a:p>
        </p:txBody>
      </p:sp>
      <p:sp>
        <p:nvSpPr>
          <p:cNvPr id="3" name="Title 2"/>
          <p:cNvSpPr>
            <a:spLocks noGrp="1"/>
          </p:cNvSpPr>
          <p:nvPr>
            <p:ph type="title"/>
          </p:nvPr>
        </p:nvSpPr>
        <p:spPr/>
        <p:txBody>
          <a:bodyPr>
            <a:normAutofit/>
          </a:bodyPr>
          <a:lstStyle/>
          <a:p>
            <a:r>
              <a:rPr lang="en-US" dirty="0" smtClean="0"/>
              <a:t>IV. </a:t>
            </a:r>
            <a:r>
              <a:rPr lang="vi-VN" dirty="0" smtClean="0"/>
              <a:t>Một số nhược điểm của Wix</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solidFill>
                  <a:schemeClr val="accent1">
                    <a:lumMod val="75000"/>
                  </a:schemeClr>
                </a:solidFill>
              </a:rPr>
              <a:t>1. </a:t>
            </a:r>
            <a:r>
              <a:rPr lang="vi-VN" b="1" dirty="0" smtClean="0">
                <a:solidFill>
                  <a:schemeClr val="accent1">
                    <a:lumMod val="75000"/>
                  </a:schemeClr>
                </a:solidFill>
              </a:rPr>
              <a:t>Giá đắt</a:t>
            </a:r>
            <a:endParaRPr lang="en-US" b="1" dirty="0" smtClean="0">
              <a:solidFill>
                <a:schemeClr val="accent1">
                  <a:lumMod val="75000"/>
                </a:schemeClr>
              </a:solidFill>
            </a:endParaRPr>
          </a:p>
          <a:p>
            <a:endParaRPr lang="en-US" b="1" dirty="0" smtClean="0">
              <a:solidFill>
                <a:schemeClr val="accent1">
                  <a:lumMod val="75000"/>
                </a:schemeClr>
              </a:solidFill>
            </a:endParaRPr>
          </a:p>
          <a:p>
            <a:r>
              <a:rPr lang="en-US" dirty="0" err="1" smtClean="0"/>
              <a:t>Muốn</a:t>
            </a:r>
            <a:r>
              <a:rPr lang="en-US" dirty="0" smtClean="0"/>
              <a:t> </a:t>
            </a:r>
            <a:r>
              <a:rPr lang="en-US" dirty="0" err="1" smtClean="0"/>
              <a:t>làm</a:t>
            </a:r>
            <a:r>
              <a:rPr lang="en-US" dirty="0" smtClean="0"/>
              <a:t> site </a:t>
            </a:r>
            <a:r>
              <a:rPr lang="en-US" dirty="0" err="1" smtClean="0"/>
              <a:t>hoàn</a:t>
            </a:r>
            <a:r>
              <a:rPr lang="en-US" dirty="0" smtClean="0"/>
              <a:t> </a:t>
            </a:r>
            <a:r>
              <a:rPr lang="en-US" dirty="0" err="1" smtClean="0"/>
              <a:t>chỉnh</a:t>
            </a:r>
            <a:r>
              <a:rPr lang="en-US" dirty="0" smtClean="0"/>
              <a:t>, </a:t>
            </a:r>
            <a:r>
              <a:rPr lang="en-US" dirty="0" err="1" smtClean="0"/>
              <a:t>bạn</a:t>
            </a:r>
            <a:r>
              <a:rPr lang="en-US" dirty="0" smtClean="0"/>
              <a:t> </a:t>
            </a:r>
            <a:r>
              <a:rPr lang="en-US" dirty="0" err="1" smtClean="0"/>
              <a:t>phải</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từ</a:t>
            </a:r>
            <a:r>
              <a:rPr lang="en-US" dirty="0" smtClean="0"/>
              <a:t> </a:t>
            </a:r>
            <a:r>
              <a:rPr lang="en-US" dirty="0" err="1" smtClean="0"/>
              <a:t>gói</a:t>
            </a:r>
            <a:r>
              <a:rPr lang="en-US" dirty="0" smtClean="0"/>
              <a:t> Combo (8.5 USD) </a:t>
            </a:r>
            <a:r>
              <a:rPr lang="en-US" dirty="0" err="1" smtClean="0"/>
              <a:t>hoặc</a:t>
            </a:r>
            <a:r>
              <a:rPr lang="en-US" dirty="0" smtClean="0"/>
              <a:t> </a:t>
            </a:r>
            <a:r>
              <a:rPr lang="en-US" dirty="0" err="1" smtClean="0"/>
              <a:t>gói</a:t>
            </a:r>
            <a:r>
              <a:rPr lang="en-US" dirty="0" smtClean="0"/>
              <a:t> Unlimited (12.5 USD)</a:t>
            </a:r>
            <a:endParaRPr lang="en-US" dirty="0"/>
          </a:p>
        </p:txBody>
      </p:sp>
      <p:sp>
        <p:nvSpPr>
          <p:cNvPr id="3" name="Title 2"/>
          <p:cNvSpPr>
            <a:spLocks noGrp="1"/>
          </p:cNvSpPr>
          <p:nvPr>
            <p:ph type="title"/>
          </p:nvPr>
        </p:nvSpPr>
        <p:spPr/>
        <p:txBody>
          <a:bodyPr>
            <a:normAutofit/>
          </a:bodyPr>
          <a:lstStyle/>
          <a:p>
            <a:r>
              <a:rPr lang="en-US" dirty="0" smtClean="0"/>
              <a:t>IV. </a:t>
            </a:r>
            <a:r>
              <a:rPr lang="vi-VN" dirty="0" smtClean="0"/>
              <a:t>Một số nhược điểm của Wix</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solidFill>
                  <a:schemeClr val="accent1">
                    <a:lumMod val="75000"/>
                  </a:schemeClr>
                </a:solidFill>
              </a:rPr>
              <a:t>2. </a:t>
            </a:r>
            <a:r>
              <a:rPr lang="vi-VN" b="1" dirty="0" smtClean="0">
                <a:solidFill>
                  <a:schemeClr val="accent1">
                    <a:lumMod val="75000"/>
                  </a:schemeClr>
                </a:solidFill>
              </a:rPr>
              <a:t>Không đổi được giao diện mẫu</a:t>
            </a:r>
            <a:endParaRPr lang="en-US" b="1" dirty="0" smtClean="0">
              <a:solidFill>
                <a:schemeClr val="accent1">
                  <a:lumMod val="75000"/>
                </a:schemeClr>
              </a:solidFill>
            </a:endParaRPr>
          </a:p>
          <a:p>
            <a:endParaRPr lang="en-US" b="1" dirty="0" smtClean="0">
              <a:solidFill>
                <a:schemeClr val="accent1">
                  <a:lumMod val="75000"/>
                </a:schemeClr>
              </a:solidFill>
            </a:endParaRPr>
          </a:p>
          <a:p>
            <a:r>
              <a:rPr lang="vi-VN" dirty="0" smtClean="0"/>
              <a:t>Không biết tương lai thế nào tuy nhiên hiện tại một khi bạn đã chọn giao diện mẫu, sau này bạn không thể thay đổi. Đây là một điểm yếu chết người của Wix so với WordPress.</a:t>
            </a:r>
            <a:endParaRPr lang="en-US" b="1" dirty="0" smtClean="0">
              <a:solidFill>
                <a:schemeClr val="accent1">
                  <a:lumMod val="75000"/>
                </a:schemeClr>
              </a:solidFill>
            </a:endParaRPr>
          </a:p>
        </p:txBody>
      </p:sp>
      <p:sp>
        <p:nvSpPr>
          <p:cNvPr id="3" name="Title 2"/>
          <p:cNvSpPr>
            <a:spLocks noGrp="1"/>
          </p:cNvSpPr>
          <p:nvPr>
            <p:ph type="title"/>
          </p:nvPr>
        </p:nvSpPr>
        <p:spPr/>
        <p:txBody>
          <a:bodyPr>
            <a:normAutofit/>
          </a:bodyPr>
          <a:lstStyle/>
          <a:p>
            <a:r>
              <a:rPr lang="en-US" dirty="0" smtClean="0"/>
              <a:t>IV. </a:t>
            </a:r>
            <a:r>
              <a:rPr lang="vi-VN" dirty="0" smtClean="0"/>
              <a:t>Một số nhược điểm của Wix</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a:bodyPr>
          <a:lstStyle/>
          <a:p>
            <a:pPr>
              <a:buNone/>
            </a:pPr>
            <a:r>
              <a:rPr lang="en-US" b="1" dirty="0" smtClean="0">
                <a:solidFill>
                  <a:schemeClr val="accent1">
                    <a:lumMod val="75000"/>
                  </a:schemeClr>
                </a:solidFill>
              </a:rPr>
              <a:t>3. </a:t>
            </a:r>
            <a:r>
              <a:rPr lang="en-US" b="1" dirty="0" err="1" smtClean="0">
                <a:solidFill>
                  <a:schemeClr val="accent1">
                    <a:lumMod val="75000"/>
                  </a:schemeClr>
                </a:solidFill>
              </a:rPr>
              <a:t>Ít</a:t>
            </a:r>
            <a:r>
              <a:rPr lang="en-US" b="1" dirty="0" smtClean="0">
                <a:solidFill>
                  <a:schemeClr val="accent1">
                    <a:lumMod val="75000"/>
                  </a:schemeClr>
                </a:solidFill>
              </a:rPr>
              <a:t> </a:t>
            </a:r>
            <a:r>
              <a:rPr lang="en-US" b="1" dirty="0" err="1" smtClean="0">
                <a:solidFill>
                  <a:schemeClr val="accent1">
                    <a:lumMod val="75000"/>
                  </a:schemeClr>
                </a:solidFill>
              </a:rPr>
              <a:t>ứng</a:t>
            </a:r>
            <a:r>
              <a:rPr lang="en-US" b="1" dirty="0" smtClean="0">
                <a:solidFill>
                  <a:schemeClr val="accent1">
                    <a:lumMod val="75000"/>
                  </a:schemeClr>
                </a:solidFill>
              </a:rPr>
              <a:t> </a:t>
            </a:r>
            <a:r>
              <a:rPr lang="en-US" b="1" dirty="0" err="1" smtClean="0">
                <a:solidFill>
                  <a:schemeClr val="accent1">
                    <a:lumMod val="75000"/>
                  </a:schemeClr>
                </a:solidFill>
              </a:rPr>
              <a:t>dụng</a:t>
            </a:r>
            <a:r>
              <a:rPr lang="en-US" b="1" dirty="0" smtClean="0">
                <a:solidFill>
                  <a:schemeClr val="accent1">
                    <a:lumMod val="75000"/>
                  </a:schemeClr>
                </a:solidFill>
              </a:rPr>
              <a:t> </a:t>
            </a:r>
            <a:r>
              <a:rPr lang="en-US" b="1" dirty="0" err="1" smtClean="0">
                <a:solidFill>
                  <a:schemeClr val="accent1">
                    <a:lumMod val="75000"/>
                  </a:schemeClr>
                </a:solidFill>
              </a:rPr>
              <a:t>hỗ</a:t>
            </a:r>
            <a:r>
              <a:rPr lang="en-US" b="1" dirty="0" smtClean="0">
                <a:solidFill>
                  <a:schemeClr val="accent1">
                    <a:lumMod val="75000"/>
                  </a:schemeClr>
                </a:solidFill>
              </a:rPr>
              <a:t> </a:t>
            </a:r>
            <a:r>
              <a:rPr lang="en-US" b="1" dirty="0" err="1" smtClean="0">
                <a:solidFill>
                  <a:schemeClr val="accent1">
                    <a:lumMod val="75000"/>
                  </a:schemeClr>
                </a:solidFill>
              </a:rPr>
              <a:t>trợ</a:t>
            </a:r>
            <a:endParaRPr lang="en-US" b="1" dirty="0" smtClean="0">
              <a:solidFill>
                <a:schemeClr val="accent1">
                  <a:lumMod val="75000"/>
                </a:schemeClr>
              </a:solidFill>
            </a:endParaRPr>
          </a:p>
          <a:p>
            <a:pPr>
              <a:buNone/>
            </a:pPr>
            <a:endParaRPr lang="en-US" b="1" dirty="0" smtClean="0">
              <a:solidFill>
                <a:schemeClr val="accent1">
                  <a:lumMod val="75000"/>
                </a:schemeClr>
              </a:solidFill>
            </a:endParaRPr>
          </a:p>
          <a:p>
            <a:r>
              <a:rPr lang="vi-VN" dirty="0" smtClean="0"/>
              <a:t>Hiện tại Wix chỉ có khoảng hơn 500 app (WordPress gọi là Plugin). Mặc dù Wix đang cố gắng phát triển rất nhiều, tuy nhiên nếu so với WordPress thì chỉ như kiến so với voi.</a:t>
            </a:r>
            <a:endParaRPr lang="en-US" dirty="0" smtClean="0"/>
          </a:p>
          <a:p>
            <a:endParaRPr lang="en-US" b="1" dirty="0" smtClean="0">
              <a:solidFill>
                <a:schemeClr val="accent1">
                  <a:lumMod val="75000"/>
                </a:schemeClr>
              </a:solidFill>
            </a:endParaRPr>
          </a:p>
          <a:p>
            <a:r>
              <a:rPr lang="vi-VN" dirty="0" smtClean="0"/>
              <a:t>Một số app được sử dụng miễn phí, một số chỉ được cung cấp bản lite và bạn phải trả tiền hàng tháng nếu muốn dùng full tính năng</a:t>
            </a:r>
            <a:endParaRPr lang="en-US" b="1" dirty="0" smtClean="0">
              <a:solidFill>
                <a:schemeClr val="accent1">
                  <a:lumMod val="75000"/>
                </a:schemeClr>
              </a:solidFill>
            </a:endParaRPr>
          </a:p>
        </p:txBody>
      </p:sp>
      <p:sp>
        <p:nvSpPr>
          <p:cNvPr id="3" name="Title 2"/>
          <p:cNvSpPr>
            <a:spLocks noGrp="1"/>
          </p:cNvSpPr>
          <p:nvPr>
            <p:ph type="title"/>
          </p:nvPr>
        </p:nvSpPr>
        <p:spPr/>
        <p:txBody>
          <a:bodyPr>
            <a:normAutofit/>
          </a:bodyPr>
          <a:lstStyle/>
          <a:p>
            <a:r>
              <a:rPr lang="en-US" dirty="0" smtClean="0"/>
              <a:t>IV. </a:t>
            </a:r>
            <a:r>
              <a:rPr lang="vi-VN" dirty="0" smtClean="0"/>
              <a:t>Một số nhược điểm của Wix</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vi-VN" dirty="0" smtClean="0"/>
              <a:t>Wix hay Wix.com là một nền tảng phát triển Cloud Web của Israel. Nền tảng này cho phép người dùng tạo các trang web HTML5 và các trang web dành cho di động thông qua việc sử dụng các công cụ kéo thả trực tuyến.</a:t>
            </a:r>
            <a:endParaRPr lang="en-US" dirty="0"/>
          </a:p>
        </p:txBody>
      </p:sp>
      <p:sp>
        <p:nvSpPr>
          <p:cNvPr id="3" name="Title 2"/>
          <p:cNvSpPr>
            <a:spLocks noGrp="1"/>
          </p:cNvSpPr>
          <p:nvPr>
            <p:ph type="title"/>
          </p:nvPr>
        </p:nvSpPr>
        <p:spPr/>
        <p:txBody>
          <a:bodyPr>
            <a:normAutofit/>
          </a:bodyPr>
          <a:lstStyle/>
          <a:p>
            <a:r>
              <a:rPr lang="en-US" dirty="0" smtClean="0"/>
              <a:t>I. </a:t>
            </a:r>
            <a:r>
              <a:rPr lang="en-US" dirty="0" err="1" smtClean="0"/>
              <a:t>Wix</a:t>
            </a:r>
            <a:r>
              <a:rPr lang="en-US" dirty="0" smtClean="0"/>
              <a:t> </a:t>
            </a:r>
            <a:r>
              <a:rPr lang="en-US" dirty="0" err="1" smtClean="0"/>
              <a:t>là</a:t>
            </a:r>
            <a:r>
              <a:rPr lang="en-US" dirty="0" smtClean="0"/>
              <a:t> </a:t>
            </a:r>
            <a:r>
              <a:rPr lang="en-US" dirty="0" err="1" smtClean="0"/>
              <a:t>gì</a:t>
            </a:r>
            <a:r>
              <a:rPr lang="en-US" dirty="0" smtClean="0"/>
              <a:t>?</a:t>
            </a:r>
            <a:endParaRPr lang="en-US" dirty="0"/>
          </a:p>
        </p:txBody>
      </p:sp>
      <p:pic>
        <p:nvPicPr>
          <p:cNvPr id="1026" name="Picture 2" descr="https://i1.wp.com/magiamgiahosting.com/wp-content/uploads/2019/01/word-image.jpeg?w=950"/>
          <p:cNvPicPr>
            <a:picLocks noChangeAspect="1" noChangeArrowheads="1"/>
          </p:cNvPicPr>
          <p:nvPr/>
        </p:nvPicPr>
        <p:blipFill>
          <a:blip r:embed="rId2"/>
          <a:srcRect/>
          <a:stretch>
            <a:fillRect/>
          </a:stretch>
        </p:blipFill>
        <p:spPr bwMode="auto">
          <a:xfrm>
            <a:off x="3276600" y="4191000"/>
            <a:ext cx="5105400" cy="219270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vi-VN" dirty="0" smtClean="0"/>
              <a:t>Người dùng có thể thêm bớt các tính năng như các plugins chia sẻ mạng xã hội, e-commerce, online marketing, contact forms</a:t>
            </a:r>
            <a:r>
              <a:rPr lang="en-US" dirty="0" smtClean="0"/>
              <a:t>,…</a:t>
            </a:r>
            <a:r>
              <a:rPr lang="en-US" dirty="0" err="1" smtClean="0"/>
              <a:t>vào</a:t>
            </a:r>
            <a:r>
              <a:rPr lang="en-US" dirty="0" smtClean="0"/>
              <a:t> website </a:t>
            </a:r>
            <a:r>
              <a:rPr lang="en-US" dirty="0" err="1" smtClean="0"/>
              <a:t>của</a:t>
            </a:r>
            <a:r>
              <a:rPr lang="en-US" dirty="0" smtClean="0"/>
              <a:t> </a:t>
            </a:r>
            <a:r>
              <a:rPr lang="en-US" dirty="0" err="1" smtClean="0"/>
              <a:t>họ</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tự</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của</a:t>
            </a:r>
            <a:r>
              <a:rPr lang="en-US" dirty="0" smtClean="0"/>
              <a:t> WIX </a:t>
            </a:r>
            <a:r>
              <a:rPr lang="en-US" dirty="0" err="1" smtClean="0"/>
              <a:t>hoặc</a:t>
            </a:r>
            <a:r>
              <a:rPr lang="en-US" dirty="0" smtClean="0"/>
              <a:t> </a:t>
            </a:r>
            <a:r>
              <a:rPr lang="en-US" dirty="0" err="1" smtClean="0"/>
              <a:t>của</a:t>
            </a:r>
            <a:r>
              <a:rPr lang="en-US" dirty="0" smtClean="0"/>
              <a:t> </a:t>
            </a:r>
            <a:r>
              <a:rPr lang="en-US" dirty="0" err="1" smtClean="0"/>
              <a:t>các</a:t>
            </a:r>
            <a:r>
              <a:rPr lang="en-US" dirty="0" smtClean="0"/>
              <a:t> </a:t>
            </a:r>
            <a:r>
              <a:rPr lang="en-US" dirty="0" err="1" smtClean="0"/>
              <a:t>nhà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bên</a:t>
            </a:r>
            <a:r>
              <a:rPr lang="en-US" dirty="0" smtClean="0"/>
              <a:t> </a:t>
            </a:r>
            <a:r>
              <a:rPr lang="en-US" dirty="0" err="1" smtClean="0"/>
              <a:t>thứ</a:t>
            </a:r>
            <a:r>
              <a:rPr lang="en-US" dirty="0" smtClean="0"/>
              <a:t> 3.</a:t>
            </a:r>
          </a:p>
        </p:txBody>
      </p:sp>
      <p:sp>
        <p:nvSpPr>
          <p:cNvPr id="3" name="Title 2"/>
          <p:cNvSpPr>
            <a:spLocks noGrp="1"/>
          </p:cNvSpPr>
          <p:nvPr>
            <p:ph type="title"/>
          </p:nvPr>
        </p:nvSpPr>
        <p:spPr/>
        <p:txBody>
          <a:bodyPr/>
          <a:lstStyle/>
          <a:p>
            <a:r>
              <a:rPr lang="en-US" dirty="0" smtClean="0"/>
              <a:t>I. </a:t>
            </a:r>
            <a:r>
              <a:rPr lang="en-US" dirty="0" err="1" smtClean="0"/>
              <a:t>Wix</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vi-VN" dirty="0" smtClean="0"/>
              <a:t>Wix.com là một nền tảng về cơ bản là miễn phí. Tuy nhiên, Wix được xây dựng theo mô hình kinh doanh freemium, kiếm thu nhập thông qua các gói nâng cấp. </a:t>
            </a:r>
            <a:endParaRPr lang="en-US" dirty="0" smtClean="0"/>
          </a:p>
          <a:p>
            <a:endParaRPr lang="en-US" dirty="0"/>
          </a:p>
        </p:txBody>
      </p:sp>
      <p:sp>
        <p:nvSpPr>
          <p:cNvPr id="3" name="Title 2"/>
          <p:cNvSpPr>
            <a:spLocks noGrp="1"/>
          </p:cNvSpPr>
          <p:nvPr>
            <p:ph type="title"/>
          </p:nvPr>
        </p:nvSpPr>
        <p:spPr/>
        <p:txBody>
          <a:bodyPr/>
          <a:lstStyle/>
          <a:p>
            <a:r>
              <a:rPr lang="en-US" dirty="0" smtClean="0"/>
              <a:t>I. </a:t>
            </a:r>
            <a:r>
              <a:rPr lang="en-US" dirty="0" err="1" smtClean="0"/>
              <a:t>Wix</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endParaRPr lang="en-US" dirty="0" smtClean="0"/>
          </a:p>
          <a:p>
            <a:r>
              <a:rPr lang="vi-VN" dirty="0" smtClean="0"/>
              <a:t>Khác biệt cơ bản giữa Wix và các website builder phổ biến hiện nay (elementor, visual composer, Divi builder…) đó chính là nền tảng cloud.</a:t>
            </a:r>
            <a:endParaRPr lang="en-US" dirty="0" smtClean="0"/>
          </a:p>
          <a:p>
            <a:endParaRPr lang="en-US" dirty="0" smtClean="0"/>
          </a:p>
        </p:txBody>
      </p:sp>
      <p:sp>
        <p:nvSpPr>
          <p:cNvPr id="3" name="Title 2"/>
          <p:cNvSpPr>
            <a:spLocks noGrp="1"/>
          </p:cNvSpPr>
          <p:nvPr>
            <p:ph type="title"/>
          </p:nvPr>
        </p:nvSpPr>
        <p:spPr>
          <a:xfrm>
            <a:off x="457200" y="274638"/>
            <a:ext cx="8229600" cy="1706562"/>
          </a:xfrm>
        </p:spPr>
        <p:txBody>
          <a:bodyPr>
            <a:normAutofit fontScale="90000"/>
          </a:bodyPr>
          <a:lstStyle/>
          <a:p>
            <a:r>
              <a:rPr lang="en-US" dirty="0" smtClean="0"/>
              <a:t>II.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giữa</a:t>
            </a:r>
            <a:r>
              <a:rPr lang="en-US" dirty="0" smtClean="0"/>
              <a:t> WIX </a:t>
            </a:r>
            <a:r>
              <a:rPr lang="en-US" dirty="0" err="1" smtClean="0"/>
              <a:t>và</a:t>
            </a:r>
            <a:r>
              <a:rPr lang="en-US" dirty="0" smtClean="0"/>
              <a:t> </a:t>
            </a:r>
            <a:r>
              <a:rPr lang="en-US" dirty="0" err="1" smtClean="0"/>
              <a:t>các</a:t>
            </a:r>
            <a:r>
              <a:rPr lang="en-US" dirty="0" smtClean="0"/>
              <a:t> </a:t>
            </a:r>
            <a:r>
              <a:rPr lang="en-US" dirty="0" err="1" smtClean="0"/>
              <a:t>trình</a:t>
            </a:r>
            <a:r>
              <a:rPr lang="en-US" dirty="0" smtClean="0"/>
              <a:t> </a:t>
            </a:r>
            <a:r>
              <a:rPr lang="en-US" dirty="0" err="1" smtClean="0"/>
              <a:t>dựng</a:t>
            </a:r>
            <a:r>
              <a:rPr lang="en-US" dirty="0" smtClean="0"/>
              <a:t> </a:t>
            </a:r>
            <a:r>
              <a:rPr lang="en-US" dirty="0" err="1" smtClean="0"/>
              <a:t>trang</a:t>
            </a:r>
            <a:r>
              <a:rPr lang="en-US" dirty="0" smtClean="0"/>
              <a:t> (website builder)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endParaRPr lang="en-US" dirty="0" smtClean="0"/>
          </a:p>
          <a:p>
            <a:endParaRPr lang="en-US" dirty="0" smtClean="0"/>
          </a:p>
          <a:p>
            <a:r>
              <a:rPr lang="vi-VN" dirty="0" smtClean="0"/>
              <a:t>Website của bạn được đặt trên servers của Wix. Bạn chỉ có thể truy cập, chỉnh sửa website thông qua admin panel riêng của Wix. Trong khi các website builder hoạt động hoàn toàn độc lập, bạn có thể lưu trữ website ở bất cứ nhà cung cấp nào mình thích.</a:t>
            </a:r>
            <a:endParaRPr lang="en-US" dirty="0" smtClean="0"/>
          </a:p>
        </p:txBody>
      </p:sp>
      <p:sp>
        <p:nvSpPr>
          <p:cNvPr id="3" name="Title 2"/>
          <p:cNvSpPr>
            <a:spLocks noGrp="1"/>
          </p:cNvSpPr>
          <p:nvPr>
            <p:ph type="title"/>
          </p:nvPr>
        </p:nvSpPr>
        <p:spPr>
          <a:xfrm>
            <a:off x="457200" y="274638"/>
            <a:ext cx="8229600" cy="1706562"/>
          </a:xfrm>
        </p:spPr>
        <p:txBody>
          <a:bodyPr>
            <a:normAutofit fontScale="90000"/>
          </a:bodyPr>
          <a:lstStyle/>
          <a:p>
            <a:r>
              <a:rPr lang="en-US" dirty="0" smtClean="0"/>
              <a:t>II.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giữa</a:t>
            </a:r>
            <a:r>
              <a:rPr lang="en-US" dirty="0" smtClean="0"/>
              <a:t> WIX </a:t>
            </a:r>
            <a:r>
              <a:rPr lang="en-US" dirty="0" err="1" smtClean="0"/>
              <a:t>và</a:t>
            </a:r>
            <a:r>
              <a:rPr lang="en-US" dirty="0" smtClean="0"/>
              <a:t> </a:t>
            </a:r>
            <a:r>
              <a:rPr lang="en-US" dirty="0" err="1" smtClean="0"/>
              <a:t>các</a:t>
            </a:r>
            <a:r>
              <a:rPr lang="en-US" dirty="0" smtClean="0"/>
              <a:t> </a:t>
            </a:r>
            <a:r>
              <a:rPr lang="en-US" dirty="0" err="1" smtClean="0"/>
              <a:t>trình</a:t>
            </a:r>
            <a:r>
              <a:rPr lang="en-US" dirty="0" smtClean="0"/>
              <a:t> </a:t>
            </a:r>
            <a:r>
              <a:rPr lang="en-US" dirty="0" err="1" smtClean="0"/>
              <a:t>dựng</a:t>
            </a:r>
            <a:r>
              <a:rPr lang="en-US" dirty="0" smtClean="0"/>
              <a:t> </a:t>
            </a:r>
            <a:r>
              <a:rPr lang="en-US" dirty="0" err="1" smtClean="0"/>
              <a:t>trang</a:t>
            </a:r>
            <a:r>
              <a:rPr lang="en-US" dirty="0" smtClean="0"/>
              <a:t> (website builder)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48072"/>
          </a:xfrm>
        </p:spPr>
        <p:txBody>
          <a:bodyPr>
            <a:normAutofit/>
          </a:bodyPr>
          <a:lstStyle/>
          <a:p>
            <a:endParaRPr lang="en-US" dirty="0" smtClean="0"/>
          </a:p>
          <a:p>
            <a:endParaRPr lang="en-US" dirty="0" smtClean="0"/>
          </a:p>
          <a:p>
            <a:r>
              <a:rPr lang="vi-VN" dirty="0" smtClean="0"/>
              <a:t>Nói cách khác khách hàng sử dụng Wix giống như dùng dịch vụ thuê website. Wix cung cấp sẵn tất cả các dịch vụ như hosting, website builders, add in… đủ để bạn cài đặt 1 website nhanh và tiện nhất có thể.</a:t>
            </a:r>
            <a:endParaRPr lang="en-US" dirty="0" smtClean="0"/>
          </a:p>
        </p:txBody>
      </p:sp>
      <p:sp>
        <p:nvSpPr>
          <p:cNvPr id="3" name="Title 2"/>
          <p:cNvSpPr>
            <a:spLocks noGrp="1"/>
          </p:cNvSpPr>
          <p:nvPr>
            <p:ph type="title"/>
          </p:nvPr>
        </p:nvSpPr>
        <p:spPr>
          <a:xfrm>
            <a:off x="457200" y="274638"/>
            <a:ext cx="8229600" cy="1706562"/>
          </a:xfrm>
        </p:spPr>
        <p:txBody>
          <a:bodyPr>
            <a:normAutofit fontScale="90000"/>
          </a:bodyPr>
          <a:lstStyle/>
          <a:p>
            <a:r>
              <a:rPr lang="en-US" dirty="0" smtClean="0"/>
              <a:t>II. </a:t>
            </a:r>
            <a:r>
              <a:rPr lang="en-US" dirty="0" err="1" smtClean="0"/>
              <a:t>Sự</a:t>
            </a:r>
            <a:r>
              <a:rPr lang="en-US" dirty="0" smtClean="0"/>
              <a:t> </a:t>
            </a:r>
            <a:r>
              <a:rPr lang="en-US" dirty="0" err="1" smtClean="0"/>
              <a:t>khác</a:t>
            </a:r>
            <a:r>
              <a:rPr lang="en-US" dirty="0" smtClean="0"/>
              <a:t> </a:t>
            </a:r>
            <a:r>
              <a:rPr lang="en-US" dirty="0" err="1" smtClean="0"/>
              <a:t>biệt</a:t>
            </a:r>
            <a:r>
              <a:rPr lang="en-US" dirty="0" smtClean="0"/>
              <a:t> </a:t>
            </a:r>
            <a:r>
              <a:rPr lang="en-US" dirty="0" err="1" smtClean="0"/>
              <a:t>giữa</a:t>
            </a:r>
            <a:r>
              <a:rPr lang="en-US" dirty="0" smtClean="0"/>
              <a:t> WIX </a:t>
            </a:r>
            <a:r>
              <a:rPr lang="en-US" dirty="0" err="1" smtClean="0"/>
              <a:t>và</a:t>
            </a:r>
            <a:r>
              <a:rPr lang="en-US" dirty="0" smtClean="0"/>
              <a:t> </a:t>
            </a:r>
            <a:r>
              <a:rPr lang="en-US" dirty="0" err="1" smtClean="0"/>
              <a:t>các</a:t>
            </a:r>
            <a:r>
              <a:rPr lang="en-US" dirty="0" smtClean="0"/>
              <a:t> </a:t>
            </a:r>
            <a:r>
              <a:rPr lang="en-US" dirty="0" err="1" smtClean="0"/>
              <a:t>trình</a:t>
            </a:r>
            <a:r>
              <a:rPr lang="en-US" dirty="0" smtClean="0"/>
              <a:t> </a:t>
            </a:r>
            <a:r>
              <a:rPr lang="en-US" dirty="0" err="1" smtClean="0"/>
              <a:t>dựng</a:t>
            </a:r>
            <a:r>
              <a:rPr lang="en-US" dirty="0" smtClean="0"/>
              <a:t> </a:t>
            </a:r>
            <a:r>
              <a:rPr lang="en-US" dirty="0" err="1" smtClean="0"/>
              <a:t>trang</a:t>
            </a:r>
            <a:r>
              <a:rPr lang="en-US" dirty="0" smtClean="0"/>
              <a:t> (website builder)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solidFill>
                  <a:schemeClr val="accent1">
                    <a:lumMod val="75000"/>
                  </a:schemeClr>
                </a:solidFill>
              </a:rPr>
              <a:t>1. </a:t>
            </a:r>
            <a:r>
              <a:rPr lang="en-US" b="1" dirty="0" err="1" smtClean="0">
                <a:solidFill>
                  <a:schemeClr val="accent1">
                    <a:lumMod val="75000"/>
                  </a:schemeClr>
                </a:solidFill>
              </a:rPr>
              <a:t>Nhiều</a:t>
            </a:r>
            <a:r>
              <a:rPr lang="en-US" b="1" dirty="0" smtClean="0">
                <a:solidFill>
                  <a:schemeClr val="accent1">
                    <a:lumMod val="75000"/>
                  </a:schemeClr>
                </a:solidFill>
              </a:rPr>
              <a:t> </a:t>
            </a:r>
            <a:r>
              <a:rPr lang="en-US" b="1" dirty="0" err="1" smtClean="0">
                <a:solidFill>
                  <a:schemeClr val="accent1">
                    <a:lumMod val="75000"/>
                  </a:schemeClr>
                </a:solidFill>
              </a:rPr>
              <a:t>thiết</a:t>
            </a:r>
            <a:r>
              <a:rPr lang="en-US" b="1" dirty="0" smtClean="0">
                <a:solidFill>
                  <a:schemeClr val="accent1">
                    <a:lumMod val="75000"/>
                  </a:schemeClr>
                </a:solidFill>
              </a:rPr>
              <a:t> </a:t>
            </a:r>
            <a:r>
              <a:rPr lang="en-US" b="1" dirty="0" err="1" smtClean="0">
                <a:solidFill>
                  <a:schemeClr val="accent1">
                    <a:lumMod val="75000"/>
                  </a:schemeClr>
                </a:solidFill>
              </a:rPr>
              <a:t>kế</a:t>
            </a:r>
            <a:r>
              <a:rPr lang="en-US" b="1" dirty="0" smtClean="0">
                <a:solidFill>
                  <a:schemeClr val="accent1">
                    <a:lumMod val="75000"/>
                  </a:schemeClr>
                </a:solidFill>
              </a:rPr>
              <a:t> </a:t>
            </a:r>
            <a:r>
              <a:rPr lang="en-US" b="1" dirty="0" err="1" smtClean="0">
                <a:solidFill>
                  <a:schemeClr val="accent1">
                    <a:lumMod val="75000"/>
                  </a:schemeClr>
                </a:solidFill>
              </a:rPr>
              <a:t>có</a:t>
            </a:r>
            <a:r>
              <a:rPr lang="en-US" b="1" dirty="0" smtClean="0">
                <a:solidFill>
                  <a:schemeClr val="accent1">
                    <a:lumMod val="75000"/>
                  </a:schemeClr>
                </a:solidFill>
              </a:rPr>
              <a:t> </a:t>
            </a:r>
            <a:r>
              <a:rPr lang="en-US" b="1" dirty="0" err="1" smtClean="0">
                <a:solidFill>
                  <a:schemeClr val="accent1">
                    <a:lumMod val="75000"/>
                  </a:schemeClr>
                </a:solidFill>
              </a:rPr>
              <a:t>sẵn</a:t>
            </a:r>
            <a:endParaRPr lang="en-US" b="1" dirty="0" smtClean="0">
              <a:solidFill>
                <a:schemeClr val="accent1">
                  <a:lumMod val="75000"/>
                </a:schemeClr>
              </a:solidFill>
            </a:endParaRPr>
          </a:p>
          <a:p>
            <a:endParaRPr lang="en-US" b="1" dirty="0" smtClean="0">
              <a:solidFill>
                <a:schemeClr val="accent1">
                  <a:lumMod val="75000"/>
                </a:schemeClr>
              </a:solidFill>
            </a:endParaRPr>
          </a:p>
          <a:p>
            <a:r>
              <a:rPr lang="vi-VN" dirty="0" smtClean="0"/>
              <a:t>Wix cung cấp hơn 510 giao diện mẫu phù hợp với rất nhiều các ngành nghề, thể loại site khác nhau để bạn lựa chọn. Giúp tối giản hóa tối đa quá trình hoàn tất website</a:t>
            </a:r>
            <a:endParaRPr lang="en-US" b="1" dirty="0" smtClean="0">
              <a:solidFill>
                <a:schemeClr val="accent1">
                  <a:lumMod val="75000"/>
                </a:schemeClr>
              </a:solidFill>
            </a:endParaRPr>
          </a:p>
          <a:p>
            <a:endParaRPr lang="en-US" dirty="0"/>
          </a:p>
        </p:txBody>
      </p:sp>
      <p:sp>
        <p:nvSpPr>
          <p:cNvPr id="3" name="Title 2"/>
          <p:cNvSpPr>
            <a:spLocks noGrp="1"/>
          </p:cNvSpPr>
          <p:nvPr>
            <p:ph type="title"/>
          </p:nvPr>
        </p:nvSpPr>
        <p:spPr/>
        <p:txBody>
          <a:bodyPr>
            <a:normAutofit/>
          </a:bodyPr>
          <a:lstStyle/>
          <a:p>
            <a:r>
              <a:rPr lang="en-US" dirty="0" smtClean="0"/>
              <a:t>III. </a:t>
            </a:r>
            <a:r>
              <a:rPr lang="vi-VN" dirty="0" smtClean="0"/>
              <a:t>Một số ưu điểm của Wix</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b="1" dirty="0" smtClean="0">
                <a:solidFill>
                  <a:schemeClr val="accent1">
                    <a:lumMod val="75000"/>
                  </a:schemeClr>
                </a:solidFill>
              </a:rPr>
              <a:t>1. </a:t>
            </a:r>
            <a:r>
              <a:rPr lang="en-US" b="1" dirty="0" err="1" smtClean="0">
                <a:solidFill>
                  <a:schemeClr val="accent1">
                    <a:lumMod val="75000"/>
                  </a:schemeClr>
                </a:solidFill>
              </a:rPr>
              <a:t>Nhiều</a:t>
            </a:r>
            <a:r>
              <a:rPr lang="en-US" b="1" dirty="0" smtClean="0">
                <a:solidFill>
                  <a:schemeClr val="accent1">
                    <a:lumMod val="75000"/>
                  </a:schemeClr>
                </a:solidFill>
              </a:rPr>
              <a:t> </a:t>
            </a:r>
            <a:r>
              <a:rPr lang="en-US" b="1" dirty="0" err="1" smtClean="0">
                <a:solidFill>
                  <a:schemeClr val="accent1">
                    <a:lumMod val="75000"/>
                  </a:schemeClr>
                </a:solidFill>
              </a:rPr>
              <a:t>thiết</a:t>
            </a:r>
            <a:r>
              <a:rPr lang="en-US" b="1" dirty="0" smtClean="0">
                <a:solidFill>
                  <a:schemeClr val="accent1">
                    <a:lumMod val="75000"/>
                  </a:schemeClr>
                </a:solidFill>
              </a:rPr>
              <a:t> </a:t>
            </a:r>
            <a:r>
              <a:rPr lang="en-US" b="1" dirty="0" err="1" smtClean="0">
                <a:solidFill>
                  <a:schemeClr val="accent1">
                    <a:lumMod val="75000"/>
                  </a:schemeClr>
                </a:solidFill>
              </a:rPr>
              <a:t>kế</a:t>
            </a:r>
            <a:r>
              <a:rPr lang="en-US" b="1" dirty="0" smtClean="0">
                <a:solidFill>
                  <a:schemeClr val="accent1">
                    <a:lumMod val="75000"/>
                  </a:schemeClr>
                </a:solidFill>
              </a:rPr>
              <a:t> </a:t>
            </a:r>
            <a:r>
              <a:rPr lang="en-US" b="1" dirty="0" err="1" smtClean="0">
                <a:solidFill>
                  <a:schemeClr val="accent1">
                    <a:lumMod val="75000"/>
                  </a:schemeClr>
                </a:solidFill>
              </a:rPr>
              <a:t>có</a:t>
            </a:r>
            <a:r>
              <a:rPr lang="en-US" b="1" dirty="0" smtClean="0">
                <a:solidFill>
                  <a:schemeClr val="accent1">
                    <a:lumMod val="75000"/>
                  </a:schemeClr>
                </a:solidFill>
              </a:rPr>
              <a:t> </a:t>
            </a:r>
            <a:r>
              <a:rPr lang="en-US" b="1" dirty="0" err="1" smtClean="0">
                <a:solidFill>
                  <a:schemeClr val="accent1">
                    <a:lumMod val="75000"/>
                  </a:schemeClr>
                </a:solidFill>
              </a:rPr>
              <a:t>sẵn</a:t>
            </a:r>
            <a:endParaRPr lang="en-US" b="1" dirty="0" smtClean="0">
              <a:solidFill>
                <a:schemeClr val="accent1">
                  <a:lumMod val="75000"/>
                </a:schemeClr>
              </a:solidFill>
            </a:endParaRPr>
          </a:p>
          <a:p>
            <a:endParaRPr lang="en-US" b="1" dirty="0" smtClean="0">
              <a:solidFill>
                <a:schemeClr val="accent1">
                  <a:lumMod val="75000"/>
                </a:schemeClr>
              </a:solidFill>
            </a:endParaRPr>
          </a:p>
          <a:p>
            <a:r>
              <a:rPr lang="vi-VN" dirty="0" smtClean="0"/>
              <a:t>Các mẫu giao diện này cũng đi kèm sẵn với dummy data (dữ liệu mẫu). Bạn chỉ cần thay các thành phần như hình ảnh, nội dung là xong. Giúp lược bỏ nhiều thời gian hao tổn cho phần thiết kế website.</a:t>
            </a:r>
            <a:endParaRPr lang="en-US" dirty="0" smtClean="0"/>
          </a:p>
          <a:p>
            <a:r>
              <a:rPr lang="vi-VN" dirty="0" smtClean="0"/>
              <a:t>Dĩ nhiên bạn có thể sử dụng các mẫu trống để thiết kế lại từ đầu.</a:t>
            </a:r>
            <a:endParaRPr lang="en-US" dirty="0"/>
          </a:p>
        </p:txBody>
      </p:sp>
      <p:sp>
        <p:nvSpPr>
          <p:cNvPr id="3" name="Title 2"/>
          <p:cNvSpPr>
            <a:spLocks noGrp="1"/>
          </p:cNvSpPr>
          <p:nvPr>
            <p:ph type="title"/>
          </p:nvPr>
        </p:nvSpPr>
        <p:spPr/>
        <p:txBody>
          <a:bodyPr>
            <a:normAutofit/>
          </a:bodyPr>
          <a:lstStyle/>
          <a:p>
            <a:r>
              <a:rPr lang="en-US" dirty="0" smtClean="0"/>
              <a:t>III. </a:t>
            </a:r>
            <a:r>
              <a:rPr lang="vi-VN" dirty="0" smtClean="0"/>
              <a:t>Một số ưu điểm của Wix</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TotalTime>
  <Words>873</Words>
  <Application>Microsoft Office PowerPoint</Application>
  <PresentationFormat>On-screen Show (4:3)</PresentationFormat>
  <Paragraphs>61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Tìm hiểu về WIX</vt:lpstr>
      <vt:lpstr>I. Wix là gì?</vt:lpstr>
      <vt:lpstr>I. Wix là gì?</vt:lpstr>
      <vt:lpstr>I. Wix là gì?</vt:lpstr>
      <vt:lpstr>II. Sự khác biệt giữa WIX và các trình dựng trang (website builder)</vt:lpstr>
      <vt:lpstr>II. Sự khác biệt giữa WIX và các trình dựng trang (website builder)</vt:lpstr>
      <vt:lpstr>II. Sự khác biệt giữa WIX và các trình dựng trang (website builder)</vt:lpstr>
      <vt:lpstr>III. Một số ưu điểm của Wix</vt:lpstr>
      <vt:lpstr>III. Một số ưu điểm của Wix</vt:lpstr>
      <vt:lpstr>III. Một số ưu điểm của Wix</vt:lpstr>
      <vt:lpstr>III. Một số ưu điểm của Wix</vt:lpstr>
      <vt:lpstr>IV. Một số nhược điểm của Wix</vt:lpstr>
      <vt:lpstr>IV. Một số nhược điểm của Wix</vt:lpstr>
      <vt:lpstr>IV. Một số nhược điểm của Wix</vt:lpstr>
      <vt:lpstr>IV. Một số nhược điểm của Wix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WIX</dc:title>
  <dc:creator>PC</dc:creator>
  <cp:lastModifiedBy>PC</cp:lastModifiedBy>
  <cp:revision>3</cp:revision>
  <dcterms:created xsi:type="dcterms:W3CDTF">2019-09-11T12:51:05Z</dcterms:created>
  <dcterms:modified xsi:type="dcterms:W3CDTF">2019-09-11T13:17:06Z</dcterms:modified>
</cp:coreProperties>
</file>