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6" r:id="rId12"/>
    <p:sldId id="263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6" r:id="rId22"/>
    <p:sldId id="273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300CF3-72A1-470C-80CB-16A7C7F36BBE}" v="1" dt="2022-07-08T02:33:15.537"/>
    <p1510:client id="{B6D09C79-93A2-4D40-BC79-1E708B354D90}" v="1" dt="2022-07-21T16:09:05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85" d="100"/>
          <a:sy n="85" d="100"/>
        </p:scale>
        <p:origin x="53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M HONG HUNG 20182558" userId="S::hung.ph182558@sis.hust.edu.vn::3482fa91-db01-4f24-a614-80f046db587f" providerId="AD" clId="Web-{9A300CF3-72A1-470C-80CB-16A7C7F36BBE}"/>
    <pc:docChg chg="modSld">
      <pc:chgData name="PHAM HONG HUNG 20182558" userId="S::hung.ph182558@sis.hust.edu.vn::3482fa91-db01-4f24-a614-80f046db587f" providerId="AD" clId="Web-{9A300CF3-72A1-470C-80CB-16A7C7F36BBE}" dt="2022-07-08T02:33:15.537" v="0" actId="1076"/>
      <pc:docMkLst>
        <pc:docMk/>
      </pc:docMkLst>
      <pc:sldChg chg="modSp">
        <pc:chgData name="PHAM HONG HUNG 20182558" userId="S::hung.ph182558@sis.hust.edu.vn::3482fa91-db01-4f24-a614-80f046db587f" providerId="AD" clId="Web-{9A300CF3-72A1-470C-80CB-16A7C7F36BBE}" dt="2022-07-08T02:33:15.537" v="0" actId="1076"/>
        <pc:sldMkLst>
          <pc:docMk/>
          <pc:sldMk cId="3985491492" sldId="264"/>
        </pc:sldMkLst>
        <pc:picChg chg="mod">
          <ac:chgData name="PHAM HONG HUNG 20182558" userId="S::hung.ph182558@sis.hust.edu.vn::3482fa91-db01-4f24-a614-80f046db587f" providerId="AD" clId="Web-{9A300CF3-72A1-470C-80CB-16A7C7F36BBE}" dt="2022-07-08T02:33:15.537" v="0" actId="1076"/>
          <ac:picMkLst>
            <pc:docMk/>
            <pc:sldMk cId="3985491492" sldId="264"/>
            <ac:picMk id="5" creationId="{04695C19-E489-F889-AB2C-EC9586A45C33}"/>
          </ac:picMkLst>
        </pc:picChg>
      </pc:sldChg>
    </pc:docChg>
  </pc:docChgLst>
  <pc:docChgLst>
    <pc:chgData name="PHAM HONG HUNG 20182558" userId="S::hung.ph182558@sis.hust.edu.vn::3482fa91-db01-4f24-a614-80f046db587f" providerId="AD" clId="Web-{B6D09C79-93A2-4D40-BC79-1E708B354D90}"/>
    <pc:docChg chg="modSld">
      <pc:chgData name="PHAM HONG HUNG 20182558" userId="S::hung.ph182558@sis.hust.edu.vn::3482fa91-db01-4f24-a614-80f046db587f" providerId="AD" clId="Web-{B6D09C79-93A2-4D40-BC79-1E708B354D90}" dt="2022-07-21T16:09:05.730" v="0" actId="20577"/>
      <pc:docMkLst>
        <pc:docMk/>
      </pc:docMkLst>
      <pc:sldChg chg="modSp">
        <pc:chgData name="PHAM HONG HUNG 20182558" userId="S::hung.ph182558@sis.hust.edu.vn::3482fa91-db01-4f24-a614-80f046db587f" providerId="AD" clId="Web-{B6D09C79-93A2-4D40-BC79-1E708B354D90}" dt="2022-07-21T16:09:05.730" v="0" actId="20577"/>
        <pc:sldMkLst>
          <pc:docMk/>
          <pc:sldMk cId="1643818301" sldId="256"/>
        </pc:sldMkLst>
        <pc:spChg chg="mod">
          <ac:chgData name="PHAM HONG HUNG 20182558" userId="S::hung.ph182558@sis.hust.edu.vn::3482fa91-db01-4f24-a614-80f046db587f" providerId="AD" clId="Web-{B6D09C79-93A2-4D40-BC79-1E708B354D90}" dt="2022-07-21T16:09:05.730" v="0" actId="20577"/>
          <ac:spMkLst>
            <pc:docMk/>
            <pc:sldMk cId="1643818301" sldId="256"/>
            <ac:spMk id="10" creationId="{F73BC389-1596-9C30-DD5F-359B6EE13A0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7/21/2022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5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7/21/2022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36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73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7/21/2022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64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7/21/2022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7/21/2022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6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7/21/2022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269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7/21/2022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9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7/21/2022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86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7/21/2022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6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7/21/2022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49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7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5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5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35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35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35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84666FC5-B794-154C-8FF1-0F0303A8A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97" y="1868763"/>
            <a:ext cx="7371974" cy="1152526"/>
          </a:xfrm>
        </p:spPr>
        <p:txBody>
          <a:bodyPr anchor="b">
            <a:normAutofit/>
          </a:bodyPr>
          <a:lstStyle/>
          <a:p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: TCP-CUBIC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7BBDF538-90F9-012E-CD62-E04F70A37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573" y="3211779"/>
            <a:ext cx="6190189" cy="624933"/>
          </a:xfrm>
        </p:spPr>
        <p:txBody>
          <a:bodyPr anchor="t">
            <a:normAutofit lnSpcReduction="10000"/>
          </a:bodyPr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: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Chuyên</a:t>
            </a:r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Cloudy sky">
            <a:extLst>
              <a:ext uri="{FF2B5EF4-FFF2-40B4-BE49-F238E27FC236}">
                <a16:creationId xmlns:a16="http://schemas.microsoft.com/office/drawing/2014/main" id="{087A0FF1-A6FF-EBF3-080B-C7CFF8667C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96" r="-1" b="-1"/>
          <a:stretch/>
        </p:blipFill>
        <p:spPr>
          <a:xfrm>
            <a:off x="7207029" y="-19049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10" name="Tiêu đề phụ 2">
            <a:extLst>
              <a:ext uri="{FF2B5EF4-FFF2-40B4-BE49-F238E27FC236}">
                <a16:creationId xmlns:a16="http://schemas.microsoft.com/office/drawing/2014/main" id="{F73BC389-1596-9C30-DD5F-359B6EE13A05}"/>
              </a:ext>
            </a:extLst>
          </p:cNvPr>
          <p:cNvSpPr txBox="1">
            <a:spLocks/>
          </p:cNvSpPr>
          <p:nvPr/>
        </p:nvSpPr>
        <p:spPr>
          <a:xfrm>
            <a:off x="557339" y="3836712"/>
            <a:ext cx="6190189" cy="2830788"/>
          </a:xfrm>
          <a:prstGeom prst="rect">
            <a:avLst/>
          </a:prstGeom>
        </p:spPr>
        <p:txBody>
          <a:bodyPr lIns="109728" tIns="109728" rIns="109728" bIns="9144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35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35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35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35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: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Hồng</a:t>
            </a:r>
            <a:r>
              <a:rPr lang="en-US" dirty="0"/>
              <a:t> Hùng-20182558</a:t>
            </a:r>
            <a:endParaRPr lang="vi-VN" dirty="0"/>
          </a:p>
          <a:p>
            <a:r>
              <a:rPr lang="vi-VN" dirty="0"/>
              <a:t>	        </a:t>
            </a:r>
            <a:r>
              <a:rPr lang="vi-VN" dirty="0" err="1"/>
              <a:t>Nguyễn</a:t>
            </a:r>
            <a:r>
              <a:rPr lang="vi-VN" dirty="0"/>
              <a:t> </a:t>
            </a:r>
            <a:r>
              <a:rPr lang="vi-VN" dirty="0" err="1"/>
              <a:t>Đức</a:t>
            </a:r>
            <a:r>
              <a:rPr lang="vi-VN"/>
              <a:t> Bình-20182380</a:t>
            </a:r>
            <a:endParaRPr lang="vi-VN">
              <a:ea typeface="Source Sans Pro"/>
            </a:endParaRPr>
          </a:p>
          <a:p>
            <a:r>
              <a:rPr lang="vi-VN" dirty="0"/>
              <a:t>	        </a:t>
            </a:r>
            <a:r>
              <a:rPr lang="vi-VN" dirty="0" err="1"/>
              <a:t>Đàm</a:t>
            </a:r>
            <a:r>
              <a:rPr lang="vi-VN" dirty="0"/>
              <a:t> </a:t>
            </a:r>
            <a:r>
              <a:rPr lang="vi-VN" dirty="0" err="1"/>
              <a:t>Khắc</a:t>
            </a:r>
            <a:r>
              <a:rPr lang="vi-VN" dirty="0"/>
              <a:t> Trình-20182384</a:t>
            </a:r>
          </a:p>
          <a:p>
            <a:r>
              <a:rPr lang="vi-VN" dirty="0"/>
              <a:t>	        </a:t>
            </a:r>
            <a:r>
              <a:rPr lang="vi-VN" dirty="0" err="1"/>
              <a:t>Vũ</a:t>
            </a:r>
            <a:r>
              <a:rPr lang="vi-VN" dirty="0"/>
              <a:t> </a:t>
            </a:r>
            <a:r>
              <a:rPr lang="vi-VN"/>
              <a:t>Đăng Tình-20182823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818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D8DC6B9-6B28-99F0-4118-F8B82EFB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907" y="125906"/>
            <a:ext cx="8569668" cy="768314"/>
          </a:xfrm>
        </p:spPr>
        <p:txBody>
          <a:bodyPr/>
          <a:lstStyle/>
          <a:p>
            <a:r>
              <a:rPr lang="en-US" dirty="0"/>
              <a:t>TCP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nghẽn</a:t>
            </a:r>
            <a:r>
              <a:rPr lang="en-US" dirty="0"/>
              <a:t>?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04695C19-E489-F889-AB2C-EC9586A45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617"/>
            <a:ext cx="121920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91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10D82AE-2191-1D75-C805-F79F71449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099" y="601883"/>
            <a:ext cx="2190790" cy="716781"/>
          </a:xfrm>
        </p:spPr>
        <p:txBody>
          <a:bodyPr/>
          <a:lstStyle/>
          <a:p>
            <a:r>
              <a:rPr lang="en-US" dirty="0"/>
              <a:t>BIC-TCP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9D2BF27-EEB6-ABF4-888F-08CA6B082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8328"/>
            <a:ext cx="6771520" cy="5179671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DD9F6CA2-1090-1BED-D13F-54660BA26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519" y="1678328"/>
            <a:ext cx="5420481" cy="517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99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14DE1A-65A8-DBE2-1D42-26D6D8273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165" y="128273"/>
            <a:ext cx="2987424" cy="745767"/>
          </a:xfrm>
        </p:spPr>
        <p:txBody>
          <a:bodyPr/>
          <a:lstStyle/>
          <a:p>
            <a:r>
              <a:rPr lang="vi-VN" dirty="0"/>
              <a:t>CUBIC-TCP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5BB584B-91A6-210C-9433-AF73E75B1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6916"/>
            <a:ext cx="8960610" cy="5631084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3BFA3B4A-9303-7033-0826-76FCE6F31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561" y="1663861"/>
            <a:ext cx="3224439" cy="868102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AAEDBEB0-E6AD-B81E-AA22-A5AC2C7EA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3665" y="3429000"/>
            <a:ext cx="2676817" cy="176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71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4D0D9D8-6194-EEF0-83C0-47AB8224B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394" y="107141"/>
            <a:ext cx="3450413" cy="893269"/>
          </a:xfrm>
        </p:spPr>
        <p:txBody>
          <a:bodyPr/>
          <a:lstStyle/>
          <a:p>
            <a:r>
              <a:rPr lang="vi-VN" dirty="0" err="1"/>
              <a:t>Hội</a:t>
            </a:r>
            <a:r>
              <a:rPr lang="vi-VN" dirty="0"/>
              <a:t> </a:t>
            </a:r>
            <a:r>
              <a:rPr lang="vi-VN" dirty="0" err="1"/>
              <a:t>tụ</a:t>
            </a:r>
            <a:r>
              <a:rPr lang="vi-VN" dirty="0"/>
              <a:t> nhanh</a:t>
            </a:r>
            <a:endParaRPr lang="en-US" dirty="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FB76682E-6DC8-878B-436F-69EE5CB33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927" y="1206502"/>
            <a:ext cx="8900932" cy="519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12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F60313E-5B72-D51A-BDB5-04F7BB65F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612" y="104866"/>
            <a:ext cx="6418775" cy="893269"/>
          </a:xfrm>
        </p:spPr>
        <p:txBody>
          <a:bodyPr/>
          <a:lstStyle/>
          <a:p>
            <a:r>
              <a:rPr lang="vi-VN" dirty="0"/>
              <a:t>Công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TCP-</a:t>
            </a:r>
            <a:r>
              <a:rPr lang="vi-VN" dirty="0" err="1"/>
              <a:t>Chuẩn</a:t>
            </a:r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4053009-D084-9E89-AAD2-0C19B78FC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7" y="998135"/>
            <a:ext cx="5655409" cy="3933677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5AFD44E0-127B-B938-021B-5DF1CEE73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925" y="1007523"/>
            <a:ext cx="5839154" cy="3924289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2A03A25F-1BF8-8999-0E8B-A773BBBB9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112" y="5421418"/>
            <a:ext cx="3741408" cy="876893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C7A23B26-8369-195B-D72F-A9E2DAE89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4012" y="5493239"/>
            <a:ext cx="3076788" cy="714475"/>
          </a:xfrm>
          <a:prstGeom prst="rect">
            <a:avLst/>
          </a:prstGeom>
        </p:spPr>
      </p:pic>
      <p:sp>
        <p:nvSpPr>
          <p:cNvPr id="13" name="Mũi tên: Phải Có Sọc 12">
            <a:extLst>
              <a:ext uri="{FF2B5EF4-FFF2-40B4-BE49-F238E27FC236}">
                <a16:creationId xmlns:a16="http://schemas.microsoft.com/office/drawing/2014/main" id="{FB6C7B5A-4FFF-52E3-309C-6AD067E7767C}"/>
              </a:ext>
            </a:extLst>
          </p:cNvPr>
          <p:cNvSpPr/>
          <p:nvPr/>
        </p:nvSpPr>
        <p:spPr>
          <a:xfrm>
            <a:off x="4454769" y="5578796"/>
            <a:ext cx="2555631" cy="49257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Hình ảnh 14">
            <a:extLst>
              <a:ext uri="{FF2B5EF4-FFF2-40B4-BE49-F238E27FC236}">
                <a16:creationId xmlns:a16="http://schemas.microsoft.com/office/drawing/2014/main" id="{FF60FA07-3E64-4A32-4ACB-A0A98221C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6509" y="5205122"/>
            <a:ext cx="1695572" cy="432591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1CB63B6C-377D-361B-FDE6-9E63E6B32F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7399" y="6002898"/>
            <a:ext cx="1733792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26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7756035-1281-7595-007F-4A17511B4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320" y="65789"/>
            <a:ext cx="6309360" cy="893269"/>
          </a:xfrm>
        </p:spPr>
        <p:txBody>
          <a:bodyPr/>
          <a:lstStyle/>
          <a:p>
            <a:r>
              <a:rPr lang="vi-VN" dirty="0"/>
              <a:t>TCP-</a:t>
            </a:r>
            <a:r>
              <a:rPr lang="vi-VN" dirty="0" err="1"/>
              <a:t>Chuẩn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CUBIC-TCP</a:t>
            </a:r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9AD10DBF-9CA8-D177-1133-A9D523436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" y="1711397"/>
            <a:ext cx="6088380" cy="4220164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B26C8A12-BB59-F938-B56E-7C99D86E0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711398"/>
            <a:ext cx="6088380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00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2E4F729-33F3-5631-4F36-BE1D24B62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320" y="143051"/>
            <a:ext cx="9906000" cy="751169"/>
          </a:xfrm>
        </p:spPr>
        <p:txBody>
          <a:bodyPr/>
          <a:lstStyle/>
          <a:p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</a:t>
            </a:r>
            <a:r>
              <a:rPr lang="vi-VN" dirty="0" err="1"/>
              <a:t>hưởng</a:t>
            </a:r>
            <a:r>
              <a:rPr lang="vi-VN" dirty="0"/>
              <a:t> </a:t>
            </a:r>
            <a:r>
              <a:rPr lang="vi-VN" dirty="0" err="1"/>
              <a:t>tới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luồng</a:t>
            </a:r>
            <a:r>
              <a:rPr lang="vi-VN" dirty="0"/>
              <a:t> TCP-</a:t>
            </a:r>
            <a:r>
              <a:rPr lang="vi-VN" dirty="0" err="1"/>
              <a:t>Chuẩn</a:t>
            </a:r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BE2E2D2D-2F90-65E7-6CF0-C67E5936F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261" y="1117597"/>
            <a:ext cx="7695739" cy="500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16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>
            <a:extLst>
              <a:ext uri="{FF2B5EF4-FFF2-40B4-BE49-F238E27FC236}">
                <a16:creationId xmlns:a16="http://schemas.microsoft.com/office/drawing/2014/main" id="{E3EDE7E3-7065-1AF0-AE62-4F6BD4A79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320" y="143051"/>
            <a:ext cx="9906000" cy="751169"/>
          </a:xfrm>
        </p:spPr>
        <p:txBody>
          <a:bodyPr/>
          <a:lstStyle/>
          <a:p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</a:t>
            </a:r>
            <a:r>
              <a:rPr lang="vi-VN" dirty="0" err="1"/>
              <a:t>hưởng</a:t>
            </a:r>
            <a:r>
              <a:rPr lang="vi-VN" dirty="0"/>
              <a:t> </a:t>
            </a:r>
            <a:r>
              <a:rPr lang="vi-VN" dirty="0" err="1"/>
              <a:t>tới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luồng</a:t>
            </a:r>
            <a:r>
              <a:rPr lang="vi-VN" dirty="0"/>
              <a:t> TCP-</a:t>
            </a:r>
            <a:r>
              <a:rPr lang="vi-VN" dirty="0" err="1"/>
              <a:t>Chuẩn</a:t>
            </a:r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B6A28888-FA6C-4436-BD0B-38E0D8AAF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73831"/>
            <a:ext cx="6095999" cy="4601217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382D1129-C75A-EF97-D26A-BB7FF68E4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73830"/>
            <a:ext cx="6096000" cy="461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16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30BFF1-19B6-361A-20EC-5027D4EFD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49" y="0"/>
            <a:ext cx="2721502" cy="694858"/>
          </a:xfrm>
        </p:spPr>
        <p:txBody>
          <a:bodyPr/>
          <a:lstStyle/>
          <a:p>
            <a:r>
              <a:rPr lang="en-US"/>
              <a:t>Mô Phỏng</a:t>
            </a:r>
            <a:endParaRPr lang="en-US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6E1EAB15-D970-EA38-C882-A290F6E42A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537" y="840600"/>
            <a:ext cx="9023216" cy="1514809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2FF1125F-B3A7-3CEC-5455-CF649FD0B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784" y="2501152"/>
            <a:ext cx="9085969" cy="435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27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7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9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11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Freeform: Shape 13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9" name="Freeform: Shape 15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Freeform: Shape 17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19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2" name="Freeform: Shape 21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43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25">
            <a:extLst>
              <a:ext uri="{FF2B5EF4-FFF2-40B4-BE49-F238E27FC236}">
                <a16:creationId xmlns:a16="http://schemas.microsoft.com/office/drawing/2014/main" id="{F624CBFB-D803-467F-960F-B6A30F821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BDC3D8C2-FB0D-B176-A752-38A9E2C77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823" y="1346268"/>
            <a:ext cx="8868354" cy="2463667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Kết luận</a:t>
            </a:r>
          </a:p>
        </p:txBody>
      </p:sp>
      <p:sp>
        <p:nvSpPr>
          <p:cNvPr id="45" name="Freeform: Shape 27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6" name="Freeform: Shape 29">
            <a:extLst>
              <a:ext uri="{FF2B5EF4-FFF2-40B4-BE49-F238E27FC236}">
                <a16:creationId xmlns:a16="http://schemas.microsoft.com/office/drawing/2014/main" id="{03C85561-90D2-4AFA-B2C5-F2D61D86C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7" name="Freeform: Shape 31">
            <a:extLst>
              <a:ext uri="{FF2B5EF4-FFF2-40B4-BE49-F238E27FC236}">
                <a16:creationId xmlns:a16="http://schemas.microsoft.com/office/drawing/2014/main" id="{9026B71D-5A6F-48FE-AC6A-D7AAA018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47015" y="-1314429"/>
            <a:ext cx="1697663" cy="12191695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193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24225-0E3A-40A5-A927-CEFC1443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02B8FB-EF36-4677-B5B5-E9B989F25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3796" cy="6858000"/>
          </a:xfrm>
          <a:custGeom>
            <a:avLst/>
            <a:gdLst>
              <a:gd name="connsiteX0" fmla="*/ 0 w 4583796"/>
              <a:gd name="connsiteY0" fmla="*/ 0 h 6858000"/>
              <a:gd name="connsiteX1" fmla="*/ 1087374 w 4583796"/>
              <a:gd name="connsiteY1" fmla="*/ 0 h 6858000"/>
              <a:gd name="connsiteX2" fmla="*/ 1598212 w 4583796"/>
              <a:gd name="connsiteY2" fmla="*/ 0 h 6858000"/>
              <a:gd name="connsiteX3" fmla="*/ 2960773 w 4583796"/>
              <a:gd name="connsiteY3" fmla="*/ 0 h 6858000"/>
              <a:gd name="connsiteX4" fmla="*/ 2982897 w 4583796"/>
              <a:gd name="connsiteY4" fmla="*/ 14997 h 6858000"/>
              <a:gd name="connsiteX5" fmla="*/ 4583796 w 4583796"/>
              <a:gd name="connsiteY5" fmla="*/ 3621656 h 6858000"/>
              <a:gd name="connsiteX6" fmla="*/ 2709446 w 4583796"/>
              <a:gd name="connsiteY6" fmla="*/ 6374814 h 6858000"/>
              <a:gd name="connsiteX7" fmla="*/ 2192798 w 4583796"/>
              <a:gd name="connsiteY7" fmla="*/ 6780599 h 6858000"/>
              <a:gd name="connsiteX8" fmla="*/ 2081042 w 4583796"/>
              <a:gd name="connsiteY8" fmla="*/ 6858000 h 6858000"/>
              <a:gd name="connsiteX9" fmla="*/ 1598212 w 4583796"/>
              <a:gd name="connsiteY9" fmla="*/ 6858000 h 6858000"/>
              <a:gd name="connsiteX10" fmla="*/ 1087374 w 4583796"/>
              <a:gd name="connsiteY10" fmla="*/ 6858000 h 6858000"/>
              <a:gd name="connsiteX11" fmla="*/ 0 w 4583796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83796" h="6858000">
                <a:moveTo>
                  <a:pt x="0" y="0"/>
                </a:moveTo>
                <a:lnTo>
                  <a:pt x="1087374" y="0"/>
                </a:lnTo>
                <a:lnTo>
                  <a:pt x="1598212" y="0"/>
                </a:lnTo>
                <a:lnTo>
                  <a:pt x="2960773" y="0"/>
                </a:lnTo>
                <a:lnTo>
                  <a:pt x="2982897" y="14997"/>
                </a:lnTo>
                <a:cubicBezTo>
                  <a:pt x="4010060" y="754641"/>
                  <a:pt x="4583796" y="2093192"/>
                  <a:pt x="4583796" y="3621656"/>
                </a:cubicBezTo>
                <a:cubicBezTo>
                  <a:pt x="4583796" y="4969131"/>
                  <a:pt x="3655071" y="5602839"/>
                  <a:pt x="2709446" y="6374814"/>
                </a:cubicBezTo>
                <a:cubicBezTo>
                  <a:pt x="2537243" y="6515397"/>
                  <a:pt x="2366616" y="6653108"/>
                  <a:pt x="2192798" y="6780599"/>
                </a:cubicBezTo>
                <a:lnTo>
                  <a:pt x="2081042" y="6858000"/>
                </a:lnTo>
                <a:lnTo>
                  <a:pt x="1598212" y="6858000"/>
                </a:lnTo>
                <a:lnTo>
                  <a:pt x="108737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30D5C6-EC5C-4D78-8689-1B6822BFF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A73499-12A4-4080-B0DE-351867697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0A52FE6-BB17-4BE4-BFA1-8896FD7CF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7BBF837-70DD-4FFD-A87C-FAD1F5D8A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E5EB792-CB0B-44C0-9561-24A263D87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FB4A96-0FD5-4642-8CE2-57623A3A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9C831B3E-BBB0-A554-59E2-77B19707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32178"/>
            <a:ext cx="4076877" cy="896822"/>
          </a:xfrm>
        </p:spPr>
        <p:txBody>
          <a:bodyPr anchor="ctr">
            <a:normAutofit/>
          </a:bodyPr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Chính</a:t>
            </a:r>
            <a:endParaRPr lang="en-US" dirty="0"/>
          </a:p>
        </p:txBody>
      </p:sp>
      <p:sp>
        <p:nvSpPr>
          <p:cNvPr id="13" name="Tiêu đề 1">
            <a:extLst>
              <a:ext uri="{FF2B5EF4-FFF2-40B4-BE49-F238E27FC236}">
                <a16:creationId xmlns:a16="http://schemas.microsoft.com/office/drawing/2014/main" id="{8A39566D-92C1-C09A-DE4E-89E24A1F60D2}"/>
              </a:ext>
            </a:extLst>
          </p:cNvPr>
          <p:cNvSpPr txBox="1">
            <a:spLocks/>
          </p:cNvSpPr>
          <p:nvPr/>
        </p:nvSpPr>
        <p:spPr>
          <a:xfrm>
            <a:off x="6125596" y="1352016"/>
            <a:ext cx="4676151" cy="896822"/>
          </a:xfrm>
          <a:prstGeom prst="rect">
            <a:avLst/>
          </a:prstGeom>
        </p:spPr>
        <p:txBody>
          <a:bodyPr lIns="109728" tIns="109728" rIns="109728" bIns="91440" anchor="ctr">
            <a:normAutofit fontScale="92500"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1: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TCP</a:t>
            </a:r>
          </a:p>
        </p:txBody>
      </p:sp>
      <p:sp>
        <p:nvSpPr>
          <p:cNvPr id="15" name="Tiêu đề 1">
            <a:extLst>
              <a:ext uri="{FF2B5EF4-FFF2-40B4-BE49-F238E27FC236}">
                <a16:creationId xmlns:a16="http://schemas.microsoft.com/office/drawing/2014/main" id="{9132C6F0-89A0-DA95-4018-E89FA2254261}"/>
              </a:ext>
            </a:extLst>
          </p:cNvPr>
          <p:cNvSpPr txBox="1">
            <a:spLocks/>
          </p:cNvSpPr>
          <p:nvPr/>
        </p:nvSpPr>
        <p:spPr>
          <a:xfrm>
            <a:off x="6072527" y="2248838"/>
            <a:ext cx="4835359" cy="896822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2: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nghẽn</a:t>
            </a:r>
            <a:endParaRPr lang="en-US" dirty="0"/>
          </a:p>
        </p:txBody>
      </p:sp>
      <p:sp>
        <p:nvSpPr>
          <p:cNvPr id="19" name="Tiêu đề 1">
            <a:extLst>
              <a:ext uri="{FF2B5EF4-FFF2-40B4-BE49-F238E27FC236}">
                <a16:creationId xmlns:a16="http://schemas.microsoft.com/office/drawing/2014/main" id="{59981BB8-4A2D-9072-46A5-583220EBDE3B}"/>
              </a:ext>
            </a:extLst>
          </p:cNvPr>
          <p:cNvSpPr txBox="1">
            <a:spLocks/>
          </p:cNvSpPr>
          <p:nvPr/>
        </p:nvSpPr>
        <p:spPr>
          <a:xfrm>
            <a:off x="6178666" y="3145660"/>
            <a:ext cx="5771904" cy="896822"/>
          </a:xfrm>
          <a:prstGeom prst="rect">
            <a:avLst/>
          </a:prstGeom>
        </p:spPr>
        <p:txBody>
          <a:bodyPr lIns="109728" tIns="109728" rIns="109728" bIns="91440" anchor="ctr">
            <a:normAutofit fontScale="92500"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3: TCP congestion control</a:t>
            </a:r>
          </a:p>
        </p:txBody>
      </p:sp>
      <p:sp>
        <p:nvSpPr>
          <p:cNvPr id="21" name="Tiêu đề 1">
            <a:extLst>
              <a:ext uri="{FF2B5EF4-FFF2-40B4-BE49-F238E27FC236}">
                <a16:creationId xmlns:a16="http://schemas.microsoft.com/office/drawing/2014/main" id="{C39DD818-C548-1447-34A8-650BC92D729A}"/>
              </a:ext>
            </a:extLst>
          </p:cNvPr>
          <p:cNvSpPr txBox="1">
            <a:spLocks/>
          </p:cNvSpPr>
          <p:nvPr/>
        </p:nvSpPr>
        <p:spPr>
          <a:xfrm>
            <a:off x="6125596" y="4061098"/>
            <a:ext cx="4676151" cy="896822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4: TCP-CUBIC</a:t>
            </a:r>
          </a:p>
        </p:txBody>
      </p:sp>
      <p:sp>
        <p:nvSpPr>
          <p:cNvPr id="17" name="Tiêu đề 1">
            <a:extLst>
              <a:ext uri="{FF2B5EF4-FFF2-40B4-BE49-F238E27FC236}">
                <a16:creationId xmlns:a16="http://schemas.microsoft.com/office/drawing/2014/main" id="{FFCD82CE-19CE-1653-6DB1-EC652355FAD1}"/>
              </a:ext>
            </a:extLst>
          </p:cNvPr>
          <p:cNvSpPr txBox="1">
            <a:spLocks/>
          </p:cNvSpPr>
          <p:nvPr/>
        </p:nvSpPr>
        <p:spPr>
          <a:xfrm>
            <a:off x="6125595" y="4744944"/>
            <a:ext cx="4676151" cy="896822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5: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37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7ACB619-0A09-4C51-8BA5-9BDECE7E4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44D3CAF-8753-4313-AA2D-F75CAC4DD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0637" y="0"/>
            <a:ext cx="4013331" cy="2742133"/>
          </a:xfrm>
          <a:custGeom>
            <a:avLst/>
            <a:gdLst>
              <a:gd name="connsiteX0" fmla="*/ 294151 w 4013331"/>
              <a:gd name="connsiteY0" fmla="*/ 0 h 2742133"/>
              <a:gd name="connsiteX1" fmla="*/ 3844057 w 4013331"/>
              <a:gd name="connsiteY1" fmla="*/ 0 h 2742133"/>
              <a:gd name="connsiteX2" fmla="*/ 3892490 w 4013331"/>
              <a:gd name="connsiteY2" fmla="*/ 131440 h 2742133"/>
              <a:gd name="connsiteX3" fmla="*/ 4013331 w 4013331"/>
              <a:gd name="connsiteY3" fmla="*/ 941251 h 2742133"/>
              <a:gd name="connsiteX4" fmla="*/ 3804827 w 4013331"/>
              <a:gd name="connsiteY4" fmla="*/ 1540292 h 2742133"/>
              <a:gd name="connsiteX5" fmla="*/ 3187498 w 4013331"/>
              <a:gd name="connsiteY5" fmla="*/ 2098087 h 2742133"/>
              <a:gd name="connsiteX6" fmla="*/ 3051769 w 4013331"/>
              <a:gd name="connsiteY6" fmla="*/ 2204787 h 2742133"/>
              <a:gd name="connsiteX7" fmla="*/ 1936476 w 4013331"/>
              <a:gd name="connsiteY7" fmla="*/ 2742133 h 2742133"/>
              <a:gd name="connsiteX8" fmla="*/ 467303 w 4013331"/>
              <a:gd name="connsiteY8" fmla="*/ 1868695 h 2742133"/>
              <a:gd name="connsiteX9" fmla="*/ 310732 w 4013331"/>
              <a:gd name="connsiteY9" fmla="*/ 1645244 h 2742133"/>
              <a:gd name="connsiteX10" fmla="*/ 0 w 4013331"/>
              <a:gd name="connsiteY10" fmla="*/ 941251 h 2742133"/>
              <a:gd name="connsiteX11" fmla="*/ 187749 w 4013331"/>
              <a:gd name="connsiteY11" fmla="*/ 183076 h 2742133"/>
              <a:gd name="connsiteX12" fmla="*/ 288888 w 4013331"/>
              <a:gd name="connsiteY12" fmla="*/ 7329 h 274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13331" h="2742133">
                <a:moveTo>
                  <a:pt x="294151" y="0"/>
                </a:moveTo>
                <a:lnTo>
                  <a:pt x="3844057" y="0"/>
                </a:lnTo>
                <a:lnTo>
                  <a:pt x="3892490" y="131440"/>
                </a:lnTo>
                <a:cubicBezTo>
                  <a:pt x="3971777" y="378867"/>
                  <a:pt x="4013331" y="652783"/>
                  <a:pt x="4013331" y="941251"/>
                </a:cubicBezTo>
                <a:cubicBezTo>
                  <a:pt x="4013331" y="1171430"/>
                  <a:pt x="3948997" y="1356167"/>
                  <a:pt x="3804827" y="1540292"/>
                </a:cubicBezTo>
                <a:cubicBezTo>
                  <a:pt x="3654026" y="1732895"/>
                  <a:pt x="3427436" y="1910292"/>
                  <a:pt x="3187498" y="2098087"/>
                </a:cubicBezTo>
                <a:cubicBezTo>
                  <a:pt x="3143231" y="2132693"/>
                  <a:pt x="3097499" y="2168522"/>
                  <a:pt x="3051769" y="2204787"/>
                </a:cubicBezTo>
                <a:cubicBezTo>
                  <a:pt x="2642425" y="2529345"/>
                  <a:pt x="2343664" y="2742133"/>
                  <a:pt x="1936476" y="2742133"/>
                </a:cubicBezTo>
                <a:cubicBezTo>
                  <a:pt x="1316045" y="2742133"/>
                  <a:pt x="876647" y="2480932"/>
                  <a:pt x="467303" y="1868695"/>
                </a:cubicBezTo>
                <a:cubicBezTo>
                  <a:pt x="413736" y="1788559"/>
                  <a:pt x="361372" y="1715679"/>
                  <a:pt x="310732" y="1645244"/>
                </a:cubicBezTo>
                <a:cubicBezTo>
                  <a:pt x="100850" y="1353195"/>
                  <a:pt x="0" y="1201315"/>
                  <a:pt x="0" y="941251"/>
                </a:cubicBezTo>
                <a:cubicBezTo>
                  <a:pt x="0" y="683021"/>
                  <a:pt x="63214" y="427935"/>
                  <a:pt x="187749" y="183076"/>
                </a:cubicBezTo>
                <a:cubicBezTo>
                  <a:pt x="218215" y="123194"/>
                  <a:pt x="251953" y="64578"/>
                  <a:pt x="288888" y="7329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D4A9DCA-CD08-4326-A478-9ABDAC690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319" y="0"/>
            <a:ext cx="3401415" cy="2440484"/>
          </a:xfrm>
          <a:custGeom>
            <a:avLst/>
            <a:gdLst>
              <a:gd name="connsiteX0" fmla="*/ 332917 w 3401415"/>
              <a:gd name="connsiteY0" fmla="*/ 0 h 2440484"/>
              <a:gd name="connsiteX1" fmla="*/ 3207137 w 3401415"/>
              <a:gd name="connsiteY1" fmla="*/ 0 h 2440484"/>
              <a:gd name="connsiteX2" fmla="*/ 3242654 w 3401415"/>
              <a:gd name="connsiteY2" fmla="*/ 74937 h 2440484"/>
              <a:gd name="connsiteX3" fmla="*/ 3401415 w 3401415"/>
              <a:gd name="connsiteY3" fmla="*/ 914184 h 2440484"/>
              <a:gd name="connsiteX4" fmla="*/ 3224702 w 3401415"/>
              <a:gd name="connsiteY4" fmla="*/ 1421888 h 2440484"/>
              <a:gd name="connsiteX5" fmla="*/ 2701498 w 3401415"/>
              <a:gd name="connsiteY5" fmla="*/ 1894635 h 2440484"/>
              <a:gd name="connsiteX6" fmla="*/ 2586463 w 3401415"/>
              <a:gd name="connsiteY6" fmla="*/ 1985068 h 2440484"/>
              <a:gd name="connsiteX7" fmla="*/ 1641219 w 3401415"/>
              <a:gd name="connsiteY7" fmla="*/ 2440484 h 2440484"/>
              <a:gd name="connsiteX8" fmla="*/ 396053 w 3401415"/>
              <a:gd name="connsiteY8" fmla="*/ 1700219 h 2440484"/>
              <a:gd name="connsiteX9" fmla="*/ 263354 w 3401415"/>
              <a:gd name="connsiteY9" fmla="*/ 1510839 h 2440484"/>
              <a:gd name="connsiteX10" fmla="*/ 0 w 3401415"/>
              <a:gd name="connsiteY10" fmla="*/ 914184 h 2440484"/>
              <a:gd name="connsiteX11" fmla="*/ 159122 w 3401415"/>
              <a:gd name="connsiteY11" fmla="*/ 271610 h 2440484"/>
              <a:gd name="connsiteX12" fmla="*/ 244841 w 3401415"/>
              <a:gd name="connsiteY12" fmla="*/ 122658 h 244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01415" h="2440484">
                <a:moveTo>
                  <a:pt x="332917" y="0"/>
                </a:moveTo>
                <a:lnTo>
                  <a:pt x="3207137" y="0"/>
                </a:lnTo>
                <a:lnTo>
                  <a:pt x="3242654" y="74937"/>
                </a:lnTo>
                <a:cubicBezTo>
                  <a:pt x="3346386" y="322243"/>
                  <a:pt x="3401415" y="608579"/>
                  <a:pt x="3401415" y="914184"/>
                </a:cubicBezTo>
                <a:cubicBezTo>
                  <a:pt x="3401415" y="1109268"/>
                  <a:pt x="3346890" y="1265837"/>
                  <a:pt x="3224702" y="1421888"/>
                </a:cubicBezTo>
                <a:cubicBezTo>
                  <a:pt x="3096894" y="1585125"/>
                  <a:pt x="2904852" y="1735475"/>
                  <a:pt x="2701498" y="1894635"/>
                </a:cubicBezTo>
                <a:cubicBezTo>
                  <a:pt x="2663980" y="1923966"/>
                  <a:pt x="2625221" y="1954332"/>
                  <a:pt x="2586463" y="1985068"/>
                </a:cubicBezTo>
                <a:cubicBezTo>
                  <a:pt x="2239532" y="2260140"/>
                  <a:pt x="1986324" y="2440484"/>
                  <a:pt x="1641219" y="2440484"/>
                </a:cubicBezTo>
                <a:cubicBezTo>
                  <a:pt x="1115386" y="2440484"/>
                  <a:pt x="742984" y="2219109"/>
                  <a:pt x="396053" y="1700219"/>
                </a:cubicBezTo>
                <a:cubicBezTo>
                  <a:pt x="350653" y="1632303"/>
                  <a:pt x="306273" y="1570535"/>
                  <a:pt x="263354" y="1510839"/>
                </a:cubicBezTo>
                <a:cubicBezTo>
                  <a:pt x="85473" y="1263318"/>
                  <a:pt x="0" y="1134597"/>
                  <a:pt x="0" y="914184"/>
                </a:cubicBezTo>
                <a:cubicBezTo>
                  <a:pt x="0" y="695327"/>
                  <a:pt x="53576" y="479135"/>
                  <a:pt x="159122" y="271610"/>
                </a:cubicBezTo>
                <a:cubicBezTo>
                  <a:pt x="184943" y="220858"/>
                  <a:pt x="213538" y="171179"/>
                  <a:pt x="244841" y="122658"/>
                </a:cubicBezTo>
                <a:close/>
              </a:path>
            </a:pathLst>
          </a:custGeom>
          <a:noFill/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B24D6D-151C-47FB-8FFE-984F0743D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2490" y="0"/>
            <a:ext cx="4164597" cy="2817185"/>
          </a:xfrm>
          <a:custGeom>
            <a:avLst/>
            <a:gdLst>
              <a:gd name="connsiteX0" fmla="*/ 237339 w 4130517"/>
              <a:gd name="connsiteY0" fmla="*/ 0 h 2806419"/>
              <a:gd name="connsiteX1" fmla="*/ 3997489 w 4130517"/>
              <a:gd name="connsiteY1" fmla="*/ 0 h 2806419"/>
              <a:gd name="connsiteX2" fmla="*/ 4006148 w 4130517"/>
              <a:gd name="connsiteY2" fmla="*/ 24333 h 2806419"/>
              <a:gd name="connsiteX3" fmla="*/ 4130517 w 4130517"/>
              <a:gd name="connsiteY3" fmla="*/ 887307 h 2806419"/>
              <a:gd name="connsiteX4" fmla="*/ 3915925 w 4130517"/>
              <a:gd name="connsiteY4" fmla="*/ 1525677 h 2806419"/>
              <a:gd name="connsiteX5" fmla="*/ 3280571 w 4130517"/>
              <a:gd name="connsiteY5" fmla="*/ 2120090 h 2806419"/>
              <a:gd name="connsiteX6" fmla="*/ 3140878 w 4130517"/>
              <a:gd name="connsiteY6" fmla="*/ 2233796 h 2806419"/>
              <a:gd name="connsiteX7" fmla="*/ 1993019 w 4130517"/>
              <a:gd name="connsiteY7" fmla="*/ 2806419 h 2806419"/>
              <a:gd name="connsiteX8" fmla="*/ 480948 w 4130517"/>
              <a:gd name="connsiteY8" fmla="*/ 1875638 h 2806419"/>
              <a:gd name="connsiteX9" fmla="*/ 319805 w 4130517"/>
              <a:gd name="connsiteY9" fmla="*/ 1637519 h 2806419"/>
              <a:gd name="connsiteX10" fmla="*/ 0 w 4130517"/>
              <a:gd name="connsiteY10" fmla="*/ 887307 h 2806419"/>
              <a:gd name="connsiteX11" fmla="*/ 193231 w 4130517"/>
              <a:gd name="connsiteY11" fmla="*/ 79360 h 280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30517" h="2806419">
                <a:moveTo>
                  <a:pt x="237339" y="0"/>
                </a:moveTo>
                <a:lnTo>
                  <a:pt x="3997489" y="0"/>
                </a:lnTo>
                <a:lnTo>
                  <a:pt x="4006148" y="24333"/>
                </a:lnTo>
                <a:cubicBezTo>
                  <a:pt x="4087750" y="288004"/>
                  <a:pt x="4130517" y="579903"/>
                  <a:pt x="4130517" y="887307"/>
                </a:cubicBezTo>
                <a:cubicBezTo>
                  <a:pt x="4130517" y="1132599"/>
                  <a:pt x="4064304" y="1329464"/>
                  <a:pt x="3915925" y="1525677"/>
                </a:cubicBezTo>
                <a:cubicBezTo>
                  <a:pt x="3760721" y="1730924"/>
                  <a:pt x="3527514" y="1919967"/>
                  <a:pt x="3280571" y="2120090"/>
                </a:cubicBezTo>
                <a:cubicBezTo>
                  <a:pt x="3235011" y="2156968"/>
                  <a:pt x="3187944" y="2195151"/>
                  <a:pt x="3140878" y="2233796"/>
                </a:cubicBezTo>
                <a:cubicBezTo>
                  <a:pt x="2719582" y="2579662"/>
                  <a:pt x="2412097" y="2806419"/>
                  <a:pt x="1993019" y="2806419"/>
                </a:cubicBezTo>
                <a:cubicBezTo>
                  <a:pt x="1354472" y="2806419"/>
                  <a:pt x="902244" y="2528070"/>
                  <a:pt x="480948" y="1875638"/>
                </a:cubicBezTo>
                <a:cubicBezTo>
                  <a:pt x="425816" y="1790244"/>
                  <a:pt x="371924" y="1712578"/>
                  <a:pt x="319805" y="1637519"/>
                </a:cubicBezTo>
                <a:cubicBezTo>
                  <a:pt x="103795" y="1326296"/>
                  <a:pt x="0" y="1164446"/>
                  <a:pt x="0" y="887307"/>
                </a:cubicBezTo>
                <a:cubicBezTo>
                  <a:pt x="0" y="612125"/>
                  <a:pt x="65060" y="340293"/>
                  <a:pt x="193231" y="7936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85EDFA-C3E9-456D-B330-A7119BFB2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577" y="0"/>
            <a:ext cx="4389519" cy="2916937"/>
          </a:xfrm>
          <a:custGeom>
            <a:avLst/>
            <a:gdLst>
              <a:gd name="connsiteX0" fmla="*/ 208215 w 4389519"/>
              <a:gd name="connsiteY0" fmla="*/ 0 h 2916937"/>
              <a:gd name="connsiteX1" fmla="*/ 4284014 w 4389519"/>
              <a:gd name="connsiteY1" fmla="*/ 0 h 2916937"/>
              <a:gd name="connsiteX2" fmla="*/ 4335794 w 4389519"/>
              <a:gd name="connsiteY2" fmla="*/ 207911 h 2916937"/>
              <a:gd name="connsiteX3" fmla="*/ 4376420 w 4389519"/>
              <a:gd name="connsiteY3" fmla="*/ 1078865 h 2916937"/>
              <a:gd name="connsiteX4" fmla="*/ 4090147 w 4389519"/>
              <a:gd name="connsiteY4" fmla="*/ 1734728 h 2916937"/>
              <a:gd name="connsiteX5" fmla="*/ 3362552 w 4389519"/>
              <a:gd name="connsiteY5" fmla="*/ 2305097 h 2916937"/>
              <a:gd name="connsiteX6" fmla="*/ 3204152 w 4389519"/>
              <a:gd name="connsiteY6" fmla="*/ 2412521 h 2916937"/>
              <a:gd name="connsiteX7" fmla="*/ 1936072 w 4389519"/>
              <a:gd name="connsiteY7" fmla="*/ 2912360 h 2916937"/>
              <a:gd name="connsiteX8" fmla="*/ 421690 w 4389519"/>
              <a:gd name="connsiteY8" fmla="*/ 1787063 h 2916937"/>
              <a:gd name="connsiteX9" fmla="*/ 273167 w 4389519"/>
              <a:gd name="connsiteY9" fmla="*/ 1520080 h 2916937"/>
              <a:gd name="connsiteX10" fmla="*/ 4118 w 4389519"/>
              <a:gd name="connsiteY10" fmla="*/ 696338 h 2916937"/>
              <a:gd name="connsiteX11" fmla="*/ 175984 w 4389519"/>
              <a:gd name="connsiteY11" fmla="*/ 60381 h 2916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89519" h="2916937">
                <a:moveTo>
                  <a:pt x="208215" y="0"/>
                </a:moveTo>
                <a:lnTo>
                  <a:pt x="4284014" y="0"/>
                </a:lnTo>
                <a:lnTo>
                  <a:pt x="4335794" y="207911"/>
                </a:lnTo>
                <a:cubicBezTo>
                  <a:pt x="4388748" y="479686"/>
                  <a:pt x="4403109" y="773803"/>
                  <a:pt x="4376420" y="1078865"/>
                </a:cubicBezTo>
                <a:cubicBezTo>
                  <a:pt x="4353703" y="1338514"/>
                  <a:pt x="4265383" y="1540772"/>
                  <a:pt x="4090147" y="1734728"/>
                </a:cubicBezTo>
                <a:cubicBezTo>
                  <a:pt x="3906850" y="1937616"/>
                  <a:pt x="3642485" y="2116128"/>
                  <a:pt x="3362552" y="2305097"/>
                </a:cubicBezTo>
                <a:cubicBezTo>
                  <a:pt x="3310910" y="2339914"/>
                  <a:pt x="3257553" y="2375972"/>
                  <a:pt x="3204152" y="2412521"/>
                </a:cubicBezTo>
                <a:cubicBezTo>
                  <a:pt x="2726165" y="2739616"/>
                  <a:pt x="2379682" y="2951171"/>
                  <a:pt x="1936072" y="2912360"/>
                </a:cubicBezTo>
                <a:cubicBezTo>
                  <a:pt x="1260148" y="2853224"/>
                  <a:pt x="807225" y="2516700"/>
                  <a:pt x="421690" y="1787063"/>
                </a:cubicBezTo>
                <a:cubicBezTo>
                  <a:pt x="371240" y="1691563"/>
                  <a:pt x="321385" y="1604361"/>
                  <a:pt x="273167" y="1520080"/>
                </a:cubicBezTo>
                <a:cubicBezTo>
                  <a:pt x="73334" y="1170636"/>
                  <a:pt x="-21548" y="989700"/>
                  <a:pt x="4118" y="696338"/>
                </a:cubicBezTo>
                <a:cubicBezTo>
                  <a:pt x="23232" y="477870"/>
                  <a:pt x="80908" y="264786"/>
                  <a:pt x="175984" y="60381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516F90C-A3AC-46E0-8029-8C20BB17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684496"/>
            <a:ext cx="4293360" cy="5181455"/>
          </a:xfrm>
          <a:custGeom>
            <a:avLst/>
            <a:gdLst>
              <a:gd name="connsiteX0" fmla="*/ 1155130 w 4174269"/>
              <a:gd name="connsiteY0" fmla="*/ 990 h 5181455"/>
              <a:gd name="connsiteX1" fmla="*/ 2396955 w 4174269"/>
              <a:gd name="connsiteY1" fmla="*/ 367328 h 5181455"/>
              <a:gd name="connsiteX2" fmla="*/ 3827960 w 4174269"/>
              <a:gd name="connsiteY2" fmla="*/ 4749328 h 5181455"/>
              <a:gd name="connsiteX3" fmla="*/ 3561502 w 4174269"/>
              <a:gd name="connsiteY3" fmla="*/ 5090948 h 5181455"/>
              <a:gd name="connsiteX4" fmla="*/ 3452726 w 4174269"/>
              <a:gd name="connsiteY4" fmla="*/ 5181455 h 5181455"/>
              <a:gd name="connsiteX5" fmla="*/ 0 w 4174269"/>
              <a:gd name="connsiteY5" fmla="*/ 5181455 h 5181455"/>
              <a:gd name="connsiteX6" fmla="*/ 0 w 4174269"/>
              <a:gd name="connsiteY6" fmla="*/ 251605 h 5181455"/>
              <a:gd name="connsiteX7" fmla="*/ 157396 w 4174269"/>
              <a:gd name="connsiteY7" fmla="*/ 182600 h 5181455"/>
              <a:gd name="connsiteX8" fmla="*/ 1155130 w 4174269"/>
              <a:gd name="connsiteY8" fmla="*/ 990 h 5181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74269" h="5181455">
                <a:moveTo>
                  <a:pt x="1155130" y="990"/>
                </a:moveTo>
                <a:cubicBezTo>
                  <a:pt x="1564667" y="12730"/>
                  <a:pt x="1984593" y="129250"/>
                  <a:pt x="2396955" y="367328"/>
                </a:cubicBezTo>
                <a:cubicBezTo>
                  <a:pt x="3871760" y="1218807"/>
                  <a:pt x="4678347" y="3276416"/>
                  <a:pt x="3827960" y="4749328"/>
                </a:cubicBezTo>
                <a:cubicBezTo>
                  <a:pt x="3748235" y="4887417"/>
                  <a:pt x="3658928" y="4998272"/>
                  <a:pt x="3561502" y="5090948"/>
                </a:cubicBezTo>
                <a:lnTo>
                  <a:pt x="3452726" y="5181455"/>
                </a:lnTo>
                <a:lnTo>
                  <a:pt x="0" y="5181455"/>
                </a:lnTo>
                <a:lnTo>
                  <a:pt x="0" y="251605"/>
                </a:lnTo>
                <a:lnTo>
                  <a:pt x="157396" y="182600"/>
                </a:lnTo>
                <a:cubicBezTo>
                  <a:pt x="475610" y="54980"/>
                  <a:pt x="811718" y="-8854"/>
                  <a:pt x="1155130" y="99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34">
            <a:extLst>
              <a:ext uri="{FF2B5EF4-FFF2-40B4-BE49-F238E27FC236}">
                <a16:creationId xmlns:a16="http://schemas.microsoft.com/office/drawing/2014/main" id="{1CFD6E36-333B-4520-8313-396CCE682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355238"/>
            <a:ext cx="4381339" cy="5510713"/>
          </a:xfrm>
          <a:custGeom>
            <a:avLst/>
            <a:gdLst>
              <a:gd name="connsiteX0" fmla="*/ 948905 w 4259808"/>
              <a:gd name="connsiteY0" fmla="*/ 1556 h 5510713"/>
              <a:gd name="connsiteX1" fmla="*/ 2304106 w 4259808"/>
              <a:gd name="connsiteY1" fmla="*/ 405867 h 5510713"/>
              <a:gd name="connsiteX2" fmla="*/ 3890982 w 4259808"/>
              <a:gd name="connsiteY2" fmla="*/ 5156588 h 5510713"/>
              <a:gd name="connsiteX3" fmla="*/ 3680329 w 4259808"/>
              <a:gd name="connsiteY3" fmla="*/ 5445948 h 5510713"/>
              <a:gd name="connsiteX4" fmla="*/ 3616504 w 4259808"/>
              <a:gd name="connsiteY4" fmla="*/ 5510713 h 5510713"/>
              <a:gd name="connsiteX5" fmla="*/ 0 w 4259808"/>
              <a:gd name="connsiteY5" fmla="*/ 5510713 h 5510713"/>
              <a:gd name="connsiteX6" fmla="*/ 0 w 4259808"/>
              <a:gd name="connsiteY6" fmla="*/ 144797 h 5510713"/>
              <a:gd name="connsiteX7" fmla="*/ 164164 w 4259808"/>
              <a:gd name="connsiteY7" fmla="*/ 92266 h 5510713"/>
              <a:gd name="connsiteX8" fmla="*/ 948905 w 4259808"/>
              <a:gd name="connsiteY8" fmla="*/ 1556 h 551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59808" h="5510713">
                <a:moveTo>
                  <a:pt x="948905" y="1556"/>
                </a:moveTo>
                <a:cubicBezTo>
                  <a:pt x="1395136" y="16867"/>
                  <a:pt x="1853354" y="145625"/>
                  <a:pt x="2304106" y="405867"/>
                </a:cubicBezTo>
                <a:cubicBezTo>
                  <a:pt x="3916211" y="1336616"/>
                  <a:pt x="4808028" y="3568218"/>
                  <a:pt x="3890982" y="5156588"/>
                </a:cubicBezTo>
                <a:cubicBezTo>
                  <a:pt x="3826502" y="5268272"/>
                  <a:pt x="3756052" y="5363347"/>
                  <a:pt x="3680329" y="5445948"/>
                </a:cubicBezTo>
                <a:lnTo>
                  <a:pt x="3616504" y="5510713"/>
                </a:lnTo>
                <a:lnTo>
                  <a:pt x="0" y="5510713"/>
                </a:lnTo>
                <a:lnTo>
                  <a:pt x="0" y="144797"/>
                </a:lnTo>
                <a:lnTo>
                  <a:pt x="164164" y="92266"/>
                </a:lnTo>
                <a:cubicBezTo>
                  <a:pt x="418657" y="23914"/>
                  <a:pt x="681631" y="-7614"/>
                  <a:pt x="948905" y="1556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36">
            <a:extLst>
              <a:ext uri="{FF2B5EF4-FFF2-40B4-BE49-F238E27FC236}">
                <a16:creationId xmlns:a16="http://schemas.microsoft.com/office/drawing/2014/main" id="{D0525857-3EAD-4969-9196-A890F8DE6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55284"/>
            <a:ext cx="3807666" cy="4710667"/>
          </a:xfrm>
          <a:custGeom>
            <a:avLst/>
            <a:gdLst>
              <a:gd name="connsiteX0" fmla="*/ 1057511 w 3702048"/>
              <a:gd name="connsiteY0" fmla="*/ 1243 h 4710667"/>
              <a:gd name="connsiteX1" fmla="*/ 2139959 w 3702048"/>
              <a:gd name="connsiteY1" fmla="*/ 324180 h 4710667"/>
              <a:gd name="connsiteX2" fmla="*/ 3407455 w 3702048"/>
              <a:gd name="connsiteY2" fmla="*/ 4118750 h 4710667"/>
              <a:gd name="connsiteX3" fmla="*/ 2754080 w 3702048"/>
              <a:gd name="connsiteY3" fmla="*/ 4690965 h 4710667"/>
              <a:gd name="connsiteX4" fmla="*/ 2711405 w 3702048"/>
              <a:gd name="connsiteY4" fmla="*/ 4710667 h 4710667"/>
              <a:gd name="connsiteX5" fmla="*/ 0 w 3702048"/>
              <a:gd name="connsiteY5" fmla="*/ 4710667 h 4710667"/>
              <a:gd name="connsiteX6" fmla="*/ 0 w 3702048"/>
              <a:gd name="connsiteY6" fmla="*/ 239601 h 4710667"/>
              <a:gd name="connsiteX7" fmla="*/ 72857 w 3702048"/>
              <a:gd name="connsiteY7" fmla="*/ 203063 h 4710667"/>
              <a:gd name="connsiteX8" fmla="*/ 1057511 w 3702048"/>
              <a:gd name="connsiteY8" fmla="*/ 1243 h 471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2048" h="4710667">
                <a:moveTo>
                  <a:pt x="1057511" y="1243"/>
                </a:moveTo>
                <a:cubicBezTo>
                  <a:pt x="1413932" y="13473"/>
                  <a:pt x="1779927" y="116316"/>
                  <a:pt x="2139959" y="324180"/>
                </a:cubicBezTo>
                <a:cubicBezTo>
                  <a:pt x="3427605" y="1067603"/>
                  <a:pt x="4139931" y="2850064"/>
                  <a:pt x="3407455" y="4118750"/>
                </a:cubicBezTo>
                <a:cubicBezTo>
                  <a:pt x="3235777" y="4416105"/>
                  <a:pt x="3011128" y="4566048"/>
                  <a:pt x="2754080" y="4690965"/>
                </a:cubicBezTo>
                <a:lnTo>
                  <a:pt x="2711405" y="4710667"/>
                </a:lnTo>
                <a:lnTo>
                  <a:pt x="0" y="4710667"/>
                </a:lnTo>
                <a:lnTo>
                  <a:pt x="0" y="239601"/>
                </a:lnTo>
                <a:lnTo>
                  <a:pt x="72857" y="203063"/>
                </a:lnTo>
                <a:cubicBezTo>
                  <a:pt x="383165" y="61024"/>
                  <a:pt x="715942" y="-10476"/>
                  <a:pt x="1057511" y="1243"/>
                </a:cubicBezTo>
                <a:close/>
              </a:path>
            </a:pathLst>
          </a:custGeom>
          <a:noFill/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8" name="Group 38">
            <a:extLst>
              <a:ext uri="{FF2B5EF4-FFF2-40B4-BE49-F238E27FC236}">
                <a16:creationId xmlns:a16="http://schemas.microsoft.com/office/drawing/2014/main" id="{5EA385DF-E58A-4933-89FF-3F93F8CAE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10" name="Freeform: Shape 39">
              <a:extLst>
                <a:ext uri="{FF2B5EF4-FFF2-40B4-BE49-F238E27FC236}">
                  <a16:creationId xmlns:a16="http://schemas.microsoft.com/office/drawing/2014/main" id="{5EFF1FDE-82B1-467C-9F5C-8492F4107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2" name="Freeform: Shape 40">
              <a:extLst>
                <a:ext uri="{FF2B5EF4-FFF2-40B4-BE49-F238E27FC236}">
                  <a16:creationId xmlns:a16="http://schemas.microsoft.com/office/drawing/2014/main" id="{68B73C1E-EDFD-431F-8713-8E7A48E29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41">
              <a:extLst>
                <a:ext uri="{FF2B5EF4-FFF2-40B4-BE49-F238E27FC236}">
                  <a16:creationId xmlns:a16="http://schemas.microsoft.com/office/drawing/2014/main" id="{75B7DBD8-99BB-42EA-9292-033600CE0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42">
              <a:extLst>
                <a:ext uri="{FF2B5EF4-FFF2-40B4-BE49-F238E27FC236}">
                  <a16:creationId xmlns:a16="http://schemas.microsoft.com/office/drawing/2014/main" id="{2A25BC3F-79D7-496B-9CAD-9BC490954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BDC3D8C2-FB0D-B176-A752-38A9E2C77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0184" y="3666958"/>
            <a:ext cx="7060135" cy="1807759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vi-VN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Cảm</a:t>
            </a:r>
            <a:r>
              <a:rPr lang="vi-VN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ơn </a:t>
            </a:r>
            <a:r>
              <a:rPr lang="vi-VN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thầy</a:t>
            </a:r>
            <a:r>
              <a:rPr lang="vi-VN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vi-VN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và</a:t>
            </a:r>
            <a:r>
              <a:rPr lang="vi-VN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vi-VN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các</a:t>
            </a:r>
            <a:r>
              <a:rPr lang="vi-VN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vi-VN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bạn</a:t>
            </a:r>
            <a:r>
              <a:rPr lang="vi-VN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vi-VN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đã</a:t>
            </a:r>
            <a:r>
              <a:rPr lang="vi-VN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vi-VN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lắng</a:t>
            </a:r>
            <a:r>
              <a:rPr lang="vi-VN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nghe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92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13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Freeform: Shape 15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2" name="Freeform: Shape 17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3" name="Freeform: Shape 19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21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Freeform: Shape 23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6" name="Freeform: Shape 25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7" name="Freeform: Shape 27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48" name="Rectangle 2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9" name="Freeform: Shape 31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33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" name="Freeform: Shape 35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B8FAD6E8-ABDE-96DE-C5DA-0CB450664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763" y="4912199"/>
            <a:ext cx="8394306" cy="139605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TCP </a:t>
            </a: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Là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Gì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6AD127C-AB8E-2126-3B44-8933E1D9E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259" y="878857"/>
            <a:ext cx="7719314" cy="4033342"/>
          </a:xfrm>
          <a:prstGeom prst="rect">
            <a:avLst/>
          </a:prstGeom>
        </p:spPr>
      </p:pic>
      <p:sp>
        <p:nvSpPr>
          <p:cNvPr id="37" name="Rectangle 3">
            <a:extLst>
              <a:ext uri="{FF2B5EF4-FFF2-40B4-BE49-F238E27FC236}">
                <a16:creationId xmlns:a16="http://schemas.microsoft.com/office/drawing/2014/main" id="{B8ADA623-71A7-F2C1-CED0-A6F1E4EDF233}"/>
              </a:ext>
            </a:extLst>
          </p:cNvPr>
          <p:cNvSpPr/>
          <p:nvPr/>
        </p:nvSpPr>
        <p:spPr>
          <a:xfrm>
            <a:off x="6486564" y="2767209"/>
            <a:ext cx="1262743" cy="7489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5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DF061A6-325C-3563-2B13-BB11F9482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3054" y="186140"/>
            <a:ext cx="5408636" cy="768314"/>
          </a:xfrm>
        </p:spPr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TCP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C053CE2-3996-6F83-B51B-D78570883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769682"/>
              </p:ext>
            </p:extLst>
          </p:nvPr>
        </p:nvGraphicFramePr>
        <p:xfrm>
          <a:off x="1864221" y="1438031"/>
          <a:ext cx="8866302" cy="44655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1922">
                  <a:extLst>
                    <a:ext uri="{9D8B030D-6E8A-4147-A177-3AD203B41FA5}">
                      <a16:colId xmlns:a16="http://schemas.microsoft.com/office/drawing/2014/main" val="1335602673"/>
                    </a:ext>
                  </a:extLst>
                </a:gridCol>
                <a:gridCol w="913229">
                  <a:extLst>
                    <a:ext uri="{9D8B030D-6E8A-4147-A177-3AD203B41FA5}">
                      <a16:colId xmlns:a16="http://schemas.microsoft.com/office/drawing/2014/main" val="1079214402"/>
                    </a:ext>
                  </a:extLst>
                </a:gridCol>
                <a:gridCol w="1446981">
                  <a:extLst>
                    <a:ext uri="{9D8B030D-6E8A-4147-A177-3AD203B41FA5}">
                      <a16:colId xmlns:a16="http://schemas.microsoft.com/office/drawing/2014/main" val="1048431520"/>
                    </a:ext>
                  </a:extLst>
                </a:gridCol>
                <a:gridCol w="1446981">
                  <a:extLst>
                    <a:ext uri="{9D8B030D-6E8A-4147-A177-3AD203B41FA5}">
                      <a16:colId xmlns:a16="http://schemas.microsoft.com/office/drawing/2014/main" val="250564660"/>
                    </a:ext>
                  </a:extLst>
                </a:gridCol>
                <a:gridCol w="3807189">
                  <a:extLst>
                    <a:ext uri="{9D8B030D-6E8A-4147-A177-3AD203B41FA5}">
                      <a16:colId xmlns:a16="http://schemas.microsoft.com/office/drawing/2014/main" val="2660899397"/>
                    </a:ext>
                  </a:extLst>
                </a:gridCol>
              </a:tblGrid>
              <a:tr h="14575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+s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Bít 0 - 3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4 - 9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10 - 15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16 - 31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616656510"/>
                  </a:ext>
                </a:extLst>
              </a:tr>
              <a:tr h="3637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0960" marR="60960" marT="30480" marB="30480" anchor="ctr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Source Port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0960" marR="60960" marT="30480" marB="3048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Destination Port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70915733"/>
                  </a:ext>
                </a:extLst>
              </a:tr>
              <a:tr h="402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32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0960" marR="60960" marT="30480" marB="3048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Sequence Number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0960" marR="60960" marT="30480" marB="3048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84501"/>
                  </a:ext>
                </a:extLst>
              </a:tr>
              <a:tr h="3722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64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0960" marR="60960" marT="30480" marB="3048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Acknowledgement Number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0960" marR="60960" marT="30480" marB="3048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676302"/>
                  </a:ext>
                </a:extLst>
              </a:tr>
              <a:tr h="562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96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Data Offset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Reserved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Flags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Window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011067"/>
                  </a:ext>
                </a:extLst>
              </a:tr>
              <a:tr h="3722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128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0960" marR="60960" marT="30480" marB="30480" anchor="ctr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Checksum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0960" marR="60960" marT="30480" marB="3048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Urgent Pointer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449199040"/>
                  </a:ext>
                </a:extLst>
              </a:tr>
              <a:tr h="3637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160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0960" marR="60960" marT="30480" marB="3048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Options (optional)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0960" marR="60960" marT="30480" marB="3048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030075"/>
                  </a:ext>
                </a:extLst>
              </a:tr>
              <a:tr h="5709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160/192+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0960" marR="60960" marT="30480" marB="3048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br>
                        <a:rPr lang="en-US" sz="1000" kern="100" dirty="0">
                          <a:effectLst/>
                        </a:rPr>
                      </a:br>
                      <a:r>
                        <a:rPr lang="en-US" sz="1000" kern="100" dirty="0">
                          <a:effectLst/>
                        </a:rPr>
                        <a:t>Data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0960" marR="60960" marT="30480" marB="3048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771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57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D48E739-CB46-DC65-ED2F-69CA3447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07" y="466725"/>
            <a:ext cx="7195185" cy="892139"/>
          </a:xfrm>
        </p:spPr>
        <p:txBody>
          <a:bodyPr/>
          <a:lstStyle/>
          <a:p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42ADB194-D9EE-E28F-7D62-FA849319E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9971"/>
            <a:ext cx="12192000" cy="378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3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A50D5D-2F02-8F84-D10B-1E235AB08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7632" y="-108961"/>
            <a:ext cx="4375786" cy="673505"/>
          </a:xfrm>
        </p:spPr>
        <p:txBody>
          <a:bodyPr/>
          <a:lstStyle/>
          <a:p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nghẽn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</p:txBody>
      </p:sp>
      <p:sp>
        <p:nvSpPr>
          <p:cNvPr id="7" name="Chỗ dành sẵn cho Nội dung 6">
            <a:extLst>
              <a:ext uri="{FF2B5EF4-FFF2-40B4-BE49-F238E27FC236}">
                <a16:creationId xmlns:a16="http://schemas.microsoft.com/office/drawing/2014/main" id="{1E54532F-E59D-0551-C35B-7D2653D73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2183A99B-BCDB-3F99-1635-B97772A6E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494"/>
            <a:ext cx="12192000" cy="6312506"/>
          </a:xfrm>
          <a:prstGeom prst="rect">
            <a:avLst/>
          </a:prstGeom>
        </p:spPr>
      </p:pic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0E002111-55C6-205D-51F6-7AC9E0A2B604}"/>
              </a:ext>
            </a:extLst>
          </p:cNvPr>
          <p:cNvSpPr txBox="1"/>
          <p:nvPr/>
        </p:nvSpPr>
        <p:spPr>
          <a:xfrm>
            <a:off x="5638800" y="448244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full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6F2539A1-BFC9-CCD1-C4CA-E0CD522468B8}"/>
              </a:ext>
            </a:extLst>
          </p:cNvPr>
          <p:cNvSpPr txBox="1"/>
          <p:nvPr/>
        </p:nvSpPr>
        <p:spPr>
          <a:xfrm>
            <a:off x="5545015" y="585689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280404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6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8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10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12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Freeform: Shape 14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Freeform: Shape 16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0" name="Freeform: Shape 18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20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42" name="Rectangle 22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3" name="Freeform: Shape 24">
            <a:extLst>
              <a:ext uri="{FF2B5EF4-FFF2-40B4-BE49-F238E27FC236}">
                <a16:creationId xmlns:a16="http://schemas.microsoft.com/office/drawing/2014/main" id="{F624CBFB-D803-467F-960F-B6A30F821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FFBC82D5-AAB6-C7C9-C862-457ACCEB8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823" y="1346268"/>
            <a:ext cx="8868354" cy="2463667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Kiểm</a:t>
            </a: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Soát</a:t>
            </a: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Tắc</a:t>
            </a: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Nghẽn</a:t>
            </a: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Trong</a:t>
            </a: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TCP</a:t>
            </a:r>
          </a:p>
        </p:txBody>
      </p:sp>
      <p:sp>
        <p:nvSpPr>
          <p:cNvPr id="44" name="Freeform: Shape 26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5" name="Freeform: Shape 28">
            <a:extLst>
              <a:ext uri="{FF2B5EF4-FFF2-40B4-BE49-F238E27FC236}">
                <a16:creationId xmlns:a16="http://schemas.microsoft.com/office/drawing/2014/main" id="{03C85561-90D2-4AFA-B2C5-F2D61D86C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6" name="Freeform: Shape 30">
            <a:extLst>
              <a:ext uri="{FF2B5EF4-FFF2-40B4-BE49-F238E27FC236}">
                <a16:creationId xmlns:a16="http://schemas.microsoft.com/office/drawing/2014/main" id="{9026B71D-5A6F-48FE-AC6A-D7AAA018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47015" y="-1314429"/>
            <a:ext cx="1697663" cy="12191695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5615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648FF4A-E059-C30D-2D18-755EAF567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059" y="83992"/>
            <a:ext cx="4607881" cy="893269"/>
          </a:xfrm>
        </p:spPr>
        <p:txBody>
          <a:bodyPr/>
          <a:lstStyle/>
          <a:p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Nghẽn</a:t>
            </a:r>
            <a:endParaRPr lang="en-US" dirty="0"/>
          </a:p>
        </p:txBody>
      </p:sp>
      <p:grpSp>
        <p:nvGrpSpPr>
          <p:cNvPr id="8" name="Nhóm 7">
            <a:extLst>
              <a:ext uri="{FF2B5EF4-FFF2-40B4-BE49-F238E27FC236}">
                <a16:creationId xmlns:a16="http://schemas.microsoft.com/office/drawing/2014/main" id="{547CDD89-C219-B7FF-F745-76B5D6F36F07}"/>
              </a:ext>
            </a:extLst>
          </p:cNvPr>
          <p:cNvGrpSpPr/>
          <p:nvPr/>
        </p:nvGrpSpPr>
        <p:grpSpPr>
          <a:xfrm>
            <a:off x="2906598" y="1207661"/>
            <a:ext cx="6147310" cy="5415876"/>
            <a:chOff x="0" y="1650468"/>
            <a:chExt cx="5203195" cy="4738757"/>
          </a:xfrm>
        </p:grpSpPr>
        <p:pic>
          <p:nvPicPr>
            <p:cNvPr id="5" name="Hình ảnh 4">
              <a:extLst>
                <a:ext uri="{FF2B5EF4-FFF2-40B4-BE49-F238E27FC236}">
                  <a16:creationId xmlns:a16="http://schemas.microsoft.com/office/drawing/2014/main" id="{DB7446C6-60D9-96AB-0F26-574E9970A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650468"/>
              <a:ext cx="5203195" cy="2669703"/>
            </a:xfrm>
            <a:prstGeom prst="rect">
              <a:avLst/>
            </a:prstGeom>
          </p:spPr>
        </p:pic>
        <p:pic>
          <p:nvPicPr>
            <p:cNvPr id="7" name="Hình ảnh 6">
              <a:extLst>
                <a:ext uri="{FF2B5EF4-FFF2-40B4-BE49-F238E27FC236}">
                  <a16:creationId xmlns:a16="http://schemas.microsoft.com/office/drawing/2014/main" id="{A38C05C0-9601-D05D-BB97-00669576E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4320171"/>
              <a:ext cx="5203195" cy="2069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083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4C05B15-C7EF-F4B0-77AC-C81946875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0391" y="97331"/>
            <a:ext cx="5775960" cy="796889"/>
          </a:xfrm>
        </p:spPr>
        <p:txBody>
          <a:bodyPr/>
          <a:lstStyle/>
          <a:p>
            <a:r>
              <a:rPr lang="en-US" dirty="0"/>
              <a:t>Round Trip Time (RTT)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8E3D3614-0903-EB91-CCD4-E01AC2434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69" y="1857374"/>
            <a:ext cx="10699661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302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243341"/>
      </a:dk2>
      <a:lt2>
        <a:srgbClr val="E8E7E2"/>
      </a:lt2>
      <a:accent1>
        <a:srgbClr val="7D86DF"/>
      </a:accent1>
      <a:accent2>
        <a:srgbClr val="609DD8"/>
      </a:accent2>
      <a:accent3>
        <a:srgbClr val="55B0B8"/>
      </a:accent3>
      <a:accent4>
        <a:srgbClr val="51B594"/>
      </a:accent4>
      <a:accent5>
        <a:srgbClr val="55B86E"/>
      </a:accent5>
      <a:accent6>
        <a:srgbClr val="63B751"/>
      </a:accent6>
      <a:hlink>
        <a:srgbClr val="898453"/>
      </a:hlink>
      <a:folHlink>
        <a:srgbClr val="7F7F7F"/>
      </a:folHlink>
    </a:clrScheme>
    <a:fontScheme name="Custom 7">
      <a:majorFont>
        <a:latin typeface="Constantia"/>
        <a:ea typeface=""/>
        <a:cs typeface=""/>
      </a:majorFont>
      <a:minorFont>
        <a:latin typeface="Source Sans Pr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9301CC6265AF4F8BA1325538829AC8" ma:contentTypeVersion="4" ma:contentTypeDescription="Create a new document." ma:contentTypeScope="" ma:versionID="1459102ab9a5495beaf21eebf4c8ff51">
  <xsd:schema xmlns:xsd="http://www.w3.org/2001/XMLSchema" xmlns:xs="http://www.w3.org/2001/XMLSchema" xmlns:p="http://schemas.microsoft.com/office/2006/metadata/properties" xmlns:ns2="70b3ff9a-6043-49d4-a182-de05a6beabab" xmlns:ns3="5bc9fc12-b010-4747-97c3-b550cf1e244c" targetNamespace="http://schemas.microsoft.com/office/2006/metadata/properties" ma:root="true" ma:fieldsID="35d804d03b9acc6ad919d65b200cf3b7" ns2:_="" ns3:_="">
    <xsd:import namespace="70b3ff9a-6043-49d4-a182-de05a6beabab"/>
    <xsd:import namespace="5bc9fc12-b010-4747-97c3-b550cf1e24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b3ff9a-6043-49d4-a182-de05a6beab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c9fc12-b010-4747-97c3-b550cf1e244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B79495-682D-40D0-AAEC-8DD8E023DD36}"/>
</file>

<file path=customXml/itemProps2.xml><?xml version="1.0" encoding="utf-8"?>
<ds:datastoreItem xmlns:ds="http://schemas.openxmlformats.org/officeDocument/2006/customXml" ds:itemID="{CCFD4F0F-86B9-41AC-809A-A5B6569200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FC8A7A-E2BF-4055-821C-7E86CB7E1F3C}">
  <ds:schemaRefs>
    <ds:schemaRef ds:uri="http://purl.org/dc/terms/"/>
    <ds:schemaRef ds:uri="http://purl.org/dc/elements/1.1/"/>
    <ds:schemaRef ds:uri="18566bcc-6424-47da-9d68-86532848e5d8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187</Words>
  <Application>Microsoft Office PowerPoint</Application>
  <PresentationFormat>Widescreen</PresentationFormat>
  <Paragraphs>56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SketchLinesVTI</vt:lpstr>
      <vt:lpstr>Đề Tài: TCP-CUBIC</vt:lpstr>
      <vt:lpstr>Nội Dung Chính</vt:lpstr>
      <vt:lpstr>TCP Là Gì?</vt:lpstr>
      <vt:lpstr>Cấu Trúc Gói Tin TCP</vt:lpstr>
      <vt:lpstr>Mạng hoạt động bình thường</vt:lpstr>
      <vt:lpstr>Tắc nghẽn xảy ra</vt:lpstr>
      <vt:lpstr>Kiểm Soát Tắc Nghẽn Trong TCP</vt:lpstr>
      <vt:lpstr>Cửa Sổ Tắc Nghẽn</vt:lpstr>
      <vt:lpstr>Round Trip Time (RTT)</vt:lpstr>
      <vt:lpstr>TCP làm gì để kiểm soát tắc nghẽn?</vt:lpstr>
      <vt:lpstr>BIC-TCP</vt:lpstr>
      <vt:lpstr>CUBIC-TCP</vt:lpstr>
      <vt:lpstr>Hội tụ nhanh</vt:lpstr>
      <vt:lpstr>Công bằng với TCP-Chuẩn</vt:lpstr>
      <vt:lpstr>TCP-Chuẩn và CUBIC-TCP</vt:lpstr>
      <vt:lpstr>Sự ảnh hưởng tới các luồng TCP-Chuẩn</vt:lpstr>
      <vt:lpstr>Sự ảnh hưởng tới các luồng TCP-Chuẩn</vt:lpstr>
      <vt:lpstr>Mô Phỏng</vt:lpstr>
      <vt:lpstr>Kết luận</vt:lpstr>
      <vt:lpstr>Cảm ơn thầy và các bạn đã lắng nghe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TCP-CUBIC</dc:title>
  <dc:creator>PHAM HONG HUNG 20182558</dc:creator>
  <cp:lastModifiedBy>PHAM HONG HUNG 20182558</cp:lastModifiedBy>
  <cp:revision>6</cp:revision>
  <dcterms:created xsi:type="dcterms:W3CDTF">2022-07-05T14:33:46Z</dcterms:created>
  <dcterms:modified xsi:type="dcterms:W3CDTF">2022-07-21T16:09:05Z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0x0101006B9301CC6265AF4F8BA1325538829AC8</vt:lpwstr>
  </property>
</Properties>
</file>