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41" r:id="rId1"/>
  </p:sldMasterIdLst>
  <p:notesMasterIdLst>
    <p:notesMasterId r:id="rId38"/>
  </p:notesMasterIdLst>
  <p:sldIdLst>
    <p:sldId id="256" r:id="rId2"/>
    <p:sldId id="257" r:id="rId3"/>
    <p:sldId id="258" r:id="rId4"/>
    <p:sldId id="259" r:id="rId5"/>
    <p:sldId id="260" r:id="rId6"/>
    <p:sldId id="261" r:id="rId7"/>
    <p:sldId id="262" r:id="rId8"/>
    <p:sldId id="263" r:id="rId9"/>
    <p:sldId id="266" r:id="rId10"/>
    <p:sldId id="268" r:id="rId11"/>
    <p:sldId id="284" r:id="rId12"/>
    <p:sldId id="270" r:id="rId13"/>
    <p:sldId id="272" r:id="rId14"/>
    <p:sldId id="303" r:id="rId15"/>
    <p:sldId id="305" r:id="rId16"/>
    <p:sldId id="296" r:id="rId17"/>
    <p:sldId id="288" r:id="rId18"/>
    <p:sldId id="306" r:id="rId19"/>
    <p:sldId id="307" r:id="rId20"/>
    <p:sldId id="308" r:id="rId21"/>
    <p:sldId id="309" r:id="rId22"/>
    <p:sldId id="310" r:id="rId23"/>
    <p:sldId id="323" r:id="rId24"/>
    <p:sldId id="311" r:id="rId25"/>
    <p:sldId id="312" r:id="rId26"/>
    <p:sldId id="313" r:id="rId27"/>
    <p:sldId id="316" r:id="rId28"/>
    <p:sldId id="314" r:id="rId29"/>
    <p:sldId id="317" r:id="rId30"/>
    <p:sldId id="318" r:id="rId31"/>
    <p:sldId id="319" r:id="rId32"/>
    <p:sldId id="320" r:id="rId33"/>
    <p:sldId id="321" r:id="rId34"/>
    <p:sldId id="322" r:id="rId35"/>
    <p:sldId id="324" r:id="rId36"/>
    <p:sldId id="277" r:id="rId37"/>
  </p:sldIdLst>
  <p:sldSz cx="9144000" cy="5143500" type="screen16x9"/>
  <p:notesSz cx="6858000" cy="9144000"/>
  <p:embeddedFontLst>
    <p:embeddedFont>
      <p:font typeface="Tahoma" panose="020B0604030504040204" pitchFamily="34" charset="0"/>
      <p:regular r:id="rId39"/>
      <p:bold r:id="rId40"/>
    </p:embeddedFont>
    <p:embeddedFont>
      <p:font typeface="Corbel" panose="020B0503020204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3314C0-78C5-4C99-9F7A-F3578F5577E0}">
  <a:tblStyle styleId="{983314C0-78C5-4C99-9F7A-F3578F5577E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70" d="100"/>
          <a:sy n="70" d="100"/>
        </p:scale>
        <p:origin x="83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29975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579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2171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271565"/>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3948160"/>
      </p:ext>
    </p:extLst>
  </p:cSld>
  <p:clrMapOvr>
    <a:masterClrMapping/>
  </p:clrMapOvr>
  <p:timing>
    <p:tnLst>
      <p:par>
        <p:cTn id="1" dur="indefinite" restart="never" nodeType="tmRoot"/>
      </p:par>
    </p:tnLst>
  </p:timing>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35297189"/>
      </p:ext>
    </p:extLst>
  </p:cSld>
  <p:clrMapOvr>
    <a:masterClrMapping/>
  </p:clrMapOvr>
  <p:timing>
    <p:tnLst>
      <p:par>
        <p:cTn id="1" dur="indefinite" restart="never" nodeType="tmRoot"/>
      </p:par>
    </p:tnLst>
  </p:timing>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6325561"/>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90424419"/>
      </p:ext>
    </p:extLst>
  </p:cSld>
  <p:clrMapOvr>
    <a:masterClrMapping/>
  </p:clrMapOvr>
  <p:timing>
    <p:tnLst>
      <p:par>
        <p:cTn id="1" dur="indefinite" restart="never" nodeType="tmRoot"/>
      </p:par>
    </p:tnLst>
  </p:timing>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05843871"/>
      </p:ext>
    </p:extLst>
  </p:cSld>
  <p:clrMapOvr>
    <a:masterClrMapping/>
  </p:clrMapOvr>
  <p:timing>
    <p:tnLst>
      <p:par>
        <p:cTn id="1" dur="indefinite" restart="never" nodeType="tmRoot"/>
      </p:par>
    </p:tnLst>
  </p:timing>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47238107"/>
      </p:ext>
    </p:extLst>
  </p:cSld>
  <p:clrMapOvr>
    <a:masterClrMapping/>
  </p:clrMapOvr>
  <p:timing>
    <p:tnLst>
      <p:par>
        <p:cTn id="1" dur="indefinite" restart="never" nodeType="tmRoot"/>
      </p:par>
    </p:tnLst>
  </p:timing>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2261390"/>
      </p:ext>
    </p:extLst>
  </p:cSld>
  <p:clrMapOvr>
    <a:masterClrMapping/>
  </p:clrMapOvr>
  <p:timing>
    <p:tnLst>
      <p:par>
        <p:cTn id="1" dur="indefinite" restart="never" nodeType="tmRoot"/>
      </p:par>
    </p:tnLst>
  </p:timing>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2117319"/>
      </p:ext>
    </p:extLst>
  </p:cSld>
  <p:clrMapOvr>
    <a:masterClrMapping/>
  </p:clrMapOvr>
  <p:timing>
    <p:tnLst>
      <p:par>
        <p:cTn id="1" dur="indefinite" restart="never" nodeType="tmRoot"/>
      </p:par>
    </p:tnLst>
  </p:timing>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40425" y="1991825"/>
            <a:ext cx="4063200" cy="1159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29887618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6"/>
        <p:cNvGrpSpPr/>
        <p:nvPr/>
      </p:nvGrpSpPr>
      <p:grpSpPr>
        <a:xfrm>
          <a:off x="0" y="0"/>
          <a:ext cx="0" cy="0"/>
          <a:chOff x="0" y="0"/>
          <a:chExt cx="0" cy="0"/>
        </a:xfrm>
      </p:grpSpPr>
      <p:sp>
        <p:nvSpPr>
          <p:cNvPr id="28" name="Google Shape;28;p7"/>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9" name="Google Shape;29;p7"/>
          <p:cNvSpPr txBox="1">
            <a:spLocks noGrp="1"/>
          </p:cNvSpPr>
          <p:nvPr>
            <p:ph type="body" idx="1"/>
          </p:nvPr>
        </p:nvSpPr>
        <p:spPr>
          <a:xfrm>
            <a:off x="1628225"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7"/>
          <p:cNvSpPr txBox="1">
            <a:spLocks noGrp="1"/>
          </p:cNvSpPr>
          <p:nvPr>
            <p:ph type="body" idx="2"/>
          </p:nvPr>
        </p:nvSpPr>
        <p:spPr>
          <a:xfrm>
            <a:off x="4794549" y="1428825"/>
            <a:ext cx="2721300" cy="2908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gt;"/>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7"/>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37584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2581512"/>
      </p:ext>
    </p:extLst>
  </p:cSld>
  <p:clrMapOvr>
    <a:masterClrMapping/>
  </p:clrMapOvr>
  <p:timing>
    <p:tnLst>
      <p:par>
        <p:cTn id="1" dur="indefinite" restart="never" nodeType="tmRoot"/>
      </p:par>
    </p:tnLst>
  </p:timing>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2457500" y="1583350"/>
            <a:ext cx="4229100" cy="1159800"/>
          </a:xfrm>
          <a:prstGeom prst="rect">
            <a:avLst/>
          </a:prstGeom>
        </p:spPr>
        <p:txBody>
          <a:bodyPr spcFirstLastPara="1" wrap="square" lIns="0" tIns="0" rIns="0" bIns="0"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13" name="Google Shape;13;p3"/>
          <p:cNvSpPr txBox="1">
            <a:spLocks noGrp="1"/>
          </p:cNvSpPr>
          <p:nvPr>
            <p:ph type="subTitle" idx="1"/>
          </p:nvPr>
        </p:nvSpPr>
        <p:spPr>
          <a:xfrm>
            <a:off x="2457500" y="2840054"/>
            <a:ext cx="42291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4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Tree>
    <p:extLst>
      <p:ext uri="{BB962C8B-B14F-4D97-AF65-F5344CB8AC3E}">
        <p14:creationId xmlns:p14="http://schemas.microsoft.com/office/powerpoint/2010/main" val="1654081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
        <p:cNvGrpSpPr/>
        <p:nvPr/>
      </p:nvGrpSpPr>
      <p:grpSpPr>
        <a:xfrm>
          <a:off x="0" y="0"/>
          <a:ext cx="0" cy="0"/>
          <a:chOff x="0" y="0"/>
          <a:chExt cx="0" cy="0"/>
        </a:xfrm>
      </p:grpSpPr>
      <p:sp>
        <p:nvSpPr>
          <p:cNvPr id="15" name="Google Shape;15;p4"/>
          <p:cNvSpPr txBox="1">
            <a:spLocks noGrp="1"/>
          </p:cNvSpPr>
          <p:nvPr>
            <p:ph type="body" idx="1"/>
          </p:nvPr>
        </p:nvSpPr>
        <p:spPr>
          <a:xfrm>
            <a:off x="3135950" y="922850"/>
            <a:ext cx="2872200" cy="3588300"/>
          </a:xfrm>
          <a:prstGeom prst="rect">
            <a:avLst/>
          </a:prstGeom>
        </p:spPr>
        <p:txBody>
          <a:bodyPr spcFirstLastPara="1" wrap="square" lIns="0" tIns="0" rIns="0" bIns="0" anchor="ctr" anchorCtr="0">
            <a:noAutofit/>
          </a:bodyPr>
          <a:lstStyle>
            <a:lvl1pPr marL="457200" lvl="0" indent="-381000" algn="ctr" rtl="0">
              <a:spcBef>
                <a:spcPts val="600"/>
              </a:spcBef>
              <a:spcAft>
                <a:spcPts val="0"/>
              </a:spcAft>
              <a:buSzPts val="2400"/>
              <a:buChar char="&gt;"/>
              <a:defRPr/>
            </a:lvl1pPr>
            <a:lvl2pPr marL="914400" lvl="1" indent="-381000" algn="ctr" rtl="0">
              <a:spcBef>
                <a:spcPts val="0"/>
              </a:spcBef>
              <a:spcAft>
                <a:spcPts val="0"/>
              </a:spcAft>
              <a:buSzPts val="2400"/>
              <a:buChar char="-"/>
              <a:defRPr/>
            </a:lvl2pPr>
            <a:lvl3pPr marL="1371600" lvl="2" indent="-381000" algn="ctr" rtl="0">
              <a:spcBef>
                <a:spcPts val="0"/>
              </a:spcBef>
              <a:spcAft>
                <a:spcPts val="0"/>
              </a:spcAft>
              <a:buSzPts val="2400"/>
              <a:buChar char="-"/>
              <a:defRPr/>
            </a:lvl3pPr>
            <a:lvl4pPr marL="1828800" lvl="3" indent="-381000" algn="ctr" rtl="0">
              <a:spcBef>
                <a:spcPts val="0"/>
              </a:spcBef>
              <a:spcAft>
                <a:spcPts val="0"/>
              </a:spcAft>
              <a:buSzPts val="2400"/>
              <a:buChar char="-"/>
              <a:defRPr/>
            </a:lvl4pPr>
            <a:lvl5pPr marL="2286000" lvl="4" indent="-381000" algn="ctr" rtl="0">
              <a:spcBef>
                <a:spcPts val="0"/>
              </a:spcBef>
              <a:spcAft>
                <a:spcPts val="0"/>
              </a:spcAft>
              <a:buSzPts val="2400"/>
              <a:buChar char="-"/>
              <a:defRPr/>
            </a:lvl5pPr>
            <a:lvl6pPr marL="2743200" lvl="5" indent="-381000" algn="ctr" rtl="0">
              <a:spcBef>
                <a:spcPts val="0"/>
              </a:spcBef>
              <a:spcAft>
                <a:spcPts val="0"/>
              </a:spcAft>
              <a:buSzPts val="2400"/>
              <a:buChar char="-"/>
              <a:defRPr/>
            </a:lvl6pPr>
            <a:lvl7pPr marL="3200400" lvl="6" indent="-381000" algn="ctr" rtl="0">
              <a:spcBef>
                <a:spcPts val="0"/>
              </a:spcBef>
              <a:spcAft>
                <a:spcPts val="0"/>
              </a:spcAft>
              <a:buSzPts val="2400"/>
              <a:buChar char="-"/>
              <a:defRPr/>
            </a:lvl7pPr>
            <a:lvl8pPr marL="3657600" lvl="7" indent="-381000" algn="ctr" rtl="0">
              <a:spcBef>
                <a:spcPts val="0"/>
              </a:spcBef>
              <a:spcAft>
                <a:spcPts val="0"/>
              </a:spcAft>
              <a:buSzPts val="2400"/>
              <a:buChar char="-"/>
              <a:defRPr/>
            </a:lvl8pPr>
            <a:lvl9pPr marL="4114800" lvl="8" indent="-381000" algn="ctr">
              <a:spcBef>
                <a:spcPts val="0"/>
              </a:spcBef>
              <a:spcAft>
                <a:spcPts val="0"/>
              </a:spcAft>
              <a:buSzPts val="2400"/>
              <a:buChar char="-"/>
              <a:defRPr/>
            </a:lvl9pPr>
          </a:lstStyle>
          <a:p>
            <a:endParaRPr/>
          </a:p>
        </p:txBody>
      </p:sp>
      <p:sp>
        <p:nvSpPr>
          <p:cNvPr id="16" name="Google Shape;16;p4"/>
          <p:cNvSpPr txBox="1">
            <a:spLocks noGrp="1"/>
          </p:cNvSpPr>
          <p:nvPr>
            <p:ph type="sldNum" idx="12"/>
          </p:nvPr>
        </p:nvSpPr>
        <p:spPr>
          <a:xfrm>
            <a:off x="4297650" y="4726525"/>
            <a:ext cx="548700" cy="416700"/>
          </a:xfrm>
          <a:prstGeom prst="rect">
            <a:avLst/>
          </a:prstGeom>
        </p:spPr>
        <p:txBody>
          <a:bodyPr spcFirstLastPara="1" wrap="square" lIns="0" tIns="0" rIns="0" bIns="0"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7632501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7"/>
        <p:cNvGrpSpPr/>
        <p:nvPr/>
      </p:nvGrpSpPr>
      <p:grpSpPr>
        <a:xfrm>
          <a:off x="0" y="0"/>
          <a:ext cx="0" cy="0"/>
          <a:chOff x="0" y="0"/>
          <a:chExt cx="0" cy="0"/>
        </a:xfrm>
      </p:grpSpPr>
      <p:sp>
        <p:nvSpPr>
          <p:cNvPr id="19" name="Google Shape;19;p5"/>
          <p:cNvSpPr txBox="1">
            <a:spLocks noGrp="1"/>
          </p:cNvSpPr>
          <p:nvPr>
            <p:ph type="title"/>
          </p:nvPr>
        </p:nvSpPr>
        <p:spPr>
          <a:xfrm>
            <a:off x="1628275" y="810800"/>
            <a:ext cx="5887500" cy="445500"/>
          </a:xfrm>
          <a:prstGeom prst="rect">
            <a:avLst/>
          </a:prstGeom>
        </p:spPr>
        <p:txBody>
          <a:bodyPr spcFirstLastPara="1" wrap="square" lIns="0" tIns="0" rIns="0" bIns="0" anchor="b"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0" name="Google Shape;20;p5"/>
          <p:cNvSpPr txBox="1">
            <a:spLocks noGrp="1"/>
          </p:cNvSpPr>
          <p:nvPr>
            <p:ph type="body" idx="1"/>
          </p:nvPr>
        </p:nvSpPr>
        <p:spPr>
          <a:xfrm>
            <a:off x="1628275" y="1428825"/>
            <a:ext cx="5887500" cy="290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gt;"/>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1" name="Google Shape;21;p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720338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1 column + image">
  <p:cSld name="Title + 1 column + image">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1876225" y="1420400"/>
            <a:ext cx="2345100" cy="312300"/>
          </a:xfrm>
          <a:prstGeom prst="rect">
            <a:avLst/>
          </a:prstGeom>
        </p:spPr>
        <p:txBody>
          <a:bodyPr spcFirstLastPara="1" wrap="square" lIns="0" tIns="0" rIns="0" bIns="0" anchor="b" anchorCtr="0">
            <a:noAutofit/>
          </a:bodyPr>
          <a:lstStyle>
            <a:lvl1pPr lvl="0" algn="l" rtl="0">
              <a:spcBef>
                <a:spcPts val="0"/>
              </a:spcBef>
              <a:spcAft>
                <a:spcPts val="0"/>
              </a:spcAft>
              <a:buSzPts val="2400"/>
              <a:buNone/>
              <a:defRPr/>
            </a:lvl1pPr>
            <a:lvl2pPr lvl="1" algn="l" rtl="0">
              <a:spcBef>
                <a:spcPts val="0"/>
              </a:spcBef>
              <a:spcAft>
                <a:spcPts val="0"/>
              </a:spcAft>
              <a:buSzPts val="2400"/>
              <a:buNone/>
              <a:defRPr/>
            </a:lvl2pPr>
            <a:lvl3pPr lvl="2" algn="l" rtl="0">
              <a:spcBef>
                <a:spcPts val="0"/>
              </a:spcBef>
              <a:spcAft>
                <a:spcPts val="0"/>
              </a:spcAft>
              <a:buSzPts val="2400"/>
              <a:buNone/>
              <a:defRPr/>
            </a:lvl3pPr>
            <a:lvl4pPr lvl="3" algn="l" rtl="0">
              <a:spcBef>
                <a:spcPts val="0"/>
              </a:spcBef>
              <a:spcAft>
                <a:spcPts val="0"/>
              </a:spcAft>
              <a:buSzPts val="2400"/>
              <a:buNone/>
              <a:defRPr/>
            </a:lvl4pPr>
            <a:lvl5pPr lvl="4" algn="l" rtl="0">
              <a:spcBef>
                <a:spcPts val="0"/>
              </a:spcBef>
              <a:spcAft>
                <a:spcPts val="0"/>
              </a:spcAft>
              <a:buSzPts val="2400"/>
              <a:buNone/>
              <a:defRPr/>
            </a:lvl5pPr>
            <a:lvl6pPr lvl="5" algn="l" rtl="0">
              <a:spcBef>
                <a:spcPts val="0"/>
              </a:spcBef>
              <a:spcAft>
                <a:spcPts val="0"/>
              </a:spcAft>
              <a:buSzPts val="2400"/>
              <a:buNone/>
              <a:defRPr/>
            </a:lvl6pPr>
            <a:lvl7pPr lvl="6" algn="l" rtl="0">
              <a:spcBef>
                <a:spcPts val="0"/>
              </a:spcBef>
              <a:spcAft>
                <a:spcPts val="0"/>
              </a:spcAft>
              <a:buSzPts val="2400"/>
              <a:buNone/>
              <a:defRPr/>
            </a:lvl7pPr>
            <a:lvl8pPr lvl="7" algn="l" rtl="0">
              <a:spcBef>
                <a:spcPts val="0"/>
              </a:spcBef>
              <a:spcAft>
                <a:spcPts val="0"/>
              </a:spcAft>
              <a:buSzPts val="2400"/>
              <a:buNone/>
              <a:defRPr/>
            </a:lvl8pPr>
            <a:lvl9pPr lvl="8" algn="l" rtl="0">
              <a:spcBef>
                <a:spcPts val="0"/>
              </a:spcBef>
              <a:spcAft>
                <a:spcPts val="0"/>
              </a:spcAft>
              <a:buSzPts val="2400"/>
              <a:buNone/>
              <a:defRPr/>
            </a:lvl9pPr>
          </a:lstStyle>
          <a:p>
            <a:endParaRPr/>
          </a:p>
        </p:txBody>
      </p:sp>
      <p:sp>
        <p:nvSpPr>
          <p:cNvPr id="24" name="Google Shape;24;p6"/>
          <p:cNvSpPr txBox="1">
            <a:spLocks noGrp="1"/>
          </p:cNvSpPr>
          <p:nvPr>
            <p:ph type="body" idx="1"/>
          </p:nvPr>
        </p:nvSpPr>
        <p:spPr>
          <a:xfrm>
            <a:off x="1876225" y="1853502"/>
            <a:ext cx="2345100" cy="20385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gt;"/>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25" name="Google Shape;25;p6"/>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03301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56"/>
        <p:cNvGrpSpPr/>
        <p:nvPr/>
      </p:nvGrpSpPr>
      <p:grpSpPr>
        <a:xfrm>
          <a:off x="0" y="0"/>
          <a:ext cx="0" cy="0"/>
          <a:chOff x="0" y="0"/>
          <a:chExt cx="0" cy="0"/>
        </a:xfrm>
      </p:grpSpPr>
      <p:sp>
        <p:nvSpPr>
          <p:cNvPr id="58" name="Google Shape;58;p15"/>
          <p:cNvSpPr txBox="1">
            <a:spLocks noGrp="1"/>
          </p:cNvSpPr>
          <p:nvPr>
            <p:ph type="sldNum" idx="12"/>
          </p:nvPr>
        </p:nvSpPr>
        <p:spPr>
          <a:xfrm>
            <a:off x="4297650" y="4646800"/>
            <a:ext cx="548700" cy="4965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55016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49490549"/>
      </p:ext>
    </p:extLst>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25056907"/>
      </p:ext>
    </p:extLst>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8174535"/>
      </p:ext>
    </p:extLst>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40527712"/>
      </p:ext>
    </p:extLst>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3644689"/>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01657106"/>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4295932"/>
      </p:ext>
    </p:extLst>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48A87A34-81AB-432B-8DAE-1953F412C126}" type="datetimeFigureOut">
              <a:rPr lang="en-US" smtClean="0"/>
              <a:pPr/>
              <a:t>6/27/2021</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ct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3396574"/>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760" r:id="rId19"/>
    <p:sldLayoutId id="2147483761" r:id="rId20"/>
    <p:sldLayoutId id="2147483762" r:id="rId21"/>
    <p:sldLayoutId id="2147483763" r:id="rId22"/>
    <p:sldLayoutId id="2147483765" r:id="rId23"/>
    <p:sldLayoutId id="2147483766" r:id="rId24"/>
  </p:sldLayoutIdLst>
  <p:transition>
    <p:fade thruBlk="1"/>
  </p:transition>
  <p:timing>
    <p:tnLst>
      <p:par>
        <p:cTn id="1" dur="indefinite" restart="never" nodeType="tmRoot"/>
      </p:par>
    </p:tnLst>
  </p:timing>
  <p:hf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3" name="Rectangle 2">
            <a:extLst>
              <a:ext uri="{FF2B5EF4-FFF2-40B4-BE49-F238E27FC236}">
                <a16:creationId xmlns:a16="http://schemas.microsoft.com/office/drawing/2014/main" id="{FC697572-2A82-41D2-87D6-1D50F0E25BE9}"/>
              </a:ext>
            </a:extLst>
          </p:cNvPr>
          <p:cNvSpPr/>
          <p:nvPr/>
        </p:nvSpPr>
        <p:spPr>
          <a:xfrm>
            <a:off x="1535160" y="1222701"/>
            <a:ext cx="6479695" cy="2585323"/>
          </a:xfrm>
          <a:prstGeom prst="rect">
            <a:avLst/>
          </a:prstGeom>
          <a:noFill/>
        </p:spPr>
        <p:txBody>
          <a:bodyPr wrap="square" lIns="91440" tIns="45720" rIns="91440" bIns="45720">
            <a:spAutoFit/>
          </a:bodyPr>
          <a:lstStyle/>
          <a:p>
            <a:pPr algn="ctr"/>
            <a:r>
              <a:rPr lang="en-US" sz="54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SEGMENTING CONSUMERS OF BATH SOAP</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1628250" y="658400"/>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smtClean="0">
                <a:latin typeface="Times New Roman" panose="02020603050405020304" pitchFamily="18" charset="0"/>
                <a:cs typeface="Times New Roman" panose="02020603050405020304" pitchFamily="18" charset="0"/>
              </a:rPr>
              <a:t>Kết quả</a:t>
            </a:r>
            <a:endParaRPr dirty="0">
              <a:latin typeface="Times New Roman" panose="02020603050405020304" pitchFamily="18" charset="0"/>
              <a:cs typeface="Times New Roman" panose="02020603050405020304" pitchFamily="18" charset="0"/>
            </a:endParaRPr>
          </a:p>
        </p:txBody>
      </p:sp>
      <p:sp>
        <p:nvSpPr>
          <p:cNvPr id="166" name="Google Shape;166;p28"/>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pic>
        <p:nvPicPr>
          <p:cNvPr id="2" name="Picture 1"/>
          <p:cNvPicPr>
            <a:picLocks noChangeAspect="1"/>
          </p:cNvPicPr>
          <p:nvPr/>
        </p:nvPicPr>
        <p:blipFill>
          <a:blip r:embed="rId3"/>
          <a:stretch>
            <a:fillRect/>
          </a:stretch>
        </p:blipFill>
        <p:spPr>
          <a:xfrm>
            <a:off x="862990" y="1344656"/>
            <a:ext cx="4591691" cy="1428949"/>
          </a:xfrm>
          <a:prstGeom prst="rect">
            <a:avLst/>
          </a:prstGeom>
        </p:spPr>
      </p:pic>
      <p:sp>
        <p:nvSpPr>
          <p:cNvPr id="4" name="TextBox 3"/>
          <p:cNvSpPr txBox="1"/>
          <p:nvPr/>
        </p:nvSpPr>
        <p:spPr>
          <a:xfrm>
            <a:off x="5611091" y="1226127"/>
            <a:ext cx="2660073" cy="2554545"/>
          </a:xfrm>
          <a:prstGeom prst="rect">
            <a:avLst/>
          </a:prstGeom>
          <a:noFill/>
        </p:spPr>
        <p:txBody>
          <a:bodyPr wrap="square" rtlCol="0">
            <a:spAutoFit/>
          </a:bodyPr>
          <a:lstStyle/>
          <a:p>
            <a:pPr algn="just"/>
            <a:r>
              <a:rPr lang="vi-VN" sz="1600" dirty="0">
                <a:latin typeface="Times New Roman" panose="02020603050405020304" pitchFamily="18" charset="0"/>
                <a:cs typeface="Times New Roman" panose="02020603050405020304" pitchFamily="18" charset="0"/>
              </a:rPr>
              <a:t> Phân cụm DBSCAN gom tất cả các điểm dữ liệu trong một cụm duy nhất. Khi các thông số là đã thay đổi, tức là giá trị epsilon và điểm tối thiểu bị thay đổi, sự hình thành các cụm không hiển thị tốt kích thước phân đoạn của dữ liệu. Do đó, </a:t>
            </a:r>
            <a:r>
              <a:rPr lang="vi-VN" sz="1600" dirty="0" smtClean="0">
                <a:latin typeface="Times New Roman" panose="02020603050405020304" pitchFamily="18" charset="0"/>
                <a:cs typeface="Times New Roman" panose="02020603050405020304" pitchFamily="18" charset="0"/>
              </a:rPr>
              <a:t>không </a:t>
            </a:r>
            <a:r>
              <a:rPr lang="vi-VN" sz="1600" dirty="0">
                <a:latin typeface="Times New Roman" panose="02020603050405020304" pitchFamily="18" charset="0"/>
                <a:cs typeface="Times New Roman" panose="02020603050405020304" pitchFamily="18" charset="0"/>
              </a:rPr>
              <a:t>thể xem xét mô hình này cho tập dữ liệu này.</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1239982" y="96409"/>
            <a:ext cx="2719492" cy="581891"/>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latin typeface="Times New Roman" panose="02020603050405020304" pitchFamily="18" charset="0"/>
                <a:cs typeface="Times New Roman" panose="02020603050405020304" pitchFamily="18" charset="0"/>
              </a:rPr>
              <a:t>6. K-mean</a:t>
            </a:r>
            <a:endParaRPr dirty="0">
              <a:latin typeface="Times New Roman" panose="02020603050405020304" pitchFamily="18" charset="0"/>
              <a:cs typeface="Times New Roman" panose="02020603050405020304" pitchFamily="18" charset="0"/>
            </a:endParaRPr>
          </a:p>
        </p:txBody>
      </p:sp>
      <p:sp>
        <p:nvSpPr>
          <p:cNvPr id="132" name="Google Shape;132;p25"/>
          <p:cNvSpPr txBox="1">
            <a:spLocks noGrp="1"/>
          </p:cNvSpPr>
          <p:nvPr>
            <p:ph type="body" idx="1"/>
          </p:nvPr>
        </p:nvSpPr>
        <p:spPr>
          <a:xfrm>
            <a:off x="1108334" y="678300"/>
            <a:ext cx="3546793" cy="4181539"/>
          </a:xfrm>
          <a:prstGeom prst="rect">
            <a:avLst/>
          </a:prstGeom>
        </p:spPr>
        <p:txBody>
          <a:bodyPr spcFirstLastPara="1" wrap="square" lIns="0" tIns="0" rIns="0" bIns="0" anchor="t" anchorCtr="0">
            <a:noAutofit/>
          </a:bodyPr>
          <a:lstStyle/>
          <a:p>
            <a:pPr marL="0" lvl="0" indent="0">
              <a:buNone/>
            </a:pPr>
            <a:r>
              <a:rPr lang="vi-VN" sz="1200" dirty="0">
                <a:latin typeface="Times New Roman" panose="02020603050405020304" pitchFamily="18" charset="0"/>
                <a:cs typeface="Times New Roman" panose="02020603050405020304" pitchFamily="18" charset="0"/>
              </a:rPr>
              <a:t>Thuật toán K-means</a:t>
            </a:r>
          </a:p>
          <a:p>
            <a:pPr marL="0" lvl="0" indent="0">
              <a:buNone/>
            </a:pPr>
            <a:r>
              <a:rPr lang="vi-VN" sz="1200" dirty="0">
                <a:latin typeface="Times New Roman" panose="02020603050405020304" pitchFamily="18" charset="0"/>
                <a:cs typeface="Times New Roman" panose="02020603050405020304" pitchFamily="18" charset="0"/>
              </a:rPr>
              <a:t>  1.Chỉ định số lượng cụm (K) sẽ được tạo (bởi nhà phân tích)</a:t>
            </a:r>
          </a:p>
          <a:p>
            <a:pPr marL="0" lvl="0" indent="0">
              <a:buNone/>
            </a:pPr>
            <a:r>
              <a:rPr lang="vi-VN" sz="1200" dirty="0">
                <a:latin typeface="Times New Roman" panose="02020603050405020304" pitchFamily="18" charset="0"/>
                <a:cs typeface="Times New Roman" panose="02020603050405020304" pitchFamily="18" charset="0"/>
              </a:rPr>
              <a:t>  2.Chọn ngẫu nhiên k đối tượng từ tập dữ liệu làm trung tâm hoặc phương tiện cụm ban đầu</a:t>
            </a:r>
          </a:p>
          <a:p>
            <a:pPr marL="0" lvl="0" indent="0">
              <a:buNone/>
            </a:pPr>
            <a:r>
              <a:rPr lang="vi-VN" sz="1200" dirty="0">
                <a:latin typeface="Times New Roman" panose="02020603050405020304" pitchFamily="18" charset="0"/>
                <a:cs typeface="Times New Roman" panose="02020603050405020304" pitchFamily="18" charset="0"/>
              </a:rPr>
              <a:t>  3.Chỉ định mỗi quan sát cho tâm cận kề nhất của chúng, dựa trên khoảng cách Euclide giữa vật thể và tâm giáp</a:t>
            </a:r>
          </a:p>
          <a:p>
            <a:pPr marL="0" lvl="0" indent="0">
              <a:buNone/>
            </a:pPr>
            <a:r>
              <a:rPr lang="vi-VN" sz="1200" dirty="0">
                <a:latin typeface="Times New Roman" panose="02020603050405020304" pitchFamily="18" charset="0"/>
                <a:cs typeface="Times New Roman" panose="02020603050405020304" pitchFamily="18" charset="0"/>
              </a:rPr>
              <a:t>  4.Đối với mỗi cụm k, hãy cập nhật trọng tâm cụm bằng cách tính các giá trị trung bình mới của tất cả các điểm dữ liệu trong cụm. Tâm của một cụm thứ K là một vectơ có độ dài p chứa giá trị trung bình của tất cả các biến cho các quan sát trong cụm thứ k; p là số biến.</a:t>
            </a:r>
          </a:p>
          <a:p>
            <a:pPr marL="0" lvl="0" indent="0">
              <a:buNone/>
            </a:pPr>
            <a:r>
              <a:rPr lang="vi-VN" sz="1200" dirty="0">
                <a:latin typeface="Times New Roman" panose="02020603050405020304" pitchFamily="18" charset="0"/>
                <a:cs typeface="Times New Roman" panose="02020603050405020304" pitchFamily="18" charset="0"/>
              </a:rPr>
              <a:t>  5.Lặp đi lặp lại thu nhỏ tổng trong tổng bình phương . Đó là, lặp lại bước 3 và 4 cho đến khi các nhiệm vụ của cụm ngừng thay đổi hoặc đạt đến số lần lặp tối đa. Theo mặc định, phần mềm R sử dụng 10 làm giá trị mặc định cho số lần lặp tối đa.</a:t>
            </a:r>
          </a:p>
        </p:txBody>
      </p:sp>
      <p:sp>
        <p:nvSpPr>
          <p:cNvPr id="133" name="Google Shape;133;p25"/>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pic>
        <p:nvPicPr>
          <p:cNvPr id="3" name="Picture 2"/>
          <p:cNvPicPr>
            <a:picLocks noChangeAspect="1"/>
          </p:cNvPicPr>
          <p:nvPr/>
        </p:nvPicPr>
        <p:blipFill>
          <a:blip r:embed="rId3"/>
          <a:stretch>
            <a:fillRect/>
          </a:stretch>
        </p:blipFill>
        <p:spPr>
          <a:xfrm>
            <a:off x="4846350" y="887329"/>
            <a:ext cx="4001058" cy="3258005"/>
          </a:xfrm>
          <a:prstGeom prst="rect">
            <a:avLst/>
          </a:prstGeom>
        </p:spPr>
      </p:pic>
    </p:spTree>
    <p:extLst>
      <p:ext uri="{BB962C8B-B14F-4D97-AF65-F5344CB8AC3E}">
        <p14:creationId xmlns:p14="http://schemas.microsoft.com/office/powerpoint/2010/main" val="26427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7" name="Google Shape;187;p30"/>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pic>
        <p:nvPicPr>
          <p:cNvPr id="2" name="Picture 1"/>
          <p:cNvPicPr>
            <a:picLocks noChangeAspect="1"/>
          </p:cNvPicPr>
          <p:nvPr/>
        </p:nvPicPr>
        <p:blipFill>
          <a:blip r:embed="rId3"/>
          <a:stretch>
            <a:fillRect/>
          </a:stretch>
        </p:blipFill>
        <p:spPr>
          <a:xfrm>
            <a:off x="-20360" y="778669"/>
            <a:ext cx="9164360" cy="2628900"/>
          </a:xfrm>
          <a:prstGeom prst="rect">
            <a:avLst/>
          </a:prstGeom>
        </p:spPr>
      </p:pic>
      <p:sp>
        <p:nvSpPr>
          <p:cNvPr id="3" name="TextBox 2"/>
          <p:cNvSpPr txBox="1"/>
          <p:nvPr/>
        </p:nvSpPr>
        <p:spPr>
          <a:xfrm>
            <a:off x="2057400" y="3864768"/>
            <a:ext cx="5243513" cy="307777"/>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các</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thông</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số</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phù</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hợp</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yêu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cầu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của</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vấn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đề</a:t>
            </a:r>
            <a:r>
              <a:rPr lang="en-US" b="1" dirty="0" smtClean="0">
                <a:latin typeface="Times New Roman" panose="02020603050405020304" pitchFamily="18" charset="0"/>
                <a:cs typeface="Times New Roman" panose="02020603050405020304" pitchFamily="18" charset="0"/>
              </a:rPr>
              <a:t> 1 </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32"/>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pic>
        <p:nvPicPr>
          <p:cNvPr id="4" name="Picture 3"/>
          <p:cNvPicPr>
            <a:picLocks noChangeAspect="1"/>
          </p:cNvPicPr>
          <p:nvPr/>
        </p:nvPicPr>
        <p:blipFill>
          <a:blip r:embed="rId3"/>
          <a:stretch>
            <a:fillRect/>
          </a:stretch>
        </p:blipFill>
        <p:spPr>
          <a:xfrm>
            <a:off x="626481" y="636336"/>
            <a:ext cx="7367592" cy="3913043"/>
          </a:xfrm>
          <a:prstGeom prst="rect">
            <a:avLst/>
          </a:prstGeom>
        </p:spPr>
      </p:pic>
      <p:sp>
        <p:nvSpPr>
          <p:cNvPr id="6" name="TextBox 5"/>
          <p:cNvSpPr txBox="1"/>
          <p:nvPr/>
        </p:nvSpPr>
        <p:spPr>
          <a:xfrm>
            <a:off x="2150485" y="153754"/>
            <a:ext cx="2300287" cy="307776"/>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Chon k </a:t>
            </a:r>
            <a:r>
              <a:rPr lang="en-US" b="1" dirty="0" err="1" smtClean="0">
                <a:latin typeface="Times New Roman" panose="02020603050405020304" pitchFamily="18" charset="0"/>
                <a:cs typeface="Times New Roman" panose="02020603050405020304" pitchFamily="18" charset="0"/>
              </a:rPr>
              <a:t>tối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 y="700087"/>
            <a:ext cx="4361576" cy="3485302"/>
          </a:xfrm>
          <a:prstGeom prst="rect">
            <a:avLst/>
          </a:prstGeom>
        </p:spPr>
      </p:pic>
      <p:pic>
        <p:nvPicPr>
          <p:cNvPr id="8" name="Picture 7"/>
          <p:cNvPicPr>
            <a:picLocks noChangeAspect="1"/>
          </p:cNvPicPr>
          <p:nvPr/>
        </p:nvPicPr>
        <p:blipFill>
          <a:blip r:embed="rId3"/>
          <a:stretch>
            <a:fillRect/>
          </a:stretch>
        </p:blipFill>
        <p:spPr>
          <a:xfrm>
            <a:off x="4361577" y="700087"/>
            <a:ext cx="4696698" cy="3485302"/>
          </a:xfrm>
          <a:prstGeom prst="rect">
            <a:avLst/>
          </a:prstGeom>
        </p:spPr>
      </p:pic>
    </p:spTree>
    <p:extLst>
      <p:ext uri="{BB962C8B-B14F-4D97-AF65-F5344CB8AC3E}">
        <p14:creationId xmlns:p14="http://schemas.microsoft.com/office/powerpoint/2010/main" val="2794444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075837" y="858687"/>
            <a:ext cx="6992326" cy="4229690"/>
          </a:xfrm>
          <a:prstGeom prst="rect">
            <a:avLst/>
          </a:prstGeom>
        </p:spPr>
      </p:pic>
      <p:sp>
        <p:nvSpPr>
          <p:cNvPr id="2" name="TextBox 1"/>
          <p:cNvSpPr txBox="1"/>
          <p:nvPr/>
        </p:nvSpPr>
        <p:spPr>
          <a:xfrm>
            <a:off x="1336964" y="0"/>
            <a:ext cx="4627418" cy="307777"/>
          </a:xfrm>
          <a:prstGeom prst="rect">
            <a:avLst/>
          </a:prstGeom>
          <a:noFill/>
        </p:spPr>
        <p:txBody>
          <a:bodyPr wrap="square" rtlCol="0">
            <a:spAutoFit/>
          </a:bodyPr>
          <a:lstStyle/>
          <a:p>
            <a:r>
              <a:rPr lang="en-US" dirty="0" err="1" smtClean="0">
                <a:latin typeface="Times New Roman" panose="02020603050405020304" pitchFamily="18" charset="0"/>
                <a:ea typeface="Tahoma" panose="020B0604030504040204" pitchFamily="34" charset="0"/>
                <a:cs typeface="Times New Roman" panose="02020603050405020304" pitchFamily="18" charset="0"/>
              </a:rPr>
              <a:t>Biểu</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đồ</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thể</a:t>
            </a:r>
            <a:r>
              <a:rPr lang="en-US" dirty="0" smtClean="0">
                <a:latin typeface="Times New Roman" panose="02020603050405020304" pitchFamily="18" charset="0"/>
                <a:ea typeface="Tahoma" panose="020B0604030504040204" pitchFamily="34" charset="0"/>
                <a:cs typeface="Times New Roman" panose="02020603050405020304" pitchFamily="18" charset="0"/>
              </a:rPr>
              <a:t> </a:t>
            </a:r>
            <a:r>
              <a:rPr lang="en-US" dirty="0" err="1" smtClean="0">
                <a:latin typeface="Times New Roman" panose="02020603050405020304" pitchFamily="18" charset="0"/>
                <a:ea typeface="Tahoma" panose="020B0604030504040204" pitchFamily="34" charset="0"/>
                <a:cs typeface="Times New Roman" panose="02020603050405020304" pitchFamily="18" charset="0"/>
              </a:rPr>
              <a:t>hiện</a:t>
            </a:r>
            <a:r>
              <a:rPr lang="en-US" dirty="0" smtClean="0">
                <a:latin typeface="Times New Roman" panose="02020603050405020304" pitchFamily="18" charset="0"/>
                <a:ea typeface="Tahoma" panose="020B0604030504040204" pitchFamily="34" charset="0"/>
                <a:cs typeface="Times New Roman" panose="02020603050405020304" pitchFamily="18" charset="0"/>
              </a:rPr>
              <a:t> k =3</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02690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4" name="Google Shape;174;p29"/>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2" name="Picture 1"/>
          <p:cNvPicPr>
            <a:picLocks noChangeAspect="1"/>
          </p:cNvPicPr>
          <p:nvPr/>
        </p:nvPicPr>
        <p:blipFill>
          <a:blip r:embed="rId3"/>
          <a:stretch>
            <a:fillRect/>
          </a:stretch>
        </p:blipFill>
        <p:spPr>
          <a:xfrm>
            <a:off x="0" y="504995"/>
            <a:ext cx="9144000" cy="3618803"/>
          </a:xfrm>
          <a:prstGeom prst="rect">
            <a:avLst/>
          </a:prstGeom>
        </p:spPr>
      </p:pic>
      <p:sp>
        <p:nvSpPr>
          <p:cNvPr id="3" name="TextBox 2"/>
          <p:cNvSpPr txBox="1"/>
          <p:nvPr/>
        </p:nvSpPr>
        <p:spPr>
          <a:xfrm>
            <a:off x="1136073" y="124691"/>
            <a:ext cx="5527963" cy="307777"/>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tích</a:t>
            </a:r>
            <a:r>
              <a:rPr lang="en-US" b="1" dirty="0" smtClean="0">
                <a:latin typeface="Times New Roman" panose="02020603050405020304" pitchFamily="18" charset="0"/>
                <a:cs typeface="Times New Roman" panose="02020603050405020304" pitchFamily="18" charset="0"/>
              </a:rPr>
              <a:t> k mean </a:t>
            </a:r>
            <a:r>
              <a:rPr lang="en-US" b="1" dirty="0" err="1" smtClean="0">
                <a:latin typeface="Times New Roman" panose="02020603050405020304" pitchFamily="18" charset="0"/>
                <a:cs typeface="Times New Roman" panose="02020603050405020304" pitchFamily="18" charset="0"/>
              </a:rPr>
              <a:t>với</a:t>
            </a:r>
            <a:r>
              <a:rPr lang="en-US" b="1" dirty="0" smtClean="0">
                <a:latin typeface="Times New Roman" panose="02020603050405020304" pitchFamily="18" charset="0"/>
                <a:cs typeface="Times New Roman" panose="02020603050405020304" pitchFamily="18" charset="0"/>
              </a:rPr>
              <a:t> k =3</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73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3" name="Title 2"/>
          <p:cNvSpPr>
            <a:spLocks noGrp="1"/>
          </p:cNvSpPr>
          <p:nvPr>
            <p:ph type="title"/>
          </p:nvPr>
        </p:nvSpPr>
        <p:spPr>
          <a:xfrm>
            <a:off x="1155788" y="1"/>
            <a:ext cx="5258867" cy="436418"/>
          </a:xfrm>
        </p:spPr>
        <p:txBody>
          <a:bodyPr/>
          <a:lstStyle/>
          <a:p>
            <a:r>
              <a:rPr lang="en-US" b="1" dirty="0" err="1" smtClean="0">
                <a:latin typeface="Times New Roman" panose="02020603050405020304" pitchFamily="18" charset="0"/>
                <a:cs typeface="Times New Roman" panose="02020603050405020304" pitchFamily="18" charset="0"/>
              </a:rPr>
              <a:t>Vẽ</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biểu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đồ</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với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phân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cụm</a:t>
            </a:r>
            <a:r>
              <a:rPr lang="en-US" b="1" dirty="0" smtClean="0">
                <a:latin typeface="Times New Roman" panose="02020603050405020304" pitchFamily="18" charset="0"/>
                <a:cs typeface="Times New Roman" panose="02020603050405020304" pitchFamily="18" charset="0"/>
              </a:rPr>
              <a:t> k = 3</a:t>
            </a:r>
            <a:endParaRPr lang="en-US"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551709" y="517083"/>
            <a:ext cx="6234357" cy="4480944"/>
          </a:xfrm>
          <a:prstGeom prst="rect">
            <a:avLst/>
          </a:prstGeom>
        </p:spPr>
      </p:pic>
    </p:spTree>
    <p:extLst>
      <p:ext uri="{BB962C8B-B14F-4D97-AF65-F5344CB8AC3E}">
        <p14:creationId xmlns:p14="http://schemas.microsoft.com/office/powerpoint/2010/main" val="3586887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sp>
        <p:nvSpPr>
          <p:cNvPr id="3" name="TextBox 2"/>
          <p:cNvSpPr txBox="1"/>
          <p:nvPr/>
        </p:nvSpPr>
        <p:spPr>
          <a:xfrm>
            <a:off x="1212271" y="145473"/>
            <a:ext cx="2957946"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K-</a:t>
            </a:r>
            <a:r>
              <a:rPr lang="en-US" sz="2000" b="1" dirty="0" err="1" smtClean="0">
                <a:latin typeface="Times New Roman" panose="02020603050405020304" pitchFamily="18" charset="0"/>
                <a:cs typeface="Times New Roman" panose="02020603050405020304" pitchFamily="18" charset="0"/>
              </a:rPr>
              <a:t>medoids</a:t>
            </a:r>
            <a:endParaRPr lang="en-US" sz="20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29144" y="741218"/>
            <a:ext cx="3248891" cy="28931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a:t>
            </a:r>
            <a:r>
              <a:rPr lang="vi-VN" dirty="0" smtClean="0">
                <a:latin typeface="Times New Roman" panose="02020603050405020304" pitchFamily="18" charset="0"/>
                <a:cs typeface="Times New Roman" panose="02020603050405020304" pitchFamily="18" charset="0"/>
              </a:rPr>
              <a:t>ự </a:t>
            </a:r>
            <a:r>
              <a:rPr lang="vi-VN" dirty="0">
                <a:latin typeface="Times New Roman" panose="02020603050405020304" pitchFamily="18" charset="0"/>
                <a:cs typeface="Times New Roman" panose="02020603050405020304" pitchFamily="18" charset="0"/>
              </a:rPr>
              <a:t>khác biệt chính giữa thuật toán k-mean và k-medoids là centroid. Trong thuật toán </a:t>
            </a:r>
            <a:r>
              <a:rPr lang="vi-VN" dirty="0" smtClean="0">
                <a:latin typeface="Times New Roman" panose="02020603050405020304" pitchFamily="18" charset="0"/>
                <a:cs typeface="Times New Roman" panose="02020603050405020304" pitchFamily="18" charset="0"/>
              </a:rPr>
              <a:t>k</a:t>
            </a:r>
            <a:r>
              <a:rPr lang="en-US" dirty="0" smtClean="0">
                <a:latin typeface="Times New Roman" panose="02020603050405020304" pitchFamily="18" charset="0"/>
                <a:cs typeface="Times New Roman" panose="02020603050405020304" pitchFamily="18" charset="0"/>
              </a:rPr>
              <a:t>-mean</a:t>
            </a:r>
            <a:r>
              <a:rPr lang="en-US" dirty="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tâm của một cụm thường sẽ là một điểm tưởng tượng, không phải là một phần của tự phân cụm, mà chúng ta có thể lấy để đánh dấu trung tâm của nó</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vi-VN" dirty="0" smtClean="0">
                <a:latin typeface="Times New Roman" panose="02020603050405020304" pitchFamily="18" charset="0"/>
                <a:cs typeface="Times New Roman" panose="02020603050405020304" pitchFamily="18" charset="0"/>
              </a:rPr>
              <a:t>Trong </a:t>
            </a:r>
            <a:r>
              <a:rPr lang="vi-VN" dirty="0">
                <a:latin typeface="Times New Roman" panose="02020603050405020304" pitchFamily="18" charset="0"/>
                <a:cs typeface="Times New Roman" panose="02020603050405020304" pitchFamily="18" charset="0"/>
              </a:rPr>
              <a:t>khi đó, trong K-medoids, trung tâm của một cụm là một điểm mà mỗi giá trị thuộc tính là giá trị trung bình của các giá trị tương ứng thuộc tính cho tất cả các điểm trong cụm. Tâm của một cụm sẽ luôn là một trong những điểm trong cụm. </a:t>
            </a: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4537086" y="345528"/>
            <a:ext cx="3962953" cy="3905795"/>
          </a:xfrm>
          <a:prstGeom prst="rect">
            <a:avLst/>
          </a:prstGeom>
        </p:spPr>
      </p:pic>
    </p:spTree>
    <p:extLst>
      <p:ext uri="{BB962C8B-B14F-4D97-AF65-F5344CB8AC3E}">
        <p14:creationId xmlns:p14="http://schemas.microsoft.com/office/powerpoint/2010/main" val="132063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19</a:t>
            </a:fld>
            <a:endParaRPr lang="en"/>
          </a:p>
        </p:txBody>
      </p:sp>
      <p:sp>
        <p:nvSpPr>
          <p:cNvPr id="3" name="TextBox 2"/>
          <p:cNvSpPr txBox="1"/>
          <p:nvPr/>
        </p:nvSpPr>
        <p:spPr>
          <a:xfrm>
            <a:off x="1343892" y="131619"/>
            <a:ext cx="5479472" cy="338554"/>
          </a:xfrm>
          <a:prstGeom prst="rect">
            <a:avLst/>
          </a:prstGeom>
          <a:noFill/>
        </p:spPr>
        <p:txBody>
          <a:bodyPr wrap="square" rtlCol="0">
            <a:spAutoFit/>
          </a:bodyPr>
          <a:lstStyle/>
          <a:p>
            <a:r>
              <a:rPr lang="en-US" sz="1600" b="1" dirty="0" err="1" smtClean="0">
                <a:latin typeface="Times New Roman" panose="02020603050405020304" pitchFamily="18" charset="0"/>
                <a:cs typeface="Times New Roman" panose="02020603050405020304" pitchFamily="18" charset="0"/>
              </a:rPr>
              <a:t>Chọn</a:t>
            </a:r>
            <a:r>
              <a:rPr lang="en-US" sz="1600" b="1" dirty="0" smtClean="0">
                <a:latin typeface="Times New Roman" panose="02020603050405020304" pitchFamily="18" charset="0"/>
                <a:cs typeface="Times New Roman" panose="02020603050405020304" pitchFamily="18" charset="0"/>
              </a:rPr>
              <a:t> k </a:t>
            </a:r>
            <a:r>
              <a:rPr lang="en-US" sz="1600" b="1" dirty="0" err="1" smtClean="0">
                <a:latin typeface="Times New Roman" panose="02020603050405020304" pitchFamily="18" charset="0"/>
                <a:cs typeface="Times New Roman" panose="02020603050405020304" pitchFamily="18" charset="0"/>
              </a:rPr>
              <a:t>tối</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ưu</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cho</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thuật</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toán</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bằng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phương</a:t>
            </a:r>
            <a:r>
              <a:rPr lang="en-US" sz="1600" b="1" dirty="0" smtClean="0">
                <a:latin typeface="Times New Roman" panose="02020603050405020304" pitchFamily="18" charset="0"/>
                <a:cs typeface="Times New Roman" panose="02020603050405020304" pitchFamily="18" charset="0"/>
              </a:rPr>
              <a:t> </a:t>
            </a:r>
            <a:r>
              <a:rPr lang="en-US" sz="1600" b="1" dirty="0" err="1" smtClean="0">
                <a:latin typeface="Times New Roman" panose="02020603050405020304" pitchFamily="18" charset="0"/>
                <a:cs typeface="Times New Roman" panose="02020603050405020304" pitchFamily="18" charset="0"/>
              </a:rPr>
              <a:t>pháp</a:t>
            </a:r>
            <a:r>
              <a:rPr lang="en-US" sz="1600" b="1"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a:t>
            </a:r>
            <a:r>
              <a:rPr lang="en-US" sz="1600" b="1" dirty="0" smtClean="0">
                <a:latin typeface="Times New Roman" panose="02020603050405020304" pitchFamily="18" charset="0"/>
                <a:cs typeface="Times New Roman" panose="02020603050405020304" pitchFamily="18" charset="0"/>
              </a:rPr>
              <a:t>lbow</a:t>
            </a:r>
            <a:endParaRPr lang="en-US" sz="16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343892" y="943855"/>
            <a:ext cx="6629400" cy="3901772"/>
          </a:xfrm>
          <a:prstGeom prst="rect">
            <a:avLst/>
          </a:prstGeom>
        </p:spPr>
      </p:pic>
    </p:spTree>
    <p:extLst>
      <p:ext uri="{BB962C8B-B14F-4D97-AF65-F5344CB8AC3E}">
        <p14:creationId xmlns:p14="http://schemas.microsoft.com/office/powerpoint/2010/main" val="3825473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2" name="Rectangle 1">
            <a:extLst>
              <a:ext uri="{FF2B5EF4-FFF2-40B4-BE49-F238E27FC236}">
                <a16:creationId xmlns:a16="http://schemas.microsoft.com/office/drawing/2014/main" id="{1ED6DFB4-C80C-4F12-A6D8-1E929C16AB03}"/>
              </a:ext>
            </a:extLst>
          </p:cNvPr>
          <p:cNvSpPr/>
          <p:nvPr/>
        </p:nvSpPr>
        <p:spPr>
          <a:xfrm>
            <a:off x="2921550" y="505495"/>
            <a:ext cx="3089307"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smtClean="0">
                <a:ln/>
                <a:solidFill>
                  <a:schemeClr val="accent4"/>
                </a:solidFill>
                <a:effectLst/>
                <a:latin typeface="Times New Roman" panose="02020603050405020304" pitchFamily="18" charset="0"/>
                <a:cs typeface="Times New Roman" panose="02020603050405020304" pitchFamily="18" charset="0"/>
              </a:rPr>
              <a:t>Team  20 </a:t>
            </a:r>
            <a:endParaRPr lang="en-US" sz="5400" b="1" cap="none" spc="0" dirty="0">
              <a:ln/>
              <a:solidFill>
                <a:schemeClr val="accent4"/>
              </a:solidFill>
              <a:effectLst/>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C34CE33D-EB41-486D-95A8-AE07B042ECB5}"/>
              </a:ext>
            </a:extLst>
          </p:cNvPr>
          <p:cNvSpPr>
            <a:spLocks noGrp="1"/>
          </p:cNvSpPr>
          <p:nvPr>
            <p:ph type="body" idx="1"/>
          </p:nvPr>
        </p:nvSpPr>
        <p:spPr>
          <a:xfrm>
            <a:off x="2881744" y="1461655"/>
            <a:ext cx="5631873" cy="1995054"/>
          </a:xfrm>
        </p:spPr>
        <p:txBody>
          <a:bodyPr/>
          <a:lstStyle/>
          <a:p>
            <a:r>
              <a:rPr lang="en-US" dirty="0" err="1" smtClean="0">
                <a:latin typeface="Times New Roman" panose="02020603050405020304" pitchFamily="18" charset="0"/>
                <a:cs typeface="Times New Roman" panose="02020603050405020304" pitchFamily="18" charset="0"/>
              </a:rPr>
              <a:t>Trương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Hùng</a:t>
            </a:r>
            <a:r>
              <a:rPr lang="en-US" dirty="0" smtClean="0">
                <a:latin typeface="Times New Roman" panose="02020603050405020304" pitchFamily="18" charset="0"/>
                <a:cs typeface="Times New Roman" panose="02020603050405020304" pitchFamily="18" charset="0"/>
              </a:rPr>
              <a:t> Anh- 18133001</a:t>
            </a:r>
          </a:p>
          <a:p>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Hiệu</a:t>
            </a:r>
            <a:r>
              <a:rPr lang="en-US" dirty="0" smtClean="0">
                <a:latin typeface="Times New Roman" panose="02020603050405020304" pitchFamily="18" charset="0"/>
                <a:cs typeface="Times New Roman" panose="02020603050405020304" pitchFamily="18" charset="0"/>
              </a:rPr>
              <a:t> – 18133013</a:t>
            </a:r>
          </a:p>
          <a:p>
            <a:r>
              <a:rPr lang="en-US" dirty="0" err="1" smtClean="0">
                <a:latin typeface="Times New Roman" panose="02020603050405020304" pitchFamily="18" charset="0"/>
                <a:cs typeface="Times New Roman" panose="02020603050405020304" pitchFamily="18" charset="0"/>
              </a:rPr>
              <a:t>Nguyễn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Tuấn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Vũ</a:t>
            </a:r>
            <a:r>
              <a:rPr lang="en-US" dirty="0" smtClean="0">
                <a:latin typeface="Times New Roman" panose="02020603050405020304" pitchFamily="18" charset="0"/>
                <a:cs typeface="Times New Roman" panose="02020603050405020304" pitchFamily="18" charset="0"/>
              </a:rPr>
              <a:t> – 18133064</a:t>
            </a:r>
          </a:p>
          <a:p>
            <a:r>
              <a:rPr lang="en-US" dirty="0" err="1" smtClean="0">
                <a:latin typeface="Times New Roman" panose="02020603050405020304" pitchFamily="18" charset="0"/>
                <a:cs typeface="Times New Roman" panose="02020603050405020304" pitchFamily="18" charset="0"/>
              </a:rPr>
              <a:t>Trần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Lệ</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Xuân</a:t>
            </a:r>
            <a:r>
              <a:rPr lang="en-US" dirty="0" smtClean="0">
                <a:latin typeface="Times New Roman" panose="02020603050405020304" pitchFamily="18" charset="0"/>
                <a:cs typeface="Times New Roman" panose="02020603050405020304" pitchFamily="18" charset="0"/>
              </a:rPr>
              <a:t> – 18133066</a:t>
            </a:r>
          </a:p>
          <a:p>
            <a:pPr marL="2387600" lvl="5" indent="0">
              <a:buNone/>
            </a:pPr>
            <a:r>
              <a:rPr lang="en-US" dirty="0" smtClean="0">
                <a:latin typeface="Times New Roman" panose="02020603050405020304" pitchFamily="18" charset="0"/>
                <a:cs typeface="Times New Roman" panose="02020603050405020304" pitchFamily="18" charset="0"/>
              </a:rPr>
              <a:t>GVHD: </a:t>
            </a:r>
            <a:r>
              <a:rPr lang="en-US" dirty="0" err="1" smtClean="0">
                <a:latin typeface="Times New Roman" panose="02020603050405020304" pitchFamily="18" charset="0"/>
                <a:cs typeface="Times New Roman" panose="02020603050405020304" pitchFamily="18" charset="0"/>
              </a:rPr>
              <a:t>Quách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Hoàng</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20</a:t>
            </a:fld>
            <a:endParaRPr lang="en"/>
          </a:p>
        </p:txBody>
      </p:sp>
      <p:pic>
        <p:nvPicPr>
          <p:cNvPr id="3" name="Picture 2"/>
          <p:cNvPicPr>
            <a:picLocks noChangeAspect="1"/>
          </p:cNvPicPr>
          <p:nvPr/>
        </p:nvPicPr>
        <p:blipFill>
          <a:blip r:embed="rId2"/>
          <a:stretch>
            <a:fillRect/>
          </a:stretch>
        </p:blipFill>
        <p:spPr>
          <a:xfrm>
            <a:off x="0" y="809320"/>
            <a:ext cx="9144000" cy="3123175"/>
          </a:xfrm>
          <a:prstGeom prst="rect">
            <a:avLst/>
          </a:prstGeom>
        </p:spPr>
      </p:pic>
      <p:sp>
        <p:nvSpPr>
          <p:cNvPr id="4" name="TextBox 3"/>
          <p:cNvSpPr txBox="1"/>
          <p:nvPr/>
        </p:nvSpPr>
        <p:spPr>
          <a:xfrm>
            <a:off x="1122218" y="180109"/>
            <a:ext cx="5971309" cy="307777"/>
          </a:xfrm>
          <a:prstGeom prst="rect">
            <a:avLst/>
          </a:prstGeom>
          <a:noFill/>
        </p:spPr>
        <p:txBody>
          <a:bodyPr wrap="square" rtlCol="0">
            <a:spAutoFit/>
          </a:bodyPr>
          <a:lstStyle/>
          <a:p>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với</a:t>
            </a:r>
            <a:r>
              <a:rPr lang="en-US" dirty="0" smtClean="0">
                <a:latin typeface="Times New Roman" panose="02020603050405020304" pitchFamily="18" charset="0"/>
                <a:cs typeface="Times New Roman" panose="02020603050405020304" pitchFamily="18" charset="0"/>
              </a:rPr>
              <a:t> k =3</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5697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21</a:t>
            </a:fld>
            <a:endParaRPr lang="en"/>
          </a:p>
        </p:txBody>
      </p:sp>
      <p:pic>
        <p:nvPicPr>
          <p:cNvPr id="3" name="Picture 2"/>
          <p:cNvPicPr>
            <a:picLocks noChangeAspect="1"/>
          </p:cNvPicPr>
          <p:nvPr/>
        </p:nvPicPr>
        <p:blipFill>
          <a:blip r:embed="rId2"/>
          <a:stretch>
            <a:fillRect/>
          </a:stretch>
        </p:blipFill>
        <p:spPr>
          <a:xfrm>
            <a:off x="969566" y="1"/>
            <a:ext cx="7204865" cy="5143500"/>
          </a:xfrm>
          <a:prstGeom prst="rect">
            <a:avLst/>
          </a:prstGeom>
        </p:spPr>
      </p:pic>
    </p:spTree>
    <p:extLst>
      <p:ext uri="{BB962C8B-B14F-4D97-AF65-F5344CB8AC3E}">
        <p14:creationId xmlns:p14="http://schemas.microsoft.com/office/powerpoint/2010/main" val="2264921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22</a:t>
            </a:fld>
            <a:endParaRPr lang="en"/>
          </a:p>
        </p:txBody>
      </p:sp>
      <p:pic>
        <p:nvPicPr>
          <p:cNvPr id="3" name="Picture 2"/>
          <p:cNvPicPr>
            <a:picLocks noChangeAspect="1"/>
          </p:cNvPicPr>
          <p:nvPr/>
        </p:nvPicPr>
        <p:blipFill>
          <a:blip r:embed="rId2"/>
          <a:stretch>
            <a:fillRect/>
          </a:stretch>
        </p:blipFill>
        <p:spPr>
          <a:xfrm>
            <a:off x="-16021" y="585788"/>
            <a:ext cx="9144001" cy="739044"/>
          </a:xfrm>
          <a:prstGeom prst="rect">
            <a:avLst/>
          </a:prstGeom>
        </p:spPr>
      </p:pic>
      <p:pic>
        <p:nvPicPr>
          <p:cNvPr id="7" name="Picture 6"/>
          <p:cNvPicPr>
            <a:picLocks noChangeAspect="1"/>
          </p:cNvPicPr>
          <p:nvPr/>
        </p:nvPicPr>
        <p:blipFill>
          <a:blip r:embed="rId3"/>
          <a:stretch>
            <a:fillRect/>
          </a:stretch>
        </p:blipFill>
        <p:spPr>
          <a:xfrm>
            <a:off x="1638764" y="1323622"/>
            <a:ext cx="5897892" cy="3819878"/>
          </a:xfrm>
          <a:prstGeom prst="rect">
            <a:avLst/>
          </a:prstGeom>
        </p:spPr>
      </p:pic>
      <p:sp>
        <p:nvSpPr>
          <p:cNvPr id="8" name="TextBox 7"/>
          <p:cNvSpPr txBox="1"/>
          <p:nvPr/>
        </p:nvSpPr>
        <p:spPr>
          <a:xfrm>
            <a:off x="1393031" y="142875"/>
            <a:ext cx="5300663" cy="369332"/>
          </a:xfrm>
          <a:prstGeom prst="rect">
            <a:avLst/>
          </a:prstGeom>
          <a:noFill/>
        </p:spPr>
        <p:txBody>
          <a:bodyPr wrap="square" rtlCol="0">
            <a:spAutoFit/>
          </a:bodyPr>
          <a:lstStyle/>
          <a:p>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Silhouette Coefficient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K-means </a:t>
            </a:r>
            <a:r>
              <a:rPr lang="en-US" sz="1800" b="1" dirty="0" err="1" smtClean="0">
                <a:latin typeface="Times New Roman" panose="02020603050405020304" pitchFamily="18" charset="0"/>
                <a:cs typeface="Times New Roman" panose="02020603050405020304" pitchFamily="18" charset="0"/>
              </a:rPr>
              <a:t>với</a:t>
            </a:r>
            <a:r>
              <a:rPr lang="en-US" sz="1800" b="1" dirty="0" smtClean="0">
                <a:latin typeface="Times New Roman" panose="02020603050405020304" pitchFamily="18" charset="0"/>
                <a:cs typeface="Times New Roman" panose="02020603050405020304" pitchFamily="18" charset="0"/>
              </a:rPr>
              <a:t> k = 3</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547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23</a:t>
            </a:fld>
            <a:endParaRPr lang="en"/>
          </a:p>
        </p:txBody>
      </p:sp>
      <p:sp>
        <p:nvSpPr>
          <p:cNvPr id="3" name="TextBox 2"/>
          <p:cNvSpPr txBox="1"/>
          <p:nvPr/>
        </p:nvSpPr>
        <p:spPr>
          <a:xfrm>
            <a:off x="6079331" y="1371600"/>
            <a:ext cx="2912918" cy="1384995"/>
          </a:xfrm>
          <a:prstGeom prst="rect">
            <a:avLst/>
          </a:prstGeom>
          <a:noFill/>
        </p:spPr>
        <p:txBody>
          <a:bodyPr wrap="square" rtlCol="0">
            <a:spAutoFit/>
          </a:bodyPr>
          <a:lstStyle/>
          <a:p>
            <a:pPr algn="just"/>
            <a:r>
              <a:rPr lang="vi-VN" dirty="0">
                <a:latin typeface="Times New Roman" panose="02020603050405020304" pitchFamily="18" charset="0"/>
                <a:cs typeface="Times New Roman" panose="02020603050405020304" pitchFamily="18" charset="0"/>
              </a:rPr>
              <a:t>- Dựa vào thông số trên ta thấy phân cụm của Kmeans có thông số Silhouette Coeﬃcient  gần 1 hơn so với phân cum bằng K-Medoids nên thuật toán K-Means là thuật toán tốt hơn cho tập dữ liệu </a:t>
            </a:r>
            <a:r>
              <a:rPr lang="vi-VN" dirty="0" smtClean="0">
                <a:latin typeface="Times New Roman" panose="02020603050405020304" pitchFamily="18" charset="0"/>
                <a:cs typeface="Times New Roman" panose="02020603050405020304" pitchFamily="18" charset="0"/>
              </a:rPr>
              <a:t>này</a:t>
            </a:r>
            <a:endParaRPr lang="vi-V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5724" y="456340"/>
            <a:ext cx="9138276" cy="790735"/>
          </a:xfrm>
          <a:prstGeom prst="rect">
            <a:avLst/>
          </a:prstGeom>
        </p:spPr>
      </p:pic>
      <p:pic>
        <p:nvPicPr>
          <p:cNvPr id="5" name="Picture 4"/>
          <p:cNvPicPr>
            <a:picLocks noChangeAspect="1"/>
          </p:cNvPicPr>
          <p:nvPr/>
        </p:nvPicPr>
        <p:blipFill>
          <a:blip r:embed="rId3"/>
          <a:stretch>
            <a:fillRect/>
          </a:stretch>
        </p:blipFill>
        <p:spPr>
          <a:xfrm>
            <a:off x="5723" y="1247075"/>
            <a:ext cx="5848589" cy="3896425"/>
          </a:xfrm>
          <a:prstGeom prst="rect">
            <a:avLst/>
          </a:prstGeom>
        </p:spPr>
      </p:pic>
      <p:sp>
        <p:nvSpPr>
          <p:cNvPr id="6" name="TextBox 5"/>
          <p:cNvSpPr txBox="1"/>
          <p:nvPr/>
        </p:nvSpPr>
        <p:spPr>
          <a:xfrm>
            <a:off x="1393031" y="24746"/>
            <a:ext cx="5300663" cy="369332"/>
          </a:xfrm>
          <a:prstGeom prst="rect">
            <a:avLst/>
          </a:prstGeom>
          <a:noFill/>
        </p:spPr>
        <p:txBody>
          <a:bodyPr wrap="square" rtlCol="0">
            <a:spAutoFit/>
          </a:bodyPr>
          <a:lstStyle/>
          <a:p>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Silhouette Coefficient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K-</a:t>
            </a:r>
            <a:r>
              <a:rPr lang="en-US" sz="1800" b="1" dirty="0" err="1" smtClean="0">
                <a:latin typeface="Times New Roman" panose="02020603050405020304" pitchFamily="18" charset="0"/>
                <a:cs typeface="Times New Roman" panose="02020603050405020304" pitchFamily="18" charset="0"/>
              </a:rPr>
              <a:t>Mediods</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với</a:t>
            </a:r>
            <a:r>
              <a:rPr lang="en-US" sz="1800" b="1" dirty="0" smtClean="0">
                <a:latin typeface="Times New Roman" panose="02020603050405020304" pitchFamily="18" charset="0"/>
                <a:cs typeface="Times New Roman" panose="02020603050405020304" pitchFamily="18" charset="0"/>
              </a:rPr>
              <a:t> k = 3</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052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24</a:t>
            </a:fld>
            <a:endParaRPr lang="en"/>
          </a:p>
        </p:txBody>
      </p:sp>
      <p:sp>
        <p:nvSpPr>
          <p:cNvPr id="3" name="TextBox 2"/>
          <p:cNvSpPr txBox="1"/>
          <p:nvPr/>
        </p:nvSpPr>
        <p:spPr>
          <a:xfrm>
            <a:off x="1420091" y="346364"/>
            <a:ext cx="6580909" cy="2031325"/>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Vấn</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đề</a:t>
            </a:r>
            <a:r>
              <a:rPr lang="en-US" b="1" dirty="0" smtClean="0">
                <a:latin typeface="Times New Roman" panose="02020603050405020304" pitchFamily="18" charset="0"/>
                <a:cs typeface="Times New Roman" panose="02020603050405020304" pitchFamily="18" charset="0"/>
              </a:rPr>
              <a:t> 2</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tích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dựa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Các biến mô tả cơ sở mua hàng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Các </a:t>
            </a:r>
            <a:r>
              <a:rPr lang="vi-VN" dirty="0">
                <a:latin typeface="Times New Roman" panose="02020603050405020304" pitchFamily="18" charset="0"/>
                <a:cs typeface="Times New Roman" panose="02020603050405020304" pitchFamily="18" charset="0"/>
              </a:rPr>
              <a:t>biến được sử dụng cho quá trình này là: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Tất </a:t>
            </a:r>
            <a:r>
              <a:rPr lang="vi-VN" dirty="0">
                <a:latin typeface="Times New Roman" panose="02020603050405020304" pitchFamily="18" charset="0"/>
                <a:cs typeface="Times New Roman" panose="02020603050405020304" pitchFamily="18" charset="0"/>
              </a:rPr>
              <a:t>cả các loại giá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dirty="0" smtClean="0">
                <a:latin typeface="Times New Roman" panose="02020603050405020304" pitchFamily="18" charset="0"/>
                <a:cs typeface="Times New Roman" panose="02020603050405020304" pitchFamily="18" charset="0"/>
              </a:rPr>
              <a:t>Bán </a:t>
            </a:r>
            <a:r>
              <a:rPr lang="vi-VN" dirty="0">
                <a:latin typeface="Times New Roman" panose="02020603050405020304" pitchFamily="18" charset="0"/>
                <a:cs typeface="Times New Roman" panose="02020603050405020304" pitchFamily="18" charset="0"/>
              </a:rPr>
              <a:t>đề xuất </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Khối </a:t>
            </a:r>
            <a:r>
              <a:rPr lang="vi-VN" dirty="0">
                <a:latin typeface="Times New Roman" panose="02020603050405020304" pitchFamily="18" charset="0"/>
                <a:cs typeface="Times New Roman" panose="02020603050405020304" pitchFamily="18" charset="0"/>
              </a:rPr>
              <a:t>lượng mua khi không có khuyến mại, khuyến mãi 6 và các khuyến mãi </a:t>
            </a:r>
            <a:r>
              <a:rPr lang="vi-VN" dirty="0" smtClean="0">
                <a:latin typeface="Times New Roman" panose="02020603050405020304" pitchFamily="18" charset="0"/>
                <a:cs typeface="Times New Roman" panose="02020603050405020304" pitchFamily="18" charset="0"/>
              </a:rPr>
              <a:t>khác</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vẽ</a:t>
            </a:r>
            <a:r>
              <a:rPr lang="en-US" dirty="0" smtClean="0">
                <a:latin typeface="Times New Roman" panose="02020603050405020304" pitchFamily="18" charset="0"/>
                <a:cs typeface="Times New Roman" panose="02020603050405020304" pitchFamily="18" charset="0"/>
              </a:rPr>
              <a:t> </a:t>
            </a:r>
            <a:r>
              <a:rPr lang="vi-VN" dirty="0" smtClean="0">
                <a:latin typeface="Times New Roman" panose="02020603050405020304" pitchFamily="18" charset="0"/>
                <a:cs typeface="Times New Roman" panose="02020603050405020304" pitchFamily="18" charset="0"/>
              </a:rPr>
              <a:t>biểu </a:t>
            </a:r>
            <a:r>
              <a:rPr lang="vi-VN" dirty="0">
                <a:latin typeface="Times New Roman" panose="02020603050405020304" pitchFamily="18" charset="0"/>
                <a:cs typeface="Times New Roman" panose="02020603050405020304" pitchFamily="18" charset="0"/>
              </a:rPr>
              <a:t>đồ cho tất cả các đề xuất bán và nhận thấy rằng PropCat 9, PropCat 10, PropCat 11, PropCat 13, PropCat 14 có rất ít điểm dữ liệu so với chúng</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K</a:t>
            </a:r>
            <a:r>
              <a:rPr lang="vi-VN" dirty="0" smtClean="0">
                <a:latin typeface="Times New Roman" panose="02020603050405020304" pitchFamily="18" charset="0"/>
                <a:cs typeface="Times New Roman" panose="02020603050405020304" pitchFamily="18" charset="0"/>
              </a:rPr>
              <a:t>hông </a:t>
            </a:r>
            <a:r>
              <a:rPr lang="vi-VN" dirty="0">
                <a:latin typeface="Times New Roman" panose="02020603050405020304" pitchFamily="18" charset="0"/>
                <a:cs typeface="Times New Roman" panose="02020603050405020304" pitchFamily="18" charset="0"/>
              </a:rPr>
              <a:t>quan sát thấy nhiều mô hình phân phối cho các biến này</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=&gt; C</a:t>
            </a:r>
            <a:r>
              <a:rPr lang="vi-VN" dirty="0" smtClean="0">
                <a:latin typeface="Times New Roman" panose="02020603050405020304" pitchFamily="18" charset="0"/>
                <a:cs typeface="Times New Roman" panose="02020603050405020304" pitchFamily="18" charset="0"/>
              </a:rPr>
              <a:t>hỉ </a:t>
            </a:r>
            <a:r>
              <a:rPr lang="vi-VN" dirty="0">
                <a:latin typeface="Times New Roman" panose="02020603050405020304" pitchFamily="18" charset="0"/>
                <a:cs typeface="Times New Roman" panose="02020603050405020304" pitchFamily="18" charset="0"/>
              </a:rPr>
              <a:t>xem xét PropCat 5-8, PropCat 12, PropCat 15.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420091" y="2743201"/>
            <a:ext cx="7107382" cy="1169551"/>
          </a:xfrm>
          <a:prstGeom prst="rect">
            <a:avLst/>
          </a:prstGeom>
          <a:noFill/>
        </p:spPr>
        <p:txBody>
          <a:bodyPr wrap="square" rtlCol="0">
            <a:spAutoFit/>
          </a:bodyPr>
          <a:lstStyle/>
          <a:p>
            <a:pPr marL="285750" lvl="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Input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Pur.Vol.No.Promo</a:t>
            </a:r>
            <a:r>
              <a:rPr lang="en-US" dirty="0">
                <a:latin typeface="Times New Roman" panose="02020603050405020304" pitchFamily="18" charset="0"/>
                <a:cs typeface="Times New Roman" panose="02020603050405020304" pitchFamily="18" charset="0"/>
              </a:rPr>
              <a:t>, Pur.Vol.Promo.6, </a:t>
            </a:r>
            <a:r>
              <a:rPr lang="en-US" dirty="0" err="1">
                <a:latin typeface="Times New Roman" panose="02020603050405020304" pitchFamily="18" charset="0"/>
                <a:cs typeface="Times New Roman" panose="02020603050405020304" pitchFamily="18" charset="0"/>
              </a:rPr>
              <a:t>Pur.Vol.Other.Promo</a:t>
            </a:r>
            <a:r>
              <a:rPr lang="en-US" dirty="0">
                <a:latin typeface="Times New Roman" panose="02020603050405020304" pitchFamily="18" charset="0"/>
                <a:cs typeface="Times New Roman" panose="02020603050405020304" pitchFamily="18" charset="0"/>
              </a:rPr>
              <a:t>, Pr.Cat.1, Pr.Cat.2, Pr.Cat.3, Pr.Cat.4, PropCat.5, PropCat.6, PropCat.8, PropCat.12, PropCat.15, </a:t>
            </a:r>
            <a:r>
              <a:rPr lang="en-US" dirty="0" err="1">
                <a:latin typeface="Times New Roman" panose="02020603050405020304" pitchFamily="18" charset="0"/>
                <a:cs typeface="Times New Roman" panose="02020603050405020304" pitchFamily="18" charset="0"/>
              </a:rPr>
              <a:t>maxBrCd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dirty="0" err="1" smtClean="0">
                <a:latin typeface="Times New Roman" panose="02020603050405020304" pitchFamily="18" charset="0"/>
                <a:cs typeface="Times New Roman" panose="02020603050405020304" pitchFamily="18" charset="0"/>
              </a:rPr>
              <a:t>Biến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Output: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K-means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vào</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863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3" name="TextBox 2"/>
          <p:cNvSpPr txBox="1"/>
          <p:nvPr/>
        </p:nvSpPr>
        <p:spPr>
          <a:xfrm>
            <a:off x="1454728" y="207818"/>
            <a:ext cx="1267042" cy="400110"/>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K-mean</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 y="1149871"/>
            <a:ext cx="9144000" cy="2741199"/>
          </a:xfrm>
          <a:prstGeom prst="rect">
            <a:avLst/>
          </a:prstGeom>
        </p:spPr>
      </p:pic>
    </p:spTree>
    <p:extLst>
      <p:ext uri="{BB962C8B-B14F-4D97-AF65-F5344CB8AC3E}">
        <p14:creationId xmlns:p14="http://schemas.microsoft.com/office/powerpoint/2010/main" val="287584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26</a:t>
            </a:fld>
            <a:endParaRPr lang="en"/>
          </a:p>
        </p:txBody>
      </p:sp>
      <p:sp>
        <p:nvSpPr>
          <p:cNvPr id="4" name="TextBox 3"/>
          <p:cNvSpPr txBox="1"/>
          <p:nvPr/>
        </p:nvSpPr>
        <p:spPr>
          <a:xfrm>
            <a:off x="755073" y="2161308"/>
            <a:ext cx="2396836" cy="307777"/>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Chọn</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tối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cho</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bài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toán</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096491" y="187036"/>
            <a:ext cx="6062225" cy="4636334"/>
          </a:xfrm>
          <a:prstGeom prst="rect">
            <a:avLst/>
          </a:prstGeom>
        </p:spPr>
      </p:pic>
    </p:spTree>
    <p:extLst>
      <p:ext uri="{BB962C8B-B14F-4D97-AF65-F5344CB8AC3E}">
        <p14:creationId xmlns:p14="http://schemas.microsoft.com/office/powerpoint/2010/main" val="2963744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27</a:t>
            </a:fld>
            <a:endParaRPr lang="en"/>
          </a:p>
        </p:txBody>
      </p:sp>
      <p:pic>
        <p:nvPicPr>
          <p:cNvPr id="3" name="Picture 2"/>
          <p:cNvPicPr>
            <a:picLocks noChangeAspect="1"/>
          </p:cNvPicPr>
          <p:nvPr/>
        </p:nvPicPr>
        <p:blipFill>
          <a:blip r:embed="rId2"/>
          <a:stretch>
            <a:fillRect/>
          </a:stretch>
        </p:blipFill>
        <p:spPr>
          <a:xfrm>
            <a:off x="0" y="946074"/>
            <a:ext cx="4510762" cy="3272635"/>
          </a:xfrm>
          <a:prstGeom prst="rect">
            <a:avLst/>
          </a:prstGeom>
        </p:spPr>
      </p:pic>
      <p:pic>
        <p:nvPicPr>
          <p:cNvPr id="4" name="Picture 3"/>
          <p:cNvPicPr>
            <a:picLocks noChangeAspect="1"/>
          </p:cNvPicPr>
          <p:nvPr/>
        </p:nvPicPr>
        <p:blipFill>
          <a:blip r:embed="rId3"/>
          <a:stretch>
            <a:fillRect/>
          </a:stretch>
        </p:blipFill>
        <p:spPr>
          <a:xfrm>
            <a:off x="4510762" y="946074"/>
            <a:ext cx="4633238" cy="3272635"/>
          </a:xfrm>
          <a:prstGeom prst="rect">
            <a:avLst/>
          </a:prstGeom>
        </p:spPr>
      </p:pic>
    </p:spTree>
    <p:extLst>
      <p:ext uri="{BB962C8B-B14F-4D97-AF65-F5344CB8AC3E}">
        <p14:creationId xmlns:p14="http://schemas.microsoft.com/office/powerpoint/2010/main" val="2229465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28</a:t>
            </a:fld>
            <a:endParaRPr lang="en"/>
          </a:p>
        </p:txBody>
      </p:sp>
      <p:sp>
        <p:nvSpPr>
          <p:cNvPr id="4" name="TextBox 3"/>
          <p:cNvSpPr txBox="1"/>
          <p:nvPr/>
        </p:nvSpPr>
        <p:spPr>
          <a:xfrm>
            <a:off x="1524000" y="180109"/>
            <a:ext cx="5680364" cy="369332"/>
          </a:xfrm>
          <a:prstGeom prst="rect">
            <a:avLst/>
          </a:prstGeom>
          <a:noFill/>
        </p:spPr>
        <p:txBody>
          <a:bodyPr wrap="square" rtlCol="0">
            <a:spAutoFit/>
          </a:bodyPr>
          <a:lstStyle/>
          <a:p>
            <a:r>
              <a:rPr lang="en-US" sz="1800" b="1" dirty="0" err="1" smtClean="0">
                <a:latin typeface="Times New Roman" panose="02020603050405020304" pitchFamily="18" charset="0"/>
                <a:cs typeface="Times New Roman" panose="02020603050405020304" pitchFamily="18" charset="0"/>
              </a:rPr>
              <a:t>Vẽ</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biểu</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đồ</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thể</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hiện</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cho</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k </a:t>
            </a:r>
            <a:r>
              <a:rPr lang="en-US" sz="1800" b="1" dirty="0" err="1" smtClean="0">
                <a:latin typeface="Times New Roman" panose="02020603050405020304" pitchFamily="18" charset="0"/>
                <a:cs typeface="Times New Roman" panose="02020603050405020304" pitchFamily="18" charset="0"/>
              </a:rPr>
              <a:t>tốt</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nhất</a:t>
            </a:r>
            <a:endParaRPr lang="en-US" sz="18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52786" y="761388"/>
            <a:ext cx="7592485" cy="4382112"/>
          </a:xfrm>
          <a:prstGeom prst="rect">
            <a:avLst/>
          </a:prstGeom>
        </p:spPr>
      </p:pic>
    </p:spTree>
    <p:extLst>
      <p:ext uri="{BB962C8B-B14F-4D97-AF65-F5344CB8AC3E}">
        <p14:creationId xmlns:p14="http://schemas.microsoft.com/office/powerpoint/2010/main" val="179054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29</a:t>
            </a:fld>
            <a:endParaRPr lang="en"/>
          </a:p>
        </p:txBody>
      </p:sp>
      <p:sp>
        <p:nvSpPr>
          <p:cNvPr id="4" name="TextBox 3"/>
          <p:cNvSpPr txBox="1"/>
          <p:nvPr/>
        </p:nvSpPr>
        <p:spPr>
          <a:xfrm>
            <a:off x="1227427" y="76200"/>
            <a:ext cx="4335173" cy="400110"/>
          </a:xfrm>
          <a:prstGeom prst="rect">
            <a:avLst/>
          </a:prstGeom>
          <a:noFill/>
        </p:spPr>
        <p:txBody>
          <a:bodyPr wrap="square" rtlCol="0">
            <a:spAutoFit/>
          </a:bodyPr>
          <a:lstStyle/>
          <a:p>
            <a:r>
              <a:rPr lang="en-US" sz="2000" b="1" dirty="0" err="1" smtClean="0">
                <a:latin typeface="Times New Roman" panose="02020603050405020304" pitchFamily="18" charset="0"/>
                <a:cs typeface="Times New Roman" panose="02020603050405020304" pitchFamily="18" charset="0"/>
              </a:rPr>
              <a:t>Phân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tích</a:t>
            </a:r>
            <a:r>
              <a:rPr lang="en-US" sz="2000" b="1" dirty="0" smtClean="0">
                <a:latin typeface="Times New Roman" panose="02020603050405020304" pitchFamily="18" charset="0"/>
                <a:cs typeface="Times New Roman" panose="02020603050405020304" pitchFamily="18" charset="0"/>
              </a:rPr>
              <a:t> k-mean </a:t>
            </a:r>
            <a:r>
              <a:rPr lang="en-US" sz="2000" b="1" dirty="0" err="1" smtClean="0">
                <a:latin typeface="Times New Roman" panose="02020603050405020304" pitchFamily="18" charset="0"/>
                <a:cs typeface="Times New Roman" panose="02020603050405020304" pitchFamily="18" charset="0"/>
              </a:rPr>
              <a:t>với</a:t>
            </a:r>
            <a:r>
              <a:rPr lang="en-US" sz="2000" b="1" dirty="0" smtClean="0">
                <a:latin typeface="Times New Roman" panose="02020603050405020304" pitchFamily="18" charset="0"/>
                <a:cs typeface="Times New Roman" panose="02020603050405020304" pitchFamily="18" charset="0"/>
              </a:rPr>
              <a:t> k =4</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0" y="1250648"/>
            <a:ext cx="9153526" cy="3314208"/>
          </a:xfrm>
          <a:prstGeom prst="rect">
            <a:avLst/>
          </a:prstGeom>
        </p:spPr>
      </p:pic>
    </p:spTree>
    <p:extLst>
      <p:ext uri="{BB962C8B-B14F-4D97-AF65-F5344CB8AC3E}">
        <p14:creationId xmlns:p14="http://schemas.microsoft.com/office/powerpoint/2010/main" val="344686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9" name="Google Shape;79;p18"/>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77" name="Google Shape;77;p18"/>
          <p:cNvSpPr txBox="1">
            <a:spLocks noGrp="1"/>
          </p:cNvSpPr>
          <p:nvPr>
            <p:ph type="ctrTitle" idx="4294967295"/>
          </p:nvPr>
        </p:nvSpPr>
        <p:spPr>
          <a:xfrm>
            <a:off x="0" y="750888"/>
            <a:ext cx="5305425" cy="684212"/>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6000" dirty="0">
                <a:latin typeface="Times New Roman" panose="02020603050405020304" pitchFamily="18" charset="0"/>
                <a:cs typeface="Times New Roman" panose="02020603050405020304" pitchFamily="18" charset="0"/>
              </a:rPr>
              <a:t>B</a:t>
            </a:r>
            <a:r>
              <a:rPr lang="en" sz="6000" dirty="0">
                <a:latin typeface="Times New Roman" panose="02020603050405020304" pitchFamily="18" charset="0"/>
                <a:cs typeface="Times New Roman" panose="02020603050405020304" pitchFamily="18" charset="0"/>
              </a:rPr>
              <a:t>ài toán đặt ra</a:t>
            </a:r>
            <a:endParaRPr sz="6000" dirty="0">
              <a:latin typeface="Times New Roman" panose="02020603050405020304" pitchFamily="18" charset="0"/>
              <a:cs typeface="Times New Roman" panose="02020603050405020304" pitchFamily="18" charset="0"/>
            </a:endParaRPr>
          </a:p>
        </p:txBody>
      </p:sp>
      <p:sp>
        <p:nvSpPr>
          <p:cNvPr id="78" name="Google Shape;78;p18"/>
          <p:cNvSpPr txBox="1">
            <a:spLocks noGrp="1"/>
          </p:cNvSpPr>
          <p:nvPr>
            <p:ph type="subTitle" idx="4294967295"/>
          </p:nvPr>
        </p:nvSpPr>
        <p:spPr>
          <a:xfrm>
            <a:off x="1433944" y="1435100"/>
            <a:ext cx="7710055" cy="3323936"/>
          </a:xfrm>
          <a:prstGeom prst="rect">
            <a:avLst/>
          </a:prstGeom>
        </p:spPr>
        <p:txBody>
          <a:bodyPr spcFirstLastPara="1" wrap="square" lIns="0" tIns="0" rIns="0" bIns="0" anchor="t" anchorCtr="0">
            <a:noAutofit/>
          </a:bodyPr>
          <a:lstStyle/>
          <a:p>
            <a:pPr algn="just"/>
            <a:r>
              <a:rPr lang="en-GB" dirty="0">
                <a:latin typeface="Times New Roman" panose="02020603050405020304" pitchFamily="18" charset="0"/>
                <a:cs typeface="Times New Roman" panose="02020603050405020304" pitchFamily="18" charset="0"/>
              </a:rPr>
              <a:t>CRISA </a:t>
            </a:r>
            <a:r>
              <a:rPr lang="en-GB" dirty="0" err="1">
                <a:latin typeface="Times New Roman" panose="02020603050405020304" pitchFamily="18" charset="0"/>
                <a:cs typeface="Times New Roman" panose="02020603050405020304" pitchFamily="18" charset="0"/>
              </a:rPr>
              <a:t>muốn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phân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khúc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trường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dựa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hai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nhóm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biến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chính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liên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quan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trực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tiếp</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hơn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đến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quá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trình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hàng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sự</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trung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thành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với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thương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hiệu</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1. </a:t>
            </a:r>
            <a:r>
              <a:rPr lang="en-GB" dirty="0" err="1">
                <a:latin typeface="Times New Roman" panose="02020603050405020304" pitchFamily="18" charset="0"/>
                <a:cs typeface="Times New Roman" panose="02020603050405020304" pitchFamily="18" charset="0"/>
              </a:rPr>
              <a:t>Hành</a:t>
            </a:r>
            <a:r>
              <a:rPr lang="en-GB" dirty="0">
                <a:latin typeface="Times New Roman" panose="02020603050405020304" pitchFamily="18" charset="0"/>
                <a:cs typeface="Times New Roman" panose="02020603050405020304" pitchFamily="18" charset="0"/>
              </a:rPr>
              <a:t> vi </a:t>
            </a:r>
            <a:r>
              <a:rPr lang="en-GB" dirty="0" err="1">
                <a:latin typeface="Times New Roman" panose="02020603050405020304" pitchFamily="18" charset="0"/>
                <a:cs typeface="Times New Roman" panose="02020603050405020304" pitchFamily="18" charset="0"/>
              </a:rPr>
              <a:t>mua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hàng</a:t>
            </a:r>
            <a:r>
              <a:rPr lang="en-GB" dirty="0">
                <a:latin typeface="Times New Roman" panose="02020603050405020304" pitchFamily="18" charset="0"/>
                <a:cs typeface="Times New Roman" panose="02020603050405020304" pitchFamily="18" charset="0"/>
              </a:rPr>
              <a:t> (volume, frequency, susceptibility to discounts, and brand loyalty) (</a:t>
            </a:r>
            <a:r>
              <a:rPr lang="en-GB" dirty="0" err="1">
                <a:latin typeface="Times New Roman" panose="02020603050405020304" pitchFamily="18" charset="0"/>
                <a:cs typeface="Times New Roman" panose="02020603050405020304" pitchFamily="18" charset="0"/>
              </a:rPr>
              <a:t>số</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lượng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tần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suất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mức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độ</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dễ</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giảm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giá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lòng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trung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thành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với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thương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hiệu</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2. </a:t>
            </a:r>
            <a:r>
              <a:rPr lang="en-GB" dirty="0" err="1">
                <a:latin typeface="Times New Roman" panose="02020603050405020304" pitchFamily="18" charset="0"/>
                <a:cs typeface="Times New Roman" panose="02020603050405020304" pitchFamily="18" charset="0"/>
              </a:rPr>
              <a:t>Cơ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sở</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mua</a:t>
            </a:r>
            <a:r>
              <a:rPr lang="en-GB" dirty="0">
                <a:latin typeface="Times New Roman" panose="02020603050405020304" pitchFamily="18" charset="0"/>
                <a:cs typeface="Times New Roman" panose="02020603050405020304" pitchFamily="18" charset="0"/>
              </a:rPr>
              <a:t> (price, selling proposition)(</a:t>
            </a:r>
            <a:r>
              <a:rPr lang="en-GB" dirty="0" err="1">
                <a:latin typeface="Times New Roman" panose="02020603050405020304" pitchFamily="18" charset="0"/>
                <a:cs typeface="Times New Roman" panose="02020603050405020304" pitchFamily="18" charset="0"/>
              </a:rPr>
              <a:t>giá</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đề</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xuất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bán</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30</a:t>
            </a:fld>
            <a:endParaRPr lang="en"/>
          </a:p>
        </p:txBody>
      </p:sp>
      <p:sp>
        <p:nvSpPr>
          <p:cNvPr id="4" name="TextBox 3"/>
          <p:cNvSpPr txBox="1"/>
          <p:nvPr/>
        </p:nvSpPr>
        <p:spPr>
          <a:xfrm>
            <a:off x="1500188" y="135731"/>
            <a:ext cx="5293518" cy="400110"/>
          </a:xfrm>
          <a:prstGeom prst="rect">
            <a:avLst/>
          </a:prstGeom>
          <a:noFill/>
        </p:spPr>
        <p:txBody>
          <a:bodyPr wrap="square" rtlCol="0">
            <a:spAutoFit/>
          </a:bodyPr>
          <a:lstStyle/>
          <a:p>
            <a:r>
              <a:rPr lang="en-US" sz="2000" b="1" dirty="0" err="1" smtClean="0">
                <a:latin typeface="Times New Roman" panose="02020603050405020304" pitchFamily="18" charset="0"/>
                <a:cs typeface="Times New Roman" panose="02020603050405020304" pitchFamily="18" charset="0"/>
              </a:rPr>
              <a:t>Biểu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đồ</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phân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cụm</a:t>
            </a:r>
            <a:r>
              <a:rPr lang="en-US" sz="2000" b="1" dirty="0" smtClean="0">
                <a:latin typeface="Times New Roman" panose="02020603050405020304" pitchFamily="18" charset="0"/>
                <a:cs typeface="Times New Roman" panose="02020603050405020304" pitchFamily="18" charset="0"/>
              </a:rPr>
              <a:t> k-mean </a:t>
            </a:r>
            <a:r>
              <a:rPr lang="en-US" sz="2000" b="1" dirty="0" err="1" smtClean="0">
                <a:latin typeface="Times New Roman" panose="02020603050405020304" pitchFamily="18" charset="0"/>
                <a:cs typeface="Times New Roman" panose="02020603050405020304" pitchFamily="18" charset="0"/>
              </a:rPr>
              <a:t>với</a:t>
            </a:r>
            <a:r>
              <a:rPr lang="en-US" sz="2000" b="1" dirty="0" smtClean="0">
                <a:latin typeface="Times New Roman" panose="02020603050405020304" pitchFamily="18" charset="0"/>
                <a:cs typeface="Times New Roman" panose="02020603050405020304" pitchFamily="18" charset="0"/>
              </a:rPr>
              <a:t> k =4</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707356" y="671945"/>
            <a:ext cx="6767558" cy="4466410"/>
          </a:xfrm>
          <a:prstGeom prst="rect">
            <a:avLst/>
          </a:prstGeom>
        </p:spPr>
      </p:pic>
    </p:spTree>
    <p:extLst>
      <p:ext uri="{BB962C8B-B14F-4D97-AF65-F5344CB8AC3E}">
        <p14:creationId xmlns:p14="http://schemas.microsoft.com/office/powerpoint/2010/main" val="230872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31</a:t>
            </a:fld>
            <a:endParaRPr lang="en"/>
          </a:p>
        </p:txBody>
      </p:sp>
      <p:pic>
        <p:nvPicPr>
          <p:cNvPr id="4" name="Picture 3"/>
          <p:cNvPicPr>
            <a:picLocks noChangeAspect="1"/>
          </p:cNvPicPr>
          <p:nvPr/>
        </p:nvPicPr>
        <p:blipFill>
          <a:blip r:embed="rId2"/>
          <a:stretch>
            <a:fillRect/>
          </a:stretch>
        </p:blipFill>
        <p:spPr>
          <a:xfrm>
            <a:off x="1431972" y="1099703"/>
            <a:ext cx="6715592" cy="4043797"/>
          </a:xfrm>
          <a:prstGeom prst="rect">
            <a:avLst/>
          </a:prstGeom>
        </p:spPr>
      </p:pic>
      <p:sp>
        <p:nvSpPr>
          <p:cNvPr id="5" name="TextBox 4"/>
          <p:cNvSpPr txBox="1"/>
          <p:nvPr/>
        </p:nvSpPr>
        <p:spPr>
          <a:xfrm>
            <a:off x="1239983" y="465235"/>
            <a:ext cx="2625436" cy="307777"/>
          </a:xfrm>
          <a:prstGeom prst="rect">
            <a:avLst/>
          </a:prstGeom>
          <a:noFill/>
        </p:spPr>
        <p:txBody>
          <a:bodyPr wrap="square" rtlCol="0">
            <a:spAutoFit/>
          </a:bodyPr>
          <a:lstStyle/>
          <a:p>
            <a:r>
              <a:rPr lang="en-US" b="1" dirty="0" err="1" smtClean="0">
                <a:latin typeface="Times New Roman" panose="02020603050405020304" pitchFamily="18" charset="0"/>
                <a:cs typeface="Times New Roman" panose="02020603050405020304" pitchFamily="18" charset="0"/>
              </a:rPr>
              <a:t>Tìm</a:t>
            </a:r>
            <a:r>
              <a:rPr lang="en-US" b="1" dirty="0" smtClean="0">
                <a:latin typeface="Times New Roman" panose="02020603050405020304" pitchFamily="18" charset="0"/>
                <a:cs typeface="Times New Roman" panose="02020603050405020304" pitchFamily="18" charset="0"/>
              </a:rPr>
              <a:t> k </a:t>
            </a:r>
            <a:r>
              <a:rPr lang="en-US" b="1" dirty="0" err="1" smtClean="0">
                <a:latin typeface="Times New Roman" panose="02020603050405020304" pitchFamily="18" charset="0"/>
                <a:cs typeface="Times New Roman" panose="02020603050405020304" pitchFamily="18" charset="0"/>
              </a:rPr>
              <a:t>tối</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ưu</a:t>
            </a:r>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cho</a:t>
            </a:r>
            <a:r>
              <a:rPr lang="en-US" b="1" dirty="0" smtClean="0">
                <a:latin typeface="Times New Roman" panose="02020603050405020304" pitchFamily="18" charset="0"/>
                <a:cs typeface="Times New Roman" panose="02020603050405020304" pitchFamily="18" charset="0"/>
              </a:rPr>
              <a:t> K-</a:t>
            </a:r>
            <a:r>
              <a:rPr lang="en-US" b="1" dirty="0" err="1" smtClean="0">
                <a:latin typeface="Times New Roman" panose="02020603050405020304" pitchFamily="18" charset="0"/>
                <a:cs typeface="Times New Roman" panose="02020603050405020304" pitchFamily="18" charset="0"/>
              </a:rPr>
              <a:t>Medoids</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257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32</a:t>
            </a:fld>
            <a:endParaRPr lang="en"/>
          </a:p>
        </p:txBody>
      </p:sp>
      <p:pic>
        <p:nvPicPr>
          <p:cNvPr id="4" name="Picture 3"/>
          <p:cNvPicPr>
            <a:picLocks noChangeAspect="1"/>
          </p:cNvPicPr>
          <p:nvPr/>
        </p:nvPicPr>
        <p:blipFill>
          <a:blip r:embed="rId2"/>
          <a:stretch>
            <a:fillRect/>
          </a:stretch>
        </p:blipFill>
        <p:spPr>
          <a:xfrm>
            <a:off x="0" y="946324"/>
            <a:ext cx="9144000" cy="3140767"/>
          </a:xfrm>
          <a:prstGeom prst="rect">
            <a:avLst/>
          </a:prstGeom>
        </p:spPr>
      </p:pic>
      <p:sp>
        <p:nvSpPr>
          <p:cNvPr id="6" name="TextBox 5"/>
          <p:cNvSpPr txBox="1"/>
          <p:nvPr/>
        </p:nvSpPr>
        <p:spPr>
          <a:xfrm>
            <a:off x="1643063" y="178594"/>
            <a:ext cx="5043487" cy="400110"/>
          </a:xfrm>
          <a:prstGeom prst="rect">
            <a:avLst/>
          </a:prstGeom>
          <a:noFill/>
        </p:spPr>
        <p:txBody>
          <a:bodyPr wrap="square" rtlCol="0">
            <a:spAutoFit/>
          </a:bodyPr>
          <a:lstStyle/>
          <a:p>
            <a:r>
              <a:rPr lang="en-US" sz="2000" b="1" dirty="0" err="1" smtClean="0">
                <a:latin typeface="Times New Roman" panose="02020603050405020304" pitchFamily="18" charset="0"/>
                <a:cs typeface="Times New Roman" panose="02020603050405020304" pitchFamily="18" charset="0"/>
              </a:rPr>
              <a:t>Kết</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quả</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phân</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tích</a:t>
            </a:r>
            <a:r>
              <a:rPr lang="en-US" sz="2000" b="1" dirty="0" smtClean="0">
                <a:latin typeface="Times New Roman" panose="02020603050405020304" pitchFamily="18" charset="0"/>
                <a:cs typeface="Times New Roman" panose="02020603050405020304" pitchFamily="18" charset="0"/>
              </a:rPr>
              <a:t> K-</a:t>
            </a:r>
            <a:r>
              <a:rPr lang="en-US" sz="2000" b="1" dirty="0" err="1" smtClean="0">
                <a:latin typeface="Times New Roman" panose="02020603050405020304" pitchFamily="18" charset="0"/>
                <a:cs typeface="Times New Roman" panose="02020603050405020304" pitchFamily="18" charset="0"/>
              </a:rPr>
              <a:t>Medoids</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với</a:t>
            </a:r>
            <a:r>
              <a:rPr lang="en-US" sz="2000" b="1" dirty="0" smtClean="0">
                <a:latin typeface="Times New Roman" panose="02020603050405020304" pitchFamily="18" charset="0"/>
                <a:cs typeface="Times New Roman" panose="02020603050405020304" pitchFamily="18" charset="0"/>
              </a:rPr>
              <a:t> k = 4</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9774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33</a:t>
            </a:fld>
            <a:endParaRPr lang="en"/>
          </a:p>
        </p:txBody>
      </p:sp>
      <p:sp>
        <p:nvSpPr>
          <p:cNvPr id="3" name="TextBox 2"/>
          <p:cNvSpPr txBox="1"/>
          <p:nvPr/>
        </p:nvSpPr>
        <p:spPr>
          <a:xfrm>
            <a:off x="1423771" y="171233"/>
            <a:ext cx="4836319" cy="400110"/>
          </a:xfrm>
          <a:prstGeom prst="rect">
            <a:avLst/>
          </a:prstGeom>
          <a:noFill/>
        </p:spPr>
        <p:txBody>
          <a:bodyPr wrap="square" rtlCol="0">
            <a:spAutoFit/>
          </a:bodyPr>
          <a:lstStyle/>
          <a:p>
            <a:r>
              <a:rPr lang="en-US" sz="2000" b="1" dirty="0" err="1" smtClean="0">
                <a:latin typeface="Times New Roman" panose="02020603050405020304" pitchFamily="18" charset="0"/>
                <a:cs typeface="Times New Roman" panose="02020603050405020304" pitchFamily="18" charset="0"/>
              </a:rPr>
              <a:t>Biểu</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đồ</a:t>
            </a:r>
            <a:r>
              <a:rPr lang="en-US" sz="2000" b="1" dirty="0" smtClean="0">
                <a:latin typeface="Times New Roman" panose="02020603050405020304" pitchFamily="18" charset="0"/>
                <a:cs typeface="Times New Roman" panose="02020603050405020304" pitchFamily="18" charset="0"/>
              </a:rPr>
              <a:t> K-</a:t>
            </a:r>
            <a:r>
              <a:rPr lang="en-US" sz="2000" b="1" dirty="0" err="1" smtClean="0">
                <a:latin typeface="Times New Roman" panose="02020603050405020304" pitchFamily="18" charset="0"/>
                <a:cs typeface="Times New Roman" panose="02020603050405020304" pitchFamily="18" charset="0"/>
              </a:rPr>
              <a:t>Medoids</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với</a:t>
            </a:r>
            <a:r>
              <a:rPr lang="en-US" sz="2000" b="1" dirty="0" smtClean="0">
                <a:latin typeface="Times New Roman" panose="02020603050405020304" pitchFamily="18" charset="0"/>
                <a:cs typeface="Times New Roman" panose="02020603050405020304" pitchFamily="18" charset="0"/>
              </a:rPr>
              <a:t> k = 4 </a:t>
            </a:r>
            <a:endParaRPr lang="en-US" sz="20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678691" y="692728"/>
            <a:ext cx="7535202" cy="4346864"/>
          </a:xfrm>
          <a:prstGeom prst="rect">
            <a:avLst/>
          </a:prstGeom>
        </p:spPr>
      </p:pic>
    </p:spTree>
    <p:extLst>
      <p:ext uri="{BB962C8B-B14F-4D97-AF65-F5344CB8AC3E}">
        <p14:creationId xmlns:p14="http://schemas.microsoft.com/office/powerpoint/2010/main" val="760929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34</a:t>
            </a:fld>
            <a:endParaRPr lang="en"/>
          </a:p>
        </p:txBody>
      </p:sp>
      <p:sp>
        <p:nvSpPr>
          <p:cNvPr id="4" name="TextBox 3"/>
          <p:cNvSpPr txBox="1"/>
          <p:nvPr/>
        </p:nvSpPr>
        <p:spPr>
          <a:xfrm>
            <a:off x="1378528" y="62347"/>
            <a:ext cx="6276108" cy="369332"/>
          </a:xfrm>
          <a:prstGeom prst="rect">
            <a:avLst/>
          </a:prstGeom>
          <a:noFill/>
        </p:spPr>
        <p:txBody>
          <a:bodyPr wrap="square" rtlCol="0">
            <a:spAutoFit/>
          </a:bodyPr>
          <a:lstStyle/>
          <a:p>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Silhouette Coefficient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K-means </a:t>
            </a:r>
            <a:r>
              <a:rPr lang="en-US" sz="1800" b="1" dirty="0" err="1" smtClean="0">
                <a:latin typeface="Times New Roman" panose="02020603050405020304" pitchFamily="18" charset="0"/>
                <a:cs typeface="Times New Roman" panose="02020603050405020304" pitchFamily="18" charset="0"/>
              </a:rPr>
              <a:t>với</a:t>
            </a:r>
            <a:r>
              <a:rPr lang="en-US" sz="1800" b="1" dirty="0" smtClean="0">
                <a:latin typeface="Times New Roman" panose="02020603050405020304" pitchFamily="18" charset="0"/>
                <a:cs typeface="Times New Roman" panose="02020603050405020304" pitchFamily="18" charset="0"/>
              </a:rPr>
              <a:t> k = 4</a:t>
            </a:r>
            <a:endParaRPr lang="en-US" sz="18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74238" y="493378"/>
            <a:ext cx="9218238" cy="943339"/>
          </a:xfrm>
          <a:prstGeom prst="rect">
            <a:avLst/>
          </a:prstGeom>
        </p:spPr>
      </p:pic>
      <p:pic>
        <p:nvPicPr>
          <p:cNvPr id="7" name="Picture 6"/>
          <p:cNvPicPr>
            <a:picLocks noChangeAspect="1"/>
          </p:cNvPicPr>
          <p:nvPr/>
        </p:nvPicPr>
        <p:blipFill>
          <a:blip r:embed="rId3"/>
          <a:stretch>
            <a:fillRect/>
          </a:stretch>
        </p:blipFill>
        <p:spPr>
          <a:xfrm>
            <a:off x="1378528" y="1436717"/>
            <a:ext cx="5854004" cy="3706782"/>
          </a:xfrm>
          <a:prstGeom prst="rect">
            <a:avLst/>
          </a:prstGeom>
        </p:spPr>
      </p:pic>
    </p:spTree>
    <p:extLst>
      <p:ext uri="{BB962C8B-B14F-4D97-AF65-F5344CB8AC3E}">
        <p14:creationId xmlns:p14="http://schemas.microsoft.com/office/powerpoint/2010/main" val="2872390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 smtClean="0"/>
              <a:t>35</a:t>
            </a:fld>
            <a:endParaRPr lang="en"/>
          </a:p>
        </p:txBody>
      </p:sp>
      <p:sp>
        <p:nvSpPr>
          <p:cNvPr id="3" name="TextBox 2"/>
          <p:cNvSpPr txBox="1"/>
          <p:nvPr/>
        </p:nvSpPr>
        <p:spPr>
          <a:xfrm>
            <a:off x="1378528" y="62347"/>
            <a:ext cx="6276108" cy="369332"/>
          </a:xfrm>
          <a:prstGeom prst="rect">
            <a:avLst/>
          </a:prstGeom>
          <a:noFill/>
        </p:spPr>
        <p:txBody>
          <a:bodyPr wrap="square" rtlCol="0">
            <a:spAutoFit/>
          </a:bodyPr>
          <a:lstStyle/>
          <a:p>
            <a:r>
              <a:rPr lang="en-US" sz="1800" b="1" dirty="0" err="1">
                <a:latin typeface="Times New Roman" panose="02020603050405020304" pitchFamily="18" charset="0"/>
                <a:cs typeface="Times New Roman" panose="02020603050405020304" pitchFamily="18" charset="0"/>
              </a:rPr>
              <a:t>Tính</a:t>
            </a:r>
            <a:r>
              <a:rPr lang="en-US" sz="1800" b="1" dirty="0">
                <a:latin typeface="Times New Roman" panose="02020603050405020304" pitchFamily="18" charset="0"/>
                <a:cs typeface="Times New Roman" panose="02020603050405020304" pitchFamily="18" charset="0"/>
              </a:rPr>
              <a:t> Silhouette Coefficient </a:t>
            </a:r>
            <a:r>
              <a:rPr lang="en-US" sz="1800" b="1" dirty="0" err="1">
                <a:latin typeface="Times New Roman" panose="02020603050405020304" pitchFamily="18" charset="0"/>
                <a:cs typeface="Times New Roman" panose="02020603050405020304" pitchFamily="18" charset="0"/>
              </a:rPr>
              <a:t>của</a:t>
            </a: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K-</a:t>
            </a:r>
            <a:r>
              <a:rPr lang="en-US" sz="1800" b="1" dirty="0" err="1" smtClean="0">
                <a:latin typeface="Times New Roman" panose="02020603050405020304" pitchFamily="18" charset="0"/>
                <a:cs typeface="Times New Roman" panose="02020603050405020304" pitchFamily="18" charset="0"/>
              </a:rPr>
              <a:t>Medoids</a:t>
            </a:r>
            <a:r>
              <a:rPr lang="en-US" sz="1800" b="1" dirty="0" smtClean="0">
                <a:latin typeface="Times New Roman" panose="02020603050405020304" pitchFamily="18" charset="0"/>
                <a:cs typeface="Times New Roman" panose="02020603050405020304" pitchFamily="18" charset="0"/>
              </a:rPr>
              <a:t> </a:t>
            </a:r>
            <a:r>
              <a:rPr lang="en-US" sz="1800" b="1" dirty="0" err="1" smtClean="0">
                <a:latin typeface="Times New Roman" panose="02020603050405020304" pitchFamily="18" charset="0"/>
                <a:cs typeface="Times New Roman" panose="02020603050405020304" pitchFamily="18" charset="0"/>
              </a:rPr>
              <a:t>với</a:t>
            </a:r>
            <a:r>
              <a:rPr lang="en-US" sz="1800" b="1" dirty="0" smtClean="0">
                <a:latin typeface="Times New Roman" panose="02020603050405020304" pitchFamily="18" charset="0"/>
                <a:cs typeface="Times New Roman" panose="02020603050405020304" pitchFamily="18" charset="0"/>
              </a:rPr>
              <a:t> k = 4</a:t>
            </a:r>
            <a:endParaRPr lang="en-US" sz="1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505184"/>
            <a:ext cx="9144000" cy="909484"/>
          </a:xfrm>
          <a:prstGeom prst="rect">
            <a:avLst/>
          </a:prstGeom>
        </p:spPr>
      </p:pic>
      <p:pic>
        <p:nvPicPr>
          <p:cNvPr id="5" name="Picture 4"/>
          <p:cNvPicPr>
            <a:picLocks noChangeAspect="1"/>
          </p:cNvPicPr>
          <p:nvPr/>
        </p:nvPicPr>
        <p:blipFill>
          <a:blip r:embed="rId3"/>
          <a:stretch>
            <a:fillRect/>
          </a:stretch>
        </p:blipFill>
        <p:spPr>
          <a:xfrm>
            <a:off x="0" y="1414668"/>
            <a:ext cx="5481831" cy="3728832"/>
          </a:xfrm>
          <a:prstGeom prst="rect">
            <a:avLst/>
          </a:prstGeom>
        </p:spPr>
      </p:pic>
      <p:sp>
        <p:nvSpPr>
          <p:cNvPr id="6" name="TextBox 5"/>
          <p:cNvSpPr txBox="1"/>
          <p:nvPr/>
        </p:nvSpPr>
        <p:spPr>
          <a:xfrm>
            <a:off x="5714350" y="1603597"/>
            <a:ext cx="2912918" cy="1384995"/>
          </a:xfrm>
          <a:prstGeom prst="rect">
            <a:avLst/>
          </a:prstGeom>
          <a:noFill/>
        </p:spPr>
        <p:txBody>
          <a:bodyPr wrap="square" rtlCol="0">
            <a:spAutoFit/>
          </a:bodyPr>
          <a:lstStyle/>
          <a:p>
            <a:pPr algn="just"/>
            <a:r>
              <a:rPr lang="vi-VN" dirty="0">
                <a:latin typeface="Times New Roman" panose="02020603050405020304" pitchFamily="18" charset="0"/>
                <a:cs typeface="Times New Roman" panose="02020603050405020304" pitchFamily="18" charset="0"/>
              </a:rPr>
              <a:t>- Dựa vào thông số trên ta thấy phân cụm của Kmeans có thông số Silhouette Coeﬃcient  gần 1 hơn so với phân cum bằng K-Medoids nên thuật toán K-Means là thuật toán tốt hơn cho tập dữ liệu </a:t>
            </a:r>
            <a:r>
              <a:rPr lang="vi-VN" dirty="0" smtClean="0">
                <a:latin typeface="Times New Roman" panose="02020603050405020304" pitchFamily="18" charset="0"/>
                <a:cs typeface="Times New Roman" panose="02020603050405020304" pitchFamily="18" charset="0"/>
              </a:rPr>
              <a:t>này</a:t>
            </a:r>
            <a:endParaRPr lang="vi-V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2584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36</a:t>
            </a:fld>
            <a:endParaRPr/>
          </a:p>
        </p:txBody>
      </p:sp>
      <p:sp>
        <p:nvSpPr>
          <p:cNvPr id="252" name="Google Shape;252;p37"/>
          <p:cNvSpPr txBox="1">
            <a:spLocks noGrp="1"/>
          </p:cNvSpPr>
          <p:nvPr>
            <p:ph type="ctrTitle" idx="4294967295"/>
          </p:nvPr>
        </p:nvSpPr>
        <p:spPr>
          <a:xfrm>
            <a:off x="1683327" y="426028"/>
            <a:ext cx="6677891" cy="1991591"/>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solidFill>
                  <a:schemeClr val="accent4"/>
                </a:solidFill>
                <a:latin typeface="Times New Roman" panose="02020603050405020304" pitchFamily="18" charset="0"/>
                <a:cs typeface="Times New Roman" panose="02020603050405020304" pitchFamily="18" charset="0"/>
              </a:rPr>
              <a:t>Cảm ơn thầy và các bạn đã lắng nghe</a:t>
            </a:r>
            <a:endParaRPr sz="6000" dirty="0">
              <a:solidFill>
                <a:schemeClr val="accent4"/>
              </a:solidFill>
              <a:latin typeface="Times New Roman" panose="02020603050405020304" pitchFamily="18" charset="0"/>
              <a:cs typeface="Times New Roman" panose="02020603050405020304" pitchFamily="18" charset="0"/>
            </a:endParaRPr>
          </a:p>
        </p:txBody>
      </p:sp>
      <p:sp>
        <p:nvSpPr>
          <p:cNvPr id="253" name="Google Shape;253;p37"/>
          <p:cNvSpPr txBox="1">
            <a:spLocks noGrp="1"/>
          </p:cNvSpPr>
          <p:nvPr>
            <p:ph type="subTitle" idx="4294967295"/>
          </p:nvPr>
        </p:nvSpPr>
        <p:spPr>
          <a:xfrm>
            <a:off x="2369559" y="2773507"/>
            <a:ext cx="5305425" cy="1857375"/>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 sz="3600" b="1" dirty="0">
                <a:latin typeface="Times New Roman" panose="02020603050405020304" pitchFamily="18" charset="0"/>
                <a:cs typeface="Times New Roman" panose="02020603050405020304" pitchFamily="18" charset="0"/>
              </a:rPr>
              <a:t>Any questions?</a:t>
            </a:r>
            <a:endParaRPr sz="3600" b="1" dirty="0">
              <a:latin typeface="Times New Roman" panose="02020603050405020304" pitchFamily="18" charset="0"/>
              <a:cs typeface="Times New Roman" panose="02020603050405020304" pitchFamily="18" charset="0"/>
            </a:endParaRPr>
          </a:p>
          <a:p>
            <a:pPr marL="0" lvl="0" indent="0" algn="ctr" rtl="0">
              <a:spcBef>
                <a:spcPts val="600"/>
              </a:spcBef>
              <a:spcAft>
                <a:spcPts val="0"/>
              </a:spcAft>
              <a:buClr>
                <a:schemeClr val="dk1"/>
              </a:buClr>
              <a:buSzPts val="1100"/>
              <a:buFont typeface="Arial"/>
              <a:buNone/>
            </a:pPr>
            <a:endParaRPr sz="36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9"/>
          <p:cNvSpPr txBox="1">
            <a:spLocks noGrp="1"/>
          </p:cNvSpPr>
          <p:nvPr>
            <p:ph type="ctrTitle"/>
          </p:nvPr>
        </p:nvSpPr>
        <p:spPr>
          <a:xfrm>
            <a:off x="2335580" y="822970"/>
            <a:ext cx="4591000" cy="784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1. Tập dữ liệu</a:t>
            </a:r>
            <a:endParaRPr dirty="0">
              <a:latin typeface="Times New Roman" panose="02020603050405020304" pitchFamily="18" charset="0"/>
              <a:cs typeface="Times New Roman" panose="02020603050405020304" pitchFamily="18" charset="0"/>
            </a:endParaRPr>
          </a:p>
        </p:txBody>
      </p:sp>
      <p:sp>
        <p:nvSpPr>
          <p:cNvPr id="85" name="Google Shape;85;p19"/>
          <p:cNvSpPr txBox="1">
            <a:spLocks noGrp="1"/>
          </p:cNvSpPr>
          <p:nvPr>
            <p:ph type="subTitle" idx="1"/>
          </p:nvPr>
        </p:nvSpPr>
        <p:spPr>
          <a:xfrm>
            <a:off x="831273" y="1988127"/>
            <a:ext cx="8312727" cy="2369127"/>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smtClean="0">
                <a:latin typeface="Times New Roman" panose="02020603050405020304" pitchFamily="18" charset="0"/>
                <a:cs typeface="Times New Roman" panose="02020603050405020304" pitchFamily="18" charset="0"/>
              </a:rPr>
              <a:t>BathSoap</a:t>
            </a:r>
          </a:p>
          <a:p>
            <a:pPr marL="285750" lvl="0" indent="-285750" algn="just">
              <a:buFont typeface="Arial" panose="020B0604020202020204" pitchFamily="34" charset="0"/>
              <a:buChar char="•"/>
            </a:pPr>
            <a:r>
              <a:rPr lang="en-GB" dirty="0" err="1" smtClean="0">
                <a:latin typeface="Times New Roman" panose="02020603050405020304" pitchFamily="18" charset="0"/>
                <a:cs typeface="Times New Roman" panose="02020603050405020304" pitchFamily="18" charset="0"/>
              </a:rPr>
              <a:t>Để</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theo</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dõi</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hành</a:t>
            </a:r>
            <a:r>
              <a:rPr lang="en-GB" dirty="0" smtClean="0">
                <a:latin typeface="Times New Roman" panose="02020603050405020304" pitchFamily="18" charset="0"/>
                <a:cs typeface="Times New Roman" panose="02020603050405020304" pitchFamily="18" charset="0"/>
              </a:rPr>
              <a:t> vi </a:t>
            </a:r>
            <a:r>
              <a:rPr lang="en-GB" dirty="0" err="1" smtClean="0">
                <a:latin typeface="Times New Roman" panose="02020603050405020304" pitchFamily="18" charset="0"/>
                <a:cs typeface="Times New Roman" panose="02020603050405020304" pitchFamily="18" charset="0"/>
              </a:rPr>
              <a:t>mua</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hàng</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CRISA </a:t>
            </a:r>
            <a:r>
              <a:rPr lang="en-GB" dirty="0" err="1">
                <a:latin typeface="Times New Roman" panose="02020603050405020304" pitchFamily="18" charset="0"/>
                <a:cs typeface="Times New Roman" panose="02020603050405020304" pitchFamily="18" charset="0"/>
              </a:rPr>
              <a:t>đã</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tạo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thành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các</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bảng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quan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sát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hộ</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gia</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đình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tại</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hơn</a:t>
            </a:r>
            <a:r>
              <a:rPr lang="en-GB" dirty="0">
                <a:latin typeface="Times New Roman" panose="02020603050405020304" pitchFamily="18" charset="0"/>
                <a:cs typeface="Times New Roman" panose="02020603050405020304" pitchFamily="18" charset="0"/>
              </a:rPr>
              <a:t> 100 </a:t>
            </a:r>
            <a:r>
              <a:rPr lang="en-GB" dirty="0" err="1">
                <a:latin typeface="Times New Roman" panose="02020603050405020304" pitchFamily="18" charset="0"/>
                <a:cs typeface="Times New Roman" panose="02020603050405020304" pitchFamily="18" charset="0"/>
              </a:rPr>
              <a:t>thành</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phố</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và</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trấn</a:t>
            </a:r>
            <a:r>
              <a:rPr lang="en-GB" dirty="0">
                <a:latin typeface="Times New Roman" panose="02020603050405020304" pitchFamily="18" charset="0"/>
                <a:cs typeface="Times New Roman" panose="02020603050405020304" pitchFamily="18" charset="0"/>
              </a:rPr>
              <a:t> ở </a:t>
            </a:r>
            <a:r>
              <a:rPr lang="en-GB" dirty="0" err="1">
                <a:latin typeface="Times New Roman" panose="02020603050405020304" pitchFamily="18" charset="0"/>
                <a:cs typeface="Times New Roman" panose="02020603050405020304" pitchFamily="18" charset="0"/>
              </a:rPr>
              <a:t>Ấn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Độ</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bao</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gồm</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hầu</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hết</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trường</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đô</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thị</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Ấn</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Độ</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600 </a:t>
            </a:r>
            <a:r>
              <a:rPr lang="en-GB" dirty="0" err="1" smtClean="0">
                <a:latin typeface="Times New Roman" panose="02020603050405020304" pitchFamily="18" charset="0"/>
                <a:cs typeface="Times New Roman" panose="02020603050405020304" pitchFamily="18" charset="0"/>
              </a:rPr>
              <a:t>dòng</a:t>
            </a:r>
            <a:r>
              <a:rPr lang="en-GB" dirty="0" smtClean="0">
                <a:latin typeface="Times New Roman" panose="02020603050405020304" pitchFamily="18" charset="0"/>
                <a:cs typeface="Times New Roman" panose="02020603050405020304" pitchFamily="18" charset="0"/>
              </a:rPr>
              <a:t>, 46 </a:t>
            </a:r>
            <a:r>
              <a:rPr lang="en-GB" dirty="0" err="1" smtClean="0">
                <a:latin typeface="Times New Roman" panose="02020603050405020304" pitchFamily="18" charset="0"/>
                <a:cs typeface="Times New Roman" panose="02020603050405020304" pitchFamily="18" charset="0"/>
              </a:rPr>
              <a:t>cột</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chứa</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dữ</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liệu</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của</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các</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hộ</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gia</a:t>
            </a:r>
            <a:r>
              <a:rPr lang="en-GB" dirty="0" smtClean="0">
                <a:latin typeface="Times New Roman" panose="02020603050405020304" pitchFamily="18" charset="0"/>
                <a:cs typeface="Times New Roman" panose="02020603050405020304" pitchFamily="18" charset="0"/>
              </a:rPr>
              <a:t> </a:t>
            </a:r>
            <a:r>
              <a:rPr lang="en-GB" dirty="0" err="1" smtClean="0">
                <a:latin typeface="Times New Roman" panose="02020603050405020304" pitchFamily="18" charset="0"/>
                <a:cs typeface="Times New Roman" panose="02020603050405020304" pitchFamily="18" charset="0"/>
              </a:rPr>
              <a:t>đình</a:t>
            </a:r>
            <a:endParaRPr lang="en"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 dirty="0">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endParaRPr lang="e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20"/>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3" name="TextBox 2"/>
          <p:cNvSpPr txBox="1"/>
          <p:nvPr/>
        </p:nvSpPr>
        <p:spPr>
          <a:xfrm>
            <a:off x="1302327" y="0"/>
            <a:ext cx="7890164" cy="4893647"/>
          </a:xfrm>
          <a:prstGeom prst="rect">
            <a:avLst/>
          </a:prstGeom>
          <a:noFill/>
        </p:spPr>
        <p:txBody>
          <a:bodyPr wrap="square" rtlCol="0">
            <a:spAutoFit/>
          </a:bodyPr>
          <a:lstStyle/>
          <a:p>
            <a:r>
              <a:rPr lang="vi-VN" sz="1200" dirty="0">
                <a:latin typeface="Times New Roman" panose="02020603050405020304" pitchFamily="18" charset="0"/>
                <a:cs typeface="Times New Roman" panose="02020603050405020304" pitchFamily="18" charset="0"/>
              </a:rPr>
              <a:t> MEM: Mã định danh duy nhất cho mỗi hộ gia đình</a:t>
            </a:r>
          </a:p>
          <a:p>
            <a:r>
              <a:rPr lang="vi-VN" sz="1200" dirty="0">
                <a:latin typeface="Times New Roman" panose="02020603050405020304" pitchFamily="18" charset="0"/>
                <a:cs typeface="Times New Roman" panose="02020603050405020304" pitchFamily="18" charset="0"/>
              </a:rPr>
              <a:t>  SEC: Loại kinh tế xã hội (1 = cao, 5 = thấp)</a:t>
            </a:r>
          </a:p>
          <a:p>
            <a:r>
              <a:rPr lang="vi-VN" sz="1200" dirty="0">
                <a:latin typeface="Times New Roman" panose="02020603050405020304" pitchFamily="18" charset="0"/>
                <a:cs typeface="Times New Roman" panose="02020603050405020304" pitchFamily="18" charset="0"/>
              </a:rPr>
              <a:t>  FEH: Thói quen ăn uống thực phẩm (1 = ăn chay, 2 = rau nhưng ăn trứng, 3 = không ăn chay., 0 = không được chỉ định)</a:t>
            </a:r>
          </a:p>
          <a:p>
            <a:r>
              <a:rPr lang="vi-VN" sz="1200" dirty="0">
                <a:latin typeface="Times New Roman" panose="02020603050405020304" pitchFamily="18" charset="0"/>
                <a:cs typeface="Times New Roman" panose="02020603050405020304" pitchFamily="18" charset="0"/>
              </a:rPr>
              <a:t>  MT:	Ngôn ngữ mẹ đẻ (xem bảng trong trang tính) </a:t>
            </a:r>
          </a:p>
          <a:p>
            <a:r>
              <a:rPr lang="vi-VN" sz="1200" dirty="0">
                <a:latin typeface="Times New Roman" panose="02020603050405020304" pitchFamily="18" charset="0"/>
                <a:cs typeface="Times New Roman" panose="02020603050405020304" pitchFamily="18" charset="0"/>
              </a:rPr>
              <a:t>  SEX: Giới tính (Nam, nữ)</a:t>
            </a:r>
          </a:p>
          <a:p>
            <a:r>
              <a:rPr lang="vi-VN" sz="1200" dirty="0">
                <a:latin typeface="Times New Roman" panose="02020603050405020304" pitchFamily="18" charset="0"/>
                <a:cs typeface="Times New Roman" panose="02020603050405020304" pitchFamily="18" charset="0"/>
              </a:rPr>
              <a:t>  AGE: Tuổi</a:t>
            </a:r>
          </a:p>
          <a:p>
            <a:r>
              <a:rPr lang="vi-VN" sz="1200" dirty="0">
                <a:latin typeface="Times New Roman" panose="02020603050405020304" pitchFamily="18" charset="0"/>
                <a:cs typeface="Times New Roman" panose="02020603050405020304" pitchFamily="18" charset="0"/>
              </a:rPr>
              <a:t>  EDU:Giáo dục</a:t>
            </a:r>
          </a:p>
          <a:p>
            <a:r>
              <a:rPr lang="vi-VN" sz="1200" dirty="0">
                <a:latin typeface="Times New Roman" panose="02020603050405020304" pitchFamily="18" charset="0"/>
                <a:cs typeface="Times New Roman" panose="02020603050405020304" pitchFamily="18" charset="0"/>
              </a:rPr>
              <a:t>  HS: Số lượng thành viên trong gia đình</a:t>
            </a:r>
          </a:p>
          <a:p>
            <a:r>
              <a:rPr lang="vi-VN" sz="1200" dirty="0">
                <a:latin typeface="Times New Roman" panose="02020603050405020304" pitchFamily="18" charset="0"/>
                <a:cs typeface="Times New Roman" panose="02020603050405020304" pitchFamily="18" charset="0"/>
              </a:rPr>
              <a:t>  CHILD:Số trẻ em trong gia đình</a:t>
            </a:r>
          </a:p>
          <a:p>
            <a:r>
              <a:rPr lang="vi-VN" sz="1200" dirty="0">
                <a:latin typeface="Times New Roman" panose="02020603050405020304" pitchFamily="18" charset="0"/>
                <a:cs typeface="Times New Roman" panose="02020603050405020304" pitchFamily="18" charset="0"/>
              </a:rPr>
              <a:t>  CS: Tivi (có/ Không)</a:t>
            </a:r>
          </a:p>
          <a:p>
            <a:r>
              <a:rPr lang="vi-VN" sz="1200" dirty="0">
                <a:latin typeface="Times New Roman" panose="02020603050405020304" pitchFamily="18" charset="0"/>
                <a:cs typeface="Times New Roman" panose="02020603050405020304" pitchFamily="18" charset="0"/>
              </a:rPr>
              <a:t>  Affluence Index: Chỉ số giàu có</a:t>
            </a:r>
          </a:p>
          <a:p>
            <a:r>
              <a:rPr lang="vi-VN" sz="1200" dirty="0">
                <a:latin typeface="Times New Roman" panose="02020603050405020304" pitchFamily="18" charset="0"/>
                <a:cs typeface="Times New Roman" panose="02020603050405020304" pitchFamily="18" charset="0"/>
              </a:rPr>
              <a:t>  No. of Brands: Số lượng thương hiệu đã mua</a:t>
            </a:r>
          </a:p>
          <a:p>
            <a:r>
              <a:rPr lang="vi-VN" sz="1200" dirty="0">
                <a:latin typeface="Times New Roman" panose="02020603050405020304" pitchFamily="18" charset="0"/>
                <a:cs typeface="Times New Roman" panose="02020603050405020304" pitchFamily="18" charset="0"/>
              </a:rPr>
              <a:t>  Brand Runs: Số lượng trường hợp mua liên tiếp của các thương hiệu</a:t>
            </a:r>
          </a:p>
          <a:p>
            <a:r>
              <a:rPr lang="vi-VN" sz="1200" dirty="0">
                <a:latin typeface="Times New Roman" panose="02020603050405020304" pitchFamily="18" charset="0"/>
                <a:cs typeface="Times New Roman" panose="02020603050405020304" pitchFamily="18" charset="0"/>
              </a:rPr>
              <a:t>  Total Volume: </a:t>
            </a:r>
          </a:p>
          <a:p>
            <a:r>
              <a:rPr lang="vi-VN" sz="1200" dirty="0">
                <a:latin typeface="Times New Roman" panose="02020603050405020304" pitchFamily="18" charset="0"/>
                <a:cs typeface="Times New Roman" panose="02020603050405020304" pitchFamily="18" charset="0"/>
              </a:rPr>
              <a:t>  No. of  Trans: Số lượng giao dịch mua hàng; Nhiều thương hiệu được mua trong một tháng được tính là các giao dịch riêng biệt</a:t>
            </a:r>
          </a:p>
          <a:p>
            <a:r>
              <a:rPr lang="vi-VN" sz="1200" dirty="0">
                <a:latin typeface="Times New Roman" panose="02020603050405020304" pitchFamily="18" charset="0"/>
                <a:cs typeface="Times New Roman" panose="02020603050405020304" pitchFamily="18" charset="0"/>
              </a:rPr>
              <a:t>  Value: Tổng giá trị</a:t>
            </a:r>
          </a:p>
          <a:p>
            <a:r>
              <a:rPr lang="vi-VN" sz="1200" dirty="0">
                <a:latin typeface="Times New Roman" panose="02020603050405020304" pitchFamily="18" charset="0"/>
                <a:cs typeface="Times New Roman" panose="02020603050405020304" pitchFamily="18" charset="0"/>
              </a:rPr>
              <a:t>  Trans / Brand Runs: Giao dịch trung bình trên mỗi thương hiệu.</a:t>
            </a:r>
          </a:p>
          <a:p>
            <a:r>
              <a:rPr lang="vi-VN" sz="1200" dirty="0">
                <a:latin typeface="Times New Roman" panose="02020603050405020304" pitchFamily="18" charset="0"/>
                <a:cs typeface="Times New Roman" panose="02020603050405020304" pitchFamily="18" charset="0"/>
              </a:rPr>
              <a:t>  Vol/Tran :</a:t>
            </a:r>
          </a:p>
          <a:p>
            <a:r>
              <a:rPr lang="vi-VN" sz="1200" dirty="0">
                <a:latin typeface="Times New Roman" panose="02020603050405020304" pitchFamily="18" charset="0"/>
                <a:cs typeface="Times New Roman" panose="02020603050405020304" pitchFamily="18" charset="0"/>
              </a:rPr>
              <a:t>  Avg. Price: Giá trị mua trung bình</a:t>
            </a:r>
          </a:p>
          <a:p>
            <a:r>
              <a:rPr lang="vi-VN" sz="1200" dirty="0">
                <a:latin typeface="Times New Roman" panose="02020603050405020304" pitchFamily="18" charset="0"/>
                <a:cs typeface="Times New Roman" panose="02020603050405020304" pitchFamily="18" charset="0"/>
              </a:rPr>
              <a:t>  Pur Vol No Promo - %: Phần trăm khối lượng mua theo chương trình khuyến mãi/không khuyến mãi</a:t>
            </a:r>
          </a:p>
          <a:p>
            <a:r>
              <a:rPr lang="vi-VN" sz="1200" dirty="0">
                <a:latin typeface="Times New Roman" panose="02020603050405020304" pitchFamily="18" charset="0"/>
                <a:cs typeface="Times New Roman" panose="02020603050405020304" pitchFamily="18" charset="0"/>
              </a:rPr>
              <a:t>  Pur Vol Promo 6 %: Phần trăm khối lượng mua theo Mã khuyến mãi 6</a:t>
            </a:r>
          </a:p>
          <a:p>
            <a:r>
              <a:rPr lang="vi-VN" sz="1200" dirty="0">
                <a:latin typeface="Times New Roman" panose="02020603050405020304" pitchFamily="18" charset="0"/>
                <a:cs typeface="Times New Roman" panose="02020603050405020304" pitchFamily="18" charset="0"/>
              </a:rPr>
              <a:t>  Pur Vol Other Promo % : Phần trăm khối lượng mua theo các chương trình khuyến mãi khác</a:t>
            </a:r>
          </a:p>
          <a:p>
            <a:r>
              <a:rPr lang="vi-VN" sz="1200" dirty="0">
                <a:latin typeface="Times New Roman" panose="02020603050405020304" pitchFamily="18" charset="0"/>
                <a:cs typeface="Times New Roman" panose="02020603050405020304" pitchFamily="18" charset="0"/>
              </a:rPr>
              <a:t>  Br. Cd. (57, 144), 55, 272, 286, 24, 481, 352,5 and 999 (others): : Phần trăm khối lượng mua của thương hiệu </a:t>
            </a:r>
          </a:p>
          <a:p>
            <a:r>
              <a:rPr lang="vi-VN" sz="1200" dirty="0">
                <a:latin typeface="Times New Roman" panose="02020603050405020304" pitchFamily="18" charset="0"/>
                <a:cs typeface="Times New Roman" panose="02020603050405020304" pitchFamily="18" charset="0"/>
              </a:rPr>
              <a:t>  Price  Cat 1 to 4 :Phần trăm khối lượng mua theo danh mục giá</a:t>
            </a:r>
          </a:p>
          <a:p>
            <a:r>
              <a:rPr lang="vi-VN" sz="1200" dirty="0">
                <a:latin typeface="Times New Roman" panose="02020603050405020304" pitchFamily="18" charset="0"/>
                <a:cs typeface="Times New Roman" panose="02020603050405020304" pitchFamily="18" charset="0"/>
              </a:rPr>
              <a:t>  Proposition   Cat 5 to 15 : Phần trăm khối lượng mua theo danh mục đề xuất sản phẩm</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2. INPUT &amp; OUTPUT</a:t>
            </a:r>
            <a:endParaRPr dirty="0">
              <a:latin typeface="Times New Roman" panose="02020603050405020304" pitchFamily="18" charset="0"/>
              <a:cs typeface="Times New Roman" panose="02020603050405020304" pitchFamily="18" charset="0"/>
            </a:endParaRPr>
          </a:p>
        </p:txBody>
      </p:sp>
      <p:sp>
        <p:nvSpPr>
          <p:cNvPr id="97" name="Google Shape;97;p21"/>
          <p:cNvSpPr txBox="1">
            <a:spLocks noGrp="1"/>
          </p:cNvSpPr>
          <p:nvPr>
            <p:ph type="body" idx="1"/>
          </p:nvPr>
        </p:nvSpPr>
        <p:spPr>
          <a:prstGeom prst="rect">
            <a:avLst/>
          </a:prstGeom>
        </p:spPr>
        <p:txBody>
          <a:bodyPr spcFirstLastPara="1" wrap="square" lIns="0" tIns="0" rIns="0" bIns="0" anchor="t" anchorCtr="0">
            <a:noAutofit/>
          </a:bodyPr>
          <a:lstStyle/>
          <a:p>
            <a:pPr lvl="0"/>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Input: </a:t>
            </a:r>
            <a:r>
              <a:rPr lang="en-US" dirty="0" err="1">
                <a:latin typeface="Times New Roman" panose="02020603050405020304" pitchFamily="18" charset="0"/>
                <a:cs typeface="Times New Roman" panose="02020603050405020304" pitchFamily="18" charset="0"/>
              </a:rPr>
              <a:t>Avg</a:t>
            </a:r>
            <a:r>
              <a:rPr lang="en-US" dirty="0">
                <a:latin typeface="Times New Roman" panose="02020603050405020304" pitchFamily="18" charset="0"/>
                <a:cs typeface="Times New Roman" panose="02020603050405020304" pitchFamily="18" charset="0"/>
              </a:rPr>
              <a:t>..Price, Trans...</a:t>
            </a:r>
            <a:r>
              <a:rPr lang="en-US" dirty="0" err="1">
                <a:latin typeface="Times New Roman" panose="02020603050405020304" pitchFamily="18" charset="0"/>
                <a:cs typeface="Times New Roman" panose="02020603050405020304" pitchFamily="18" charset="0"/>
              </a:rPr>
              <a:t>Brand.Runs</a:t>
            </a:r>
            <a:r>
              <a:rPr lang="en-US" dirty="0">
                <a:latin typeface="Times New Roman" panose="02020603050405020304" pitchFamily="18" charset="0"/>
                <a:cs typeface="Times New Roman" panose="02020603050405020304" pitchFamily="18" charset="0"/>
              </a:rPr>
              <a:t>, No..of..Trans,No..</a:t>
            </a:r>
            <a:r>
              <a:rPr lang="en-US" dirty="0" err="1">
                <a:latin typeface="Times New Roman" panose="02020603050405020304" pitchFamily="18" charset="0"/>
                <a:cs typeface="Times New Roman" panose="02020603050405020304" pitchFamily="18" charset="0"/>
              </a:rPr>
              <a:t>of.Brands</a:t>
            </a:r>
            <a:r>
              <a:rPr lang="en-US" dirty="0">
                <a:latin typeface="Times New Roman" panose="02020603050405020304" pitchFamily="18" charset="0"/>
                <a:cs typeface="Times New Roman" panose="02020603050405020304" pitchFamily="18" charset="0"/>
              </a:rPr>
              <a:t>, Others.999, </a:t>
            </a:r>
            <a:r>
              <a:rPr lang="en-US" dirty="0" err="1">
                <a:latin typeface="Times New Roman" panose="02020603050405020304" pitchFamily="18" charset="0"/>
                <a:cs typeface="Times New Roman" panose="02020603050405020304" pitchFamily="18" charset="0"/>
              </a:rPr>
              <a:t>Total.Volume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Value,maxBrCd</a:t>
            </a:r>
            <a:endParaRPr lang="en-US" dirty="0">
              <a:latin typeface="Times New Roman" panose="02020603050405020304" pitchFamily="18" charset="0"/>
              <a:cs typeface="Times New Roman" panose="02020603050405020304" pitchFamily="18" charset="0"/>
            </a:endParaRPr>
          </a:p>
          <a:p>
            <a:pPr lvl="0"/>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Output: </a:t>
            </a:r>
            <a:r>
              <a:rPr lang="en-US" dirty="0" err="1">
                <a:latin typeface="Times New Roman" panose="02020603050405020304" pitchFamily="18" charset="0"/>
                <a:cs typeface="Times New Roman" panose="02020603050405020304" pitchFamily="18" charset="0"/>
              </a:rPr>
              <a:t>Sử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thuật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toán</a:t>
            </a:r>
            <a:r>
              <a:rPr lang="en-US" dirty="0">
                <a:latin typeface="Times New Roman" panose="02020603050405020304" pitchFamily="18" charset="0"/>
                <a:cs typeface="Times New Roman" panose="02020603050405020304" pitchFamily="18" charset="0"/>
              </a:rPr>
              <a:t> K-means </a:t>
            </a:r>
            <a:r>
              <a:rPr lang="en-US" dirty="0" err="1">
                <a:latin typeface="Times New Roman" panose="02020603050405020304" pitchFamily="18" charset="0"/>
                <a:cs typeface="Times New Roman" panose="02020603050405020304" pitchFamily="18" charset="0"/>
              </a:rPr>
              <a:t>để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định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nhóm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hộ</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dữa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biến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vào</a:t>
            </a:r>
            <a:endParaRPr dirty="0">
              <a:latin typeface="Times New Roman" panose="02020603050405020304" pitchFamily="18" charset="0"/>
              <a:cs typeface="Times New Roman" panose="02020603050405020304" pitchFamily="18" charset="0"/>
            </a:endParaRPr>
          </a:p>
        </p:txBody>
      </p:sp>
      <p:sp>
        <p:nvSpPr>
          <p:cNvPr id="98" name="Google Shape;98;p21"/>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9" name="Google Shape;109;p22"/>
          <p:cNvSpPr txBox="1">
            <a:spLocks noGrp="1"/>
          </p:cNvSpPr>
          <p:nvPr>
            <p:ph type="sldNum" sz="quarter"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103" name="Google Shape;103;p22"/>
          <p:cNvSpPr txBox="1">
            <a:spLocks noGrp="1"/>
          </p:cNvSpPr>
          <p:nvPr>
            <p:ph type="ctrTitle" idx="4294967295"/>
          </p:nvPr>
        </p:nvSpPr>
        <p:spPr>
          <a:xfrm>
            <a:off x="1286621" y="201654"/>
            <a:ext cx="6927272" cy="113717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latin typeface="Times New Roman" panose="02020603050405020304" pitchFamily="18" charset="0"/>
                <a:cs typeface="Times New Roman" panose="02020603050405020304" pitchFamily="18" charset="0"/>
              </a:rPr>
              <a:t>3. </a:t>
            </a:r>
            <a:r>
              <a:rPr lang="en" sz="6000" dirty="0" smtClean="0">
                <a:latin typeface="Times New Roman" panose="02020603050405020304" pitchFamily="18" charset="0"/>
                <a:cs typeface="Times New Roman" panose="02020603050405020304" pitchFamily="18" charset="0"/>
              </a:rPr>
              <a:t>Thuật </a:t>
            </a:r>
            <a:r>
              <a:rPr lang="en" sz="6000" dirty="0">
                <a:latin typeface="Times New Roman" panose="02020603050405020304" pitchFamily="18" charset="0"/>
                <a:cs typeface="Times New Roman" panose="02020603050405020304" pitchFamily="18" charset="0"/>
              </a:rPr>
              <a:t>toán sử dụng</a:t>
            </a:r>
            <a:endParaRPr sz="6000" dirty="0">
              <a:latin typeface="Times New Roman" panose="02020603050405020304" pitchFamily="18" charset="0"/>
              <a:cs typeface="Times New Roman" panose="02020603050405020304" pitchFamily="18" charset="0"/>
            </a:endParaRPr>
          </a:p>
        </p:txBody>
      </p:sp>
      <p:sp>
        <p:nvSpPr>
          <p:cNvPr id="104" name="Google Shape;104;p22"/>
          <p:cNvSpPr txBox="1">
            <a:spLocks noGrp="1"/>
          </p:cNvSpPr>
          <p:nvPr>
            <p:ph type="subTitle" idx="4294967295"/>
          </p:nvPr>
        </p:nvSpPr>
        <p:spPr>
          <a:xfrm>
            <a:off x="1493431" y="2551670"/>
            <a:ext cx="6720462" cy="1251403"/>
          </a:xfrm>
          <a:prstGeom prst="rect">
            <a:avLst/>
          </a:prstGeom>
        </p:spPr>
        <p:txBody>
          <a:bodyPr spcFirstLastPara="1" wrap="square" lIns="0" tIns="0" rIns="0" bIns="0" anchor="t" anchorCtr="0">
            <a:noAutofit/>
          </a:bodyPr>
          <a:lstStyle/>
          <a:p>
            <a:pPr marL="0" lvl="0" indent="0">
              <a:spcBef>
                <a:spcPts val="600"/>
              </a:spcBef>
              <a:spcAft>
                <a:spcPts val="0"/>
              </a:spcAft>
              <a:buNone/>
            </a:pPr>
            <a:r>
              <a:rPr lang="en-US" dirty="0" err="1" smtClean="0">
                <a:latin typeface="Times New Roman" panose="02020603050405020304" pitchFamily="18" charset="0"/>
                <a:cs typeface="Times New Roman" panose="02020603050405020304" pitchFamily="18" charset="0"/>
              </a:rPr>
              <a:t>Sử</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dụng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thuật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cụm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để</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giải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quyết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K-means, DBSCAN, K-</a:t>
            </a:r>
            <a:r>
              <a:rPr lang="en-US" dirty="0" err="1" smtClean="0">
                <a:latin typeface="Times New Roman" panose="02020603050405020304" pitchFamily="18" charset="0"/>
                <a:cs typeface="Times New Roman" panose="02020603050405020304" pitchFamily="18" charset="0"/>
              </a:rPr>
              <a:t>medoids</a:t>
            </a:r>
            <a:endParaRPr dirty="0">
              <a:latin typeface="Times New Roman" panose="02020603050405020304" pitchFamily="18" charset="0"/>
              <a:cs typeface="Times New Roman" panose="02020603050405020304" pitchFamily="18" charset="0"/>
            </a:endParaRPr>
          </a:p>
        </p:txBody>
      </p:sp>
      <p:sp>
        <p:nvSpPr>
          <p:cNvPr id="105" name="Google Shape;105;p22"/>
          <p:cNvSpPr/>
          <p:nvPr/>
        </p:nvSpPr>
        <p:spPr>
          <a:xfrm>
            <a:off x="4639808" y="955220"/>
            <a:ext cx="1277594" cy="129460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6" name="Google Shape;106;p22"/>
          <p:cNvSpPr/>
          <p:nvPr/>
        </p:nvSpPr>
        <p:spPr>
          <a:xfrm rot="1473078">
            <a:off x="3478170" y="1601627"/>
            <a:ext cx="746986" cy="727631"/>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7" name="Google Shape;107;p22"/>
          <p:cNvSpPr/>
          <p:nvPr/>
        </p:nvSpPr>
        <p:spPr>
          <a:xfrm>
            <a:off x="4392708" y="831500"/>
            <a:ext cx="327032" cy="31779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08" name="Google Shape;108;p22"/>
          <p:cNvSpPr/>
          <p:nvPr/>
        </p:nvSpPr>
        <p:spPr>
          <a:xfrm rot="2487314">
            <a:off x="4182387" y="2273458"/>
            <a:ext cx="232678" cy="22610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3"/>
          <p:cNvSpPr txBox="1">
            <a:spLocks noGrp="1"/>
          </p:cNvSpPr>
          <p:nvPr>
            <p:ph type="title"/>
          </p:nvPr>
        </p:nvSpPr>
        <p:spPr>
          <a:xfrm>
            <a:off x="1569070" y="605988"/>
            <a:ext cx="5887500" cy="445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4. Phương pháp đánh giá </a:t>
            </a:r>
            <a:r>
              <a:rPr lang="en" dirty="0" smtClean="0">
                <a:latin typeface="Times New Roman" panose="02020603050405020304" pitchFamily="18" charset="0"/>
                <a:cs typeface="Times New Roman" panose="02020603050405020304" pitchFamily="18" charset="0"/>
              </a:rPr>
              <a:t>về thuật toán</a:t>
            </a:r>
            <a:endParaRPr dirty="0">
              <a:latin typeface="Times New Roman" panose="02020603050405020304" pitchFamily="18" charset="0"/>
              <a:cs typeface="Times New Roman" panose="02020603050405020304" pitchFamily="18" charset="0"/>
            </a:endParaRPr>
          </a:p>
        </p:txBody>
      </p:sp>
      <p:sp>
        <p:nvSpPr>
          <p:cNvPr id="114" name="Google Shape;114;p23"/>
          <p:cNvSpPr txBox="1">
            <a:spLocks noGrp="1"/>
          </p:cNvSpPr>
          <p:nvPr>
            <p:ph type="body" idx="1"/>
          </p:nvPr>
        </p:nvSpPr>
        <p:spPr>
          <a:xfrm>
            <a:off x="1628224" y="1428825"/>
            <a:ext cx="6127729" cy="29088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b="1" dirty="0"/>
          </a:p>
          <a:p>
            <a:r>
              <a:rPr lang="en" dirty="0"/>
              <a:t>- Ở đây chúng em </a:t>
            </a:r>
            <a:r>
              <a:rPr lang="en" dirty="0" smtClean="0"/>
              <a:t>sử </a:t>
            </a:r>
            <a:r>
              <a:rPr lang="en-US" dirty="0" smtClean="0"/>
              <a:t>d</a:t>
            </a:r>
            <a:r>
              <a:rPr lang="en" dirty="0" smtClean="0"/>
              <a:t>ụng </a:t>
            </a:r>
            <a:r>
              <a:rPr lang="en-US" dirty="0"/>
              <a:t>Silhouette coeﬀicient </a:t>
            </a:r>
            <a:r>
              <a:rPr lang="en-US" dirty="0" err="1"/>
              <a:t>là</a:t>
            </a:r>
            <a:r>
              <a:rPr lang="en-US" dirty="0"/>
              <a:t> </a:t>
            </a:r>
            <a:r>
              <a:rPr lang="en-US" dirty="0" err="1"/>
              <a:t>trung</a:t>
            </a:r>
            <a:r>
              <a:rPr lang="en-US" dirty="0"/>
              <a:t> </a:t>
            </a:r>
            <a:r>
              <a:rPr lang="en-US" dirty="0" err="1"/>
              <a:t>bình</a:t>
            </a:r>
            <a:r>
              <a:rPr lang="en-US" dirty="0"/>
              <a:t> </a:t>
            </a:r>
            <a:r>
              <a:rPr lang="en-US" dirty="0" err="1"/>
              <a:t>của</a:t>
            </a:r>
            <a:r>
              <a:rPr lang="en-US" dirty="0"/>
              <a:t> </a:t>
            </a:r>
            <a:r>
              <a:rPr lang="en-US" dirty="0" err="1"/>
              <a:t>các</a:t>
            </a:r>
            <a:r>
              <a:rPr lang="en-US" dirty="0"/>
              <a:t> </a:t>
            </a:r>
            <a:r>
              <a:rPr lang="en-US" dirty="0" err="1"/>
              <a:t>s</a:t>
            </a:r>
            <a:r>
              <a:rPr lang="en-US" baseline="-25000" dirty="0" err="1"/>
              <a:t>i</a:t>
            </a:r>
            <a:r>
              <a:rPr lang="en-US" dirty="0"/>
              <a:t>. </a:t>
            </a:r>
            <a:r>
              <a:rPr lang="en-US" dirty="0" err="1"/>
              <a:t>Giá</a:t>
            </a:r>
            <a:r>
              <a:rPr lang="en-US" dirty="0"/>
              <a:t> </a:t>
            </a:r>
            <a:r>
              <a:rPr lang="en-US" dirty="0" err="1"/>
              <a:t>trị</a:t>
            </a:r>
            <a:r>
              <a:rPr lang="en-US" dirty="0"/>
              <a:t> </a:t>
            </a:r>
            <a:r>
              <a:rPr lang="en-US" dirty="0" err="1"/>
              <a:t>càng</a:t>
            </a:r>
            <a:r>
              <a:rPr lang="en-US" dirty="0"/>
              <a:t> </a:t>
            </a:r>
            <a:r>
              <a:rPr lang="en-US" dirty="0" err="1"/>
              <a:t>gần</a:t>
            </a:r>
            <a:r>
              <a:rPr lang="en-US" dirty="0"/>
              <a:t> +1 </a:t>
            </a:r>
            <a:r>
              <a:rPr lang="en-US" dirty="0" err="1"/>
              <a:t>mô</a:t>
            </a:r>
            <a:r>
              <a:rPr lang="en-US" dirty="0"/>
              <a:t> </a:t>
            </a:r>
            <a:r>
              <a:rPr lang="en-US" dirty="0" err="1"/>
              <a:t>tả</a:t>
            </a:r>
            <a:r>
              <a:rPr lang="en-US" dirty="0"/>
              <a:t> clustering </a:t>
            </a:r>
            <a:r>
              <a:rPr lang="en-US" dirty="0" err="1"/>
              <a:t>càng</a:t>
            </a:r>
            <a:r>
              <a:rPr lang="en-US" dirty="0"/>
              <a:t> </a:t>
            </a:r>
            <a:r>
              <a:rPr lang="en-US" dirty="0" err="1"/>
              <a:t>tốt</a:t>
            </a:r>
            <a:r>
              <a:rPr lang="en-US" dirty="0" smtClean="0"/>
              <a:t>.</a:t>
            </a:r>
          </a:p>
          <a:p>
            <a:endParaRPr lang="en-US" dirty="0"/>
          </a:p>
        </p:txBody>
      </p:sp>
      <p:sp>
        <p:nvSpPr>
          <p:cNvPr id="117" name="Google Shape;117;p23"/>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40" name="Google Shape;140;p26"/>
          <p:cNvSpPr txBox="1">
            <a:spLocks noGrp="1"/>
          </p:cNvSpPr>
          <p:nvPr>
            <p:ph type="sldNum" idx="12"/>
          </p:nvPr>
        </p:nvSpPr>
        <p:spPr>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pic>
        <p:nvPicPr>
          <p:cNvPr id="2" name="Picture 1"/>
          <p:cNvPicPr>
            <a:picLocks noChangeAspect="1"/>
          </p:cNvPicPr>
          <p:nvPr/>
        </p:nvPicPr>
        <p:blipFill>
          <a:blip r:embed="rId3"/>
          <a:stretch>
            <a:fillRect/>
          </a:stretch>
        </p:blipFill>
        <p:spPr>
          <a:xfrm>
            <a:off x="1020694" y="1624013"/>
            <a:ext cx="7970142" cy="2290082"/>
          </a:xfrm>
          <a:prstGeom prst="rect">
            <a:avLst/>
          </a:prstGeom>
        </p:spPr>
      </p:pic>
      <p:sp>
        <p:nvSpPr>
          <p:cNvPr id="6" name="Title 1"/>
          <p:cNvSpPr txBox="1">
            <a:spLocks/>
          </p:cNvSpPr>
          <p:nvPr/>
        </p:nvSpPr>
        <p:spPr>
          <a:xfrm>
            <a:off x="601607" y="395432"/>
            <a:ext cx="2744266" cy="644236"/>
          </a:xfrm>
          <a:prstGeom prst="rect">
            <a:avLst/>
          </a:prstGeom>
        </p:spPr>
        <p:txBody>
          <a:bodyPr/>
          <a:lst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ClrTx/>
              <a:buFontTx/>
            </a:pPr>
            <a:r>
              <a:rPr lang="en-US" dirty="0" smtClean="0">
                <a:latin typeface="Times New Roman" panose="02020603050405020304" pitchFamily="18" charset="0"/>
                <a:ea typeface="Tahoma" panose="020B0604030504040204" pitchFamily="34" charset="0"/>
                <a:cs typeface="Times New Roman" panose="02020603050405020304" pitchFamily="18" charset="0"/>
              </a:rPr>
              <a:t>5. DBSCAN</a:t>
            </a: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548</TotalTime>
  <Words>1210</Words>
  <Application>Microsoft Office PowerPoint</Application>
  <PresentationFormat>On-screen Show (16:9)</PresentationFormat>
  <Paragraphs>124</Paragraphs>
  <Slides>36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Tahoma</vt:lpstr>
      <vt:lpstr>Corbel</vt:lpstr>
      <vt:lpstr>Arial</vt:lpstr>
      <vt:lpstr>Times New Roman</vt:lpstr>
      <vt:lpstr>Parallax</vt:lpstr>
      <vt:lpstr>PowerPoint Presentation</vt:lpstr>
      <vt:lpstr>PowerPoint Presentation</vt:lpstr>
      <vt:lpstr>Bài toán đặt ra</vt:lpstr>
      <vt:lpstr>1. Tập dữ liệu</vt:lpstr>
      <vt:lpstr>PowerPoint Presentation</vt:lpstr>
      <vt:lpstr>2. INPUT &amp; OUTPUT</vt:lpstr>
      <vt:lpstr>3. Thuật toán sử dụng</vt:lpstr>
      <vt:lpstr>4. Phương pháp đánh giá về thuật toán</vt:lpstr>
      <vt:lpstr>PowerPoint Presentation</vt:lpstr>
      <vt:lpstr>Kết quả</vt:lpstr>
      <vt:lpstr>6. K-mean</vt:lpstr>
      <vt:lpstr>PowerPoint Presentation</vt:lpstr>
      <vt:lpstr>PowerPoint Presentation</vt:lpstr>
      <vt:lpstr>PowerPoint Presentation</vt:lpstr>
      <vt:lpstr>PowerPoint Presentation</vt:lpstr>
      <vt:lpstr>PowerPoint Presentation</vt:lpstr>
      <vt:lpstr>Vẽ biểu đồ với phân cụm k =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Cảm ơn thầy và các bạn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Anh</cp:lastModifiedBy>
  <cp:revision>44</cp:revision>
  <dcterms:modified xsi:type="dcterms:W3CDTF">2021-06-27T15:19:54Z</dcterms:modified>
</cp:coreProperties>
</file>