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ontserrat"/>
      <p:regular r:id="rId20"/>
      <p:bold r:id="rId21"/>
      <p:italic r:id="rId22"/>
      <p:boldItalic r:id="rId23"/>
    </p:embeddedFont>
    <p:embeddedFont>
      <p:font typeface="Montserrat Black"/>
      <p:bold r:id="rId24"/>
      <p:boldItalic r:id="rId25"/>
    </p:embeddedFont>
    <p:embeddedFont>
      <p:font typeface="Montserrat Medium"/>
      <p:regular r:id="rId26"/>
      <p:bold r:id="rId27"/>
      <p:italic r:id="rId28"/>
      <p:boldItalic r:id="rId29"/>
    </p:embeddedFont>
    <p:embeddedFont>
      <p:font typeface="Montserrat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ye++x1dGOSxeLNLRi0ywxn/pl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Black-bold.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Medium-regular.fntdata"/><Relationship Id="rId25" Type="http://schemas.openxmlformats.org/officeDocument/2006/relationships/font" Target="fonts/MontserratBlack-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ExtraBold-boldItalic.fntdata"/><Relationship Id="rId30" Type="http://schemas.openxmlformats.org/officeDocument/2006/relationships/font" Target="fonts/MontserratExtraBold-bold.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ef795c52f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ef795c52f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eef795c52f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ef795c52f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ef795c52f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eef795c52f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ef795c52f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ef795c52f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eef795c52f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ee0cd7aa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ee0cd7aaa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eee0cd7aaa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ef795c52f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ef795c52f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eef795c52f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f795c52f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f795c52f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eef795c52f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ef795c52f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ef795c52f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eef795c52f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ef795c52f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ef795c52f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eef795c52f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ef795c52f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ef795c52f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eef795c52f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ef795c52f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ef795c52f_0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eef795c52f_0_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b="1"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1"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1"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1"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1"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Next.js routing</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Phiên bản: 1.0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06 + 07</a:t>
            </a:r>
            <a:r>
              <a:rPr lang="en-US" sz="3000"/>
              <a:t>:</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eef795c52f_0_82"/>
          <p:cNvSpPr txBox="1"/>
          <p:nvPr>
            <p:ph type="title"/>
          </p:nvPr>
        </p:nvSpPr>
        <p:spPr>
          <a:xfrm>
            <a:off x="838200" y="509150"/>
            <a:ext cx="8463600" cy="699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3</a:t>
            </a:r>
            <a:r>
              <a:rPr lang="en-US"/>
              <a:t>. Catch-all Routes - 3</a:t>
            </a:r>
            <a:endParaRPr/>
          </a:p>
        </p:txBody>
      </p:sp>
      <p:pic>
        <p:nvPicPr>
          <p:cNvPr id="249" name="Google Shape;249;g2eef795c52f_0_82"/>
          <p:cNvPicPr preferRelativeResize="0"/>
          <p:nvPr/>
        </p:nvPicPr>
        <p:blipFill>
          <a:blip r:embed="rId3">
            <a:alphaModFix/>
          </a:blip>
          <a:stretch>
            <a:fillRect/>
          </a:stretch>
        </p:blipFill>
        <p:spPr>
          <a:xfrm>
            <a:off x="838200" y="1209050"/>
            <a:ext cx="4591050" cy="3829050"/>
          </a:xfrm>
          <a:prstGeom prst="rect">
            <a:avLst/>
          </a:prstGeom>
          <a:noFill/>
          <a:ln>
            <a:noFill/>
          </a:ln>
        </p:spPr>
      </p:pic>
      <p:pic>
        <p:nvPicPr>
          <p:cNvPr id="250" name="Google Shape;250;g2eef795c52f_0_82"/>
          <p:cNvPicPr preferRelativeResize="0"/>
          <p:nvPr/>
        </p:nvPicPr>
        <p:blipFill>
          <a:blip r:embed="rId4">
            <a:alphaModFix/>
          </a:blip>
          <a:stretch>
            <a:fillRect/>
          </a:stretch>
        </p:blipFill>
        <p:spPr>
          <a:xfrm>
            <a:off x="5668650" y="1209050"/>
            <a:ext cx="5924550" cy="4365800"/>
          </a:xfrm>
          <a:prstGeom prst="rect">
            <a:avLst/>
          </a:prstGeom>
          <a:noFill/>
          <a:ln>
            <a:noFill/>
          </a:ln>
        </p:spPr>
      </p:pic>
      <p:sp>
        <p:nvSpPr>
          <p:cNvPr id="251" name="Google Shape;251;g2eef795c52f_0_82"/>
          <p:cNvSpPr txBox="1"/>
          <p:nvPr/>
        </p:nvSpPr>
        <p:spPr>
          <a:xfrm>
            <a:off x="838200" y="5660375"/>
            <a:ext cx="4591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800">
                <a:solidFill>
                  <a:srgbClr val="1155CC"/>
                </a:solidFill>
                <a:latin typeface="Courier New"/>
                <a:ea typeface="Courier New"/>
                <a:cs typeface="Courier New"/>
                <a:sym typeface="Courier New"/>
              </a:rPr>
              <a:t>app/page.tsx</a:t>
            </a:r>
            <a:endParaRPr b="1" i="1" sz="1800">
              <a:solidFill>
                <a:srgbClr val="1155CC"/>
              </a:solidFill>
              <a:latin typeface="Courier New"/>
              <a:ea typeface="Courier New"/>
              <a:cs typeface="Courier New"/>
              <a:sym typeface="Courier New"/>
            </a:endParaRPr>
          </a:p>
        </p:txBody>
      </p:sp>
      <p:sp>
        <p:nvSpPr>
          <p:cNvPr id="252" name="Google Shape;252;g2eef795c52f_0_82"/>
          <p:cNvSpPr txBox="1"/>
          <p:nvPr/>
        </p:nvSpPr>
        <p:spPr>
          <a:xfrm>
            <a:off x="5668650" y="5660375"/>
            <a:ext cx="5924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800">
                <a:solidFill>
                  <a:srgbClr val="1155CC"/>
                </a:solidFill>
                <a:latin typeface="Courier New"/>
                <a:ea typeface="Courier New"/>
                <a:cs typeface="Courier New"/>
                <a:sym typeface="Courier New"/>
              </a:rPr>
              <a:t>app/[...slug]</a:t>
            </a:r>
            <a:r>
              <a:rPr b="1" i="1" lang="en-US" sz="1800">
                <a:solidFill>
                  <a:srgbClr val="1155CC"/>
                </a:solidFill>
                <a:latin typeface="Courier New"/>
                <a:ea typeface="Courier New"/>
                <a:cs typeface="Courier New"/>
                <a:sym typeface="Courier New"/>
              </a:rPr>
              <a:t>/page.tsx</a:t>
            </a:r>
            <a:endParaRPr b="1" i="1" sz="1800">
              <a:solidFill>
                <a:srgbClr val="1155CC"/>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eef795c52f_0_89"/>
          <p:cNvSpPr txBox="1"/>
          <p:nvPr>
            <p:ph idx="1" type="body"/>
          </p:nvPr>
        </p:nvSpPr>
        <p:spPr>
          <a:xfrm>
            <a:off x="838200" y="1325150"/>
            <a:ext cx="10503000" cy="50313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Font typeface="Montserrat"/>
              <a:buChar char="●"/>
            </a:pPr>
            <a:r>
              <a:rPr lang="en-US" sz="1800"/>
              <a:t>Intercepting routes </a:t>
            </a:r>
            <a:r>
              <a:rPr lang="en-US" sz="1800"/>
              <a:t>trong Next.js 14 là một tính năng </a:t>
            </a:r>
            <a:r>
              <a:rPr lang="en-US" sz="1800"/>
              <a:t>cho phép chặn và điều hướng giữa các trang mà không cần phải chuyển hướng toàn bộ. </a:t>
            </a:r>
            <a:endParaRPr sz="1800"/>
          </a:p>
          <a:p>
            <a:pPr indent="-342900" lvl="0" marL="457200" rtl="0" algn="l">
              <a:lnSpc>
                <a:spcPct val="150000"/>
              </a:lnSpc>
              <a:spcBef>
                <a:spcPts val="0"/>
              </a:spcBef>
              <a:spcAft>
                <a:spcPts val="0"/>
              </a:spcAft>
              <a:buSzPts val="1800"/>
              <a:buFont typeface="Montserrat"/>
              <a:buChar char="●"/>
            </a:pPr>
            <a:r>
              <a:rPr b="1" lang="en-US" sz="1800"/>
              <a:t>Lợi ích:</a:t>
            </a:r>
            <a:endParaRPr b="1" sz="1800"/>
          </a:p>
          <a:p>
            <a:pPr indent="-342900" lvl="0" marL="914400" rtl="0" algn="l">
              <a:lnSpc>
                <a:spcPct val="150000"/>
              </a:lnSpc>
              <a:spcBef>
                <a:spcPts val="0"/>
              </a:spcBef>
              <a:spcAft>
                <a:spcPts val="0"/>
              </a:spcAft>
              <a:buClr>
                <a:srgbClr val="C00000"/>
              </a:buClr>
              <a:buSzPts val="1800"/>
              <a:buFont typeface="Montserrat"/>
              <a:buChar char="○"/>
            </a:pPr>
            <a:r>
              <a:rPr b="1" lang="en-US" sz="1800"/>
              <a:t>Cải thiện trải nghiệm người dùng</a:t>
            </a:r>
            <a:r>
              <a:rPr lang="en-US" sz="1800"/>
              <a:t>: </a:t>
            </a:r>
            <a:r>
              <a:rPr lang="en-US" sz="1800"/>
              <a:t>Tải nội dung mới mà không cần tải lại toàn bộ trang.</a:t>
            </a:r>
            <a:endParaRPr sz="1800"/>
          </a:p>
          <a:p>
            <a:pPr indent="-342900" lvl="0" marL="914400" rtl="0" algn="l">
              <a:lnSpc>
                <a:spcPct val="150000"/>
              </a:lnSpc>
              <a:spcBef>
                <a:spcPts val="0"/>
              </a:spcBef>
              <a:spcAft>
                <a:spcPts val="0"/>
              </a:spcAft>
              <a:buClr>
                <a:srgbClr val="C00000"/>
              </a:buClr>
              <a:buSzPts val="1800"/>
              <a:buFont typeface="Montserrat"/>
              <a:buChar char="○"/>
            </a:pPr>
            <a:r>
              <a:rPr b="1" lang="en-US" sz="1800"/>
              <a:t>Modal Routing</a:t>
            </a:r>
            <a:r>
              <a:rPr lang="en-US" sz="1800"/>
              <a:t>: Hiển thị nội dung trong modal thay vì chuyển hướng.</a:t>
            </a:r>
            <a:endParaRPr sz="1800"/>
          </a:p>
          <a:p>
            <a:pPr indent="-342900" lvl="0" marL="914400" rtl="0" algn="l">
              <a:lnSpc>
                <a:spcPct val="150000"/>
              </a:lnSpc>
              <a:spcBef>
                <a:spcPts val="0"/>
              </a:spcBef>
              <a:spcAft>
                <a:spcPts val="0"/>
              </a:spcAft>
              <a:buClr>
                <a:srgbClr val="C00000"/>
              </a:buClr>
              <a:buSzPts val="1800"/>
              <a:buFont typeface="Montserrat"/>
              <a:buChar char="○"/>
            </a:pPr>
            <a:r>
              <a:rPr b="1" lang="en-US" sz="1800"/>
              <a:t>Giữ ngữ cảnh</a:t>
            </a:r>
            <a:r>
              <a:rPr lang="en-US" sz="1800"/>
              <a:t>: Duy trì trạng thái hoặc ngữ cảnh hiện tại của người dùng khi điều hướng.</a:t>
            </a:r>
            <a:endParaRPr sz="1800"/>
          </a:p>
          <a:p>
            <a:pPr indent="-342900" lvl="0" marL="457200" rtl="0" algn="l">
              <a:lnSpc>
                <a:spcPct val="150000"/>
              </a:lnSpc>
              <a:spcBef>
                <a:spcPts val="0"/>
              </a:spcBef>
              <a:spcAft>
                <a:spcPts val="0"/>
              </a:spcAft>
              <a:buSzPts val="1800"/>
              <a:buChar char="●"/>
            </a:pPr>
            <a:r>
              <a:rPr b="1" lang="en-US" sz="1800"/>
              <a:t>Ứng dụng:</a:t>
            </a:r>
            <a:endParaRPr b="1" sz="1800"/>
          </a:p>
          <a:p>
            <a:pPr indent="-342900" lvl="0" marL="914400" rtl="0" algn="l">
              <a:lnSpc>
                <a:spcPct val="150000"/>
              </a:lnSpc>
              <a:spcBef>
                <a:spcPts val="0"/>
              </a:spcBef>
              <a:spcAft>
                <a:spcPts val="0"/>
              </a:spcAft>
              <a:buClr>
                <a:srgbClr val="C00000"/>
              </a:buClr>
              <a:buSzPts val="1800"/>
              <a:buFont typeface="Montserrat"/>
              <a:buChar char="○"/>
            </a:pPr>
            <a:r>
              <a:rPr lang="en-US" sz="1800"/>
              <a:t>Tải nội dung động.</a:t>
            </a:r>
            <a:endParaRPr sz="1800"/>
          </a:p>
          <a:p>
            <a:pPr indent="-342900" lvl="0" marL="914400" rtl="0" algn="l">
              <a:lnSpc>
                <a:spcPct val="150000"/>
              </a:lnSpc>
              <a:spcBef>
                <a:spcPts val="0"/>
              </a:spcBef>
              <a:spcAft>
                <a:spcPts val="0"/>
              </a:spcAft>
              <a:buClr>
                <a:srgbClr val="C00000"/>
              </a:buClr>
              <a:buSzPts val="1800"/>
              <a:buFont typeface="Montserrat"/>
              <a:buChar char="○"/>
            </a:pPr>
            <a:r>
              <a:rPr lang="en-US" sz="1800"/>
              <a:t>Hiển thị modal thay vì trang mới.</a:t>
            </a:r>
            <a:endParaRPr sz="1800"/>
          </a:p>
          <a:p>
            <a:pPr indent="-342900" lvl="0" marL="914400" rtl="0" algn="l">
              <a:lnSpc>
                <a:spcPct val="150000"/>
              </a:lnSpc>
              <a:spcBef>
                <a:spcPts val="0"/>
              </a:spcBef>
              <a:spcAft>
                <a:spcPts val="0"/>
              </a:spcAft>
              <a:buClr>
                <a:srgbClr val="C00000"/>
              </a:buClr>
              <a:buSzPts val="1800"/>
              <a:buFont typeface="Montserrat"/>
              <a:buChar char="○"/>
            </a:pPr>
            <a:r>
              <a:rPr lang="en-US" sz="1800"/>
              <a:t>Duy trì trạng thái người dùng.</a:t>
            </a:r>
            <a:endParaRPr sz="1800"/>
          </a:p>
        </p:txBody>
      </p:sp>
      <p:sp>
        <p:nvSpPr>
          <p:cNvPr id="259" name="Google Shape;259;g2eef795c52f_0_89"/>
          <p:cNvSpPr txBox="1"/>
          <p:nvPr>
            <p:ph type="title"/>
          </p:nvPr>
        </p:nvSpPr>
        <p:spPr>
          <a:xfrm>
            <a:off x="838200" y="509149"/>
            <a:ext cx="8463600" cy="816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4. Intercepting Routes - 1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eef795c52f_0_96"/>
          <p:cNvSpPr txBox="1"/>
          <p:nvPr>
            <p:ph idx="1" type="body"/>
          </p:nvPr>
        </p:nvSpPr>
        <p:spPr>
          <a:xfrm>
            <a:off x="838200" y="1339850"/>
            <a:ext cx="10691400" cy="49731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Font typeface="Montserrat"/>
              <a:buChar char="●"/>
            </a:pPr>
            <a:r>
              <a:rPr lang="en-US" sz="1800"/>
              <a:t>Parallel Routes trong Next.js 14 là một tính năng mạnh mẽ cho phép định nghĩa và kết hợp nhiều route song song trong một ứng dụng. </a:t>
            </a:r>
            <a:endParaRPr b="1" sz="1800"/>
          </a:p>
          <a:p>
            <a:pPr indent="-342900" lvl="0" marL="457200" rtl="0" algn="l">
              <a:lnSpc>
                <a:spcPct val="150000"/>
              </a:lnSpc>
              <a:spcBef>
                <a:spcPts val="0"/>
              </a:spcBef>
              <a:spcAft>
                <a:spcPts val="0"/>
              </a:spcAft>
              <a:buClr>
                <a:srgbClr val="C00000"/>
              </a:buClr>
              <a:buSzPts val="1800"/>
              <a:buFont typeface="Montserrat"/>
              <a:buChar char="●"/>
            </a:pPr>
            <a:r>
              <a:rPr b="1" lang="en-US" sz="1800"/>
              <a:t>Xử lý nhiều route đồng thời:</a:t>
            </a:r>
            <a:endParaRPr b="1" sz="1800"/>
          </a:p>
          <a:p>
            <a:pPr indent="-342900" lvl="1" marL="914400" rtl="0" algn="l">
              <a:lnSpc>
                <a:spcPct val="150000"/>
              </a:lnSpc>
              <a:spcBef>
                <a:spcPts val="0"/>
              </a:spcBef>
              <a:spcAft>
                <a:spcPts val="0"/>
              </a:spcAft>
              <a:buClr>
                <a:srgbClr val="C00000"/>
              </a:buClr>
              <a:buSzPts val="1800"/>
              <a:buFont typeface="Montserrat"/>
              <a:buChar char="○"/>
            </a:pPr>
            <a:r>
              <a:rPr lang="en-US" sz="1800"/>
              <a:t>Cho phép các phần khác nhau của ứng dụng hiển thị cùng lúc.</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Không cần phải chờ đợi từng phần tải xong, giúp cải thiện hiệu suất.</a:t>
            </a:r>
            <a:endParaRPr sz="1800"/>
          </a:p>
          <a:p>
            <a:pPr indent="-342900" lvl="0" marL="457200" rtl="0" algn="l">
              <a:lnSpc>
                <a:spcPct val="150000"/>
              </a:lnSpc>
              <a:spcBef>
                <a:spcPts val="0"/>
              </a:spcBef>
              <a:spcAft>
                <a:spcPts val="0"/>
              </a:spcAft>
              <a:buClr>
                <a:srgbClr val="C00000"/>
              </a:buClr>
              <a:buSzPts val="1800"/>
              <a:buFont typeface="Montserrat"/>
              <a:buChar char="●"/>
            </a:pPr>
            <a:r>
              <a:rPr b="1" lang="en-US" sz="1800"/>
              <a:t>Tối ưu hóa trải nghiệm người dùng:</a:t>
            </a:r>
            <a:endParaRPr b="1" sz="1800"/>
          </a:p>
          <a:p>
            <a:pPr indent="-342900" lvl="1" marL="914400" rtl="0" algn="l">
              <a:lnSpc>
                <a:spcPct val="150000"/>
              </a:lnSpc>
              <a:spcBef>
                <a:spcPts val="0"/>
              </a:spcBef>
              <a:spcAft>
                <a:spcPts val="0"/>
              </a:spcAft>
              <a:buClr>
                <a:srgbClr val="C00000"/>
              </a:buClr>
              <a:buSzPts val="1800"/>
              <a:buFont typeface="Montserrat"/>
              <a:buChar char="○"/>
            </a:pPr>
            <a:r>
              <a:rPr lang="en-US" sz="1800"/>
              <a:t>Tạo ra các bố cục (layout) phức tạp hơn.</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Hiển thị nhiều nội dung đồng thời, làm cho trải nghiệm người dùng mượt mà hơn.</a:t>
            </a:r>
            <a:endParaRPr sz="1800"/>
          </a:p>
          <a:p>
            <a:pPr indent="-342900" lvl="0" marL="457200" rtl="0" algn="l">
              <a:lnSpc>
                <a:spcPct val="150000"/>
              </a:lnSpc>
              <a:spcBef>
                <a:spcPts val="0"/>
              </a:spcBef>
              <a:spcAft>
                <a:spcPts val="0"/>
              </a:spcAft>
              <a:buClr>
                <a:srgbClr val="C00000"/>
              </a:buClr>
              <a:buSzPts val="1800"/>
              <a:buFont typeface="Montserrat"/>
              <a:buChar char="●"/>
            </a:pPr>
            <a:r>
              <a:rPr b="1" lang="en-US" sz="1800"/>
              <a:t>Phân tách logic và hiển thị:</a:t>
            </a:r>
            <a:endParaRPr b="1" sz="1800"/>
          </a:p>
          <a:p>
            <a:pPr indent="-342900" lvl="1" marL="914400" rtl="0" algn="l">
              <a:lnSpc>
                <a:spcPct val="150000"/>
              </a:lnSpc>
              <a:spcBef>
                <a:spcPts val="0"/>
              </a:spcBef>
              <a:spcAft>
                <a:spcPts val="0"/>
              </a:spcAft>
              <a:buClr>
                <a:srgbClr val="C00000"/>
              </a:buClr>
              <a:buSzPts val="1800"/>
              <a:buFont typeface="Montserrat"/>
              <a:buChar char="○"/>
            </a:pPr>
            <a:r>
              <a:rPr lang="en-US" sz="1800"/>
              <a:t>Tạo ra các module hoặc phần độc lập trong ứng dụng.</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Giúp mã dễ quản lý và bảo trì hơn, do các phần tử của ứng dụng được phân tách rõ ràng.</a:t>
            </a:r>
            <a:endParaRPr b="1" sz="1800"/>
          </a:p>
        </p:txBody>
      </p:sp>
      <p:sp>
        <p:nvSpPr>
          <p:cNvPr id="266" name="Google Shape;266;g2eef795c52f_0_96"/>
          <p:cNvSpPr txBox="1"/>
          <p:nvPr>
            <p:ph type="title"/>
          </p:nvPr>
        </p:nvSpPr>
        <p:spPr>
          <a:xfrm>
            <a:off x="838200" y="509149"/>
            <a:ext cx="8463600" cy="830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 </a:t>
            </a:r>
            <a:r>
              <a:rPr lang="en-US"/>
              <a:t>Parallel</a:t>
            </a:r>
            <a:r>
              <a:rPr lang="en-US"/>
              <a:t> Routes - 1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eee0cd7aaa_0_3"/>
          <p:cNvSpPr txBox="1"/>
          <p:nvPr>
            <p:ph idx="1" type="body"/>
          </p:nvPr>
        </p:nvSpPr>
        <p:spPr>
          <a:xfrm>
            <a:off x="742507" y="1978428"/>
            <a:ext cx="5181600" cy="401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3" name="Google Shape;273;g2eee0cd7aaa_0_3"/>
          <p:cNvSpPr txBox="1"/>
          <p:nvPr>
            <p:ph idx="2" type="body"/>
          </p:nvPr>
        </p:nvSpPr>
        <p:spPr>
          <a:xfrm>
            <a:off x="6267893" y="1978428"/>
            <a:ext cx="5181600" cy="401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4" name="Google Shape;274;g2eee0cd7aaa_0_3"/>
          <p:cNvSpPr txBox="1"/>
          <p:nvPr>
            <p:ph type="title"/>
          </p:nvPr>
        </p:nvSpPr>
        <p:spPr>
          <a:xfrm>
            <a:off x="838200" y="509149"/>
            <a:ext cx="8463600" cy="830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5. Parallel Routes - 2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280" name="Google Shape;280;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281" name="Google Shape;281;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B1</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B2</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B3</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B4</a:t>
            </a:r>
            <a:endParaRPr sz="2400">
              <a:solidFill>
                <a:srgbClr val="33333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287" name="Google Shape;287;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Module path alias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Route Groups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Catch-all Routes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Intercepting Routes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Parallel Routes</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eef795c52f_0_116"/>
          <p:cNvSpPr txBox="1"/>
          <p:nvPr>
            <p:ph idx="1" type="body"/>
          </p:nvPr>
        </p:nvSpPr>
        <p:spPr>
          <a:xfrm>
            <a:off x="838200" y="1354200"/>
            <a:ext cx="10633500" cy="46440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Font typeface="Montserrat"/>
              <a:buChar char="●"/>
            </a:pPr>
            <a:r>
              <a:rPr b="1" lang="en-US" sz="1800">
                <a:solidFill>
                  <a:srgbClr val="C00000"/>
                </a:solidFill>
              </a:rPr>
              <a:t>Module path alias</a:t>
            </a:r>
            <a:r>
              <a:rPr lang="en-US" sz="1800"/>
              <a:t> trong Next.js được sử dụng để tạo các đường dẫn ngắn gọn và dễ nhớ hơn cho các tệp và thư mục trong dự án Next.js</a:t>
            </a:r>
            <a:endParaRPr sz="1800"/>
          </a:p>
          <a:p>
            <a:pPr indent="-342900" lvl="0" marL="457200" rtl="0" algn="l">
              <a:lnSpc>
                <a:spcPct val="150000"/>
              </a:lnSpc>
              <a:spcBef>
                <a:spcPts val="0"/>
              </a:spcBef>
              <a:spcAft>
                <a:spcPts val="0"/>
              </a:spcAft>
              <a:buSzPts val="1800"/>
              <a:buFont typeface="Montserrat"/>
              <a:buChar char="●"/>
            </a:pPr>
            <a:r>
              <a:rPr lang="en-US" sz="1800"/>
              <a:t>Ưu điểm:</a:t>
            </a:r>
            <a:endParaRPr sz="1800"/>
          </a:p>
          <a:p>
            <a:pPr indent="-342900" lvl="1" marL="914400" rtl="0" algn="l">
              <a:lnSpc>
                <a:spcPct val="150000"/>
              </a:lnSpc>
              <a:spcBef>
                <a:spcPts val="0"/>
              </a:spcBef>
              <a:spcAft>
                <a:spcPts val="0"/>
              </a:spcAft>
              <a:buSzPts val="1800"/>
              <a:buFont typeface="Montserrat"/>
              <a:buChar char="○"/>
            </a:pPr>
            <a:r>
              <a:rPr lang="en-US" sz="1800"/>
              <a:t>Đơn giản hóa đường dẫn: Đường dẫn ngắn gọn hơn và dễ đọc hơn.</a:t>
            </a:r>
            <a:endParaRPr sz="1800"/>
          </a:p>
          <a:p>
            <a:pPr indent="-342900" lvl="1" marL="914400" rtl="0" algn="l">
              <a:lnSpc>
                <a:spcPct val="150000"/>
              </a:lnSpc>
              <a:spcBef>
                <a:spcPts val="0"/>
              </a:spcBef>
              <a:spcAft>
                <a:spcPts val="0"/>
              </a:spcAft>
              <a:buSzPts val="1800"/>
              <a:buFont typeface="Montserrat"/>
              <a:buChar char="○"/>
            </a:pPr>
            <a:r>
              <a:rPr lang="en-US" sz="1800"/>
              <a:t>Dễ bảo trì: Dễ dàng thay đổi cấu trúc thư mục mà không cần cập nhật lại tất cả các import.</a:t>
            </a:r>
            <a:endParaRPr sz="1800"/>
          </a:p>
          <a:p>
            <a:pPr indent="-342900" lvl="1" marL="914400" rtl="0" algn="l">
              <a:lnSpc>
                <a:spcPct val="150000"/>
              </a:lnSpc>
              <a:spcBef>
                <a:spcPts val="0"/>
              </a:spcBef>
              <a:spcAft>
                <a:spcPts val="0"/>
              </a:spcAft>
              <a:buSzPts val="1800"/>
              <a:buFont typeface="Montserrat"/>
              <a:buChar char="○"/>
            </a:pPr>
            <a:r>
              <a:rPr lang="en-US" sz="1800"/>
              <a:t>Tránh nhầm lẫn: Giảm thiểu nhầm lẫn khi sử dụng đường dẫn tương đối dài và phức tạp.</a:t>
            </a:r>
            <a:endParaRPr sz="1800"/>
          </a:p>
        </p:txBody>
      </p:sp>
      <p:sp>
        <p:nvSpPr>
          <p:cNvPr id="193" name="Google Shape;193;g2eef795c52f_0_116"/>
          <p:cNvSpPr txBox="1"/>
          <p:nvPr>
            <p:ph type="title"/>
          </p:nvPr>
        </p:nvSpPr>
        <p:spPr>
          <a:xfrm>
            <a:off x="838200" y="509150"/>
            <a:ext cx="8463600" cy="845100"/>
          </a:xfrm>
          <a:prstGeom prst="rect">
            <a:avLst/>
          </a:prstGeom>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a:t>Module path alias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eef795c52f_0_123"/>
          <p:cNvSpPr txBox="1"/>
          <p:nvPr>
            <p:ph idx="1" type="body"/>
          </p:nvPr>
        </p:nvSpPr>
        <p:spPr>
          <a:xfrm>
            <a:off x="838200" y="1281750"/>
            <a:ext cx="10604400" cy="2943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2000">
                <a:solidFill>
                  <a:srgbClr val="C00000"/>
                </a:solidFill>
              </a:rPr>
              <a:t>Thiết lập moudle path alias trong dự án Next.js</a:t>
            </a:r>
            <a:endParaRPr b="1" sz="2000">
              <a:solidFill>
                <a:srgbClr val="C00000"/>
              </a:solidFill>
            </a:endParaRPr>
          </a:p>
          <a:p>
            <a:pPr indent="-342900" lvl="0" marL="457200" rtl="0" algn="l">
              <a:spcBef>
                <a:spcPts val="1000"/>
              </a:spcBef>
              <a:spcAft>
                <a:spcPts val="0"/>
              </a:spcAft>
              <a:buClr>
                <a:srgbClr val="C00000"/>
              </a:buClr>
              <a:buSzPts val="1800"/>
              <a:buFont typeface="Montserrat"/>
              <a:buChar char="●"/>
            </a:pPr>
            <a:r>
              <a:rPr lang="en-US" sz="1800"/>
              <a:t>Cách 1: Trong file </a:t>
            </a:r>
            <a:r>
              <a:rPr b="1" lang="en-US" sz="1800">
                <a:solidFill>
                  <a:srgbClr val="1155CC"/>
                </a:solidFill>
                <a:latin typeface="Courier New"/>
                <a:ea typeface="Courier New"/>
                <a:cs typeface="Courier New"/>
                <a:sym typeface="Courier New"/>
              </a:rPr>
              <a:t>tsconfig.ts</a:t>
            </a:r>
            <a:r>
              <a:rPr b="1" lang="en-US" sz="1800">
                <a:latin typeface="Courier New"/>
                <a:ea typeface="Courier New"/>
                <a:cs typeface="Courier New"/>
                <a:sym typeface="Courier New"/>
              </a:rPr>
              <a:t>,</a:t>
            </a:r>
            <a:r>
              <a:rPr lang="en-US" sz="1800"/>
              <a:t> thêm hoặc chỉnh sửa cấu hình sau:</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Font typeface="Montserrat"/>
              <a:buChar char="●"/>
            </a:pPr>
            <a:r>
              <a:rPr lang="en-US" sz="1800"/>
              <a:t>Cách 2: Cấu hình alias tại bước tạo dự án Next.js bằng npx create-next-app</a:t>
            </a:r>
            <a:endParaRPr sz="1800"/>
          </a:p>
        </p:txBody>
      </p:sp>
      <p:sp>
        <p:nvSpPr>
          <p:cNvPr id="200" name="Google Shape;200;g2eef795c52f_0_123"/>
          <p:cNvSpPr txBox="1"/>
          <p:nvPr>
            <p:ph type="title"/>
          </p:nvPr>
        </p:nvSpPr>
        <p:spPr>
          <a:xfrm>
            <a:off x="838200" y="542250"/>
            <a:ext cx="8463600" cy="739500"/>
          </a:xfrm>
          <a:prstGeom prst="rect">
            <a:avLst/>
          </a:prstGeom>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a:t>Module path alias - 2</a:t>
            </a:r>
            <a:endParaRPr/>
          </a:p>
        </p:txBody>
      </p:sp>
      <p:pic>
        <p:nvPicPr>
          <p:cNvPr id="201" name="Google Shape;201;g2eef795c52f_0_123"/>
          <p:cNvPicPr preferRelativeResize="0"/>
          <p:nvPr/>
        </p:nvPicPr>
        <p:blipFill>
          <a:blip r:embed="rId3">
            <a:alphaModFix/>
          </a:blip>
          <a:stretch>
            <a:fillRect/>
          </a:stretch>
        </p:blipFill>
        <p:spPr>
          <a:xfrm>
            <a:off x="4240738" y="2217325"/>
            <a:ext cx="3710521" cy="1572625"/>
          </a:xfrm>
          <a:prstGeom prst="rect">
            <a:avLst/>
          </a:prstGeom>
          <a:noFill/>
          <a:ln>
            <a:noFill/>
          </a:ln>
        </p:spPr>
      </p:pic>
      <p:pic>
        <p:nvPicPr>
          <p:cNvPr id="202" name="Google Shape;202;g2eef795c52f_0_123"/>
          <p:cNvPicPr preferRelativeResize="0"/>
          <p:nvPr/>
        </p:nvPicPr>
        <p:blipFill>
          <a:blip r:embed="rId4">
            <a:alphaModFix/>
          </a:blip>
          <a:stretch>
            <a:fillRect/>
          </a:stretch>
        </p:blipFill>
        <p:spPr>
          <a:xfrm>
            <a:off x="2292238" y="4406525"/>
            <a:ext cx="7607500" cy="171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eef795c52f_0_137"/>
          <p:cNvSpPr txBox="1"/>
          <p:nvPr>
            <p:ph idx="1" type="body"/>
          </p:nvPr>
        </p:nvSpPr>
        <p:spPr>
          <a:xfrm>
            <a:off x="838200" y="1238150"/>
            <a:ext cx="10531800" cy="529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C00000"/>
                </a:solidFill>
              </a:rPr>
              <a:t>Sử dụng Module path alias</a:t>
            </a:r>
            <a:endParaRPr b="1" sz="2000">
              <a:solidFill>
                <a:srgbClr val="C00000"/>
              </a:solidFill>
            </a:endParaRPr>
          </a:p>
        </p:txBody>
      </p:sp>
      <p:sp>
        <p:nvSpPr>
          <p:cNvPr id="209" name="Google Shape;209;g2eef795c52f_0_137"/>
          <p:cNvSpPr txBox="1"/>
          <p:nvPr>
            <p:ph type="title"/>
          </p:nvPr>
        </p:nvSpPr>
        <p:spPr>
          <a:xfrm>
            <a:off x="838200" y="509150"/>
            <a:ext cx="8463600" cy="729000"/>
          </a:xfrm>
          <a:prstGeom prst="rect">
            <a:avLst/>
          </a:prstGeom>
        </p:spPr>
        <p:txBody>
          <a:bodyPr anchorCtr="0" anchor="ctr" bIns="45700" lIns="91425" spcFirstLastPara="1" rIns="91425" wrap="square" tIns="45700">
            <a:normAutofit/>
          </a:bodyPr>
          <a:lstStyle/>
          <a:p>
            <a:pPr indent="-406400" lvl="0" marL="457200" rtl="0" algn="l">
              <a:spcBef>
                <a:spcPts val="0"/>
              </a:spcBef>
              <a:spcAft>
                <a:spcPts val="0"/>
              </a:spcAft>
              <a:buSzPts val="2800"/>
              <a:buAutoNum type="arabicPeriod"/>
            </a:pPr>
            <a:r>
              <a:rPr lang="en-US"/>
              <a:t>Module path alias - 3</a:t>
            </a:r>
            <a:endParaRPr/>
          </a:p>
        </p:txBody>
      </p:sp>
      <p:pic>
        <p:nvPicPr>
          <p:cNvPr id="210" name="Google Shape;210;g2eef795c52f_0_137"/>
          <p:cNvPicPr preferRelativeResize="0"/>
          <p:nvPr/>
        </p:nvPicPr>
        <p:blipFill>
          <a:blip r:embed="rId3">
            <a:alphaModFix/>
          </a:blip>
          <a:stretch>
            <a:fillRect/>
          </a:stretch>
        </p:blipFill>
        <p:spPr>
          <a:xfrm>
            <a:off x="838200" y="1767550"/>
            <a:ext cx="3180900" cy="4499075"/>
          </a:xfrm>
          <a:prstGeom prst="rect">
            <a:avLst/>
          </a:prstGeom>
          <a:noFill/>
          <a:ln>
            <a:noFill/>
          </a:ln>
        </p:spPr>
      </p:pic>
      <p:sp>
        <p:nvSpPr>
          <p:cNvPr id="211" name="Google Shape;211;g2eef795c52f_0_137"/>
          <p:cNvSpPr txBox="1"/>
          <p:nvPr/>
        </p:nvSpPr>
        <p:spPr>
          <a:xfrm>
            <a:off x="4758550" y="1730750"/>
            <a:ext cx="540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ontserrat"/>
                <a:ea typeface="Montserrat"/>
                <a:cs typeface="Montserrat"/>
                <a:sym typeface="Montserrat"/>
              </a:rPr>
              <a:t>Tại </a:t>
            </a:r>
            <a:r>
              <a:rPr b="1" lang="en-US" sz="2000">
                <a:solidFill>
                  <a:schemeClr val="dk1"/>
                </a:solidFill>
                <a:latin typeface="Courier New"/>
                <a:ea typeface="Courier New"/>
                <a:cs typeface="Courier New"/>
                <a:sym typeface="Courier New"/>
              </a:rPr>
              <a:t>app/page.tsx</a:t>
            </a:r>
            <a:endParaRPr b="1" sz="2000">
              <a:solidFill>
                <a:schemeClr val="dk1"/>
              </a:solidFill>
              <a:latin typeface="Courier New"/>
              <a:ea typeface="Courier New"/>
              <a:cs typeface="Courier New"/>
              <a:sym typeface="Courier New"/>
            </a:endParaRPr>
          </a:p>
        </p:txBody>
      </p:sp>
      <p:pic>
        <p:nvPicPr>
          <p:cNvPr id="212" name="Google Shape;212;g2eef795c52f_0_137"/>
          <p:cNvPicPr preferRelativeResize="0"/>
          <p:nvPr/>
        </p:nvPicPr>
        <p:blipFill>
          <a:blip r:embed="rId4">
            <a:alphaModFix/>
          </a:blip>
          <a:stretch>
            <a:fillRect/>
          </a:stretch>
        </p:blipFill>
        <p:spPr>
          <a:xfrm>
            <a:off x="4758500" y="2352300"/>
            <a:ext cx="5402700" cy="332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bac9ab7f9_1_876"/>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Route Groups - 1</a:t>
            </a:r>
            <a:endParaRPr/>
          </a:p>
        </p:txBody>
      </p:sp>
      <p:sp>
        <p:nvSpPr>
          <p:cNvPr id="218" name="Google Shape;218;g11bac9ab7f9_1_876"/>
          <p:cNvSpPr txBox="1"/>
          <p:nvPr/>
        </p:nvSpPr>
        <p:spPr>
          <a:xfrm>
            <a:off x="838200" y="1267250"/>
            <a:ext cx="10696500" cy="47307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rgbClr val="C00000"/>
              </a:buClr>
              <a:buSzPts val="1800"/>
              <a:buFont typeface="Montserrat"/>
              <a:buChar char="●"/>
            </a:pPr>
            <a:r>
              <a:rPr lang="en-US" sz="1800">
                <a:latin typeface="Montserrat"/>
                <a:ea typeface="Montserrat"/>
                <a:cs typeface="Montserrat"/>
                <a:sym typeface="Montserrat"/>
              </a:rPr>
              <a:t>Route groups  giúp tổ chức và quản lý các routes một cách rõ ràng và hiệu quả</a:t>
            </a:r>
            <a:r>
              <a:rPr lang="en-US" sz="1800">
                <a:latin typeface="Montserrat"/>
                <a:ea typeface="Montserrat"/>
                <a:cs typeface="Montserrat"/>
                <a:sym typeface="Montserrat"/>
              </a:rPr>
              <a:t> hơn</a:t>
            </a:r>
            <a:r>
              <a:rPr lang="en-US" sz="1800">
                <a:latin typeface="Montserrat"/>
                <a:ea typeface="Montserrat"/>
                <a:cs typeface="Montserrat"/>
                <a:sym typeface="Montserrat"/>
              </a:rPr>
              <a:t>, đặc biệt khi dự án của bạn có cấu trúc phức tạp. </a:t>
            </a:r>
            <a:endParaRPr sz="1800">
              <a:latin typeface="Montserrat"/>
              <a:ea typeface="Montserrat"/>
              <a:cs typeface="Montserrat"/>
              <a:sym typeface="Montserrat"/>
            </a:endParaRPr>
          </a:p>
          <a:p>
            <a:pPr indent="-342900" lvl="0" marL="457200" marR="0" rtl="0" algn="l">
              <a:lnSpc>
                <a:spcPct val="150000"/>
              </a:lnSpc>
              <a:spcBef>
                <a:spcPts val="0"/>
              </a:spcBef>
              <a:spcAft>
                <a:spcPts val="0"/>
              </a:spcAft>
              <a:buClr>
                <a:srgbClr val="C00000"/>
              </a:buClr>
              <a:buSzPts val="1800"/>
              <a:buFont typeface="Montserrat"/>
              <a:buChar char="●"/>
            </a:pPr>
            <a:r>
              <a:rPr lang="en-US" sz="1800">
                <a:latin typeface="Montserrat"/>
                <a:ea typeface="Montserrat"/>
                <a:cs typeface="Montserrat"/>
                <a:sym typeface="Montserrat"/>
              </a:rPr>
              <a:t>Cho phép nhóm các tệp trang trong các thư mục con mà không ảnh hưởng đến cấu trúc URL. </a:t>
            </a:r>
            <a:endParaRPr sz="1800">
              <a:latin typeface="Montserrat"/>
              <a:ea typeface="Montserrat"/>
              <a:cs typeface="Montserrat"/>
              <a:sym typeface="Montserrat"/>
            </a:endParaRPr>
          </a:p>
          <a:p>
            <a:pPr indent="-342900" lvl="0" marL="457200" marR="0" rtl="0" algn="l">
              <a:lnSpc>
                <a:spcPct val="150000"/>
              </a:lnSpc>
              <a:spcBef>
                <a:spcPts val="0"/>
              </a:spcBef>
              <a:spcAft>
                <a:spcPts val="0"/>
              </a:spcAft>
              <a:buClr>
                <a:srgbClr val="C00000"/>
              </a:buClr>
              <a:buSzPts val="1800"/>
              <a:buFont typeface="Montserrat"/>
              <a:buChar char="●"/>
            </a:pPr>
            <a:r>
              <a:rPr lang="en-US" sz="1800">
                <a:solidFill>
                  <a:schemeClr val="dk1"/>
                </a:solidFill>
                <a:latin typeface="Montserrat"/>
                <a:ea typeface="Montserrat"/>
                <a:cs typeface="Montserrat"/>
                <a:sym typeface="Montserrat"/>
              </a:rPr>
              <a:t>Route groups được định nghĩa bằng cách đặt tên thư mục trong </a:t>
            </a:r>
            <a:r>
              <a:rPr b="1" lang="en-US" sz="1800">
                <a:solidFill>
                  <a:schemeClr val="dk1"/>
                </a:solidFill>
                <a:latin typeface="Montserrat"/>
                <a:ea typeface="Montserrat"/>
                <a:cs typeface="Montserrat"/>
                <a:sym typeface="Montserrat"/>
              </a:rPr>
              <a:t>dấu ngoặc tròn </a:t>
            </a:r>
            <a:r>
              <a:rPr b="1" lang="en-US" sz="1800">
                <a:solidFill>
                  <a:srgbClr val="188038"/>
                </a:solidFill>
                <a:latin typeface="Montserrat"/>
                <a:ea typeface="Montserrat"/>
                <a:cs typeface="Montserrat"/>
                <a:sym typeface="Montserrat"/>
              </a:rPr>
              <a:t>()</a:t>
            </a:r>
            <a:r>
              <a:rPr lang="en-US"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rgbClr val="C00000"/>
              </a:buClr>
              <a:buSzPts val="1800"/>
              <a:buFont typeface="Montserrat"/>
              <a:buChar char="●"/>
            </a:pPr>
            <a:r>
              <a:rPr lang="en-US" sz="1800">
                <a:solidFill>
                  <a:schemeClr val="dk1"/>
                </a:solidFill>
                <a:latin typeface="Montserrat"/>
                <a:ea typeface="Montserrat"/>
                <a:cs typeface="Montserrat"/>
                <a:sym typeface="Montserrat"/>
              </a:rPr>
              <a:t>Ví dụ: Một ứng dụng có các trang quản trị (admin) và người dùng (user). Bạn muốn nhóm các trang này lại với nhau mà không ảnh hưởng đến cấu trúc URL. </a:t>
            </a:r>
            <a:endParaRPr sz="18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eef795c52f_0_68"/>
          <p:cNvSpPr txBox="1"/>
          <p:nvPr>
            <p:ph idx="2" type="body"/>
          </p:nvPr>
        </p:nvSpPr>
        <p:spPr>
          <a:xfrm>
            <a:off x="3395650" y="1281650"/>
            <a:ext cx="8598000" cy="4552800"/>
          </a:xfrm>
          <a:prstGeom prst="rect">
            <a:avLst/>
          </a:prstGeom>
        </p:spPr>
        <p:txBody>
          <a:bodyPr anchorCtr="0" anchor="ctr"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rPr b="1" lang="en-US" sz="1800">
                <a:latin typeface="Courier New"/>
                <a:ea typeface="Courier New"/>
                <a:cs typeface="Courier New"/>
                <a:sym typeface="Courier New"/>
              </a:rPr>
              <a:t>/admin/dashboard</a:t>
            </a:r>
            <a:r>
              <a:rPr lang="en-US" sz="1800"/>
              <a:t> sẽ tương ứng với </a:t>
            </a:r>
            <a:r>
              <a:rPr b="1" lang="en-US" sz="1800">
                <a:latin typeface="Courier New"/>
                <a:ea typeface="Courier New"/>
                <a:cs typeface="Courier New"/>
                <a:sym typeface="Courier New"/>
              </a:rPr>
              <a:t>app/(admin)/dashboard/page.tsx</a:t>
            </a:r>
            <a:endParaRPr b="1" sz="1800">
              <a:latin typeface="Courier New"/>
              <a:ea typeface="Courier New"/>
              <a:cs typeface="Courier New"/>
              <a:sym typeface="Courier New"/>
            </a:endParaRPr>
          </a:p>
          <a:p>
            <a:pPr indent="0" lvl="0" marL="0" rtl="0" algn="l">
              <a:lnSpc>
                <a:spcPct val="150000"/>
              </a:lnSpc>
              <a:spcBef>
                <a:spcPts val="1000"/>
              </a:spcBef>
              <a:spcAft>
                <a:spcPts val="0"/>
              </a:spcAft>
              <a:buClr>
                <a:schemeClr val="dk1"/>
              </a:buClr>
              <a:buSzPts val="1100"/>
              <a:buFont typeface="Arial"/>
              <a:buNone/>
            </a:pPr>
            <a:r>
              <a:rPr b="1" lang="en-US" sz="1800">
                <a:latin typeface="Courier New"/>
                <a:ea typeface="Courier New"/>
                <a:cs typeface="Courier New"/>
                <a:sym typeface="Courier New"/>
              </a:rPr>
              <a:t>/admin/settings</a:t>
            </a:r>
            <a:r>
              <a:rPr lang="en-US" sz="1800"/>
              <a:t> sẽ tương ứng với </a:t>
            </a:r>
            <a:r>
              <a:rPr b="1" lang="en-US" sz="1800">
                <a:latin typeface="Courier New"/>
                <a:ea typeface="Courier New"/>
                <a:cs typeface="Courier New"/>
                <a:sym typeface="Courier New"/>
              </a:rPr>
              <a:t>app/(admin)/settings/page.tsx</a:t>
            </a:r>
            <a:endParaRPr b="1" sz="1800">
              <a:latin typeface="Courier New"/>
              <a:ea typeface="Courier New"/>
              <a:cs typeface="Courier New"/>
              <a:sym typeface="Courier New"/>
            </a:endParaRPr>
          </a:p>
          <a:p>
            <a:pPr indent="0" lvl="0" marL="0" rtl="0" algn="l">
              <a:lnSpc>
                <a:spcPct val="150000"/>
              </a:lnSpc>
              <a:spcBef>
                <a:spcPts val="1000"/>
              </a:spcBef>
              <a:spcAft>
                <a:spcPts val="0"/>
              </a:spcAft>
              <a:buClr>
                <a:schemeClr val="dk1"/>
              </a:buClr>
              <a:buSzPts val="1100"/>
              <a:buFont typeface="Arial"/>
              <a:buNone/>
            </a:pPr>
            <a:r>
              <a:rPr b="1" lang="en-US" sz="1800">
                <a:latin typeface="Courier New"/>
                <a:ea typeface="Courier New"/>
                <a:cs typeface="Courier New"/>
                <a:sym typeface="Courier New"/>
              </a:rPr>
              <a:t>/user/profile</a:t>
            </a:r>
            <a:r>
              <a:rPr lang="en-US" sz="1800"/>
              <a:t> sẽ tương ứng với </a:t>
            </a:r>
            <a:r>
              <a:rPr b="1" lang="en-US" sz="1800">
                <a:latin typeface="Courier New"/>
                <a:ea typeface="Courier New"/>
                <a:cs typeface="Courier New"/>
                <a:sym typeface="Courier New"/>
              </a:rPr>
              <a:t>app/(user)/profile/page.tsx</a:t>
            </a:r>
            <a:endParaRPr b="1" sz="1800">
              <a:latin typeface="Courier New"/>
              <a:ea typeface="Courier New"/>
              <a:cs typeface="Courier New"/>
              <a:sym typeface="Courier New"/>
            </a:endParaRPr>
          </a:p>
          <a:p>
            <a:pPr indent="0" lvl="0" marL="0" rtl="0" algn="l">
              <a:lnSpc>
                <a:spcPct val="150000"/>
              </a:lnSpc>
              <a:spcBef>
                <a:spcPts val="1000"/>
              </a:spcBef>
              <a:spcAft>
                <a:spcPts val="0"/>
              </a:spcAft>
              <a:buNone/>
            </a:pPr>
            <a:r>
              <a:rPr b="1" lang="en-US" sz="1800">
                <a:latin typeface="Courier New"/>
                <a:ea typeface="Courier New"/>
                <a:cs typeface="Courier New"/>
                <a:sym typeface="Courier New"/>
              </a:rPr>
              <a:t>/user/settings</a:t>
            </a:r>
            <a:r>
              <a:rPr lang="en-US" sz="1800"/>
              <a:t> sẽ tương ứng với </a:t>
            </a:r>
            <a:r>
              <a:rPr b="1" lang="en-US" sz="1800">
                <a:latin typeface="Courier New"/>
                <a:ea typeface="Courier New"/>
                <a:cs typeface="Courier New"/>
                <a:sym typeface="Courier New"/>
              </a:rPr>
              <a:t>app/(user)/settings/page.tsx</a:t>
            </a:r>
            <a:endParaRPr b="1" sz="1800">
              <a:latin typeface="Courier New"/>
              <a:ea typeface="Courier New"/>
              <a:cs typeface="Courier New"/>
              <a:sym typeface="Courier New"/>
            </a:endParaRPr>
          </a:p>
          <a:p>
            <a:pPr indent="0" lvl="0" marL="0" rtl="0" algn="l">
              <a:lnSpc>
                <a:spcPct val="150000"/>
              </a:lnSpc>
              <a:spcBef>
                <a:spcPts val="1000"/>
              </a:spcBef>
              <a:spcAft>
                <a:spcPts val="0"/>
              </a:spcAft>
              <a:buNone/>
            </a:pPr>
            <a:r>
              <a:rPr b="1" lang="en-US" sz="1800">
                <a:latin typeface="Courier New"/>
                <a:ea typeface="Courier New"/>
                <a:cs typeface="Courier New"/>
                <a:sym typeface="Courier New"/>
              </a:rPr>
              <a:t>/home</a:t>
            </a:r>
            <a:r>
              <a:rPr lang="en-US" sz="1800"/>
              <a:t> sẽ tương ứng với </a:t>
            </a:r>
            <a:r>
              <a:rPr b="1" lang="en-US" sz="1800">
                <a:latin typeface="Courier New"/>
                <a:ea typeface="Courier New"/>
                <a:cs typeface="Courier New"/>
                <a:sym typeface="Courier New"/>
              </a:rPr>
              <a:t>app/home/page.tsx</a:t>
            </a:r>
            <a:endParaRPr sz="1800"/>
          </a:p>
        </p:txBody>
      </p:sp>
      <p:sp>
        <p:nvSpPr>
          <p:cNvPr id="225" name="Google Shape;225;g2eef795c52f_0_68"/>
          <p:cNvSpPr txBox="1"/>
          <p:nvPr>
            <p:ph type="title"/>
          </p:nvPr>
        </p:nvSpPr>
        <p:spPr>
          <a:xfrm>
            <a:off x="838200" y="509150"/>
            <a:ext cx="8463600" cy="77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a:t>
            </a:r>
            <a:r>
              <a:rPr lang="en-US"/>
              <a:t>. Route Groups - 2</a:t>
            </a:r>
            <a:endParaRPr/>
          </a:p>
        </p:txBody>
      </p:sp>
      <p:pic>
        <p:nvPicPr>
          <p:cNvPr id="226" name="Google Shape;226;g2eef795c52f_0_68"/>
          <p:cNvPicPr preferRelativeResize="0"/>
          <p:nvPr/>
        </p:nvPicPr>
        <p:blipFill>
          <a:blip r:embed="rId3">
            <a:alphaModFix/>
          </a:blip>
          <a:stretch>
            <a:fillRect/>
          </a:stretch>
        </p:blipFill>
        <p:spPr>
          <a:xfrm>
            <a:off x="838200" y="1281650"/>
            <a:ext cx="2238950" cy="455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eef795c52f_0_75"/>
          <p:cNvSpPr txBox="1"/>
          <p:nvPr>
            <p:ph idx="1" type="body"/>
          </p:nvPr>
        </p:nvSpPr>
        <p:spPr>
          <a:xfrm>
            <a:off x="838200" y="1223750"/>
            <a:ext cx="10749300" cy="50310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rgbClr val="C00000"/>
              </a:buClr>
              <a:buSzPts val="1800"/>
              <a:buFont typeface="Montserrat"/>
              <a:buChar char="●"/>
            </a:pPr>
            <a:r>
              <a:rPr b="1" lang="en-US" sz="1800">
                <a:solidFill>
                  <a:srgbClr val="C00000"/>
                </a:solidFill>
              </a:rPr>
              <a:t>Catch-all routes</a:t>
            </a:r>
            <a:r>
              <a:rPr lang="en-US" sz="1800"/>
              <a:t> trong Next.js cho phép xử lý các đường dẫn động với nhiều phân đoạn không xác định, tạo ra các trang linh hoạt và xử lý nhiều loại URL mà không cần tạo route cụ thể. </a:t>
            </a:r>
            <a:endParaRPr sz="1800"/>
          </a:p>
          <a:p>
            <a:pPr indent="-342900" lvl="0" marL="457200" rtl="0" algn="l">
              <a:lnSpc>
                <a:spcPct val="150000"/>
              </a:lnSpc>
              <a:spcBef>
                <a:spcPts val="0"/>
              </a:spcBef>
              <a:spcAft>
                <a:spcPts val="0"/>
              </a:spcAft>
              <a:buClr>
                <a:srgbClr val="C00000"/>
              </a:buClr>
              <a:buSzPts val="1800"/>
              <a:buFont typeface="Montserrat"/>
              <a:buChar char="●"/>
            </a:pPr>
            <a:r>
              <a:rPr lang="en-US" sz="1800"/>
              <a:t>Sử dụng dấu ba chấm (...) trong tên file để tạo catch-all route. </a:t>
            </a:r>
            <a:endParaRPr sz="1800"/>
          </a:p>
          <a:p>
            <a:pPr indent="-342900" lvl="0" marL="457200" rtl="0" algn="l">
              <a:lnSpc>
                <a:spcPct val="150000"/>
              </a:lnSpc>
              <a:spcBef>
                <a:spcPts val="0"/>
              </a:spcBef>
              <a:spcAft>
                <a:spcPts val="0"/>
              </a:spcAft>
              <a:buClr>
                <a:srgbClr val="C00000"/>
              </a:buClr>
              <a:buSzPts val="1800"/>
              <a:buFont typeface="Montserrat"/>
              <a:buChar char="●"/>
            </a:pPr>
            <a:r>
              <a:rPr lang="en-US" sz="1800"/>
              <a:t>Hữu ích cho các ứng dụng blog, diễn đàn, hoặc các ứng dụng có cấu trúc URL phức tạp và không cố định.</a:t>
            </a:r>
            <a:endParaRPr sz="1800"/>
          </a:p>
          <a:p>
            <a:pPr indent="-342900" lvl="0" marL="457200" rtl="0" algn="l">
              <a:lnSpc>
                <a:spcPct val="150000"/>
              </a:lnSpc>
              <a:spcBef>
                <a:spcPts val="0"/>
              </a:spcBef>
              <a:spcAft>
                <a:spcPts val="0"/>
              </a:spcAft>
              <a:buClr>
                <a:srgbClr val="C00000"/>
              </a:buClr>
              <a:buSzPts val="1800"/>
              <a:buFont typeface="Montserrat"/>
              <a:buChar char="●"/>
            </a:pPr>
            <a:r>
              <a:rPr lang="en-US" sz="1800"/>
              <a:t>Giả sử có một ứng dụng blog và mỗi bài viết có một URL dựa trên tiêu đề bài viết. Nếu có hàng trăm bài viết, phải tạo hàng trăm route, điều này không thực tế và khó quản lý</a:t>
            </a:r>
            <a:endParaRPr sz="1800"/>
          </a:p>
          <a:p>
            <a:pPr indent="-342900" lvl="0" marL="914400" rtl="0" algn="l">
              <a:lnSpc>
                <a:spcPct val="150000"/>
              </a:lnSpc>
              <a:spcBef>
                <a:spcPts val="0"/>
              </a:spcBef>
              <a:spcAft>
                <a:spcPts val="0"/>
              </a:spcAft>
              <a:buClr>
                <a:srgbClr val="1155CC"/>
              </a:buClr>
              <a:buSzPts val="1800"/>
              <a:buFont typeface="Courier New"/>
              <a:buChar char="○"/>
            </a:pPr>
            <a:r>
              <a:rPr b="1" lang="en-US" sz="1800">
                <a:solidFill>
                  <a:srgbClr val="1155CC"/>
                </a:solidFill>
                <a:latin typeface="Courier New"/>
                <a:ea typeface="Courier New"/>
                <a:cs typeface="Courier New"/>
                <a:sym typeface="Courier New"/>
              </a:rPr>
              <a:t>/posts/first-post</a:t>
            </a:r>
            <a:endParaRPr b="1" sz="1800">
              <a:solidFill>
                <a:srgbClr val="1155CC"/>
              </a:solidFill>
              <a:latin typeface="Courier New"/>
              <a:ea typeface="Courier New"/>
              <a:cs typeface="Courier New"/>
              <a:sym typeface="Courier New"/>
            </a:endParaRPr>
          </a:p>
          <a:p>
            <a:pPr indent="-342900" lvl="0" marL="914400" rtl="0" algn="l">
              <a:lnSpc>
                <a:spcPct val="150000"/>
              </a:lnSpc>
              <a:spcBef>
                <a:spcPts val="0"/>
              </a:spcBef>
              <a:spcAft>
                <a:spcPts val="0"/>
              </a:spcAft>
              <a:buClr>
                <a:srgbClr val="1155CC"/>
              </a:buClr>
              <a:buSzPts val="1800"/>
              <a:buFont typeface="Courier New"/>
              <a:buChar char="○"/>
            </a:pPr>
            <a:r>
              <a:rPr b="1" lang="en-US" sz="1800">
                <a:solidFill>
                  <a:srgbClr val="1155CC"/>
                </a:solidFill>
                <a:latin typeface="Courier New"/>
                <a:ea typeface="Courier New"/>
                <a:cs typeface="Courier New"/>
                <a:sym typeface="Courier New"/>
              </a:rPr>
              <a:t>/posts/second-post</a:t>
            </a:r>
            <a:endParaRPr b="1" sz="1800">
              <a:solidFill>
                <a:srgbClr val="1155CC"/>
              </a:solidFill>
              <a:latin typeface="Courier New"/>
              <a:ea typeface="Courier New"/>
              <a:cs typeface="Courier New"/>
              <a:sym typeface="Courier New"/>
            </a:endParaRPr>
          </a:p>
          <a:p>
            <a:pPr indent="-342900" lvl="0" marL="914400" rtl="0" algn="l">
              <a:lnSpc>
                <a:spcPct val="150000"/>
              </a:lnSpc>
              <a:spcBef>
                <a:spcPts val="0"/>
              </a:spcBef>
              <a:spcAft>
                <a:spcPts val="0"/>
              </a:spcAft>
              <a:buClr>
                <a:srgbClr val="1155CC"/>
              </a:buClr>
              <a:buSzPts val="1800"/>
              <a:buFont typeface="Courier New"/>
              <a:buChar char="○"/>
            </a:pPr>
            <a:r>
              <a:rPr b="1" lang="en-US" sz="1800">
                <a:solidFill>
                  <a:srgbClr val="1155CC"/>
                </a:solidFill>
                <a:latin typeface="Courier New"/>
                <a:ea typeface="Courier New"/>
                <a:cs typeface="Courier New"/>
                <a:sym typeface="Courier New"/>
              </a:rPr>
              <a:t>/posts/third-post</a:t>
            </a:r>
            <a:endParaRPr b="1" sz="1800">
              <a:solidFill>
                <a:srgbClr val="1155CC"/>
              </a:solidFill>
              <a:latin typeface="Courier New"/>
              <a:ea typeface="Courier New"/>
              <a:cs typeface="Courier New"/>
              <a:sym typeface="Courier New"/>
            </a:endParaRPr>
          </a:p>
          <a:p>
            <a:pPr indent="-342900" lvl="0" marL="914400" rtl="0" algn="l">
              <a:lnSpc>
                <a:spcPct val="150000"/>
              </a:lnSpc>
              <a:spcBef>
                <a:spcPts val="0"/>
              </a:spcBef>
              <a:spcAft>
                <a:spcPts val="0"/>
              </a:spcAft>
              <a:buClr>
                <a:srgbClr val="C00000"/>
              </a:buClr>
              <a:buSzPts val="1800"/>
              <a:buChar char="○"/>
            </a:pPr>
            <a:r>
              <a:rPr lang="en-US" sz="1800"/>
              <a:t>…</a:t>
            </a:r>
            <a:endParaRPr sz="1800"/>
          </a:p>
        </p:txBody>
      </p:sp>
      <p:sp>
        <p:nvSpPr>
          <p:cNvPr id="233" name="Google Shape;233;g2eef795c52f_0_75"/>
          <p:cNvSpPr txBox="1"/>
          <p:nvPr>
            <p:ph type="title"/>
          </p:nvPr>
        </p:nvSpPr>
        <p:spPr>
          <a:xfrm>
            <a:off x="838200" y="509150"/>
            <a:ext cx="8463600" cy="714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3. Catch-all Routes - 1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eef795c52f_0_150"/>
          <p:cNvSpPr txBox="1"/>
          <p:nvPr>
            <p:ph idx="1" type="body"/>
          </p:nvPr>
        </p:nvSpPr>
        <p:spPr>
          <a:xfrm>
            <a:off x="838200" y="1267250"/>
            <a:ext cx="4326300" cy="49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C00000"/>
                </a:solidFill>
              </a:rPr>
              <a:t>Cấu trúc thư mục</a:t>
            </a:r>
            <a:endParaRPr b="1" sz="2000">
              <a:solidFill>
                <a:srgbClr val="C00000"/>
              </a:solidFill>
            </a:endParaRPr>
          </a:p>
        </p:txBody>
      </p:sp>
      <p:sp>
        <p:nvSpPr>
          <p:cNvPr id="240" name="Google Shape;240;g2eef795c52f_0_150"/>
          <p:cNvSpPr txBox="1"/>
          <p:nvPr>
            <p:ph idx="2" type="body"/>
          </p:nvPr>
        </p:nvSpPr>
        <p:spPr>
          <a:xfrm>
            <a:off x="4874550" y="1932075"/>
            <a:ext cx="6075000" cy="4066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rgbClr val="C00000"/>
              </a:buClr>
              <a:buSzPts val="1800"/>
              <a:buFont typeface="Montserrat"/>
              <a:buChar char="●"/>
            </a:pPr>
            <a:r>
              <a:rPr lang="en-US" sz="1800"/>
              <a:t>app/[[...slug]].tsx sẽ bắt tất cả các đường dẫn không xác định, ví dụ như /a, /a/b, /a/b/c,...</a:t>
            </a:r>
            <a:endParaRPr sz="1800"/>
          </a:p>
          <a:p>
            <a:pPr indent="-342900" lvl="0" marL="457200" rtl="0" algn="l">
              <a:lnSpc>
                <a:spcPct val="150000"/>
              </a:lnSpc>
              <a:spcBef>
                <a:spcPts val="0"/>
              </a:spcBef>
              <a:spcAft>
                <a:spcPts val="0"/>
              </a:spcAft>
              <a:buClr>
                <a:srgbClr val="C00000"/>
              </a:buClr>
              <a:buSzPts val="1800"/>
              <a:buFont typeface="Montserrat"/>
              <a:buChar char="●"/>
            </a:pPr>
            <a:r>
              <a:rPr lang="en-US" sz="1800"/>
              <a:t>Cấu trúc URL:</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/a sẽ trở thành { slug: ['a'] }</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/a/b sẽ trở thành { slug: ['a', 'b'] }</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/a/b/c sẽ trở thành { slug: ['a', 'b', 'c'] }</a:t>
            </a:r>
            <a:endParaRPr sz="1800"/>
          </a:p>
          <a:p>
            <a:pPr indent="-342900" lvl="1" marL="914400" rtl="0" algn="l">
              <a:lnSpc>
                <a:spcPct val="150000"/>
              </a:lnSpc>
              <a:spcBef>
                <a:spcPts val="0"/>
              </a:spcBef>
              <a:spcAft>
                <a:spcPts val="0"/>
              </a:spcAft>
              <a:buClr>
                <a:srgbClr val="C00000"/>
              </a:buClr>
              <a:buSzPts val="1800"/>
              <a:buFont typeface="Montserrat"/>
              <a:buChar char="○"/>
            </a:pPr>
            <a:r>
              <a:rPr lang="en-US" sz="1800"/>
              <a:t>/  sẽ trở thành { slug: undefined }</a:t>
            </a:r>
            <a:endParaRPr sz="1800"/>
          </a:p>
          <a:p>
            <a:pPr indent="0" lvl="0" marL="0" rtl="0" algn="l">
              <a:lnSpc>
                <a:spcPct val="150000"/>
              </a:lnSpc>
              <a:spcBef>
                <a:spcPts val="1000"/>
              </a:spcBef>
              <a:spcAft>
                <a:spcPts val="0"/>
              </a:spcAft>
              <a:buNone/>
            </a:pPr>
            <a:r>
              <a:t/>
            </a:r>
            <a:endParaRPr sz="1800"/>
          </a:p>
        </p:txBody>
      </p:sp>
      <p:sp>
        <p:nvSpPr>
          <p:cNvPr id="241" name="Google Shape;241;g2eef795c52f_0_150"/>
          <p:cNvSpPr txBox="1"/>
          <p:nvPr>
            <p:ph type="title"/>
          </p:nvPr>
        </p:nvSpPr>
        <p:spPr>
          <a:xfrm>
            <a:off x="838200" y="509149"/>
            <a:ext cx="8463600" cy="75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3. Catch-all Routes - 2</a:t>
            </a:r>
            <a:endParaRPr/>
          </a:p>
        </p:txBody>
      </p:sp>
      <p:pic>
        <p:nvPicPr>
          <p:cNvPr id="242" name="Google Shape;242;g2eef795c52f_0_150"/>
          <p:cNvPicPr preferRelativeResize="0"/>
          <p:nvPr/>
        </p:nvPicPr>
        <p:blipFill>
          <a:blip r:embed="rId3">
            <a:alphaModFix/>
          </a:blip>
          <a:stretch>
            <a:fillRect/>
          </a:stretch>
        </p:blipFill>
        <p:spPr>
          <a:xfrm>
            <a:off x="838200" y="1932063"/>
            <a:ext cx="3846975" cy="299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