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50" r:id="rId2"/>
    <p:sldMasterId id="2147483674" r:id="rId3"/>
  </p:sldMasterIdLst>
  <p:notesMasterIdLst>
    <p:notesMasterId r:id="rId69"/>
  </p:notesMasterIdLst>
  <p:handoutMasterIdLst>
    <p:handoutMasterId r:id="rId70"/>
  </p:handoutMasterIdLst>
  <p:sldIdLst>
    <p:sldId id="263" r:id="rId4"/>
    <p:sldId id="273" r:id="rId5"/>
    <p:sldId id="341" r:id="rId6"/>
    <p:sldId id="351" r:id="rId7"/>
    <p:sldId id="311" r:id="rId8"/>
    <p:sldId id="310" r:id="rId9"/>
    <p:sldId id="342" r:id="rId10"/>
    <p:sldId id="340" r:id="rId11"/>
    <p:sldId id="312" r:id="rId12"/>
    <p:sldId id="313" r:id="rId13"/>
    <p:sldId id="315" r:id="rId14"/>
    <p:sldId id="316" r:id="rId15"/>
    <p:sldId id="317" r:id="rId16"/>
    <p:sldId id="318" r:id="rId17"/>
    <p:sldId id="339" r:id="rId18"/>
    <p:sldId id="322" r:id="rId19"/>
    <p:sldId id="329" r:id="rId20"/>
    <p:sldId id="327" r:id="rId21"/>
    <p:sldId id="326" r:id="rId22"/>
    <p:sldId id="330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54" r:id="rId31"/>
    <p:sldId id="355" r:id="rId32"/>
    <p:sldId id="357" r:id="rId33"/>
    <p:sldId id="358" r:id="rId34"/>
    <p:sldId id="366" r:id="rId35"/>
    <p:sldId id="348" r:id="rId36"/>
    <p:sldId id="352" r:id="rId37"/>
    <p:sldId id="353" r:id="rId38"/>
    <p:sldId id="349" r:id="rId39"/>
    <p:sldId id="350" r:id="rId40"/>
    <p:sldId id="298" r:id="rId41"/>
    <p:sldId id="356" r:id="rId42"/>
    <p:sldId id="368" r:id="rId43"/>
    <p:sldId id="369" r:id="rId44"/>
    <p:sldId id="370" r:id="rId45"/>
    <p:sldId id="374" r:id="rId46"/>
    <p:sldId id="371" r:id="rId47"/>
    <p:sldId id="375" r:id="rId48"/>
    <p:sldId id="372" r:id="rId49"/>
    <p:sldId id="359" r:id="rId50"/>
    <p:sldId id="303" r:id="rId51"/>
    <p:sldId id="365" r:id="rId52"/>
    <p:sldId id="362" r:id="rId53"/>
    <p:sldId id="363" r:id="rId54"/>
    <p:sldId id="301" r:id="rId55"/>
    <p:sldId id="376" r:id="rId56"/>
    <p:sldId id="377" r:id="rId57"/>
    <p:sldId id="378" r:id="rId58"/>
    <p:sldId id="379" r:id="rId59"/>
    <p:sldId id="309" r:id="rId60"/>
    <p:sldId id="387" r:id="rId61"/>
    <p:sldId id="386" r:id="rId62"/>
    <p:sldId id="380" r:id="rId63"/>
    <p:sldId id="384" r:id="rId64"/>
    <p:sldId id="381" r:id="rId65"/>
    <p:sldId id="383" r:id="rId66"/>
    <p:sldId id="385" r:id="rId67"/>
    <p:sldId id="287" r:id="rId6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BC7D00"/>
    <a:srgbClr val="D1D09F"/>
    <a:srgbClr val="996600"/>
    <a:srgbClr val="DFDEBF"/>
    <a:srgbClr val="C858DE"/>
    <a:srgbClr val="663300"/>
    <a:srgbClr val="88C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7" autoAdjust="0"/>
    <p:restoredTop sz="50000" autoAdjust="0"/>
  </p:normalViewPr>
  <p:slideViewPr>
    <p:cSldViewPr>
      <p:cViewPr>
        <p:scale>
          <a:sx n="80" d="100"/>
          <a:sy n="80" d="100"/>
        </p:scale>
        <p:origin x="1672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984"/>
    </p:cViewPr>
  </p:sorterViewPr>
  <p:notesViewPr>
    <p:cSldViewPr>
      <p:cViewPr varScale="1">
        <p:scale>
          <a:sx n="52" d="100"/>
          <a:sy n="52" d="100"/>
        </p:scale>
        <p:origin x="-21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C31F-382A-420B-9385-6DBFDD6711AA}" type="datetimeFigureOut">
              <a:rPr lang="zh-TW" altLang="en-US" smtClean="0"/>
              <a:pPr/>
              <a:t>2017/3/13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1CC1-B99B-43D0-AEEB-2FACFE48A0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3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3CC33-4BF3-4CA6-8A0A-7EF04BDB02B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4B416-0D5D-4D1D-A6B0-83609568BC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0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596210-678A-45D1-9FDA-E34CF31F9D2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2484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dirty="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9616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437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4B416-0D5D-4D1D-A6B0-83609568BC7C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71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8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547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4B416-0D5D-4D1D-A6B0-83609568BC7C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3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858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info.china.alibaba.com/news/detail/v5003013-d5544387.html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://info.china.alibaba.com/news/detail/v5003013-d5530730.html" TargetMode="Externa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79F32-0820-4DA3-B06C-DF82159DABA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B92F-BC3A-413C-A3F3-A14CD99BA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016A-8640-4AFB-9B42-FB110D1AD57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529A-CD6E-43ED-9899-8CD2D8DF4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924A-4D8D-4578-8A60-A3A836127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CED5A-6468-43B5-9A5E-B421E6B46A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FC41-7E62-4151-976D-B7D501A2C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B0B9-5003-449F-8B32-190D7D9672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1A3D-4BCF-4344-A2CE-22836685339B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D04-C296-47EA-BE82-5C81DE6F44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F1EB-B5C6-4E12-8EEB-09EC84276D30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86EC-1680-40EF-9B53-9FCCFD06A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025B-F720-4635-B2CB-A0FD7542061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2FB1C-1DAF-46FE-8947-7B74AA10EE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27538" y="4652963"/>
            <a:ext cx="2052637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32575" y="4652963"/>
            <a:ext cx="2054225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FB4C-1DFB-4659-A238-6187A4F19279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D390-BCA4-407E-8159-F77BB187F0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2F3B-D029-4394-80C7-0BF5BFD5EB3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3F14-1BB4-4A93-8BC2-CB450BA167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DD85-90F9-4CDE-AC18-A9533265BB4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C2B5-20C4-46EC-B0AB-7CE8CDE8E7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E783-8B38-4291-B30B-1C7816F95982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034D4-54C8-4262-94AD-EB578B716E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8BD2-80B0-4047-8840-C94B186E824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F7EE-4B14-40A0-A54B-77889E277D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9A62-7F75-4FA6-83AB-025E4BAC505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FDF1E-B3B9-47E1-AC60-B4D40B4A4C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0EF4-A603-4A36-B71E-F514D097D1C4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E674-A7E9-4996-BCF2-4A12D87976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9EE3-BD84-4BC8-9FF9-E12D1F31DB46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925B6-4A5A-4D0F-BE70-D07872F49F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90825"/>
            <a:ext cx="2057400" cy="330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90825"/>
            <a:ext cx="6019800" cy="3302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A06F-84EE-41D4-B82E-889506ABB8B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D1D35-2585-4711-AE7F-DA06A76149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C627-8D4B-41A0-92BC-0FEDCA164D0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404D-6133-493F-A63C-E66E4FADB3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1F5B-EA31-4E28-93BE-88FE2DE2E35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3AC9B-381A-492B-BB8B-CC66BF3E4F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13C9-C5A4-4083-9DD6-CBAE47BFBB8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21CD-79F2-4492-90B6-AA99F433DC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351F-1FE1-483E-A4B1-2F9F2C54D20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365D-B44D-432A-9E9B-933B1B2DC4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C4B30-8923-4A8F-8B88-74190CEA0EBD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683F-D147-4B34-A8B8-901958F89A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CED66-3EFE-4C5F-B13E-1EB497F6F88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9C6F-CC08-47C5-A924-18470E5D85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1A648-80D2-4283-B9D6-FF35F9E2621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A608-A03D-4DCD-9229-63709A9D6C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C8EF-33EC-4421-80E2-E53483AF35F8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EA539-160D-4A68-AE53-559C5135F8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7598-C806-4613-AD1D-A49AFFC982F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BFFAB-ED8F-48F7-A2CC-E2340BC2E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918A-BF82-45CC-9970-C81A89AF15C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BA3E-36A4-4032-AFA6-7BA5A94CFF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F60CD-333F-4721-ADC5-DDA35BB61F6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D09B-18B4-4CCC-A714-E31E6C40CC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B144-72F8-4FAE-B8B9-B749E838E1C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94D31-EA56-45AC-94B7-299E6006D9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11D8-2BAC-466A-BA8D-FC724FBDF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586F-A678-4500-ABF4-615ACAB331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418D-4461-4DA2-BACB-720ACBD8DD8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1B0B-0941-4FBC-8D2F-5380CF8C64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AE8-9630-4DF9-8C18-10C10403499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FE05-C86D-4021-A67B-D5CA09C47A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D1B6-95DE-41E3-91C5-34A81A2035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70CC-D0F6-4FFA-9F3B-A6929E60A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8" name="Picture 4" descr="pwf_Businessman3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eshi_1127118794412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10" name="Picture 6" descr="jiqiao_1127119067536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400x273_107fdd5fa2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14" name="Picture 13" descr="pay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6643688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27088" y="2924175"/>
            <a:ext cx="7489825" cy="1136650"/>
          </a:xfrm>
        </p:spPr>
        <p:txBody>
          <a:bodyPr/>
          <a:lstStyle/>
          <a:p>
            <a:r>
              <a:rPr lang="en-US" altLang="zh-TW" smtClean="0"/>
              <a:t>Thank You For Your Listening </a:t>
            </a:r>
          </a:p>
        </p:txBody>
      </p:sp>
      <p:sp>
        <p:nvSpPr>
          <p:cNvPr id="1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9923-9D67-4EA2-B936-087CB08B623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1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DEF8-8D41-4203-9CEF-F6B3D1D6E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2808-0E8B-4B60-8F0C-D4DC914AB1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6605-CDEE-41FA-8604-F05E75A673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E7CB-F840-4233-93E1-DEE2372C57E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5CBF-A3B1-426B-83EB-175A7F8F19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image" Target="../media/image5.jpeg"/><Relationship Id="rId21" Type="http://schemas.openxmlformats.org/officeDocument/2006/relationships/image" Target="../media/image6.png"/><Relationship Id="rId22" Type="http://schemas.openxmlformats.org/officeDocument/2006/relationships/image" Target="../media/image7.jpe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hyperlink" Target="http://info.china.alibaba.com/news/detail/v5003013-d5544387.html" TargetMode="External"/><Relationship Id="rId17" Type="http://schemas.openxmlformats.org/officeDocument/2006/relationships/image" Target="../media/image3.jpeg"/><Relationship Id="rId18" Type="http://schemas.openxmlformats.org/officeDocument/2006/relationships/hyperlink" Target="http://info.china.alibaba.com/news/detail/v5003013-d5530730.html" TargetMode="Externa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image" Target="../media/image6.png"/><Relationship Id="rId21" Type="http://schemas.openxmlformats.org/officeDocument/2006/relationships/image" Target="../media/image7.jpeg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hyperlink" Target="http://info.china.alibaba.com/news/detail/v5003013-d5544387.html" TargetMode="External"/><Relationship Id="rId16" Type="http://schemas.openxmlformats.org/officeDocument/2006/relationships/image" Target="../media/image3.jpeg"/><Relationship Id="rId17" Type="http://schemas.openxmlformats.org/officeDocument/2006/relationships/hyperlink" Target="http://info.china.alibaba.com/news/detail/v5003013-d5530730.html" TargetMode="External"/><Relationship Id="rId18" Type="http://schemas.openxmlformats.org/officeDocument/2006/relationships/image" Target="../media/image4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EBA58E-B978-46B8-BEF3-99E755022DA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BE1B4F-6C30-424D-9035-253FF63D2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70" r:id="rId7"/>
    <p:sldLayoutId id="2147485041" r:id="rId8"/>
    <p:sldLayoutId id="2147485042" r:id="rId9"/>
    <p:sldLayoutId id="2147485043" r:id="rId10"/>
    <p:sldLayoutId id="2147485044" r:id="rId11"/>
    <p:sldLayoutId id="21474850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-6350" y="0"/>
            <a:ext cx="9156700" cy="6858000"/>
            <a:chOff x="-4" y="0"/>
            <a:chExt cx="5768" cy="4320"/>
          </a:xfrm>
        </p:grpSpPr>
        <p:sp>
          <p:nvSpPr>
            <p:cNvPr id="1946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0" y="4020"/>
              <a:ext cx="5760" cy="300"/>
            </a:xfrm>
            <a:prstGeom prst="rect">
              <a:avLst/>
            </a:prstGeom>
            <a:solidFill>
              <a:srgbClr val="D1D09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789" y="2931"/>
              <a:ext cx="2971" cy="1044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0" y="346"/>
              <a:ext cx="2744" cy="1043"/>
            </a:xfrm>
            <a:prstGeom prst="rect">
              <a:avLst/>
            </a:prstGeom>
            <a:solidFill>
              <a:srgbClr val="B4B26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" y="346"/>
              <a:ext cx="1044" cy="1043"/>
            </a:xfrm>
            <a:prstGeom prst="rect">
              <a:avLst/>
            </a:prstGeom>
            <a:noFill/>
          </p:spPr>
        </p:pic>
        <p:pic>
          <p:nvPicPr>
            <p:cNvPr id="41991" name="Picture 7" descr="pwf_Businessman3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643" y="346"/>
              <a:ext cx="111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8" descr="ceshi_1127118794412">
              <a:hlinkClick r:id="rId16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0" y="2931"/>
              <a:ext cx="884" cy="1044"/>
            </a:xfrm>
            <a:prstGeom prst="rect">
              <a:avLst/>
            </a:prstGeom>
            <a:noFill/>
          </p:spPr>
        </p:pic>
        <p:pic>
          <p:nvPicPr>
            <p:cNvPr id="3087" name="Picture 9" descr="jiqiao_1127119067536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742" y="346"/>
              <a:ext cx="1088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0" descr="400x273_107fdd5fa2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84" y="2931"/>
              <a:ext cx="973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Picture 11" descr="Cobrasonic Logo Horizontal 300dpi transparent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455" y="4065"/>
              <a:ext cx="120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0" y="360"/>
              <a:ext cx="1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0" i="0">
                  <a:solidFill>
                    <a:srgbClr val="D1D09F"/>
                  </a:solidFill>
                  <a:latin typeface="Arial" pitchFamily="34" charset="0"/>
                </a:rPr>
                <a:t>Empowering your database</a:t>
              </a:r>
            </a:p>
          </p:txBody>
        </p:sp>
        <p:pic>
          <p:nvPicPr>
            <p:cNvPr id="41999" name="Picture 15" descr="pay3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837" y="2931"/>
              <a:ext cx="907" cy="1044"/>
            </a:xfrm>
            <a:prstGeom prst="rect">
              <a:avLst/>
            </a:prstGeom>
            <a:noFill/>
          </p:spPr>
        </p:pic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908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7538" y="4652963"/>
            <a:ext cx="42592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/>
            </a:lvl1pPr>
          </a:lstStyle>
          <a:p>
            <a:pPr>
              <a:defRPr/>
            </a:pPr>
            <a:fld id="{7F8BC657-C33A-4B6F-84A0-F658AE89000C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i="0"/>
            </a:lvl1pPr>
          </a:lstStyle>
          <a:p>
            <a:pPr>
              <a:defRPr/>
            </a:pPr>
            <a:fld id="{6C7DC709-ED44-47FC-854C-C2E5D86D65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AF67A6-26F0-482A-9283-5358E8DA9CA6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94ACB1-0B82-455E-A970-A388C0E8DD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12" name="Picture 4" descr="pwf_Businessman3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eshi_1127118794412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4110" name="Picture 6" descr="jiqiao_1127119067536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7" descr="400x273_107fdd5fa24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0"/>
          <p:cNvSpPr txBox="1">
            <a:spLocks noChangeArrowheads="1"/>
          </p:cNvSpPr>
          <p:nvPr userDrawn="1"/>
        </p:nvSpPr>
        <p:spPr>
          <a:xfrm>
            <a:off x="827088" y="2924175"/>
            <a:ext cx="7489825" cy="1136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36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Thank You For Your Listening</a:t>
            </a:r>
            <a:r>
              <a:rPr kumimoji="0" lang="en-US" altLang="zh-TW" sz="40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4115" name="Picture 13" descr="pay3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6845300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arack@cobrasonic.co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4" Type="http://schemas.openxmlformats.org/officeDocument/2006/relationships/hyperlink" Target="http://www.syntevo.com/smartgit/index.html" TargetMode="External"/><Relationship Id="rId5" Type="http://schemas.openxmlformats.org/officeDocument/2006/relationships/hyperlink" Target="http://www.sourcegear.com/diffmerg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sysgit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s2svn.tigris.org/servlets/ProjectDocumentList?folderID=2976&amp;expandFolder=2976&amp;folderID=3984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excess.org/article/2008/07/ogre-git-tutorial/" TargetMode="External"/><Relationship Id="rId4" Type="http://schemas.openxmlformats.org/officeDocument/2006/relationships/hyperlink" Target="http://progit.org/book/" TargetMode="External"/><Relationship Id="rId5" Type="http://schemas.openxmlformats.org/officeDocument/2006/relationships/hyperlink" Target="http://www.slideshare.net/chacon/getting-git" TargetMode="External"/><Relationship Id="rId6" Type="http://schemas.openxmlformats.org/officeDocument/2006/relationships/hyperlink" Target="http://cvs2svn.tigris.org/cvs2gi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k.git-scm.com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GIT</a:t>
            </a:r>
            <a:endParaRPr lang="zh-TW" altLang="en-US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idx="1"/>
          </p:nvPr>
        </p:nvSpPr>
        <p:spPr>
          <a:xfrm>
            <a:off x="4500563" y="4724400"/>
            <a:ext cx="4643437" cy="1633538"/>
          </a:xfrm>
        </p:spPr>
        <p:txBody>
          <a:bodyPr/>
          <a:lstStyle/>
          <a:p>
            <a:r>
              <a:rPr lang="en-US" altLang="zh-TW" dirty="0" smtClean="0"/>
              <a:t>Oliver </a:t>
            </a:r>
            <a:r>
              <a:rPr lang="en-US" altLang="zh-TW" dirty="0"/>
              <a:t>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Every object consists of three things - a </a:t>
            </a:r>
            <a:r>
              <a:rPr lang="en-US" altLang="zh-TW" b="1" dirty="0" smtClean="0"/>
              <a:t>type</a:t>
            </a:r>
            <a:r>
              <a:rPr lang="en-US" altLang="zh-TW" dirty="0" smtClean="0"/>
              <a:t>, a </a:t>
            </a:r>
            <a:r>
              <a:rPr lang="en-US" altLang="zh-TW" b="1" dirty="0" smtClean="0"/>
              <a:t>size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content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There are four different types of objects: "blob", "tree", "commit", and "tag".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blob</a:t>
            </a:r>
            <a:r>
              <a:rPr lang="en-US" altLang="zh-TW" dirty="0" smtClean="0"/>
              <a:t>" is used to store file data - it is generally a file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tree</a:t>
            </a:r>
            <a:r>
              <a:rPr lang="en-US" altLang="zh-TW" dirty="0" smtClean="0"/>
              <a:t>" is basically like a directory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commit</a:t>
            </a:r>
            <a:r>
              <a:rPr lang="en-US" altLang="zh-TW" dirty="0" smtClean="0"/>
              <a:t>" points to a single tree, marking it as what the project looked like at a certain point in time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tag</a:t>
            </a:r>
            <a:r>
              <a:rPr lang="en-US" altLang="zh-TW" dirty="0" smtClean="0"/>
              <a:t>" is a way to mark a specific</a:t>
            </a:r>
          </a:p>
          <a:p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Blob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Chunk of binary data</a:t>
            </a:r>
          </a:p>
          <a:p>
            <a:r>
              <a:rPr lang="en-US" altLang="zh-TW" dirty="0" smtClean="0"/>
              <a:t>Files with </a:t>
            </a:r>
            <a:r>
              <a:rPr lang="en-US" altLang="zh-TW" b="1" dirty="0" smtClean="0"/>
              <a:t>same content</a:t>
            </a:r>
            <a:r>
              <a:rPr lang="en-US" altLang="zh-TW" dirty="0" smtClean="0"/>
              <a:t> (anywhere in repo) share </a:t>
            </a:r>
            <a:r>
              <a:rPr lang="en-US" altLang="zh-TW" b="1" dirty="0" smtClean="0"/>
              <a:t>same blob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75" y="3286124"/>
            <a:ext cx="2711450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object with pointers to blobs and other trees – like directory.</a:t>
            </a:r>
          </a:p>
          <a:p>
            <a:r>
              <a:rPr lang="en-US" altLang="zh-TW" dirty="0" smtClean="0"/>
              <a:t>Two trees have the </a:t>
            </a:r>
            <a:r>
              <a:rPr lang="en-US" altLang="zh-TW" b="1" dirty="0" smtClean="0"/>
              <a:t>same hash</a:t>
            </a:r>
            <a:r>
              <a:rPr lang="en-US" altLang="zh-TW" dirty="0" smtClean="0"/>
              <a:t> name </a:t>
            </a:r>
            <a:r>
              <a:rPr lang="en-US" altLang="zh-TW" b="1" dirty="0" smtClean="0"/>
              <a:t>if and only if </a:t>
            </a:r>
            <a:r>
              <a:rPr lang="en-US" altLang="zh-TW" dirty="0" smtClean="0"/>
              <a:t>their contents (including, recursively, the contents of all subdirectories) are identical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14752"/>
            <a:ext cx="25908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Links a physical state of a tree with a description of how we got there and why.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1866" y="3326420"/>
            <a:ext cx="2600332" cy="296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Commit is defined by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tree</a:t>
            </a:r>
            <a:r>
              <a:rPr lang="en-US" dirty="0" smtClean="0"/>
              <a:t>: The SHA1 name of a tree object, representing the contents of a directory at a certain point in time.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parent(s</a:t>
            </a:r>
            <a:r>
              <a:rPr lang="en-US" dirty="0" smtClean="0"/>
              <a:t>): The SHA1 name of some number of commits which represent the immediately previous step(s) in the history of the project. A commit with no parents is called a "root" commit, and represents the initial revision of a project.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 </a:t>
            </a:r>
            <a:r>
              <a:rPr lang="en-US" b="1" dirty="0" smtClean="0"/>
              <a:t>author</a:t>
            </a:r>
            <a:r>
              <a:rPr lang="en-US" dirty="0" smtClean="0"/>
              <a:t>: The name of the person responsible for this change, together with its date.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committer</a:t>
            </a:r>
            <a:r>
              <a:rPr lang="en-US" dirty="0" smtClean="0"/>
              <a:t>: The name of the person who actually created the commit, with the date it was done.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comment</a:t>
            </a:r>
            <a:r>
              <a:rPr lang="en-US" dirty="0" smtClean="0"/>
              <a:t> describing this commit.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Tag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Contains an object name, object type, tag name, the name of the person who create the tag, and a message as can be seen using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cat-file.</a:t>
            </a:r>
          </a:p>
          <a:p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00438"/>
            <a:ext cx="3500462" cy="297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Introduction …………………………………..3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Internals ………………………….…….....8</a:t>
            </a:r>
            <a:endParaRPr lang="en-US" altLang="zh-TW" sz="28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Working With </a:t>
            </a: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………….………………...32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Branching And Merging in </a:t>
            </a: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…….……..51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Tools…………………………………………..57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CVS2GIT Conversion………………………58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directory is where </a:t>
            </a:r>
            <a:r>
              <a:rPr lang="en-US" dirty="0" err="1" smtClean="0"/>
              <a:t>git</a:t>
            </a:r>
            <a:r>
              <a:rPr lang="en-US" dirty="0" smtClean="0"/>
              <a:t> stores its local repository (containing all the </a:t>
            </a:r>
            <a:r>
              <a:rPr lang="en-US" dirty="0" err="1" smtClean="0"/>
              <a:t>git</a:t>
            </a:r>
            <a:r>
              <a:rPr lang="en-US" dirty="0" smtClean="0"/>
              <a:t> objects in the repository).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directory lives at the topmost directory of your codebase.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directory is called .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571876"/>
            <a:ext cx="6858048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$&gt;tree -L 1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HEAD        # pointer to your current branch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</a:t>
            </a:r>
            <a:r>
              <a:rPr lang="en-US" altLang="zh-TW" sz="1400" b="0" i="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      # your configuration preferences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description # description of your project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hooks/      # pre/post action hooks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index       # index file (see next section)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logs/       # a history of where your branches have been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objects/    # your objects (commits, trees, blobs, tags)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`-- refs/       # pointers to your branches</a:t>
            </a:r>
            <a:endParaRPr lang="zh-TW" altLang="en-US" sz="1400" b="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Working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working directory is where your current working copy of files are kept. </a:t>
            </a:r>
            <a:br>
              <a:rPr lang="en-US" dirty="0" smtClean="0"/>
            </a:br>
            <a:r>
              <a:rPr lang="en-US" dirty="0" smtClean="0"/>
              <a:t>Note: these files will be deleted and replaced with files from the </a:t>
            </a:r>
            <a:r>
              <a:rPr lang="en-US" dirty="0" err="1" smtClean="0"/>
              <a:t>git</a:t>
            </a:r>
            <a:r>
              <a:rPr lang="en-US" dirty="0" smtClean="0"/>
              <a:t> directory whenever you switch branches. </a:t>
            </a:r>
          </a:p>
          <a:p>
            <a:r>
              <a:rPr lang="en-US" dirty="0" smtClean="0"/>
              <a:t>The working directory is a temporary space where files stay while they are being worked with. If all the data were deleted in it, it could be restored from your .</a:t>
            </a:r>
            <a:r>
              <a:rPr lang="en-US" dirty="0" err="1" smtClean="0"/>
              <a:t>git</a:t>
            </a:r>
            <a:r>
              <a:rPr lang="en-US" dirty="0" smtClean="0"/>
              <a:t> directory as of the last commit.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prevents data loss by prompting you to commit, release, or stash data in the working directory before switching between branches.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Distributed  vs. Centralized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Snapshot vs. Differences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Version Control Products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Birth of </a:t>
            </a: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endParaRPr lang="en-US" altLang="zh-TW" sz="2400" dirty="0" smtClean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Staging Area: The 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index is used as a staging area between your working directory and your repository. </a:t>
            </a:r>
          </a:p>
          <a:p>
            <a:r>
              <a:rPr lang="en-US" altLang="zh-TW" dirty="0" smtClean="0"/>
              <a:t>You can use the index to build up a set of changes that you want to commit together.</a:t>
            </a:r>
            <a:endParaRPr lang="en-US" dirty="0" smtClean="0"/>
          </a:p>
          <a:p>
            <a:r>
              <a:rPr lang="en-US" altLang="zh-TW" dirty="0" smtClean="0"/>
              <a:t>When you create a commit, what is committed is what is currently in the index, not what is in your working directory.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States Switch Among Three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690706"/>
            <a:ext cx="4762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Working with </a:t>
            </a:r>
            <a:r>
              <a:rPr lang="en-US" altLang="zh-TW" dirty="0" err="1" smtClean="0"/>
              <a:t>Git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5170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Getting Help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First time </a:t>
            </a: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200" dirty="0" smtClean="0">
                <a:latin typeface="+mn-lt"/>
                <a:ea typeface="微軟正黑體" pitchFamily="34" charset="-120"/>
              </a:rPr>
              <a:t> Setup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Getting a </a:t>
            </a: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200" dirty="0" smtClean="0">
                <a:latin typeface="+mn-lt"/>
                <a:ea typeface="微軟正黑體" pitchFamily="34" charset="-120"/>
              </a:rPr>
              <a:t> Repository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Diffs</a:t>
            </a:r>
            <a:endParaRPr lang="en-US" altLang="zh-TW" sz="22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Check File 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Commit</a:t>
            </a:r>
            <a:endParaRPr lang="en-US" altLang="zh-TW" sz="2200" dirty="0" smtClean="0"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View the Commit History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Undoing Things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Merging vs. Rebasing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Remote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Time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Identity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user.name ”Barack”</a:t>
            </a:r>
          </a:p>
          <a:p>
            <a:pPr marL="806450" lvl="1" indent="-342900">
              <a:buSzPct val="80000"/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  <a:hlinkClick r:id="rId2"/>
              </a:rPr>
              <a:t>barack@cobrasonic.com</a:t>
            </a:r>
            <a:endParaRPr lang="en-US" altLang="zh-TW" dirty="0" smtClean="0"/>
          </a:p>
          <a:p>
            <a:r>
              <a:rPr lang="en-US" altLang="zh-TW" dirty="0" smtClean="0"/>
              <a:t>Your Editor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core.editor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vim</a:t>
            </a:r>
            <a:endParaRPr lang="en-US" altLang="zh-TW" dirty="0" smtClean="0"/>
          </a:p>
          <a:p>
            <a:r>
              <a:rPr lang="en-US" altLang="zh-TW" dirty="0" smtClean="0"/>
              <a:t>Your Diff Tool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merge.tool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vimdiff</a:t>
            </a:r>
            <a:endParaRPr lang="en-US" altLang="zh-TW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Check Your Settings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--list</a:t>
            </a:r>
          </a:p>
          <a:p>
            <a:pPr lvl="1">
              <a:buNone/>
            </a:pP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gitconfig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 Help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 of common command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altLang="zh-TW" dirty="0" smtClean="0"/>
              <a:t>Brief help output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&lt;command&gt; -h</a:t>
            </a:r>
          </a:p>
          <a:p>
            <a:r>
              <a:rPr lang="en-US" altLang="zh-TW" dirty="0" smtClean="0"/>
              <a:t>Manual page</a:t>
            </a:r>
          </a:p>
          <a:p>
            <a:pPr lvl="1">
              <a:buNone/>
            </a:pP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-&lt;command&gt;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help &lt;command&gt;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&lt;command&gt; --help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 a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 a Repository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init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Cloning an Existing Repository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clone http://github.com/schacon/grit.git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3500430" y="1816220"/>
            <a:ext cx="4286280" cy="612648"/>
          </a:xfrm>
          <a:prstGeom prst="wedgeRoundRectCallout">
            <a:avLst>
              <a:gd name="adj1" fmla="val -65059"/>
              <a:gd name="adj2" fmla="val 953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Create a subdirectory .</a:t>
            </a:r>
            <a:r>
              <a:rPr lang="en-US" altLang="zh-TW" b="0" i="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643174" y="4071942"/>
            <a:ext cx="5786478" cy="1071570"/>
          </a:xfrm>
          <a:prstGeom prst="wedgeRoundRectCallout">
            <a:avLst>
              <a:gd name="adj1" fmla="val 7899"/>
              <a:gd name="adj2" fmla="val -99822"/>
              <a:gd name="adj3" fmla="val 16667"/>
            </a:avLst>
          </a:prstGeom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Create a directory grit and a subdirectory .</a:t>
            </a:r>
            <a:r>
              <a:rPr lang="en-US" altLang="zh-TW" b="0" i="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 inside it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Pull down all the data of the repository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Check out the latest working copy 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Diffs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Changes between index and working files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altLang="zh-TW" dirty="0" smtClean="0"/>
              <a:t>Changes between HEAD and index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–staged</a:t>
            </a:r>
          </a:p>
          <a:p>
            <a:r>
              <a:rPr lang="en-US" altLang="zh-TW" dirty="0" smtClean="0"/>
              <a:t>Changes between HEAD and working files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r>
              <a:rPr lang="en-US" altLang="zh-TW" dirty="0" smtClean="0"/>
              <a:t>Changes between two commits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$commit $commit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Specific commit ID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2214554"/>
          <a:ext cx="7572428" cy="33375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214578"/>
                <a:gridCol w="535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 hash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24b9da6552252987aa493b52f8696cd6d3b00373</a:t>
                      </a:r>
                      <a:endParaRPr lang="en-US" altLang="zh-TW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short hash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24b9da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v1.5.6.1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 branch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master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remote branch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origin/master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 message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“:/some text”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checkout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last fetch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FETCH_HEAD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previous 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ORIG_HEAD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Status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Check status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status</a:t>
            </a:r>
            <a:endParaRPr lang="en-US" altLang="zh-TW" sz="2200" dirty="0" smtClean="0"/>
          </a:p>
          <a:p>
            <a:r>
              <a:rPr lang="en-US" altLang="zh-TW" sz="2200" dirty="0" smtClean="0"/>
              <a:t>Track new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add </a:t>
            </a:r>
            <a:r>
              <a:rPr lang="en-US" altLang="zh-TW" sz="1800" i="1" dirty="0" smtClean="0"/>
              <a:t>filename</a:t>
            </a:r>
          </a:p>
          <a:p>
            <a:r>
              <a:rPr lang="en-US" altLang="zh-TW" sz="2200" dirty="0" smtClean="0"/>
              <a:t>Stage modified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add </a:t>
            </a:r>
            <a:r>
              <a:rPr lang="en-US" altLang="zh-TW" sz="1800" i="1" dirty="0" smtClean="0"/>
              <a:t>filename</a:t>
            </a:r>
          </a:p>
          <a:p>
            <a:r>
              <a:rPr lang="en-US" altLang="zh-TW" sz="2200" dirty="0" smtClean="0"/>
              <a:t>Commit your changes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commit</a:t>
            </a:r>
          </a:p>
          <a:p>
            <a:r>
              <a:rPr lang="en-US" altLang="zh-TW" sz="2200" dirty="0" smtClean="0"/>
              <a:t>Remove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rm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/>
              <a:t>filename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00808"/>
            <a:ext cx="4038600" cy="235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File Status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1643050"/>
            <a:ext cx="7215238" cy="4214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altLang="zh-TW" sz="120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i="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On branch master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Your branch is behind 'origin/master' by 11 commits, and can be fast-forwarded.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Changes to be committed: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reset HEAD &lt;file&gt;..." to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unstage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daemon.c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Changed but not updated: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add &lt;file&gt;..." to update what will be committed)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grep.c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grep.h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Untracked files: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add &lt;file&gt;..." to include in what will be committed)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blametree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blametree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-init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git-gui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git-citool</a:t>
            </a:r>
            <a:endParaRPr lang="zh-TW" altLang="en-US" sz="1200" b="0" i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1009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000372"/>
            <a:ext cx="1071570" cy="5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5143512"/>
            <a:ext cx="1019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vs. Centralized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Distributed</a:t>
            </a:r>
            <a:endParaRPr lang="zh-TW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22726" y="2174875"/>
            <a:ext cx="3509136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Centralized</a:t>
            </a:r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645025" y="2566143"/>
            <a:ext cx="4041775" cy="316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Additions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add &lt;file&gt;</a:t>
            </a:r>
            <a:endParaRPr lang="en-US" altLang="zh-TW" dirty="0" smtClean="0"/>
          </a:p>
          <a:p>
            <a:r>
              <a:rPr lang="en-US" altLang="zh-TW" dirty="0" smtClean="0"/>
              <a:t>Removal 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&lt;file&gt;</a:t>
            </a:r>
            <a:endParaRPr lang="en-US" altLang="zh-TW" dirty="0" smtClean="0"/>
          </a:p>
          <a:p>
            <a:r>
              <a:rPr lang="en-US" altLang="zh-TW" dirty="0" smtClean="0"/>
              <a:t>Renames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&lt;old&gt; &lt;new&gt;</a:t>
            </a:r>
            <a:endParaRPr lang="en-US" altLang="zh-TW" dirty="0" smtClean="0"/>
          </a:p>
          <a:p>
            <a:r>
              <a:rPr lang="en-US" altLang="zh-TW" dirty="0" smtClean="0"/>
              <a:t>Commit staged items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–m ”brief comment”</a:t>
            </a:r>
            <a:endParaRPr lang="en-US" altLang="zh-TW" dirty="0" smtClean="0"/>
          </a:p>
          <a:p>
            <a:r>
              <a:rPr lang="en-US" altLang="zh-TW" dirty="0" smtClean="0"/>
              <a:t>Commit all items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–a –m ”brief comment”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project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project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init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014015" y="1600200"/>
            <a:ext cx="33069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49270"/>
            <a:ext cx="2609850" cy="345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0699" y="2071678"/>
            <a:ext cx="26003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2590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dir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&gt;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1024" y="2000240"/>
            <a:ext cx="244437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dir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&gt;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comit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–m ”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065033" y="1600200"/>
            <a:ext cx="3204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Guidelines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the file list to be committed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status”.</a:t>
            </a:r>
          </a:p>
          <a:p>
            <a:r>
              <a:rPr lang="en-US" altLang="zh-TW" dirty="0" smtClean="0"/>
              <a:t>Review the code changed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diff” before commit.</a:t>
            </a:r>
            <a:endParaRPr lang="zh-TW" altLang="en-US" dirty="0" smtClean="0"/>
          </a:p>
          <a:p>
            <a:r>
              <a:rPr lang="en-US" altLang="zh-TW" dirty="0" smtClean="0"/>
              <a:t>Commit only staged files. Add files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file1 file2 …” instead of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.” 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–a -m”</a:t>
            </a:r>
            <a:endParaRPr lang="zh-TW" altLang="en-US" dirty="0" smtClean="0"/>
          </a:p>
          <a:p>
            <a:r>
              <a:rPr lang="en-US" altLang="zh-TW" dirty="0" smtClean="0"/>
              <a:t>Include other’s work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pull”, If there are </a:t>
            </a:r>
            <a:r>
              <a:rPr lang="en-US" altLang="zh-TW" dirty="0" err="1" smtClean="0"/>
              <a:t>submodules</a:t>
            </a:r>
            <a:r>
              <a:rPr lang="en-US" altLang="zh-TW" dirty="0" smtClean="0"/>
              <a:t> in your project, update every sub-module to the latest version 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submodule</a:t>
            </a:r>
            <a:r>
              <a:rPr lang="en-US" altLang="zh-TW" dirty="0" smtClean="0"/>
              <a:t> update”,</a:t>
            </a:r>
            <a:r>
              <a:rPr lang="zh-TW" altLang="en-US" dirty="0" smtClean="0"/>
              <a:t>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Message Guidelines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Split the work into one commit per issue, with useful message</a:t>
            </a:r>
          </a:p>
          <a:p>
            <a:r>
              <a:rPr lang="en-US" altLang="zh-TW" sz="2200" dirty="0" smtClean="0"/>
              <a:t>The commit message starts with a concise subject at most 50 characters, followed by a blank line, optionally followed by a more detailed explanation</a:t>
            </a:r>
          </a:p>
          <a:p>
            <a:r>
              <a:rPr lang="en-US" altLang="zh-TW" sz="2200" dirty="0" smtClean="0"/>
              <a:t>A message example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573016"/>
            <a:ext cx="76328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Short (50 chars or less) summary of changes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More detailed explanatory text, if necessary. Wrap it to about 72 characters or so.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In some contexts, the first line is treated as the subject of an email and the rest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of the text as the body. The blank line separating the summary from the body is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critical (unless you omit the body entirely); tools like rebase can get confused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if you run the two together.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Further paragraphs come after blank lines.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• Bullet points are okay, too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• Typically a hyphen or asterisk is used for the bullet, preceded by a single space,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with blank lines in between, but conventions vary here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the Commit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commit history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--pretty=online</a:t>
            </a:r>
          </a:p>
          <a:p>
            <a:r>
              <a:rPr lang="en-US" altLang="zh-TW" dirty="0" smtClean="0"/>
              <a:t>Limit by range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HEAD~10..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-10</a:t>
            </a:r>
            <a:endParaRPr lang="en-US" altLang="zh-TW" dirty="0" smtClean="0"/>
          </a:p>
          <a:p>
            <a:r>
              <a:rPr lang="en-US" altLang="zh-TW" dirty="0" smtClean="0"/>
              <a:t>Limit by commit attributes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–author=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fred</a:t>
            </a:r>
            <a:endParaRPr lang="en-US" altLang="zh-TW" dirty="0" smtClean="0"/>
          </a:p>
          <a:p>
            <a:r>
              <a:rPr lang="en-US" altLang="zh-TW" dirty="0" smtClean="0"/>
              <a:t>Limit by changes to specific path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-- path/file</a:t>
            </a:r>
            <a:endParaRPr lang="en-US" altLang="zh-TW" dirty="0" smtClean="0"/>
          </a:p>
          <a:p>
            <a:r>
              <a:rPr lang="en-US" altLang="zh-TW" dirty="0" smtClean="0"/>
              <a:t>Search for a change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–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S”some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code change”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Snapshots vs. Differences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43480" y="1600200"/>
            <a:ext cx="64570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Undoing Things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Changing your last commit with the current contents of index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--amend</a:t>
            </a:r>
            <a:endParaRPr lang="en-US" altLang="zh-TW" dirty="0" smtClean="0"/>
          </a:p>
          <a:p>
            <a:r>
              <a:rPr lang="en-US" altLang="zh-TW" dirty="0" smtClean="0"/>
              <a:t>Undo the last commit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r>
              <a:rPr lang="en-US" altLang="zh-TW" dirty="0" err="1" smtClean="0"/>
              <a:t>Unstaging</a:t>
            </a:r>
            <a:r>
              <a:rPr lang="en-US" altLang="zh-TW" dirty="0" smtClean="0"/>
              <a:t> a staged file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reset HEAD &lt;file&gt;</a:t>
            </a:r>
            <a:endParaRPr lang="en-US" altLang="zh-TW" dirty="0" smtClean="0"/>
          </a:p>
          <a:p>
            <a:r>
              <a:rPr lang="en-US" altLang="zh-TW" dirty="0" err="1" smtClean="0"/>
              <a:t>Unmodifying</a:t>
            </a:r>
            <a:r>
              <a:rPr lang="en-US" altLang="zh-TW" dirty="0" smtClean="0"/>
              <a:t> a modified file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checkout -- &lt;file&gt;</a:t>
            </a:r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Merging vs. Rebasing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	</a:t>
            </a:r>
            <a:endParaRPr lang="zh-TW" alt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2143140" cy="16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Rebase</a:t>
            </a:r>
            <a:endParaRPr lang="zh-TW" altLang="en-US" dirty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00306"/>
            <a:ext cx="2620983" cy="12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75331"/>
            <a:ext cx="2571768" cy="158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向下箭號 8"/>
          <p:cNvSpPr/>
          <p:nvPr/>
        </p:nvSpPr>
        <p:spPr>
          <a:xfrm>
            <a:off x="1500166" y="4000504"/>
            <a:ext cx="4846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929198"/>
            <a:ext cx="27860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向下箭號 11"/>
          <p:cNvSpPr/>
          <p:nvPr/>
        </p:nvSpPr>
        <p:spPr>
          <a:xfrm>
            <a:off x="5643570" y="3929066"/>
            <a:ext cx="4846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072198" y="38576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400" b="0" i="0" dirty="0" smtClean="0">
                <a:latin typeface="Arial" pitchFamily="34" charset="0"/>
                <a:cs typeface="Arial" pitchFamily="34" charset="0"/>
              </a:rPr>
              <a:t>Reapply C3 as a patch on top of C4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400" b="0" i="0" dirty="0" smtClean="0">
                <a:latin typeface="Arial" pitchFamily="34" charset="0"/>
                <a:cs typeface="Arial" pitchFamily="34" charset="0"/>
              </a:rPr>
              <a:t>A clean history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Suppose a remote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 git.ourcompany.com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name it </a:t>
            </a:r>
            <a:r>
              <a:rPr lang="en-US" altLang="zh-TW" b="1" i="1" dirty="0" smtClean="0"/>
              <a:t>origin/master </a:t>
            </a:r>
            <a:r>
              <a:rPr lang="en-US" altLang="zh-TW" dirty="0" smtClean="0"/>
              <a:t>locally after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also creates a local branch </a:t>
            </a:r>
            <a:r>
              <a:rPr lang="en-US" altLang="zh-TW" b="1" i="1" dirty="0" smtClean="0"/>
              <a:t>master</a:t>
            </a:r>
            <a:r>
              <a:rPr lang="en-US" altLang="zh-TW" dirty="0" smtClean="0"/>
              <a:t> starting at the same place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28800"/>
            <a:ext cx="4038600" cy="390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Someone pushes his work to git.ourcompany.com</a:t>
            </a:r>
          </a:p>
          <a:p>
            <a:r>
              <a:rPr lang="en-US" altLang="zh-TW" dirty="0" smtClean="0"/>
              <a:t>You also do some work on your local </a:t>
            </a:r>
            <a:r>
              <a:rPr lang="en-US" altLang="zh-TW" b="1" i="1" dirty="0" smtClean="0"/>
              <a:t>master</a:t>
            </a:r>
            <a:r>
              <a:rPr lang="en-US" altLang="zh-TW" dirty="0" smtClean="0"/>
              <a:t> branch</a:t>
            </a:r>
          </a:p>
          <a:p>
            <a:r>
              <a:rPr lang="en-US" altLang="zh-TW" dirty="0" smtClean="0"/>
              <a:t>The </a:t>
            </a:r>
            <a:r>
              <a:rPr lang="en-US" altLang="zh-TW" b="1" i="1" dirty="0" smtClean="0"/>
              <a:t>origin/master </a:t>
            </a:r>
            <a:r>
              <a:rPr lang="en-US" altLang="zh-TW" dirty="0" smtClean="0"/>
              <a:t>pointer does not move if you stay out of contact with your origin server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13800"/>
            <a:ext cx="4038600" cy="293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fetch origin</a:t>
            </a:r>
            <a:r>
              <a:rPr lang="en-US" altLang="zh-TW" dirty="0" smtClean="0"/>
              <a:t> to synchronize your work</a:t>
            </a:r>
          </a:p>
          <a:p>
            <a:r>
              <a:rPr lang="en-US" altLang="zh-TW" dirty="0" smtClean="0"/>
              <a:t>It fetch any data from last fetch, update your local database, and move </a:t>
            </a:r>
            <a:r>
              <a:rPr lang="en-US" altLang="zh-TW" b="1" i="1" dirty="0" smtClean="0"/>
              <a:t>origin/master</a:t>
            </a:r>
            <a:r>
              <a:rPr lang="en-US" altLang="zh-TW" dirty="0" smtClean="0"/>
              <a:t> pointer to up-to-date position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0984" y="1628775"/>
            <a:ext cx="3613032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Mutiple</a:t>
            </a:r>
            <a:r>
              <a:rPr lang="en-US" altLang="zh-TW" dirty="0" smtClean="0"/>
              <a:t> 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Assume another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 git.team1.ourcompany.com</a:t>
            </a:r>
          </a:p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remote add</a:t>
            </a:r>
            <a:r>
              <a:rPr lang="en-US" altLang="zh-TW" dirty="0" smtClean="0"/>
              <a:t> to add it as a new remote reference to the project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87639"/>
            <a:ext cx="4038600" cy="33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fetch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teamone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/>
              <a:t>to fetch everything from the remote </a:t>
            </a:r>
            <a:r>
              <a:rPr lang="en-US" altLang="zh-TW" dirty="0" err="1" smtClean="0"/>
              <a:t>teamone</a:t>
            </a:r>
            <a:r>
              <a:rPr lang="en-US" altLang="zh-TW" dirty="0" smtClean="0"/>
              <a:t> server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set a remote branch </a:t>
            </a:r>
            <a:r>
              <a:rPr lang="en-US" altLang="zh-TW" b="1" i="1" dirty="0" err="1" smtClean="0"/>
              <a:t>teamone</a:t>
            </a:r>
            <a:r>
              <a:rPr lang="en-US" altLang="zh-TW" b="1" i="1" dirty="0" smtClean="0"/>
              <a:t>/master</a:t>
            </a:r>
            <a:r>
              <a:rPr lang="en-US" altLang="zh-TW" dirty="0" smtClean="0"/>
              <a:t> to point to the latest commit that </a:t>
            </a:r>
            <a:r>
              <a:rPr lang="en-US" altLang="zh-TW" dirty="0" err="1" smtClean="0"/>
              <a:t>teamone</a:t>
            </a:r>
            <a:r>
              <a:rPr lang="en-US" altLang="zh-TW" dirty="0" smtClean="0"/>
              <a:t> server did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87639"/>
            <a:ext cx="4038600" cy="33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MsysGIT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2"/>
              </a:rPr>
              <a:t>http://code.google.com/p/msysgit/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TortoiseGit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3"/>
              </a:rPr>
              <a:t>http://code.google.com/p/tortoisegit/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SmartGit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http://www.syntevo.com/smartgit/index.html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Diff Tool</a:t>
            </a:r>
          </a:p>
          <a:p>
            <a:pPr lvl="2"/>
            <a:r>
              <a:rPr lang="en-US" altLang="zh-TW" sz="1600" dirty="0" err="1" smtClean="0"/>
              <a:t>DiffMerge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5"/>
              </a:rPr>
              <a:t>http://www.sourcegear.com/diffmerge/index.html</a:t>
            </a:r>
            <a:endParaRPr lang="en-US" altLang="zh-TW" sz="1600" dirty="0" smtClean="0"/>
          </a:p>
          <a:p>
            <a:r>
              <a:rPr lang="en-US" altLang="zh-TW" dirty="0" smtClean="0"/>
              <a:t>Linux Tools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SmartGit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http://www.syntevo.com/smartgit/index.html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gitk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git-gui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-daemon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public, unauthenticated read access to your project</a:t>
            </a:r>
          </a:p>
          <a:p>
            <a:r>
              <a:rPr lang="en-US" altLang="zh-TW" dirty="0" smtClean="0"/>
              <a:t>/etc/</a:t>
            </a:r>
            <a:r>
              <a:rPr lang="en-US" altLang="zh-TW" dirty="0" err="1" smtClean="0"/>
              <a:t>xinetd.d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Restart </a:t>
            </a:r>
            <a:r>
              <a:rPr lang="en-US" altLang="zh-TW" dirty="0" err="1" smtClean="0"/>
              <a:t>xinetd</a:t>
            </a:r>
            <a:r>
              <a:rPr lang="en-US" altLang="zh-TW" dirty="0" smtClean="0"/>
              <a:t> daemon: service restart </a:t>
            </a:r>
            <a:r>
              <a:rPr lang="en-US" altLang="zh-TW" dirty="0" err="1" smtClean="0"/>
              <a:t>xinetd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git://192.168.123.50/DBSonar65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2500306"/>
          <a:ext cx="6096000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service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{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disable         = no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socket_type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= stream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wait            = no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user            = nobody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server          = 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usr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libexec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-core/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-daemon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server_args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= --base-path=/opt/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--export-all --user-path=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public_git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syslog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inetd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--verbose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log_on_failure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+= USERID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SmartGit</a:t>
            </a:r>
            <a:r>
              <a:rPr lang="en-US" altLang="zh-TW" dirty="0" smtClean="0"/>
              <a:t>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graphical client, running on Windows, Linux and Mac OS X, for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and SVN</a:t>
            </a:r>
          </a:p>
          <a:p>
            <a:r>
              <a:rPr lang="en-US" altLang="zh-TW" dirty="0" smtClean="0"/>
              <a:t>JRE 1.6 or higher is required</a:t>
            </a:r>
            <a:endParaRPr lang="en-US" altLang="zh-TW" sz="1800" dirty="0" smtClean="0"/>
          </a:p>
          <a:p>
            <a:r>
              <a:rPr lang="en-US" altLang="zh-TW" dirty="0" smtClean="0"/>
              <a:t> Linux/Unix installation</a:t>
            </a:r>
          </a:p>
          <a:p>
            <a:pPr lvl="1"/>
            <a:r>
              <a:rPr lang="en-US" dirty="0" smtClean="0"/>
              <a:t>Set the SMARTGIT_JAVA_HOME environment variable to the root path of the Java Runtime Environment 1.6 from SUN</a:t>
            </a:r>
          </a:p>
          <a:p>
            <a:pPr lvl="1"/>
            <a:r>
              <a:rPr lang="en-US" altLang="zh-TW" dirty="0" smtClean="0"/>
              <a:t>Set the PATH environment variable to include $SMARTGIT_JAVA_HOME/bin:[</a:t>
            </a:r>
            <a:r>
              <a:rPr lang="en-US" altLang="zh-TW" dirty="0" err="1" smtClean="0"/>
              <a:t>smartgit_install_path</a:t>
            </a:r>
            <a:r>
              <a:rPr lang="en-US" altLang="zh-TW" dirty="0" smtClean="0"/>
              <a:t>]/bin</a:t>
            </a:r>
          </a:p>
          <a:p>
            <a:pPr lvl="1"/>
            <a:r>
              <a:rPr lang="en-US" altLang="zh-TW" dirty="0" smtClean="0"/>
              <a:t>Start the application by launching smartgit.sh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Products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68277" y="1600200"/>
            <a:ext cx="64074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 smtClean="0"/>
              <a:t>Direct file access to a copy of CVS repository</a:t>
            </a:r>
          </a:p>
          <a:p>
            <a:pPr lvl="1"/>
            <a:r>
              <a:rPr lang="en-US" altLang="zh-TW" dirty="0" smtClean="0"/>
              <a:t>Python 2, version 2.4 or later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version 1.5.4.4 or later</a:t>
            </a:r>
          </a:p>
          <a:p>
            <a:pPr lvl="1"/>
            <a:r>
              <a:rPr lang="en-US" altLang="zh-TW" dirty="0" smtClean="0"/>
              <a:t>Download </a:t>
            </a:r>
            <a:r>
              <a:rPr lang="en-US" altLang="zh-TW" dirty="0" smtClean="0">
                <a:hlinkClick r:id="rId2"/>
              </a:rPr>
              <a:t>cvs2svn-2.3.0.tar.gz</a:t>
            </a:r>
            <a:r>
              <a:rPr lang="en-US" altLang="zh-TW" dirty="0" smtClean="0"/>
              <a:t> from tigris.org</a:t>
            </a:r>
          </a:p>
          <a:p>
            <a:r>
              <a:rPr lang="en-US" altLang="zh-TW" dirty="0" smtClean="0"/>
              <a:t>Usage</a:t>
            </a:r>
          </a:p>
          <a:p>
            <a:pPr lvl="1"/>
            <a:r>
              <a:rPr lang="en-US" dirty="0" smtClean="0"/>
              <a:t>Conversion</a:t>
            </a:r>
          </a:p>
          <a:p>
            <a:pPr lvl="1" indent="-19050">
              <a:buNone/>
            </a:pPr>
            <a:r>
              <a:rPr lang="en-US" sz="1600" dirty="0" smtClean="0"/>
              <a:t>cvs2git --</a:t>
            </a:r>
            <a:r>
              <a:rPr lang="en-US" sz="1600" dirty="0" err="1" smtClean="0"/>
              <a:t>blobfile</a:t>
            </a:r>
            <a:r>
              <a:rPr lang="en-US" sz="1600" dirty="0" smtClean="0"/>
              <a:t>=cvs2svn-tmp/git-blob.dat --</a:t>
            </a:r>
            <a:r>
              <a:rPr lang="en-US" sz="1600" dirty="0" err="1" smtClean="0"/>
              <a:t>dumpfile</a:t>
            </a:r>
            <a:r>
              <a:rPr lang="en-US" sz="1600" dirty="0" smtClean="0"/>
              <a:t>= cvs2svn-tmp/git-dump.dat --username=cvs2git /path/to/</a:t>
            </a:r>
            <a:r>
              <a:rPr lang="en-US" sz="1600" dirty="0" err="1" smtClean="0"/>
              <a:t>cvs</a:t>
            </a:r>
            <a:r>
              <a:rPr lang="en-US" sz="1600" dirty="0" smtClean="0"/>
              <a:t>/repo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Initialize a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lvl="1" indent="-19050">
              <a:buNone/>
            </a:pPr>
            <a:r>
              <a:rPr lang="en-US" sz="1600" dirty="0" err="1" smtClean="0"/>
              <a:t>mkdir</a:t>
            </a:r>
            <a:r>
              <a:rPr lang="en-US" sz="1600" dirty="0" smtClean="0"/>
              <a:t> myproject.git; </a:t>
            </a:r>
            <a:r>
              <a:rPr lang="en-US" sz="1600" dirty="0" err="1" smtClean="0"/>
              <a:t>cd</a:t>
            </a:r>
            <a:r>
              <a:rPr lang="en-US" sz="1600" dirty="0" smtClean="0"/>
              <a:t> myproject.git; </a:t>
            </a:r>
            <a:r>
              <a:rPr lang="en-US" sz="1600" dirty="0" err="1" smtClean="0"/>
              <a:t>git</a:t>
            </a:r>
            <a:r>
              <a:rPr lang="en-US" sz="1600" dirty="0" smtClean="0"/>
              <a:t> init</a:t>
            </a:r>
          </a:p>
          <a:p>
            <a:pPr lvl="1"/>
            <a:r>
              <a:rPr lang="en-US" altLang="zh-TW" dirty="0" smtClean="0"/>
              <a:t>Load the dumps to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lvl="1" indent="-19050">
              <a:buNone/>
            </a:pPr>
            <a:r>
              <a:rPr lang="en-US" sz="1600" dirty="0" smtClean="0"/>
              <a:t>cat ../cvs2svn-tmp/git-blob.dat ../cvs2svn-tmp/git-dump.dat | </a:t>
            </a:r>
            <a:r>
              <a:rPr lang="en-US" sz="1600" dirty="0" err="1" smtClean="0"/>
              <a:t>git</a:t>
            </a:r>
            <a:r>
              <a:rPr lang="en-US" sz="1600" dirty="0" smtClean="0"/>
              <a:t> fast-import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 Conversion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200" b="1" dirty="0" smtClean="0"/>
              <a:t>Host: 192.168.123.50   User: </a:t>
            </a:r>
            <a:r>
              <a:rPr lang="en-US" altLang="zh-TW" sz="1200" b="1" dirty="0" err="1" smtClean="0"/>
              <a:t>git</a:t>
            </a:r>
            <a:endParaRPr lang="en-US" altLang="zh-TW" sz="1200" b="1" dirty="0" smtClean="0"/>
          </a:p>
          <a:p>
            <a:pPr>
              <a:buNone/>
            </a:pPr>
            <a:r>
              <a:rPr lang="en-US" altLang="zh-TW" sz="1200" b="1" dirty="0" smtClean="0"/>
              <a:t>Directories:</a:t>
            </a:r>
          </a:p>
          <a:p>
            <a:pPr>
              <a:buNone/>
            </a:pPr>
            <a:r>
              <a:rPr lang="en-US" altLang="zh-TW" sz="1200" dirty="0" smtClean="0"/>
              <a:t>cvs2git-tmp		-- temporary directory to store the converted dump files</a:t>
            </a:r>
          </a:p>
          <a:p>
            <a:pPr>
              <a:buNone/>
            </a:pPr>
            <a:r>
              <a:rPr lang="en-US" altLang="zh-TW" sz="1200" dirty="0" smtClean="0"/>
              <a:t>cvs2svn-2.3.0	-- tools of CVS to SVN/GIT</a:t>
            </a:r>
          </a:p>
          <a:p>
            <a:pPr>
              <a:buNone/>
            </a:pPr>
            <a:r>
              <a:rPr lang="en-US" altLang="zh-TW" sz="1200" dirty="0" err="1" smtClean="0"/>
              <a:t>cvsroot</a:t>
            </a:r>
            <a:r>
              <a:rPr lang="en-US" altLang="zh-TW" sz="1200" dirty="0" smtClean="0"/>
              <a:t>		-- the CVS repository</a:t>
            </a:r>
          </a:p>
          <a:p>
            <a:pPr>
              <a:buNone/>
            </a:pPr>
            <a:r>
              <a:rPr lang="en-US" altLang="zh-TW" sz="1200" dirty="0" err="1" smtClean="0"/>
              <a:t>gitrepo</a:t>
            </a:r>
            <a:r>
              <a:rPr lang="en-US" altLang="zh-TW" sz="1200" dirty="0" smtClean="0"/>
              <a:t>		-- directory containing GIT repositories</a:t>
            </a:r>
          </a:p>
          <a:p>
            <a:pPr>
              <a:buNone/>
            </a:pPr>
            <a:r>
              <a:rPr lang="en-US" altLang="zh-TW" sz="1200" b="1" dirty="0" smtClean="0"/>
              <a:t>CVS convert to GIT:</a:t>
            </a:r>
          </a:p>
          <a:p>
            <a:pPr>
              <a:buNone/>
            </a:pPr>
            <a:r>
              <a:rPr lang="en-US" altLang="zh-TW" sz="1200" dirty="0" smtClean="0"/>
              <a:t>1. Login to CVS server (clear,192.168.123.9) as root.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ssh</a:t>
            </a:r>
            <a:r>
              <a:rPr lang="en-US" altLang="zh-TW" sz="1200" dirty="0" smtClean="0"/>
              <a:t> root@192.168.123.9</a:t>
            </a:r>
          </a:p>
          <a:p>
            <a:pPr>
              <a:buNone/>
            </a:pPr>
            <a:r>
              <a:rPr lang="en-US" altLang="zh-TW" sz="1200" dirty="0" smtClean="0"/>
              <a:t>2. Backup the latest CVS repository 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cd</a:t>
            </a:r>
            <a:r>
              <a:rPr lang="en-US" altLang="zh-TW" sz="1200" dirty="0" smtClean="0"/>
              <a:t> /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/lib/</a:t>
            </a:r>
            <a:r>
              <a:rPr lang="en-US" altLang="zh-TW" sz="1200" dirty="0" err="1" smtClean="0"/>
              <a:t>gforge</a:t>
            </a:r>
            <a:r>
              <a:rPr lang="en-US" altLang="zh-TW" sz="1200" dirty="0" smtClean="0"/>
              <a:t>; tar </a:t>
            </a:r>
            <a:r>
              <a:rPr lang="en-US" altLang="zh-TW" sz="1200" dirty="0" err="1" smtClean="0"/>
              <a:t>zcvf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cvsroot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4. Transfer the backup file (~3.8GB) to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 (192.168.123.50) as </a:t>
            </a:r>
            <a:r>
              <a:rPr lang="en-US" altLang="zh-TW" sz="1200" dirty="0" err="1" smtClean="0"/>
              <a:t>git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scp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r>
              <a:rPr lang="en-US" altLang="zh-TW" sz="1200" dirty="0" smtClean="0"/>
              <a:t> git@192.168.123.50: </a:t>
            </a:r>
          </a:p>
          <a:p>
            <a:pPr>
              <a:buNone/>
            </a:pPr>
            <a:r>
              <a:rPr lang="en-US" altLang="zh-TW" sz="1200" dirty="0" smtClean="0"/>
              <a:t>5. In GIT server, restore the backup to /home/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. </a:t>
            </a:r>
          </a:p>
          <a:p>
            <a:pPr>
              <a:buNone/>
            </a:pPr>
            <a:r>
              <a:rPr lang="en-US" altLang="zh-TW" sz="1200" dirty="0" smtClean="0"/>
              <a:t>   tar </a:t>
            </a:r>
            <a:r>
              <a:rPr lang="en-US" altLang="zh-TW" sz="1200" dirty="0" err="1" smtClean="0"/>
              <a:t>zxvf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6. Convert CVS modules to GIT repositories, one module to a repository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cd</a:t>
            </a:r>
            <a:r>
              <a:rPr lang="en-US" altLang="zh-TW" sz="1200" b="1" dirty="0" smtClean="0"/>
              <a:t> cvs2svn-2.3.0; ./run.sh &gt; run.log  2&gt;&amp;1 &amp;</a:t>
            </a:r>
          </a:p>
          <a:p>
            <a:pPr>
              <a:buNone/>
            </a:pPr>
            <a:r>
              <a:rPr lang="en-US" altLang="zh-TW" sz="1200" dirty="0" smtClean="0"/>
              <a:t>7. Fix any error if exists:    </a:t>
            </a:r>
            <a:r>
              <a:rPr lang="en-US" altLang="zh-TW" sz="1200" dirty="0" err="1" smtClean="0"/>
              <a:t>grep</a:t>
            </a:r>
            <a:r>
              <a:rPr lang="en-US" altLang="zh-TW" sz="1200" dirty="0" smtClean="0"/>
              <a:t> ERROR run.log</a:t>
            </a:r>
          </a:p>
          <a:p>
            <a:pPr>
              <a:buNone/>
            </a:pPr>
            <a:r>
              <a:rPr lang="en-US" altLang="zh-TW" sz="1200" dirty="0" smtClean="0"/>
              <a:t>8. Create GIT repositories from the converted dump files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cd</a:t>
            </a:r>
            <a:r>
              <a:rPr lang="en-US" altLang="zh-TW" sz="1200" b="1" dirty="0" smtClean="0"/>
              <a:t> </a:t>
            </a:r>
            <a:r>
              <a:rPr lang="en-US" altLang="zh-TW" sz="1200" b="1" dirty="0" err="1" smtClean="0"/>
              <a:t>gitrepo</a:t>
            </a:r>
            <a:r>
              <a:rPr lang="en-US" altLang="zh-TW" sz="1200" b="1" dirty="0" smtClean="0"/>
              <a:t>; ./run.sh &gt; run.log 2&gt;&amp;1 &amp;</a:t>
            </a:r>
          </a:p>
          <a:p>
            <a:pPr>
              <a:buNone/>
            </a:pPr>
            <a:r>
              <a:rPr lang="en-US" altLang="zh-TW" sz="1200" dirty="0" smtClean="0"/>
              <a:t>9. Fix any error if exists:    </a:t>
            </a:r>
            <a:r>
              <a:rPr lang="en-US" altLang="zh-TW" sz="1200" dirty="0" err="1" smtClean="0"/>
              <a:t>grep</a:t>
            </a:r>
            <a:r>
              <a:rPr lang="en-US" altLang="zh-TW" sz="1200" dirty="0" smtClean="0"/>
              <a:t> ERROR run.log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CVS2GIT: cvs2svn-2.3.0/run.sh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600" dirty="0" smtClean="0"/>
              <a:t>#!/bin/bash</a:t>
            </a:r>
          </a:p>
          <a:p>
            <a:pPr>
              <a:buNone/>
            </a:pP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='/home/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/cvs2git-tmp'</a:t>
            </a:r>
          </a:p>
          <a:p>
            <a:pPr>
              <a:buNone/>
            </a:pP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='/home/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'</a:t>
            </a:r>
          </a:p>
          <a:p>
            <a:pPr>
              <a:buNone/>
            </a:pPr>
            <a:r>
              <a:rPr lang="en-US" altLang="zh-TW" sz="1600" dirty="0" smtClean="0"/>
              <a:t>for module in $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/*</a:t>
            </a:r>
          </a:p>
          <a:p>
            <a:pPr>
              <a:buNone/>
            </a:pPr>
            <a:r>
              <a:rPr lang="en-US" altLang="zh-TW" sz="1600" dirty="0" smtClean="0"/>
              <a:t>do</a:t>
            </a:r>
          </a:p>
          <a:p>
            <a:pPr>
              <a:buNone/>
            </a:pPr>
            <a:r>
              <a:rPr lang="en-US" altLang="zh-TW" sz="1600" dirty="0" smtClean="0"/>
              <a:t>    project=`</a:t>
            </a:r>
            <a:r>
              <a:rPr lang="en-US" altLang="zh-TW" sz="1600" dirty="0" err="1" smtClean="0"/>
              <a:t>basename</a:t>
            </a:r>
            <a:r>
              <a:rPr lang="en-US" altLang="zh-TW" sz="1600" dirty="0" smtClean="0"/>
              <a:t> $module`</a:t>
            </a:r>
          </a:p>
          <a:p>
            <a:pPr>
              <a:buNone/>
            </a:pPr>
            <a:r>
              <a:rPr lang="en-US" altLang="zh-TW" sz="1600" dirty="0" smtClean="0"/>
              <a:t>   ./cvs2git \</a:t>
            </a:r>
          </a:p>
          <a:p>
            <a:pPr>
              <a:buNone/>
            </a:pPr>
            <a:r>
              <a:rPr lang="en-US" altLang="zh-TW" sz="1600" dirty="0" smtClean="0"/>
              <a:t>    --</a:t>
            </a:r>
            <a:r>
              <a:rPr lang="en-US" altLang="zh-TW" sz="1600" dirty="0" err="1" smtClean="0"/>
              <a:t>blobfile</a:t>
            </a:r>
            <a:r>
              <a:rPr lang="en-US" altLang="zh-TW" sz="1600" dirty="0" smtClean="0"/>
              <a:t>=$</a:t>
            </a: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/$project-blob.dat \</a:t>
            </a:r>
          </a:p>
          <a:p>
            <a:pPr>
              <a:buNone/>
            </a:pPr>
            <a:r>
              <a:rPr lang="en-US" altLang="zh-TW" sz="1600" dirty="0" smtClean="0"/>
              <a:t>    --</a:t>
            </a:r>
            <a:r>
              <a:rPr lang="en-US" altLang="zh-TW" sz="1600" dirty="0" err="1" smtClean="0"/>
              <a:t>dumpfile</a:t>
            </a:r>
            <a:r>
              <a:rPr lang="en-US" altLang="zh-TW" sz="1600" dirty="0" smtClean="0"/>
              <a:t>=$</a:t>
            </a: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/$project-dump.dat \</a:t>
            </a:r>
          </a:p>
          <a:p>
            <a:pPr>
              <a:buNone/>
            </a:pPr>
            <a:r>
              <a:rPr lang="en-US" altLang="zh-TW" sz="1600" dirty="0" smtClean="0"/>
              <a:t>    --username=cvs2git \</a:t>
            </a:r>
          </a:p>
          <a:p>
            <a:pPr>
              <a:buNone/>
            </a:pPr>
            <a:r>
              <a:rPr lang="en-US" altLang="zh-TW" sz="1600" dirty="0" smtClean="0"/>
              <a:t>    --encoding='big5' \</a:t>
            </a:r>
          </a:p>
          <a:p>
            <a:pPr>
              <a:buNone/>
            </a:pPr>
            <a:r>
              <a:rPr lang="en-US" altLang="zh-TW" sz="1600" dirty="0" smtClean="0"/>
              <a:t>    --encoding='utf8' \</a:t>
            </a:r>
          </a:p>
          <a:p>
            <a:pPr>
              <a:buNone/>
            </a:pPr>
            <a:r>
              <a:rPr lang="en-US" altLang="zh-TW" sz="1600" dirty="0" smtClean="0"/>
              <a:t>    --encoding='</a:t>
            </a:r>
            <a:r>
              <a:rPr lang="en-US" altLang="zh-TW" sz="1600" dirty="0" err="1" smtClean="0"/>
              <a:t>ascii</a:t>
            </a:r>
            <a:r>
              <a:rPr lang="en-US" altLang="zh-TW" sz="1600" dirty="0" smtClean="0"/>
              <a:t>' \</a:t>
            </a:r>
          </a:p>
          <a:p>
            <a:pPr>
              <a:buNone/>
            </a:pPr>
            <a:r>
              <a:rPr lang="en-US" altLang="zh-TW" sz="1600" dirty="0" smtClean="0"/>
              <a:t>    $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/$project</a:t>
            </a:r>
          </a:p>
          <a:p>
            <a:pPr>
              <a:buNone/>
            </a:pPr>
            <a:r>
              <a:rPr lang="en-US" altLang="zh-TW" sz="1600" dirty="0" smtClean="0"/>
              <a:t>done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CVS2GIT: </a:t>
            </a:r>
            <a:r>
              <a:rPr lang="en-US" altLang="zh-TW" dirty="0" err="1" smtClean="0"/>
              <a:t>gitrepo</a:t>
            </a:r>
            <a:r>
              <a:rPr lang="en-US" altLang="zh-TW" dirty="0" smtClean="0"/>
              <a:t>/run.sh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400" dirty="0" smtClean="0"/>
              <a:t>#!/bin/bash</a:t>
            </a:r>
          </a:p>
          <a:p>
            <a:pPr>
              <a:buNone/>
            </a:pPr>
            <a:r>
              <a:rPr lang="en-US" altLang="zh-TW" sz="1400" dirty="0" err="1" smtClean="0"/>
              <a:t>gitrepo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gitrepo</a:t>
            </a:r>
            <a:r>
              <a:rPr lang="en-US" altLang="zh-TW" sz="1400" dirty="0" smtClean="0"/>
              <a:t>'</a:t>
            </a:r>
          </a:p>
          <a:p>
            <a:pPr>
              <a:buNone/>
            </a:pPr>
            <a:r>
              <a:rPr lang="en-US" altLang="zh-TW" sz="1400" dirty="0" smtClean="0"/>
              <a:t>cvs2git_home='/home/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/cvs2svn-2.3.0'</a:t>
            </a:r>
          </a:p>
          <a:p>
            <a:pPr>
              <a:buNone/>
            </a:pP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/cvs2git-tmp'</a:t>
            </a:r>
          </a:p>
          <a:p>
            <a:pPr>
              <a:buNone/>
            </a:pP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'</a:t>
            </a:r>
          </a:p>
          <a:p>
            <a:pPr>
              <a:buNone/>
            </a:pPr>
            <a:r>
              <a:rPr lang="en-US" altLang="zh-TW" sz="1400" dirty="0" smtClean="0"/>
              <a:t>for module in $</a:t>
            </a: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/*</a:t>
            </a:r>
          </a:p>
          <a:p>
            <a:pPr>
              <a:buNone/>
            </a:pPr>
            <a:r>
              <a:rPr lang="en-US" altLang="zh-TW" sz="1400" dirty="0" smtClean="0"/>
              <a:t>do</a:t>
            </a:r>
          </a:p>
          <a:p>
            <a:pPr>
              <a:buNone/>
            </a:pPr>
            <a:r>
              <a:rPr lang="en-US" altLang="zh-TW" sz="1400" dirty="0" smtClean="0"/>
              <a:t>   project=`</a:t>
            </a:r>
            <a:r>
              <a:rPr lang="en-US" altLang="zh-TW" sz="1400" dirty="0" err="1" smtClean="0"/>
              <a:t>basename</a:t>
            </a:r>
            <a:r>
              <a:rPr lang="en-US" altLang="zh-TW" sz="1400" dirty="0" smtClean="0"/>
              <a:t> $module`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gitrepo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# initial a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repository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rm</a:t>
            </a:r>
            <a:r>
              <a:rPr lang="en-US" altLang="zh-TW" sz="1400" dirty="0" smtClean="0"/>
              <a:t> -</a:t>
            </a:r>
            <a:r>
              <a:rPr lang="en-US" altLang="zh-TW" sz="1400" dirty="0" err="1" smtClean="0"/>
              <a:t>rf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mkdir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init</a:t>
            </a:r>
          </a:p>
          <a:p>
            <a:pPr>
              <a:buNone/>
            </a:pPr>
            <a:r>
              <a:rPr lang="en-US" altLang="zh-TW" sz="1400" dirty="0" smtClean="0"/>
              <a:t># load the dump files into the new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repository using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fast-import</a:t>
            </a:r>
          </a:p>
          <a:p>
            <a:pPr>
              <a:buNone/>
            </a:pPr>
            <a:r>
              <a:rPr lang="en-US" altLang="zh-TW" sz="1400" dirty="0" smtClean="0"/>
              <a:t>   cat $</a:t>
            </a: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/$project-blob.dat $</a:t>
            </a: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/$project-dump.dat |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fast-import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400" dirty="0" smtClean="0"/>
              <a:t># remove unnecessary tag </a:t>
            </a:r>
            <a:r>
              <a:rPr lang="en-US" altLang="zh-TW" sz="1400" dirty="0" err="1" smtClean="0"/>
              <a:t>fixup</a:t>
            </a:r>
            <a:r>
              <a:rPr lang="en-US" altLang="zh-TW" sz="1400" dirty="0" smtClean="0"/>
              <a:t> branches</a:t>
            </a:r>
          </a:p>
          <a:p>
            <a:pPr>
              <a:buNone/>
            </a:pPr>
            <a:r>
              <a:rPr lang="en-US" altLang="zh-TW" sz="1400" dirty="0" smtClean="0"/>
              <a:t>   $cvs2git_home/</a:t>
            </a:r>
            <a:r>
              <a:rPr lang="en-US" altLang="zh-TW" sz="1400" dirty="0" err="1" smtClean="0"/>
              <a:t>contrib</a:t>
            </a:r>
            <a:r>
              <a:rPr lang="en-US" altLang="zh-TW" sz="1400" dirty="0" smtClean="0"/>
              <a:t>/git-move-tags.py</a:t>
            </a:r>
            <a:endParaRPr lang="zh-TW" altLang="en-US" sz="1400" dirty="0" smtClean="0"/>
          </a:p>
          <a:p>
            <a:pPr>
              <a:buNone/>
            </a:pPr>
            <a:r>
              <a:rPr lang="en-US" altLang="zh-TW" sz="1400" dirty="0" smtClean="0"/>
              <a:t># move the bare repository to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reporository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gitrepo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mv</a:t>
            </a:r>
            <a:r>
              <a:rPr lang="en-US" altLang="zh-TW" sz="1400" dirty="0" smtClean="0"/>
              <a:t> $project/.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$project.git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rm</a:t>
            </a:r>
            <a:r>
              <a:rPr lang="en-US" altLang="zh-TW" sz="1400" dirty="0" smtClean="0"/>
              <a:t> -</a:t>
            </a:r>
            <a:r>
              <a:rPr lang="en-US" altLang="zh-TW" sz="1400" dirty="0" err="1" smtClean="0"/>
              <a:t>rf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# modify description used for </a:t>
            </a:r>
            <a:r>
              <a:rPr lang="en-US" altLang="zh-TW" sz="1400" dirty="0" err="1" smtClean="0"/>
              <a:t>gitweb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echo $project &gt; $project.git/description</a:t>
            </a:r>
          </a:p>
          <a:p>
            <a:pPr>
              <a:buNone/>
            </a:pPr>
            <a:r>
              <a:rPr lang="en-US" altLang="zh-TW" sz="1400" dirty="0" smtClean="0"/>
              <a:t># set up default bare repository configuration</a:t>
            </a:r>
          </a:p>
          <a:p>
            <a:pPr>
              <a:buNone/>
            </a:pPr>
            <a:r>
              <a:rPr lang="en-US" altLang="zh-TW" sz="1400" dirty="0" smtClean="0"/>
              <a:t>   cp </a:t>
            </a:r>
            <a:r>
              <a:rPr lang="en-US" altLang="zh-TW" sz="1400" dirty="0" err="1" smtClean="0"/>
              <a:t>git_config</a:t>
            </a:r>
            <a:r>
              <a:rPr lang="en-US" altLang="zh-TW" sz="1400" dirty="0" smtClean="0"/>
              <a:t> $project.git/</a:t>
            </a:r>
            <a:r>
              <a:rPr lang="en-US" altLang="zh-TW" sz="1400" dirty="0" err="1" smtClean="0"/>
              <a:t>config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# create permanent branch develop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$project.git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branch develop</a:t>
            </a:r>
          </a:p>
          <a:p>
            <a:pPr>
              <a:buNone/>
            </a:pPr>
            <a:r>
              <a:rPr lang="en-US" altLang="zh-TW" sz="1400" dirty="0" smtClean="0"/>
              <a:t>done</a:t>
            </a:r>
            <a:endParaRPr lang="zh-TW" altLang="en-US" sz="1400" dirty="0" smtClean="0"/>
          </a:p>
          <a:p>
            <a:pPr>
              <a:buNone/>
            </a:pPr>
            <a:endParaRPr lang="zh-TW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GitStats</a:t>
            </a:r>
            <a:r>
              <a:rPr lang="en-US" dirty="0" smtClean="0"/>
              <a:t> is a statistics generator for </a:t>
            </a:r>
            <a:r>
              <a:rPr lang="en-US" dirty="0" err="1" smtClean="0"/>
              <a:t>git</a:t>
            </a:r>
            <a:r>
              <a:rPr lang="en-US" dirty="0" smtClean="0"/>
              <a:t> repositories. It examines the repository and produces statistics, including total files, lines, commits, authors, etc, from the history of it. </a:t>
            </a:r>
          </a:p>
          <a:p>
            <a:r>
              <a:rPr lang="en-US" altLang="zh-TW" dirty="0" err="1" smtClean="0"/>
              <a:t>GitStats</a:t>
            </a:r>
            <a:r>
              <a:rPr lang="en-US" altLang="zh-TW" dirty="0" smtClean="0"/>
              <a:t> Home - http://gitstats.sourceforge.net/</a:t>
            </a:r>
          </a:p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err="1" smtClean="0"/>
              <a:t>Gnuplot</a:t>
            </a:r>
            <a:endParaRPr lang="en-US" altLang="zh-TW" dirty="0" smtClean="0"/>
          </a:p>
          <a:p>
            <a:r>
              <a:rPr lang="en-US" altLang="zh-TW" dirty="0" smtClean="0"/>
              <a:t>Getting </a:t>
            </a:r>
            <a:r>
              <a:rPr lang="en-US" altLang="zh-TW" dirty="0" err="1" smtClean="0"/>
              <a:t>GitStats</a:t>
            </a:r>
            <a:r>
              <a:rPr lang="en-US" altLang="zh-TW" dirty="0" smtClean="0"/>
              <a:t> by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git://repo.or.cz/gitstats.git</a:t>
            </a:r>
          </a:p>
          <a:p>
            <a:r>
              <a:rPr lang="en-US" altLang="zh-TW" dirty="0" smtClean="0"/>
              <a:t>Run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gitstats</a:t>
            </a:r>
            <a:r>
              <a:rPr lang="en-US" altLang="zh-TW" dirty="0" smtClean="0"/>
              <a:t>  [</a:t>
            </a:r>
            <a:r>
              <a:rPr lang="en-US" altLang="zh-TW" dirty="0" err="1" smtClean="0"/>
              <a:t>git_path</a:t>
            </a:r>
            <a:r>
              <a:rPr lang="en-US" altLang="zh-TW" dirty="0" smtClean="0"/>
              <a:t>]  [</a:t>
            </a:r>
            <a:r>
              <a:rPr lang="en-US" altLang="zh-TW" dirty="0" err="1" smtClean="0"/>
              <a:t>output_path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community Book</a:t>
            </a:r>
          </a:p>
          <a:p>
            <a:pPr lvl="1">
              <a:buNone/>
            </a:pPr>
            <a:r>
              <a:rPr lang="en-US" altLang="zh-TW" dirty="0" smtClean="0">
                <a:hlinkClick r:id="rId2"/>
              </a:rPr>
              <a:t>http://book.git-scm.com/index.html</a:t>
            </a:r>
            <a:endParaRPr lang="en-US" altLang="zh-TW" dirty="0" smtClean="0"/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the basics by Bart </a:t>
            </a:r>
            <a:r>
              <a:rPr lang="en-US" altLang="zh-TW" sz="2400" dirty="0" err="1" smtClean="0"/>
              <a:t>Trojanowski</a:t>
            </a:r>
            <a:endParaRPr lang="en-US" altLang="zh-TW" sz="2400" dirty="0" smtClean="0"/>
          </a:p>
          <a:p>
            <a:pPr lvl="1">
              <a:buNone/>
            </a:pPr>
            <a:r>
              <a:rPr lang="en-US" altLang="zh-TW" dirty="0" smtClean="0">
                <a:hlinkClick r:id="rId3"/>
              </a:rPr>
              <a:t>http://excess.org/article/2008/07/ogre-git-tutorial/</a:t>
            </a:r>
            <a:endParaRPr lang="en-US" altLang="zh-TW" dirty="0" smtClean="0"/>
          </a:p>
          <a:p>
            <a:r>
              <a:rPr lang="en-US" altLang="zh-TW" sz="2400" dirty="0" smtClean="0"/>
              <a:t>Pro GIT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4"/>
              </a:rPr>
              <a:t>http://progit.org/book/ </a:t>
            </a:r>
            <a:endParaRPr lang="en-US" altLang="zh-TW" dirty="0" smtClean="0"/>
          </a:p>
          <a:p>
            <a:r>
              <a:rPr lang="en-US" altLang="zh-TW" sz="2400" dirty="0" smtClean="0"/>
              <a:t>Getting </a:t>
            </a:r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5"/>
              </a:rPr>
              <a:t>http://www.slideshare.net/chacon/getting-git</a:t>
            </a:r>
            <a:endParaRPr lang="en-US" altLang="zh-TW" dirty="0" smtClean="0"/>
          </a:p>
          <a:p>
            <a:r>
              <a:rPr lang="en-US" altLang="zh-TW" sz="2400" dirty="0" smtClean="0"/>
              <a:t>cvs2svn: cvs2git document</a:t>
            </a:r>
          </a:p>
          <a:p>
            <a:pPr lvl="1">
              <a:buNone/>
            </a:pPr>
            <a:r>
              <a:rPr lang="en-US" altLang="zh-TW" dirty="0" smtClean="0">
                <a:hlinkClick r:id="rId6"/>
              </a:rPr>
              <a:t>http://cvs2svn.tigris.org/cvs2git.html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Birth of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2002</a:t>
            </a:r>
          </a:p>
          <a:p>
            <a:pPr lvl="1"/>
            <a:r>
              <a:rPr lang="en-US" altLang="zh-TW" dirty="0" err="1" smtClean="0"/>
              <a:t>Linus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BitKeeper</a:t>
            </a:r>
            <a:r>
              <a:rPr lang="en-US" altLang="zh-TW" dirty="0" smtClean="0"/>
              <a:t> for tracking Linux</a:t>
            </a:r>
          </a:p>
          <a:p>
            <a:pPr lvl="1"/>
            <a:r>
              <a:rPr lang="en-US" altLang="zh-TW" dirty="0" err="1" smtClean="0"/>
              <a:t>BitKeeper</a:t>
            </a:r>
            <a:r>
              <a:rPr lang="en-US" altLang="zh-TW" dirty="0" smtClean="0"/>
              <a:t> gets better</a:t>
            </a:r>
          </a:p>
          <a:p>
            <a:pPr lvl="1"/>
            <a:r>
              <a:rPr lang="en-US" altLang="zh-TW" dirty="0" smtClean="0"/>
              <a:t>Linux development scales better</a:t>
            </a:r>
          </a:p>
          <a:p>
            <a:r>
              <a:rPr lang="en-US" altLang="zh-TW" dirty="0" smtClean="0"/>
              <a:t>April, 2005</a:t>
            </a:r>
          </a:p>
          <a:p>
            <a:pPr lvl="1"/>
            <a:r>
              <a:rPr lang="en-US" altLang="zh-TW" dirty="0" err="1" smtClean="0"/>
              <a:t>BitMover</a:t>
            </a:r>
            <a:r>
              <a:rPr lang="en-US" altLang="zh-TW" dirty="0" smtClean="0"/>
              <a:t> drops free license</a:t>
            </a:r>
          </a:p>
          <a:p>
            <a:pPr lvl="1"/>
            <a:r>
              <a:rPr lang="en-US" altLang="zh-TW" dirty="0" smtClean="0"/>
              <a:t>Linux writes his own SCM,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can merge</a:t>
            </a:r>
          </a:p>
          <a:p>
            <a:r>
              <a:rPr lang="en-US" altLang="zh-TW" dirty="0" smtClean="0"/>
              <a:t>June, 2005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is officially used to track Linux</a:t>
            </a:r>
          </a:p>
          <a:p>
            <a:r>
              <a:rPr lang="en-US" altLang="zh-TW" dirty="0" smtClean="0"/>
              <a:t>Feb, 2007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1.5.0 is released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Internal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Everything Has Hash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400" dirty="0" smtClean="0">
                <a:latin typeface="+mn-lt"/>
                <a:ea typeface="微軟正黑體" pitchFamily="34" charset="-120"/>
              </a:rPr>
              <a:t> Objects</a:t>
            </a:r>
            <a:endParaRPr lang="en-US" altLang="zh-TW" sz="24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Blob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Tree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Commit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Tag Object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Object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400" dirty="0" smtClean="0">
                <a:latin typeface="+mn-lt"/>
                <a:ea typeface="微軟正黑體" pitchFamily="34" charset="-120"/>
              </a:rPr>
              <a:t> directory, Working Directory and Staging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Everything Has Hash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All the information needed to represent the history of a project is stored in files referenced by a 40-digit "object name" that looks something like this:</a:t>
            </a:r>
          </a:p>
          <a:p>
            <a:pPr marL="457200" lvl="1" indent="0" algn="ctr">
              <a:lnSpc>
                <a:spcPct val="80000"/>
              </a:lnSpc>
              <a:buFont typeface="Arial" charset="0"/>
              <a:buNone/>
            </a:pPr>
            <a:endParaRPr lang="en-US" altLang="zh-TW" sz="2200" dirty="0" smtClean="0"/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zh-TW" sz="2200" dirty="0" smtClean="0">
                <a:latin typeface="Courier New" pitchFamily="49" charset="0"/>
                <a:cs typeface="Courier New" pitchFamily="49" charset="0"/>
              </a:rPr>
              <a:t>6ff87c4664981e4397625791c8ea3bbb5f2279a3</a:t>
            </a:r>
          </a:p>
          <a:p>
            <a:pPr marL="457200" lvl="1" indent="0">
              <a:lnSpc>
                <a:spcPct val="80000"/>
              </a:lnSpc>
            </a:pPr>
            <a:endParaRPr lang="en-US" altLang="zh-TW" sz="2200" dirty="0" smtClean="0"/>
          </a:p>
          <a:p>
            <a:pPr>
              <a:lnSpc>
                <a:spcPct val="80000"/>
              </a:lnSpc>
            </a:pPr>
            <a:endParaRPr lang="en-US" altLang="zh-TW" sz="2500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419493"/>
            <a:ext cx="2590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">
  <a:themeElements>
    <a:clrScheme name="A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A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6803</TotalTime>
  <Words>2369</Words>
  <Application>Microsoft Macintosh PowerPoint</Application>
  <PresentationFormat>On-screen Show (4:3)</PresentationFormat>
  <Paragraphs>472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Calibri</vt:lpstr>
      <vt:lpstr>Cambria</vt:lpstr>
      <vt:lpstr>Courier New</vt:lpstr>
      <vt:lpstr>NSimSun</vt:lpstr>
      <vt:lpstr>Verdana</vt:lpstr>
      <vt:lpstr>Wingdings</vt:lpstr>
      <vt:lpstr>微軟正黑體</vt:lpstr>
      <vt:lpstr>新細明體</vt:lpstr>
      <vt:lpstr>Arial</vt:lpstr>
      <vt:lpstr>1_自訂設計</vt:lpstr>
      <vt:lpstr>AAA</vt:lpstr>
      <vt:lpstr>自訂設計</vt:lpstr>
      <vt:lpstr>Introduction to GIT</vt:lpstr>
      <vt:lpstr>Outlines</vt:lpstr>
      <vt:lpstr>Introduction</vt:lpstr>
      <vt:lpstr>Distributed vs. Centralized</vt:lpstr>
      <vt:lpstr>Snapshots vs. Differences</vt:lpstr>
      <vt:lpstr>Version Control Products</vt:lpstr>
      <vt:lpstr>Birth of Git</vt:lpstr>
      <vt:lpstr>Git Internal</vt:lpstr>
      <vt:lpstr>Everything Has Hash</vt:lpstr>
      <vt:lpstr>Git Objects</vt:lpstr>
      <vt:lpstr>Blob Object</vt:lpstr>
      <vt:lpstr>Tree Object</vt:lpstr>
      <vt:lpstr>Commit Object</vt:lpstr>
      <vt:lpstr>Commit Object</vt:lpstr>
      <vt:lpstr>Tag Object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Git Directory</vt:lpstr>
      <vt:lpstr>Git Working Directory</vt:lpstr>
      <vt:lpstr>Git Staging Area: The Index</vt:lpstr>
      <vt:lpstr>States Switch Among Three</vt:lpstr>
      <vt:lpstr>Working with Git</vt:lpstr>
      <vt:lpstr>First Time Git Setup</vt:lpstr>
      <vt:lpstr>Getting Help</vt:lpstr>
      <vt:lpstr>Getting a Git Repository</vt:lpstr>
      <vt:lpstr>Diffs</vt:lpstr>
      <vt:lpstr>Object References</vt:lpstr>
      <vt:lpstr>File Status Work Flow</vt:lpstr>
      <vt:lpstr>Check File Status</vt:lpstr>
      <vt:lpstr>Commit</vt:lpstr>
      <vt:lpstr>Commit Object Model</vt:lpstr>
      <vt:lpstr>Commit Object Model</vt:lpstr>
      <vt:lpstr>Commit Object Model</vt:lpstr>
      <vt:lpstr>Commit Object Model</vt:lpstr>
      <vt:lpstr>Commit Object Model</vt:lpstr>
      <vt:lpstr>Commit Object Model</vt:lpstr>
      <vt:lpstr>Commit Guidelines</vt:lpstr>
      <vt:lpstr>Commit Message Guidelines</vt:lpstr>
      <vt:lpstr>View the Commit History</vt:lpstr>
      <vt:lpstr>Undoing Things</vt:lpstr>
      <vt:lpstr>Merging vs. Rebasing</vt:lpstr>
      <vt:lpstr>Remote Branches</vt:lpstr>
      <vt:lpstr>Remote Branches</vt:lpstr>
      <vt:lpstr>Remote Branches</vt:lpstr>
      <vt:lpstr>Mutiple Remote Branches</vt:lpstr>
      <vt:lpstr>Remote Branches</vt:lpstr>
      <vt:lpstr>Git Tools</vt:lpstr>
      <vt:lpstr>git-daemon</vt:lpstr>
      <vt:lpstr>SmartGit Client</vt:lpstr>
      <vt:lpstr>CVS2GIT</vt:lpstr>
      <vt:lpstr>CVS2GIT Conversion Steps</vt:lpstr>
      <vt:lpstr>CVS2GIT: cvs2svn-2.3.0/run.sh</vt:lpstr>
      <vt:lpstr>CVS2GIT: gitrepo/run.sh</vt:lpstr>
      <vt:lpstr>Git Statistics</vt:lpstr>
      <vt:lpstr>References</vt:lpstr>
    </vt:vector>
  </TitlesOfParts>
  <Company>CMT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Microsoft Office User</cp:lastModifiedBy>
  <cp:revision>622</cp:revision>
  <dcterms:created xsi:type="dcterms:W3CDTF">2008-10-09T09:59:25Z</dcterms:created>
  <dcterms:modified xsi:type="dcterms:W3CDTF">2017-03-13T14:54:20Z</dcterms:modified>
</cp:coreProperties>
</file>