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50" r:id="rId2"/>
    <p:sldMasterId id="2147483674" r:id="rId3"/>
  </p:sldMasterIdLst>
  <p:notesMasterIdLst>
    <p:notesMasterId r:id="rId22"/>
  </p:notesMasterIdLst>
  <p:sldIdLst>
    <p:sldId id="263" r:id="rId4"/>
    <p:sldId id="273" r:id="rId5"/>
    <p:sldId id="283" r:id="rId6"/>
    <p:sldId id="284" r:id="rId7"/>
    <p:sldId id="286" r:id="rId8"/>
    <p:sldId id="288" r:id="rId9"/>
    <p:sldId id="289" r:id="rId10"/>
    <p:sldId id="290" r:id="rId11"/>
    <p:sldId id="293" r:id="rId12"/>
    <p:sldId id="291" r:id="rId13"/>
    <p:sldId id="292" r:id="rId14"/>
    <p:sldId id="294" r:id="rId15"/>
    <p:sldId id="308" r:id="rId16"/>
    <p:sldId id="305" r:id="rId17"/>
    <p:sldId id="302" r:id="rId18"/>
    <p:sldId id="306" r:id="rId19"/>
    <p:sldId id="309" r:id="rId20"/>
    <p:sldId id="287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BC7D00"/>
    <a:srgbClr val="D1D09F"/>
    <a:srgbClr val="996600"/>
    <a:srgbClr val="DFDEBF"/>
    <a:srgbClr val="C858DE"/>
    <a:srgbClr val="663300"/>
    <a:srgbClr val="88C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7" autoAdjust="0"/>
    <p:restoredTop sz="42445" autoAdjust="0"/>
  </p:normalViewPr>
  <p:slideViewPr>
    <p:cSldViewPr>
      <p:cViewPr varScale="1">
        <p:scale>
          <a:sx n="108" d="100"/>
          <a:sy n="108" d="100"/>
        </p:scale>
        <p:origin x="8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23CC33-4BF3-4CA6-8A0A-7EF04BDB02BB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E4B416-0D5D-4D1D-A6B0-83609568BC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596210-678A-45D1-9FDA-E34CF31F9D21}" type="slidenum">
              <a:rPr lang="zh-TW" altLang="en-US" smtClean="0"/>
              <a:pPr/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7066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920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2252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9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1117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info.china.alibaba.com/news/detail/v5003013-d5544387.html" TargetMode="External"/><Relationship Id="rId5" Type="http://schemas.openxmlformats.org/officeDocument/2006/relationships/image" Target="../media/image3.jpeg"/><Relationship Id="rId6" Type="http://schemas.openxmlformats.org/officeDocument/2006/relationships/hyperlink" Target="http://info.china.alibaba.com/news/detail/v5003013-d5530730.html" TargetMode="External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png"/><Relationship Id="rId10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79F32-0820-4DA3-B06C-DF82159DABA9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3B92F-BC3A-413C-A3F3-A14CD99BAA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016A-8640-4AFB-9B42-FB110D1AD579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3529A-CD6E-43ED-9899-8CD2D8DF45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8924A-4D8D-4578-8A60-A3A8361279D7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CED5A-6468-43B5-9A5E-B421E6B46A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FFC41-7E62-4151-976D-B7D501A2C9D7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4B0B9-5003-449F-8B32-190D7D9672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01A3D-4BCF-4344-A2CE-22836685339B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3D04-C296-47EA-BE82-5C81DE6F44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F1EB-B5C6-4E12-8EEB-09EC84276D30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186EC-1680-40EF-9B53-9FCCFD06ADB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025B-F720-4635-B2CB-A0FD7542061D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2FB1C-1DAF-46FE-8947-7B74AA10EE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27538" y="4652963"/>
            <a:ext cx="2052637" cy="1439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32575" y="4652963"/>
            <a:ext cx="2054225" cy="1439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4FB4C-1DFB-4659-A238-6187A4F19279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D390-BCA4-407E-8159-F77BB187F0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2F3B-D029-4394-80C7-0BF5BFD5EB3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73F14-1BB4-4A93-8BC2-CB450BA167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DD85-90F9-4CDE-AC18-A9533265BB4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BC2B5-20C4-46EC-B0AB-7CE8CDE8E7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9E783-8B38-4291-B30B-1C7816F95982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034D4-54C8-4262-94AD-EB578B716E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48BD2-80B0-4047-8840-C94B186E824B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F7EE-4B14-40A0-A54B-77889E277D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B9A62-7F75-4FA6-83AB-025E4BAC505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FDF1E-B3B9-47E1-AC60-B4D40B4A4C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80EF4-A603-4A36-B71E-F514D097D1C4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DE674-A7E9-4996-BCF2-4A12D87976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29EE3-BD84-4BC8-9FF9-E12D1F31DB46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925B6-4A5A-4D0F-BE70-D07872F49F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90825"/>
            <a:ext cx="2057400" cy="330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90825"/>
            <a:ext cx="6019800" cy="3302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A06F-84EE-41D4-B82E-889506ABB8B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D1D35-2585-4711-AE7F-DA06A76149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2C627-8D4B-41A0-92BC-0FEDCA164D0D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1404D-6133-493F-A63C-E66E4FADB3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1F5B-EA31-4E28-93BE-88FE2DE2E35C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3AC9B-381A-492B-BB8B-CC66BF3E4F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13C9-C5A4-4083-9DD6-CBAE47BFBB8C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21CD-79F2-4492-90B6-AA99F433DC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A351F-1FE1-483E-A4B1-2F9F2C54D20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365D-B44D-432A-9E9B-933B1B2DC4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C4B30-8923-4A8F-8B88-74190CEA0EBD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F683F-D147-4B34-A8B8-901958F89A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CED66-3EFE-4C5F-B13E-1EB497F6F88A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39C6F-CC08-47C5-A924-18470E5D85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1A648-80D2-4283-B9D6-FF35F9E2621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A608-A03D-4DCD-9229-63709A9D6C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CC8EF-33EC-4421-80E2-E53483AF35F8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EA539-160D-4A68-AE53-559C5135F8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27598-C806-4613-AD1D-A49AFFC982F2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BFFAB-ED8F-48F7-A2CC-E2340BC2E5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1918A-BF82-45CC-9970-C81A89AF15CF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7BA3E-36A4-4032-AFA6-7BA5A94CFF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F60CD-333F-4721-ADC5-DDA35BB61F6F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0D09B-18B4-4CCC-A714-E31E6C40CC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B144-72F8-4FAE-B8B9-B749E838E1C1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94D31-EA56-45AC-94B7-299E6006D9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11D8-2BAC-466A-BA8D-FC724FBDF9D7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C586F-A678-4500-ABF4-615ACAB331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0418D-4461-4DA2-BACB-720ACBD8DD8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B1B0B-0941-4FBC-8D2F-5380CF8C64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8EAE8-9630-4DF9-8C18-10C10403499B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FE05-C86D-4021-A67B-D5CA09C47A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3D1B6-95DE-41E3-91C5-34A81A203572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670CC-D0F6-4FFA-9F3B-A6929E60A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4427538" y="4652963"/>
            <a:ext cx="4716462" cy="16573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549275"/>
            <a:ext cx="4356100" cy="1655763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427538" y="549275"/>
            <a:ext cx="1657350" cy="1655763"/>
          </a:xfrm>
          <a:prstGeom prst="rect">
            <a:avLst/>
          </a:prstGeom>
          <a:noFill/>
        </p:spPr>
      </p:pic>
      <p:pic>
        <p:nvPicPr>
          <p:cNvPr id="8" name="Picture 4" descr="pwf_Businessman3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0763" y="549275"/>
            <a:ext cx="177323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eshi_1127118794412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4652963"/>
            <a:ext cx="1403350" cy="1657350"/>
          </a:xfrm>
          <a:prstGeom prst="rect">
            <a:avLst/>
          </a:prstGeom>
          <a:noFill/>
        </p:spPr>
      </p:pic>
      <p:pic>
        <p:nvPicPr>
          <p:cNvPr id="10" name="Picture 6" descr="jiqiao_1127119067536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425" y="549275"/>
            <a:ext cx="1727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400x273_107fdd5fa2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350" y="4652963"/>
            <a:ext cx="154463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Cobrasonic Logo Horizontal 300dpi transparent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725" y="120650"/>
            <a:ext cx="1749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3175" y="193040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>
                <a:solidFill>
                  <a:srgbClr val="D1D09F"/>
                </a:solidFill>
                <a:latin typeface="Verdana" pitchFamily="34" charset="0"/>
              </a:rPr>
              <a:t>Empowering your database</a:t>
            </a:r>
          </a:p>
        </p:txBody>
      </p:sp>
      <p:pic>
        <p:nvPicPr>
          <p:cNvPr id="14" name="Picture 13" descr="pay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16238" y="4652963"/>
            <a:ext cx="143986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5"/>
          <p:cNvSpPr txBox="1">
            <a:spLocks noChangeArrowheads="1"/>
          </p:cNvSpPr>
          <p:nvPr userDrawn="1"/>
        </p:nvSpPr>
        <p:spPr bwMode="auto">
          <a:xfrm>
            <a:off x="6643688" y="600075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rgbClr val="996600"/>
                </a:solidFill>
                <a:latin typeface="Verdana" pitchFamily="34" charset="0"/>
              </a:rPr>
              <a:t>Empowering your database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27088" y="2924175"/>
            <a:ext cx="7489825" cy="1136650"/>
          </a:xfrm>
        </p:spPr>
        <p:txBody>
          <a:bodyPr/>
          <a:lstStyle/>
          <a:p>
            <a:r>
              <a:rPr lang="en-US" altLang="zh-TW" smtClean="0"/>
              <a:t>Thank You For Your Listening </a:t>
            </a:r>
          </a:p>
        </p:txBody>
      </p:sp>
      <p:sp>
        <p:nvSpPr>
          <p:cNvPr id="17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39923-9D67-4EA2-B936-087CB08B623A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1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EDEF8-8D41-4203-9CEF-F6B3D1D6EE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02808-0E8B-4B60-8F0C-D4DC914AB172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6605-CDEE-41FA-8604-F05E75A673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AE7CB-F840-4233-93E1-DEE2372C57E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5CBF-A3B1-426B-83EB-175A7F8F19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image" Target="../media/image5.jpeg"/><Relationship Id="rId21" Type="http://schemas.openxmlformats.org/officeDocument/2006/relationships/image" Target="../media/image6.png"/><Relationship Id="rId22" Type="http://schemas.openxmlformats.org/officeDocument/2006/relationships/image" Target="../media/image7.jpeg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hyperlink" Target="http://info.china.alibaba.com/news/detail/v5003013-d5544387.html" TargetMode="External"/><Relationship Id="rId17" Type="http://schemas.openxmlformats.org/officeDocument/2006/relationships/image" Target="../media/image3.jpeg"/><Relationship Id="rId18" Type="http://schemas.openxmlformats.org/officeDocument/2006/relationships/hyperlink" Target="http://info.china.alibaba.com/news/detail/v5003013-d5530730.html" TargetMode="Externa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image" Target="../media/image6.png"/><Relationship Id="rId21" Type="http://schemas.openxmlformats.org/officeDocument/2006/relationships/image" Target="../media/image7.jpeg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hyperlink" Target="http://info.china.alibaba.com/news/detail/v5003013-d5544387.html" TargetMode="External"/><Relationship Id="rId16" Type="http://schemas.openxmlformats.org/officeDocument/2006/relationships/image" Target="../media/image3.jpeg"/><Relationship Id="rId17" Type="http://schemas.openxmlformats.org/officeDocument/2006/relationships/hyperlink" Target="http://info.china.alibaba.com/news/detail/v5003013-d5530730.html" TargetMode="External"/><Relationship Id="rId18" Type="http://schemas.openxmlformats.org/officeDocument/2006/relationships/image" Target="../media/image4.jpeg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EBA58E-B978-46B8-BEF3-99E755022DA1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BE1B4F-6C30-424D-9035-253FF63D20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70" r:id="rId7"/>
    <p:sldLayoutId id="2147485041" r:id="rId8"/>
    <p:sldLayoutId id="2147485042" r:id="rId9"/>
    <p:sldLayoutId id="2147485043" r:id="rId10"/>
    <p:sldLayoutId id="2147485044" r:id="rId11"/>
    <p:sldLayoutId id="21474850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>
            <a:grpSpLocks/>
          </p:cNvGrpSpPr>
          <p:nvPr userDrawn="1"/>
        </p:nvGrpSpPr>
        <p:grpSpPr bwMode="auto">
          <a:xfrm>
            <a:off x="-6350" y="0"/>
            <a:ext cx="9156700" cy="6858000"/>
            <a:chOff x="-4" y="0"/>
            <a:chExt cx="5768" cy="4320"/>
          </a:xfrm>
        </p:grpSpPr>
        <p:sp>
          <p:nvSpPr>
            <p:cNvPr id="1946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300"/>
            </a:xfrm>
            <a:prstGeom prst="rect">
              <a:avLst/>
            </a:prstGeom>
            <a:solidFill>
              <a:srgbClr val="9966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5" name="Rectangle 3"/>
            <p:cNvSpPr>
              <a:spLocks noChangeArrowheads="1"/>
            </p:cNvSpPr>
            <p:nvPr/>
          </p:nvSpPr>
          <p:spPr bwMode="auto">
            <a:xfrm>
              <a:off x="0" y="4020"/>
              <a:ext cx="5760" cy="300"/>
            </a:xfrm>
            <a:prstGeom prst="rect">
              <a:avLst/>
            </a:prstGeom>
            <a:solidFill>
              <a:srgbClr val="D1D09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2789" y="2931"/>
              <a:ext cx="2971" cy="1044"/>
            </a:xfrm>
            <a:prstGeom prst="rect">
              <a:avLst/>
            </a:prstGeom>
            <a:solidFill>
              <a:srgbClr val="9966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0" y="346"/>
              <a:ext cx="2744" cy="1043"/>
            </a:xfrm>
            <a:prstGeom prst="rect">
              <a:avLst/>
            </a:prstGeom>
            <a:solidFill>
              <a:srgbClr val="B4B26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pic>
          <p:nvPicPr>
            <p:cNvPr id="41990" name="Picture 6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789" y="346"/>
              <a:ext cx="1044" cy="1043"/>
            </a:xfrm>
            <a:prstGeom prst="rect">
              <a:avLst/>
            </a:prstGeom>
            <a:noFill/>
          </p:spPr>
        </p:pic>
        <p:pic>
          <p:nvPicPr>
            <p:cNvPr id="41991" name="Picture 7" descr="pwf_Businessman3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643" y="346"/>
              <a:ext cx="1117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2" name="Picture 8" descr="ceshi_1127118794412">
              <a:hlinkClick r:id="rId16"/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0" y="2931"/>
              <a:ext cx="884" cy="1044"/>
            </a:xfrm>
            <a:prstGeom prst="rect">
              <a:avLst/>
            </a:prstGeom>
            <a:noFill/>
          </p:spPr>
        </p:pic>
        <p:pic>
          <p:nvPicPr>
            <p:cNvPr id="3087" name="Picture 9" descr="jiqiao_1127119067536">
              <a:hlinkClick r:id="rId18"/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742" y="346"/>
              <a:ext cx="1088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8" name="Picture 10" descr="400x273_107fdd5fa24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884" y="2931"/>
              <a:ext cx="973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9" name="Picture 11" descr="Cobrasonic Logo Horizontal 300dpi transparent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455" y="4065"/>
              <a:ext cx="120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4" name="Text Box 14"/>
            <p:cNvSpPr txBox="1">
              <a:spLocks noChangeArrowheads="1"/>
            </p:cNvSpPr>
            <p:nvPr/>
          </p:nvSpPr>
          <p:spPr bwMode="auto">
            <a:xfrm>
              <a:off x="0" y="360"/>
              <a:ext cx="16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0" i="0">
                  <a:solidFill>
                    <a:srgbClr val="D1D09F"/>
                  </a:solidFill>
                  <a:latin typeface="Arial" pitchFamily="34" charset="0"/>
                </a:rPr>
                <a:t>Empowering your database</a:t>
              </a:r>
            </a:p>
          </p:txBody>
        </p:sp>
        <p:pic>
          <p:nvPicPr>
            <p:cNvPr id="41999" name="Picture 15" descr="pay3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837" y="2931"/>
              <a:ext cx="907" cy="1044"/>
            </a:xfrm>
            <a:prstGeom prst="rect">
              <a:avLst/>
            </a:prstGeom>
            <a:noFill/>
          </p:spPr>
        </p:pic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908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7538" y="4652963"/>
            <a:ext cx="42592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/>
            </a:lvl1pPr>
          </a:lstStyle>
          <a:p>
            <a:pPr>
              <a:defRPr/>
            </a:pPr>
            <a:fld id="{7F8BC657-C33A-4B6F-84A0-F658AE89000C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i="0"/>
            </a:lvl1pPr>
          </a:lstStyle>
          <a:p>
            <a:pPr>
              <a:defRPr/>
            </a:pPr>
            <a:fld id="{6C7DC709-ED44-47FC-854C-C2E5D86D65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  <p:sldLayoutId id="214748505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 i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AF67A6-26F0-482A-9283-5358E8DA9CA6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94ACB1-0B82-455E-A970-A388C0E8DD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4427538" y="4652963"/>
            <a:ext cx="4716462" cy="16573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0" y="549275"/>
            <a:ext cx="4356100" cy="1655763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427538" y="549275"/>
            <a:ext cx="1657350" cy="1655763"/>
          </a:xfrm>
          <a:prstGeom prst="rect">
            <a:avLst/>
          </a:prstGeom>
          <a:noFill/>
        </p:spPr>
      </p:pic>
      <p:pic>
        <p:nvPicPr>
          <p:cNvPr id="12" name="Picture 4" descr="pwf_Businessman3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0763" y="549275"/>
            <a:ext cx="177323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ceshi_1127118794412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4652963"/>
            <a:ext cx="1403350" cy="1657350"/>
          </a:xfrm>
          <a:prstGeom prst="rect">
            <a:avLst/>
          </a:prstGeom>
          <a:noFill/>
        </p:spPr>
      </p:pic>
      <p:pic>
        <p:nvPicPr>
          <p:cNvPr id="4110" name="Picture 6" descr="jiqiao_1127119067536">
            <a:hlinkClick r:id="rId17"/>
          </p:cNvPr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40425" y="549275"/>
            <a:ext cx="1727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7" descr="400x273_107fdd5fa24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403350" y="4652963"/>
            <a:ext cx="154463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8" descr="Cobrasonic Logo Horizontal 300dpi transparent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725" y="120650"/>
            <a:ext cx="1749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0"/>
          <p:cNvSpPr txBox="1">
            <a:spLocks noChangeArrowheads="1"/>
          </p:cNvSpPr>
          <p:nvPr userDrawn="1"/>
        </p:nvSpPr>
        <p:spPr>
          <a:xfrm>
            <a:off x="827088" y="2924175"/>
            <a:ext cx="7489825" cy="1136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360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Thank You For Your Listening</a:t>
            </a:r>
            <a:r>
              <a:rPr kumimoji="0" lang="en-US" altLang="zh-TW" sz="400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3175" y="193040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>
                <a:solidFill>
                  <a:srgbClr val="D1D09F"/>
                </a:solidFill>
                <a:latin typeface="Verdana" pitchFamily="34" charset="0"/>
              </a:rPr>
              <a:t>Empowering your database</a:t>
            </a:r>
          </a:p>
        </p:txBody>
      </p:sp>
      <p:pic>
        <p:nvPicPr>
          <p:cNvPr id="4115" name="Picture 13" descr="pay3"/>
          <p:cNvPicPr>
            <a:picLocks noChangeAspect="1" noChangeArrowheads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916238" y="4652963"/>
            <a:ext cx="143986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6845300" y="600075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rgbClr val="996600"/>
                </a:solidFill>
                <a:latin typeface="Verdana" pitchFamily="34" charset="0"/>
              </a:rPr>
              <a:t>Empowering your database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/" TargetMode="External"/><Relationship Id="rId4" Type="http://schemas.openxmlformats.org/officeDocument/2006/relationships/hyperlink" Target="http://www.sourcegear.com/diffmerge/index.html" TargetMode="External"/><Relationship Id="rId5" Type="http://schemas.openxmlformats.org/officeDocument/2006/relationships/hyperlink" Target="http://gityapp.com/" TargetMode="External"/><Relationship Id="rId6" Type="http://schemas.openxmlformats.org/officeDocument/2006/relationships/hyperlink" Target="http://gitboxapp.com/" TargetMode="External"/><Relationship Id="rId7" Type="http://schemas.openxmlformats.org/officeDocument/2006/relationships/hyperlink" Target="http://www.git-towe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msysgi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hyperlink" Target="http://progit.org/book/" TargetMode="External"/><Relationship Id="rId5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 GIT Branching Model</a:t>
            </a:r>
            <a:endParaRPr lang="zh-TW" altLang="en-US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idx="1"/>
          </p:nvPr>
        </p:nvSpPr>
        <p:spPr>
          <a:xfrm>
            <a:off x="4500563" y="4724400"/>
            <a:ext cx="4643437" cy="1633538"/>
          </a:xfrm>
        </p:spPr>
        <p:txBody>
          <a:bodyPr/>
          <a:lstStyle/>
          <a:p>
            <a:r>
              <a:rPr lang="en-US" altLang="zh-TW" dirty="0" smtClean="0"/>
              <a:t>Oliver </a:t>
            </a:r>
            <a:r>
              <a:rPr lang="en-US" altLang="zh-TW" dirty="0"/>
              <a:t>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Semantic Versioning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X.Y.Z (</a:t>
            </a:r>
            <a:r>
              <a:rPr lang="en-US" altLang="zh-TW" sz="2200" dirty="0" err="1" smtClean="0"/>
              <a:t>Major.Minor.Patch</a:t>
            </a:r>
            <a:r>
              <a:rPr lang="en-US" altLang="zh-TW" sz="2200" dirty="0" smtClean="0"/>
              <a:t>) where X, Y, and Z are integer</a:t>
            </a:r>
          </a:p>
          <a:p>
            <a:r>
              <a:rPr lang="en-US" altLang="zh-TW" sz="2200" dirty="0" smtClean="0"/>
              <a:t>A public API is well defined in both code and document</a:t>
            </a:r>
          </a:p>
          <a:p>
            <a:r>
              <a:rPr lang="en-US" altLang="zh-TW" sz="2200" dirty="0" smtClean="0"/>
              <a:t>Backward compatible bug fixes increment the patch version</a:t>
            </a:r>
          </a:p>
          <a:p>
            <a:r>
              <a:rPr lang="en-US" altLang="zh-TW" sz="2200" dirty="0" smtClean="0"/>
              <a:t>Backwards </a:t>
            </a:r>
            <a:r>
              <a:rPr lang="en-US" altLang="zh-TW" sz="2200" b="1" dirty="0" smtClean="0"/>
              <a:t>compatible</a:t>
            </a:r>
            <a:r>
              <a:rPr lang="en-US" altLang="zh-TW" sz="2200" dirty="0" smtClean="0"/>
              <a:t> API additions/changes increment the minor version</a:t>
            </a:r>
          </a:p>
          <a:p>
            <a:r>
              <a:rPr lang="en-US" altLang="zh-TW" sz="2200" dirty="0" smtClean="0"/>
              <a:t>Backwards </a:t>
            </a:r>
            <a:r>
              <a:rPr lang="en-US" altLang="zh-TW" sz="2200" b="1" dirty="0" smtClean="0"/>
              <a:t>incompatible</a:t>
            </a:r>
            <a:r>
              <a:rPr lang="en-US" altLang="zh-TW" sz="2200" dirty="0" smtClean="0"/>
              <a:t> API changes increment the major version</a:t>
            </a:r>
          </a:p>
          <a:p>
            <a:r>
              <a:rPr lang="en-US" altLang="zh-TW" sz="2200" dirty="0" smtClean="0"/>
              <a:t>Major version zero (0.y.z) is for initial development, version above 1.0.0 defines the public API</a:t>
            </a:r>
          </a:p>
          <a:p>
            <a:r>
              <a:rPr lang="en-US" altLang="zh-TW" sz="2200" dirty="0" smtClean="0"/>
              <a:t>The content of a version MUST NOT be modified after it is released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Naming Convention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Master: master</a:t>
            </a:r>
          </a:p>
          <a:p>
            <a:r>
              <a:rPr lang="en-US" altLang="zh-TW" sz="2200" dirty="0" smtClean="0"/>
              <a:t>Develop: develop</a:t>
            </a:r>
          </a:p>
          <a:p>
            <a:r>
              <a:rPr lang="en-US" altLang="zh-TW" sz="2200" dirty="0" smtClean="0"/>
              <a:t>Release: release-*</a:t>
            </a:r>
          </a:p>
          <a:p>
            <a:r>
              <a:rPr lang="en-US" altLang="zh-TW" sz="2200" dirty="0" smtClean="0"/>
              <a:t>Feature: topic-*</a:t>
            </a:r>
          </a:p>
          <a:p>
            <a:r>
              <a:rPr lang="en-US" altLang="zh-TW" sz="2200" dirty="0" err="1" smtClean="0"/>
              <a:t>Hotfix</a:t>
            </a:r>
            <a:r>
              <a:rPr lang="en-US" altLang="zh-TW" sz="2200" dirty="0" smtClean="0"/>
              <a:t>: </a:t>
            </a:r>
            <a:r>
              <a:rPr lang="en-US" altLang="zh-TW" sz="2200" dirty="0" err="1" smtClean="0"/>
              <a:t>hotfix</a:t>
            </a:r>
            <a:r>
              <a:rPr lang="en-US" altLang="zh-TW" sz="2200" dirty="0" smtClean="0"/>
              <a:t>-*</a:t>
            </a:r>
          </a:p>
          <a:p>
            <a:r>
              <a:rPr lang="en-US" altLang="zh-TW" sz="2200" dirty="0" smtClean="0"/>
              <a:t>* is alphanumeric plus dash [a-</a:t>
            </a:r>
            <a:r>
              <a:rPr lang="en-US" altLang="zh-TW" sz="2200" dirty="0" err="1" smtClean="0"/>
              <a:t>zA</a:t>
            </a:r>
            <a:r>
              <a:rPr lang="en-US" altLang="zh-TW" sz="2200" dirty="0" smtClean="0"/>
              <a:t>-Z-]</a:t>
            </a:r>
          </a:p>
          <a:p>
            <a:endParaRPr lang="en-US" altLang="zh-TW" sz="2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Release Naming Convention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The tag name of the master (stable) branch</a:t>
            </a:r>
          </a:p>
          <a:p>
            <a:r>
              <a:rPr lang="en-US" altLang="zh-TW" sz="2200" dirty="0" smtClean="0"/>
              <a:t>Format: </a:t>
            </a:r>
            <a:r>
              <a:rPr lang="en-US" altLang="zh-TW" sz="2200" dirty="0" err="1" smtClean="0"/>
              <a:t>product.X.Y.Z</a:t>
            </a:r>
            <a:endParaRPr lang="en-US" altLang="zh-TW" sz="2200" dirty="0" smtClean="0"/>
          </a:p>
          <a:p>
            <a:r>
              <a:rPr lang="en-US" altLang="zh-TW" sz="2200" dirty="0" smtClean="0"/>
              <a:t>Product  is the product name which can be </a:t>
            </a:r>
            <a:r>
              <a:rPr lang="en-US" altLang="zh-TW" sz="2200" dirty="0" err="1" smtClean="0"/>
              <a:t>dbaegis</a:t>
            </a:r>
            <a:r>
              <a:rPr lang="en-US" altLang="zh-TW" sz="2200" dirty="0" smtClean="0"/>
              <a:t>, </a:t>
            </a:r>
            <a:r>
              <a:rPr lang="en-US" altLang="zh-TW" sz="2200" dirty="0" err="1" smtClean="0"/>
              <a:t>dbsonar</a:t>
            </a:r>
            <a:r>
              <a:rPr lang="en-US" altLang="zh-TW" sz="2200" dirty="0" smtClean="0"/>
              <a:t>, etc.</a:t>
            </a:r>
          </a:p>
          <a:p>
            <a:r>
              <a:rPr lang="en-US" altLang="zh-TW" sz="2200" dirty="0" smtClean="0"/>
              <a:t>X.Y.Z (</a:t>
            </a:r>
            <a:r>
              <a:rPr lang="en-US" altLang="zh-TW" sz="2200" dirty="0" err="1" smtClean="0"/>
              <a:t>Major.Minor.Patch</a:t>
            </a:r>
            <a:r>
              <a:rPr lang="en-US" altLang="zh-TW" sz="2200" dirty="0" smtClean="0"/>
              <a:t>) follows the rule of semantic versioning rules </a:t>
            </a:r>
          </a:p>
          <a:p>
            <a:endParaRPr lang="en-US" altLang="zh-TW" sz="2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Work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200" dirty="0" smtClean="0"/>
              <a:t>Developers new a topic branch on develop server</a:t>
            </a:r>
          </a:p>
          <a:p>
            <a:r>
              <a:rPr lang="en-US" altLang="zh-TW" sz="2200" dirty="0" smtClean="0"/>
              <a:t>Developers clone their private branches</a:t>
            </a:r>
          </a:p>
          <a:p>
            <a:r>
              <a:rPr lang="en-US" altLang="zh-TW" sz="2200" dirty="0" smtClean="0"/>
              <a:t>QA team sync the topic branch on testing server</a:t>
            </a:r>
          </a:p>
          <a:p>
            <a:r>
              <a:rPr lang="en-US" altLang="zh-TW" sz="2200" dirty="0" smtClean="0"/>
              <a:t>Developers modify programs and push to topic</a:t>
            </a:r>
          </a:p>
          <a:p>
            <a:r>
              <a:rPr lang="en-US" altLang="zh-TW" sz="2200" dirty="0" smtClean="0"/>
              <a:t>QA team sync with topic and test</a:t>
            </a:r>
          </a:p>
          <a:p>
            <a:r>
              <a:rPr lang="en-US" altLang="zh-TW" sz="2200" dirty="0" smtClean="0"/>
              <a:t>After the test is done, all the commits are pushed back to </a:t>
            </a:r>
            <a:r>
              <a:rPr lang="en-US" altLang="zh-TW" sz="2200" dirty="0" err="1" smtClean="0"/>
              <a:t>develop@git</a:t>
            </a:r>
            <a:r>
              <a:rPr lang="en-US" altLang="zh-TW" sz="2200" dirty="0" smtClean="0"/>
              <a:t> for releasing</a:t>
            </a:r>
            <a:endParaRPr lang="zh-TW" altLang="en-US" sz="2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8200" y="1645392"/>
            <a:ext cx="4038600" cy="443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Personal Work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200" dirty="0" smtClean="0"/>
              <a:t>Always work on feature branches</a:t>
            </a:r>
          </a:p>
          <a:p>
            <a:r>
              <a:rPr lang="en-US" altLang="zh-TW" sz="2200" dirty="0" smtClean="0"/>
              <a:t>Commit your work on local  repository</a:t>
            </a:r>
          </a:p>
          <a:p>
            <a:pPr lvl="1"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git</a:t>
            </a:r>
            <a:r>
              <a:rPr lang="en-US" altLang="zh-TW" sz="1800" dirty="0" smtClean="0">
                <a:solidFill>
                  <a:schemeClr val="tx1"/>
                </a:solidFill>
              </a:rPr>
              <a:t> commit</a:t>
            </a:r>
          </a:p>
          <a:p>
            <a:r>
              <a:rPr lang="en-US" altLang="zh-TW" sz="2200" dirty="0" smtClean="0"/>
              <a:t>Fetch other’s work from remote repository</a:t>
            </a:r>
          </a:p>
          <a:p>
            <a:pPr lvl="1"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git</a:t>
            </a:r>
            <a:r>
              <a:rPr lang="en-US" altLang="zh-TW" sz="1800" dirty="0" smtClean="0">
                <a:solidFill>
                  <a:schemeClr val="tx1"/>
                </a:solidFill>
              </a:rPr>
              <a:t> fetch</a:t>
            </a:r>
          </a:p>
          <a:p>
            <a:r>
              <a:rPr lang="en-US" altLang="zh-TW" sz="2200" dirty="0" smtClean="0"/>
              <a:t>Merge other’s work </a:t>
            </a:r>
          </a:p>
          <a:p>
            <a:pPr lvl="1"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git</a:t>
            </a:r>
            <a:r>
              <a:rPr lang="en-US" altLang="zh-TW" sz="1800" dirty="0" smtClean="0">
                <a:solidFill>
                  <a:schemeClr val="tx1"/>
                </a:solidFill>
              </a:rPr>
              <a:t> merge</a:t>
            </a:r>
          </a:p>
          <a:p>
            <a:r>
              <a:rPr lang="en-US" altLang="zh-TW" sz="2200" dirty="0" smtClean="0"/>
              <a:t>Push back your changes into remote repository</a:t>
            </a:r>
          </a:p>
          <a:p>
            <a:pPr lvl="1"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git</a:t>
            </a:r>
            <a:r>
              <a:rPr lang="en-US" altLang="zh-TW" sz="1800" dirty="0" smtClean="0">
                <a:solidFill>
                  <a:schemeClr val="tx1"/>
                </a:solidFill>
              </a:rPr>
              <a:t> push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56792"/>
            <a:ext cx="4038600" cy="449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Roles and Privileges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Branch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Hotfix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Develop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Master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Location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Git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Integrator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Developer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Responsibilities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Integrator: maintain the public branches</a:t>
            </a:r>
          </a:p>
          <a:p>
            <a:pPr lvl="1"/>
            <a:r>
              <a:rPr lang="en-US" altLang="zh-TW" dirty="0" smtClean="0"/>
              <a:t>Create public branches, e.g. master, develop, topic, etc.</a:t>
            </a:r>
          </a:p>
          <a:p>
            <a:pPr lvl="1"/>
            <a:r>
              <a:rPr lang="en-US" altLang="zh-TW" dirty="0" smtClean="0"/>
              <a:t>Create tags</a:t>
            </a:r>
          </a:p>
          <a:p>
            <a:pPr lvl="1"/>
            <a:r>
              <a:rPr lang="en-US" altLang="zh-TW" dirty="0" smtClean="0"/>
              <a:t>Merge changes back into public branches</a:t>
            </a:r>
          </a:p>
          <a:p>
            <a:r>
              <a:rPr lang="en-US" altLang="zh-TW" dirty="0" smtClean="0"/>
              <a:t>Developer: new features or fix bugs on development branches</a:t>
            </a:r>
          </a:p>
          <a:p>
            <a:pPr lvl="1"/>
            <a:r>
              <a:rPr lang="en-US" altLang="zh-TW" dirty="0" smtClean="0"/>
              <a:t>Commit changes development branches, e.g. feature, </a:t>
            </a:r>
            <a:r>
              <a:rPr lang="en-US" altLang="zh-TW" dirty="0" err="1" smtClean="0"/>
              <a:t>hotfix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</a:p>
          <a:p>
            <a:pPr lvl="1"/>
            <a:r>
              <a:rPr lang="en-US" altLang="zh-TW" dirty="0" smtClean="0"/>
              <a:t>Clients</a:t>
            </a:r>
          </a:p>
          <a:p>
            <a:pPr lvl="2"/>
            <a:r>
              <a:rPr lang="en-US" altLang="zh-TW" sz="1600" dirty="0" err="1" smtClean="0"/>
              <a:t>MsysGIT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2"/>
              </a:rPr>
              <a:t>http://code.google.com/p/msysgit/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TortoiseGit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3"/>
              </a:rPr>
              <a:t>http://code.google.com/p/tortoisegit/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Diff Tool</a:t>
            </a:r>
          </a:p>
          <a:p>
            <a:pPr lvl="2"/>
            <a:r>
              <a:rPr lang="en-US" altLang="zh-TW" sz="1600" dirty="0" err="1" smtClean="0"/>
              <a:t>DiffMerge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4"/>
              </a:rPr>
              <a:t>http://www.sourcegear.com/diffmerge/index.html</a:t>
            </a:r>
            <a:endParaRPr lang="en-US" altLang="zh-TW" sz="1600" dirty="0" smtClean="0"/>
          </a:p>
          <a:p>
            <a:r>
              <a:rPr lang="en-US" altLang="zh-TW" dirty="0" smtClean="0"/>
              <a:t>Mac Tools</a:t>
            </a:r>
          </a:p>
          <a:p>
            <a:pPr lvl="1"/>
            <a:r>
              <a:rPr lang="en-US" altLang="zh-TW" dirty="0" smtClean="0"/>
              <a:t>Clients</a:t>
            </a:r>
          </a:p>
          <a:p>
            <a:pPr lvl="2"/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-Y </a:t>
            </a:r>
            <a:r>
              <a:rPr lang="en-US" altLang="zh-TW" sz="1600" dirty="0" smtClean="0">
                <a:hlinkClick r:id="rId5"/>
              </a:rPr>
              <a:t>http://gityapp.com/</a:t>
            </a:r>
            <a:r>
              <a:rPr lang="en-US" altLang="zh-TW" sz="1600" dirty="0" smtClean="0"/>
              <a:t> $0</a:t>
            </a:r>
          </a:p>
          <a:p>
            <a:pPr lvl="2"/>
            <a:r>
              <a:rPr lang="en-US" altLang="zh-TW" sz="1600" dirty="0" err="1" smtClean="0"/>
              <a:t>Gitbox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6"/>
              </a:rPr>
              <a:t>http://gitboxapp.com/</a:t>
            </a:r>
            <a:r>
              <a:rPr lang="en-US" altLang="zh-TW" sz="1600" dirty="0" smtClean="0"/>
              <a:t> $39</a:t>
            </a:r>
          </a:p>
          <a:p>
            <a:pPr lvl="2"/>
            <a:r>
              <a:rPr lang="en-US" altLang="zh-TW" sz="1600" dirty="0" smtClean="0"/>
              <a:t>Tower </a:t>
            </a:r>
            <a:r>
              <a:rPr lang="en-US" altLang="zh-TW" sz="1600" dirty="0" smtClean="0">
                <a:hlinkClick r:id="rId7"/>
              </a:rPr>
              <a:t>http://www.git-tower.com/</a:t>
            </a:r>
            <a:r>
              <a:rPr lang="en-US" altLang="zh-TW" sz="1600" dirty="0" smtClean="0"/>
              <a:t> $59</a:t>
            </a:r>
          </a:p>
          <a:p>
            <a:pPr lvl="1"/>
            <a:r>
              <a:rPr lang="en-US" altLang="zh-TW" dirty="0" smtClean="0"/>
              <a:t>Diff Tool</a:t>
            </a:r>
          </a:p>
          <a:p>
            <a:pPr lvl="2"/>
            <a:r>
              <a:rPr lang="en-US" altLang="zh-TW" sz="1600" dirty="0" smtClean="0"/>
              <a:t>File Merge (included with </a:t>
            </a:r>
            <a:r>
              <a:rPr lang="en-US" altLang="zh-TW" sz="1600" dirty="0" err="1" smtClean="0"/>
              <a:t>XCode</a:t>
            </a:r>
            <a:r>
              <a:rPr lang="en-US" altLang="zh-TW" sz="1600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GIT home</a:t>
            </a:r>
          </a:p>
          <a:p>
            <a:pPr lvl="1">
              <a:buNone/>
            </a:pPr>
            <a:r>
              <a:rPr lang="en-US" altLang="zh-TW" dirty="0" smtClean="0">
                <a:hlinkClick r:id="rId2"/>
              </a:rPr>
              <a:t>http://git-scm.com/</a:t>
            </a:r>
            <a:endParaRPr lang="en-US" altLang="zh-TW" dirty="0" smtClean="0"/>
          </a:p>
          <a:p>
            <a:r>
              <a:rPr lang="en-US" altLang="zh-TW" sz="2400" dirty="0" smtClean="0"/>
              <a:t>A successful GIT branching model</a:t>
            </a:r>
          </a:p>
          <a:p>
            <a:pPr lvl="1">
              <a:buNone/>
            </a:pPr>
            <a:r>
              <a:rPr lang="en-US" altLang="zh-TW" dirty="0" smtClean="0">
                <a:hlinkClick r:id="rId3"/>
              </a:rPr>
              <a:t>http://nvie.com/posts/a-successful-git-branching-model/</a:t>
            </a:r>
            <a:endParaRPr lang="en-US" altLang="zh-TW" dirty="0" smtClean="0"/>
          </a:p>
          <a:p>
            <a:r>
              <a:rPr lang="en-US" altLang="zh-TW" sz="2400" dirty="0" smtClean="0"/>
              <a:t>Pro GIT by Scott Chacon</a:t>
            </a:r>
          </a:p>
          <a:p>
            <a:pPr lvl="1">
              <a:buNone/>
            </a:pPr>
            <a:r>
              <a:rPr lang="en-US" altLang="zh-TW" dirty="0" smtClean="0">
                <a:hlinkClick r:id="rId4"/>
              </a:rPr>
              <a:t>http://progit.org/book/ </a:t>
            </a:r>
            <a:endParaRPr lang="en-US" altLang="zh-TW" dirty="0" smtClean="0"/>
          </a:p>
          <a:p>
            <a:r>
              <a:rPr lang="en-US" altLang="zh-TW" sz="2400" dirty="0" smtClean="0"/>
              <a:t>Semantic versioning</a:t>
            </a:r>
          </a:p>
          <a:p>
            <a:pPr lvl="1">
              <a:buNone/>
            </a:pPr>
            <a:r>
              <a:rPr lang="en-US" altLang="zh-TW" dirty="0" smtClean="0">
                <a:hlinkClick r:id="rId5"/>
              </a:rPr>
              <a:t>http://semver.org/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Branch modeling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Naming guideline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GIT Basics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modeling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46166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Main branches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The Master branch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The Develop branch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Supporting branches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Feature branches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Release branches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err="1" smtClean="0">
                <a:latin typeface="+mn-lt"/>
                <a:ea typeface="微軟正黑體" pitchFamily="34" charset="-120"/>
              </a:rPr>
              <a:t>Hotfix</a:t>
            </a:r>
            <a:r>
              <a:rPr lang="en-US" altLang="zh-TW" sz="2800" dirty="0" smtClean="0">
                <a:latin typeface="+mn-lt"/>
                <a:ea typeface="微軟正黑體" pitchFamily="34" charset="-120"/>
              </a:rPr>
              <a:t> branches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Branching Model</a:t>
            </a:r>
            <a:endParaRPr lang="zh-TW" alt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5544616" cy="534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 and Develop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altLang="zh-TW" sz="2200" dirty="0" smtClean="0"/>
              <a:t>Master - reflects a production-ready state</a:t>
            </a:r>
          </a:p>
          <a:p>
            <a:r>
              <a:rPr lang="en-US" altLang="zh-TW" sz="2200" dirty="0" smtClean="0"/>
              <a:t>Develop – reflects a state with the latest delivered development  changes for the next release.</a:t>
            </a:r>
          </a:p>
          <a:p>
            <a:r>
              <a:rPr lang="en-US" altLang="zh-TW" sz="2200" dirty="0" smtClean="0"/>
              <a:t>When the develop branch reaches stable and is ready to be released, all the changes should be merged into master and tagged with a release number</a:t>
            </a:r>
            <a:endParaRPr lang="zh-TW" altLang="en-US" sz="2200" dirty="0"/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2612" y="1628800"/>
            <a:ext cx="303873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altLang="zh-TW" sz="2200" dirty="0" smtClean="0"/>
              <a:t>Must branch off from : </a:t>
            </a:r>
            <a:r>
              <a:rPr lang="en-US" altLang="zh-TW" sz="2200" b="1" i="1" dirty="0" smtClean="0"/>
              <a:t>develop</a:t>
            </a:r>
          </a:p>
          <a:p>
            <a:r>
              <a:rPr lang="en-US" altLang="zh-TW" sz="2200" dirty="0" smtClean="0"/>
              <a:t>Must merge back into: </a:t>
            </a:r>
            <a:r>
              <a:rPr lang="en-US" altLang="zh-TW" sz="2200" b="1" i="1" dirty="0" smtClean="0"/>
              <a:t>develop</a:t>
            </a:r>
            <a:r>
              <a:rPr lang="en-US" altLang="zh-TW" sz="2200" b="1" dirty="0" smtClean="0"/>
              <a:t> </a:t>
            </a:r>
            <a:endParaRPr lang="en-US" altLang="zh-TW" sz="2200" b="1" i="1" dirty="0" smtClean="0"/>
          </a:p>
          <a:p>
            <a:r>
              <a:rPr lang="en-US" altLang="zh-TW" sz="2200" dirty="0" smtClean="0"/>
              <a:t>Branch naming convention: </a:t>
            </a:r>
            <a:r>
              <a:rPr lang="en-US" altLang="zh-TW" sz="2200" b="1" i="1" dirty="0" smtClean="0"/>
              <a:t>topic-*</a:t>
            </a:r>
          </a:p>
          <a:p>
            <a:r>
              <a:rPr lang="en-US" altLang="zh-TW" sz="2200" dirty="0" smtClean="0"/>
              <a:t>Used to develop new features for the upcoming release.</a:t>
            </a:r>
            <a:endParaRPr lang="zh-TW" altLang="en-US" sz="2200" dirty="0"/>
          </a:p>
        </p:txBody>
      </p:sp>
      <p:pic>
        <p:nvPicPr>
          <p:cNvPr id="706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911850" y="2040731"/>
            <a:ext cx="15113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Release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altLang="zh-TW" sz="2200" dirty="0" smtClean="0"/>
              <a:t>May branch off from : </a:t>
            </a:r>
            <a:r>
              <a:rPr lang="en-US" altLang="zh-TW" sz="2200" b="1" i="1" dirty="0" smtClean="0"/>
              <a:t>develop</a:t>
            </a:r>
          </a:p>
          <a:p>
            <a:r>
              <a:rPr lang="en-US" altLang="zh-TW" sz="2200" dirty="0" smtClean="0"/>
              <a:t>Must merge back into: </a:t>
            </a:r>
            <a:r>
              <a:rPr lang="en-US" altLang="zh-TW" sz="2200" b="1" i="1" dirty="0" smtClean="0"/>
              <a:t>develop</a:t>
            </a:r>
            <a:r>
              <a:rPr lang="en-US" altLang="zh-TW" sz="2200" b="1" dirty="0" smtClean="0"/>
              <a:t> </a:t>
            </a:r>
            <a:r>
              <a:rPr lang="en-US" altLang="zh-TW" sz="2200" dirty="0" smtClean="0"/>
              <a:t>and </a:t>
            </a:r>
            <a:r>
              <a:rPr lang="en-US" altLang="zh-TW" sz="2200" b="1" i="1" dirty="0" smtClean="0"/>
              <a:t>master</a:t>
            </a:r>
          </a:p>
          <a:p>
            <a:r>
              <a:rPr lang="en-US" altLang="zh-TW" sz="2200" dirty="0" smtClean="0"/>
              <a:t>Naming convention: </a:t>
            </a:r>
            <a:r>
              <a:rPr lang="en-US" altLang="zh-TW" sz="2200" b="1" i="1" dirty="0" smtClean="0"/>
              <a:t>release-*</a:t>
            </a:r>
          </a:p>
          <a:p>
            <a:r>
              <a:rPr lang="en-US" altLang="zh-TW" sz="2200" dirty="0" smtClean="0"/>
              <a:t>A new release branch is created when the </a:t>
            </a:r>
            <a:r>
              <a:rPr lang="en-US" altLang="zh-TW" sz="2200" b="1" i="1" dirty="0" smtClean="0"/>
              <a:t>develop</a:t>
            </a:r>
            <a:r>
              <a:rPr lang="en-US" altLang="zh-TW" sz="2200" dirty="0" smtClean="0"/>
              <a:t> is ready for release.</a:t>
            </a:r>
          </a:p>
          <a:p>
            <a:r>
              <a:rPr lang="en-US" altLang="zh-TW" sz="2200" dirty="0" smtClean="0"/>
              <a:t>Do the last-minute double check, fix minor bugs and prepare the meta-data for a release</a:t>
            </a:r>
          </a:p>
          <a:p>
            <a:r>
              <a:rPr lang="en-US" altLang="zh-TW" sz="2200" dirty="0" smtClean="0"/>
              <a:t>Develop branch stops to accept new features while the release branch is alive</a:t>
            </a:r>
          </a:p>
          <a:p>
            <a:endParaRPr lang="zh-TW" altLang="en-US" sz="2400" dirty="0"/>
          </a:p>
        </p:txBody>
      </p:sp>
      <p:pic>
        <p:nvPicPr>
          <p:cNvPr id="7270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8200" y="1992625"/>
            <a:ext cx="4038600" cy="374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Hotfix</a:t>
            </a:r>
            <a:r>
              <a:rPr lang="en-US" altLang="zh-TW" dirty="0" smtClean="0"/>
              <a:t>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altLang="zh-TW" sz="2200" dirty="0" smtClean="0"/>
              <a:t>May branch off from : </a:t>
            </a:r>
            <a:r>
              <a:rPr lang="en-US" altLang="zh-TW" sz="2200" b="1" i="1" dirty="0" smtClean="0"/>
              <a:t>master</a:t>
            </a:r>
          </a:p>
          <a:p>
            <a:r>
              <a:rPr lang="en-US" altLang="zh-TW" sz="2200" dirty="0" smtClean="0"/>
              <a:t>Must merge back into: </a:t>
            </a:r>
            <a:r>
              <a:rPr lang="en-US" altLang="zh-TW" sz="2200" b="1" i="1" dirty="0" smtClean="0"/>
              <a:t>develop</a:t>
            </a:r>
            <a:r>
              <a:rPr lang="en-US" altLang="zh-TW" sz="2200" b="1" dirty="0" smtClean="0"/>
              <a:t> </a:t>
            </a:r>
            <a:r>
              <a:rPr lang="en-US" altLang="zh-TW" sz="2200" dirty="0" smtClean="0"/>
              <a:t>and </a:t>
            </a:r>
            <a:r>
              <a:rPr lang="en-US" altLang="zh-TW" sz="2200" b="1" i="1" dirty="0" smtClean="0"/>
              <a:t>master</a:t>
            </a:r>
          </a:p>
          <a:p>
            <a:r>
              <a:rPr lang="en-US" altLang="zh-TW" sz="2200" dirty="0" smtClean="0"/>
              <a:t>Branch naming convention: </a:t>
            </a:r>
            <a:r>
              <a:rPr lang="en-US" altLang="zh-TW" sz="2200" b="1" i="1" dirty="0" err="1" smtClean="0"/>
              <a:t>hotfix</a:t>
            </a:r>
            <a:r>
              <a:rPr lang="en-US" altLang="zh-TW" sz="2200" b="1" i="1" dirty="0" smtClean="0"/>
              <a:t>-*</a:t>
            </a:r>
          </a:p>
          <a:p>
            <a:r>
              <a:rPr lang="en-US" altLang="zh-TW" sz="2200" dirty="0" err="1" smtClean="0"/>
              <a:t>Hotfix</a:t>
            </a:r>
            <a:r>
              <a:rPr lang="en-US" altLang="zh-TW" sz="2200" dirty="0" smtClean="0"/>
              <a:t> branches are like release branches which are ready for a new production release, though unplanned.</a:t>
            </a:r>
            <a:endParaRPr lang="zh-TW" altLang="en-US" sz="2200" dirty="0"/>
          </a:p>
        </p:txBody>
      </p:sp>
      <p:pic>
        <p:nvPicPr>
          <p:cNvPr id="7168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628800"/>
            <a:ext cx="335748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Naming Guideline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46166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Semantic versioning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Release naming convention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Branch naming convention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 smtClean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 smtClean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 smtClean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>
              <a:latin typeface="+mn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A">
  <a:themeElements>
    <a:clrScheme name="AA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AA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640</Words>
  <Application>Microsoft Macintosh PowerPoint</Application>
  <PresentationFormat>On-screen Show (4:3)</PresentationFormat>
  <Paragraphs>138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Cambria</vt:lpstr>
      <vt:lpstr>Verdana</vt:lpstr>
      <vt:lpstr>Wingdings</vt:lpstr>
      <vt:lpstr>微軟正黑體</vt:lpstr>
      <vt:lpstr>新細明體</vt:lpstr>
      <vt:lpstr>Arial</vt:lpstr>
      <vt:lpstr>1_自訂設計</vt:lpstr>
      <vt:lpstr>AAA</vt:lpstr>
      <vt:lpstr>自訂設計</vt:lpstr>
      <vt:lpstr>A GIT Branching Model</vt:lpstr>
      <vt:lpstr>Agenda</vt:lpstr>
      <vt:lpstr>Branch modeling</vt:lpstr>
      <vt:lpstr>The Branching Model</vt:lpstr>
      <vt:lpstr>Master and Develop Branches</vt:lpstr>
      <vt:lpstr>Feature Branches</vt:lpstr>
      <vt:lpstr>Release Branches</vt:lpstr>
      <vt:lpstr>Hotfix Branches</vt:lpstr>
      <vt:lpstr>Naming Guideline</vt:lpstr>
      <vt:lpstr>Semantic Versioning</vt:lpstr>
      <vt:lpstr>Branch Naming Convention</vt:lpstr>
      <vt:lpstr>Release Naming Convention</vt:lpstr>
      <vt:lpstr>Project Work Flow</vt:lpstr>
      <vt:lpstr>Personal Work Flow</vt:lpstr>
      <vt:lpstr>Roles and Privileges</vt:lpstr>
      <vt:lpstr>Responsibilities</vt:lpstr>
      <vt:lpstr>Git Tools</vt:lpstr>
      <vt:lpstr>References</vt:lpstr>
    </vt:vector>
  </TitlesOfParts>
  <Company>CMT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Microsoft Office User</cp:lastModifiedBy>
  <cp:revision>402</cp:revision>
  <dcterms:created xsi:type="dcterms:W3CDTF">2008-10-09T09:59:25Z</dcterms:created>
  <dcterms:modified xsi:type="dcterms:W3CDTF">2017-03-13T14:55:01Z</dcterms:modified>
</cp:coreProperties>
</file>