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650" r:id="rId2"/>
    <p:sldMasterId id="2147483674" r:id="rId3"/>
  </p:sldMasterIdLst>
  <p:notesMasterIdLst>
    <p:notesMasterId r:id="rId69"/>
  </p:notesMasterIdLst>
  <p:handoutMasterIdLst>
    <p:handoutMasterId r:id="rId70"/>
  </p:handoutMasterIdLst>
  <p:sldIdLst>
    <p:sldId id="263" r:id="rId4"/>
    <p:sldId id="273" r:id="rId5"/>
    <p:sldId id="341" r:id="rId6"/>
    <p:sldId id="351" r:id="rId7"/>
    <p:sldId id="311" r:id="rId8"/>
    <p:sldId id="310" r:id="rId9"/>
    <p:sldId id="342" r:id="rId10"/>
    <p:sldId id="340" r:id="rId11"/>
    <p:sldId id="312" r:id="rId12"/>
    <p:sldId id="313" r:id="rId13"/>
    <p:sldId id="315" r:id="rId14"/>
    <p:sldId id="316" r:id="rId15"/>
    <p:sldId id="317" r:id="rId16"/>
    <p:sldId id="318" r:id="rId17"/>
    <p:sldId id="339" r:id="rId18"/>
    <p:sldId id="322" r:id="rId19"/>
    <p:sldId id="329" r:id="rId20"/>
    <p:sldId id="327" r:id="rId21"/>
    <p:sldId id="326" r:id="rId22"/>
    <p:sldId id="330" r:id="rId23"/>
    <p:sldId id="331" r:id="rId24"/>
    <p:sldId id="332" r:id="rId25"/>
    <p:sldId id="333" r:id="rId26"/>
    <p:sldId id="334" r:id="rId27"/>
    <p:sldId id="336" r:id="rId28"/>
    <p:sldId id="337" r:id="rId29"/>
    <p:sldId id="338" r:id="rId30"/>
    <p:sldId id="354" r:id="rId31"/>
    <p:sldId id="355" r:id="rId32"/>
    <p:sldId id="357" r:id="rId33"/>
    <p:sldId id="358" r:id="rId34"/>
    <p:sldId id="366" r:id="rId35"/>
    <p:sldId id="348" r:id="rId36"/>
    <p:sldId id="352" r:id="rId37"/>
    <p:sldId id="353" r:id="rId38"/>
    <p:sldId id="349" r:id="rId39"/>
    <p:sldId id="350" r:id="rId40"/>
    <p:sldId id="298" r:id="rId41"/>
    <p:sldId id="356" r:id="rId42"/>
    <p:sldId id="368" r:id="rId43"/>
    <p:sldId id="369" r:id="rId44"/>
    <p:sldId id="370" r:id="rId45"/>
    <p:sldId id="374" r:id="rId46"/>
    <p:sldId id="371" r:id="rId47"/>
    <p:sldId id="375" r:id="rId48"/>
    <p:sldId id="372" r:id="rId49"/>
    <p:sldId id="359" r:id="rId50"/>
    <p:sldId id="303" r:id="rId51"/>
    <p:sldId id="365" r:id="rId52"/>
    <p:sldId id="362" r:id="rId53"/>
    <p:sldId id="363" r:id="rId54"/>
    <p:sldId id="301" r:id="rId55"/>
    <p:sldId id="376" r:id="rId56"/>
    <p:sldId id="377" r:id="rId57"/>
    <p:sldId id="378" r:id="rId58"/>
    <p:sldId id="379" r:id="rId59"/>
    <p:sldId id="309" r:id="rId60"/>
    <p:sldId id="387" r:id="rId61"/>
    <p:sldId id="386" r:id="rId62"/>
    <p:sldId id="380" r:id="rId63"/>
    <p:sldId id="384" r:id="rId64"/>
    <p:sldId id="381" r:id="rId65"/>
    <p:sldId id="383" r:id="rId66"/>
    <p:sldId id="385" r:id="rId67"/>
    <p:sldId id="287" r:id="rId68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b="1" i="1" kern="1200">
        <a:solidFill>
          <a:schemeClr val="tx1"/>
        </a:solidFill>
        <a:latin typeface="Cambria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i="1" kern="1200">
        <a:solidFill>
          <a:schemeClr val="tx1"/>
        </a:solidFill>
        <a:latin typeface="Cambria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i="1" kern="1200">
        <a:solidFill>
          <a:schemeClr val="tx1"/>
        </a:solidFill>
        <a:latin typeface="Cambria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i="1" kern="1200">
        <a:solidFill>
          <a:schemeClr val="tx1"/>
        </a:solidFill>
        <a:latin typeface="Cambria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i="1" kern="1200">
        <a:solidFill>
          <a:schemeClr val="tx1"/>
        </a:solidFill>
        <a:latin typeface="Cambria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b="1" i="1" kern="1200">
        <a:solidFill>
          <a:schemeClr val="tx1"/>
        </a:solidFill>
        <a:latin typeface="Cambria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b="1" i="1" kern="1200">
        <a:solidFill>
          <a:schemeClr val="tx1"/>
        </a:solidFill>
        <a:latin typeface="Cambria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b="1" i="1" kern="1200">
        <a:solidFill>
          <a:schemeClr val="tx1"/>
        </a:solidFill>
        <a:latin typeface="Cambria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b="1" i="1" kern="1200">
        <a:solidFill>
          <a:schemeClr val="tx1"/>
        </a:solidFill>
        <a:latin typeface="Cambria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33"/>
    <a:srgbClr val="BC7D00"/>
    <a:srgbClr val="D1D09F"/>
    <a:srgbClr val="996600"/>
    <a:srgbClr val="DFDEBF"/>
    <a:srgbClr val="C858DE"/>
    <a:srgbClr val="663300"/>
    <a:srgbClr val="88C9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7" autoAdjust="0"/>
    <p:restoredTop sz="50000" autoAdjust="0"/>
  </p:normalViewPr>
  <p:slideViewPr>
    <p:cSldViewPr>
      <p:cViewPr>
        <p:scale>
          <a:sx n="113" d="100"/>
          <a:sy n="113" d="100"/>
        </p:scale>
        <p:origin x="712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7" d="100"/>
        <a:sy n="87" d="100"/>
      </p:scale>
      <p:origin x="0" y="6984"/>
    </p:cViewPr>
  </p:sorterViewPr>
  <p:notesViewPr>
    <p:cSldViewPr>
      <p:cViewPr varScale="1">
        <p:scale>
          <a:sx n="52" d="100"/>
          <a:sy n="52" d="100"/>
        </p:scale>
        <p:origin x="-21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70" Type="http://schemas.openxmlformats.org/officeDocument/2006/relationships/handoutMaster" Target="handoutMasters/handoutMaster1.xml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CC31F-382A-420B-9385-6DBFDD6711AA}" type="datetimeFigureOut">
              <a:rPr lang="zh-TW" altLang="en-US" smtClean="0"/>
              <a:pPr/>
              <a:t>2017/3/13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01CC1-B99B-43D0-AEEB-2FACFE48A0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720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923CC33-4BF3-4CA6-8A0A-7EF04BDB02BB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7E4B416-0D5D-4D1D-A6B0-83609568BC7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5479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 smtClean="0"/>
          </a:p>
        </p:txBody>
      </p:sp>
      <p:sp>
        <p:nvSpPr>
          <p:cNvPr id="1843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5596210-678A-45D1-9FDA-E34CF31F9D21}" type="slidenum">
              <a:rPr lang="zh-TW" altLang="en-US" smtClean="0"/>
              <a:pPr/>
              <a:t>1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568635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z="2600" dirty="0" smtClean="0"/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66CE12-75CD-4190-A4AB-32C856090CA6}" type="slidenum">
              <a:rPr lang="zh-TW" altLang="en-US" smtClean="0"/>
              <a:pPr/>
              <a:t>2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540118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z="2600" smtClean="0"/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66CE12-75CD-4190-A4AB-32C856090CA6}" type="slidenum">
              <a:rPr lang="zh-TW" altLang="en-US" smtClean="0"/>
              <a:pPr/>
              <a:t>3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156492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4B416-0D5D-4D1D-A6B0-83609568BC7C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6015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z="2600" smtClean="0"/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66CE12-75CD-4190-A4AB-32C856090CA6}" type="slidenum">
              <a:rPr lang="zh-TW" altLang="en-US" smtClean="0"/>
              <a:pPr/>
              <a:t>8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632594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E4B416-0D5D-4D1D-A6B0-83609568BC7C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590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z="2600" smtClean="0"/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66CE12-75CD-4190-A4AB-32C856090CA6}" type="slidenum">
              <a:rPr lang="zh-TW" altLang="en-US" smtClean="0"/>
              <a:pPr/>
              <a:t>32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07228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hyperlink" Target="http://info.china.alibaba.com/news/detail/v5003013-d5544387.html" TargetMode="External"/><Relationship Id="rId5" Type="http://schemas.openxmlformats.org/officeDocument/2006/relationships/image" Target="../media/image3.jpeg"/><Relationship Id="rId6" Type="http://schemas.openxmlformats.org/officeDocument/2006/relationships/hyperlink" Target="http://info.china.alibaba.com/news/detail/v5003013-d5530730.html" TargetMode="External"/><Relationship Id="rId7" Type="http://schemas.openxmlformats.org/officeDocument/2006/relationships/image" Target="../media/image4.jpeg"/><Relationship Id="rId8" Type="http://schemas.openxmlformats.org/officeDocument/2006/relationships/image" Target="../media/image5.jpeg"/><Relationship Id="rId9" Type="http://schemas.openxmlformats.org/officeDocument/2006/relationships/image" Target="../media/image6.png"/><Relationship Id="rId10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79F32-0820-4DA3-B06C-DF82159DABA9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3B92F-BC3A-413C-A3F3-A14CD99BAA2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9016A-8640-4AFB-9B42-FB110D1AD579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3529A-CD6E-43ED-9899-8CD2D8DF457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8924A-4D8D-4578-8A60-A3A8361279D7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CED5A-6468-43B5-9A5E-B421E6B46A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FFC41-7E62-4151-976D-B7D501A2C9D7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4B0B9-5003-449F-8B32-190D7D9672C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A4035-41F3-49BC-AFBA-2E77D65251A3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84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01A3D-4BCF-4344-A2CE-22836685339B}" type="datetimeFigureOut">
              <a:rPr lang="zh-TW" altLang="en-US"/>
              <a:pPr>
                <a:defRPr/>
              </a:pPr>
              <a:t>2017/3/13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33D04-C296-47EA-BE82-5C81DE6F449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FF1EB-B5C6-4E12-8EEB-09EC84276D30}" type="datetimeFigureOut">
              <a:rPr lang="zh-TW" altLang="en-US"/>
              <a:pPr>
                <a:defRPr/>
              </a:pPr>
              <a:t>2017/3/13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186EC-1680-40EF-9B53-9FCCFD06ADB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1025B-F720-4635-B2CB-A0FD7542061D}" type="datetimeFigureOut">
              <a:rPr lang="zh-TW" altLang="en-US"/>
              <a:pPr>
                <a:defRPr/>
              </a:pPr>
              <a:t>2017/3/13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2FB1C-1DAF-46FE-8947-7B74AA10EE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427538" y="4652963"/>
            <a:ext cx="2052637" cy="1439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632575" y="4652963"/>
            <a:ext cx="2054225" cy="1439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4FB4C-1DFB-4659-A238-6187A4F19279}" type="datetimeFigureOut">
              <a:rPr lang="zh-TW" altLang="en-US"/>
              <a:pPr>
                <a:defRPr/>
              </a:pPr>
              <a:t>2017/3/13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9D390-BCA4-407E-8159-F77BB187F06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12F3B-D029-4394-80C7-0BF5BFD5EB31}" type="datetimeFigureOut">
              <a:rPr lang="zh-TW" altLang="en-US"/>
              <a:pPr>
                <a:defRPr/>
              </a:pPr>
              <a:t>2017/3/13</a:t>
            </a:fld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73F14-1BB4-4A93-8BC2-CB450BA167F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CDD85-90F9-4CDE-AC18-A9533265BB41}" type="datetimeFigureOut">
              <a:rPr lang="zh-TW" altLang="en-US"/>
              <a:pPr>
                <a:defRPr/>
              </a:pPr>
              <a:t>2017/3/13</a:t>
            </a:fld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BC2B5-20C4-46EC-B0AB-7CE8CDE8E7B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48BD2-80B0-4047-8840-C94B186E824B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FF7EE-4B14-40A0-A54B-77889E277D8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9E783-8B38-4291-B30B-1C7816F95982}" type="datetimeFigureOut">
              <a:rPr lang="zh-TW" altLang="en-US"/>
              <a:pPr>
                <a:defRPr/>
              </a:pPr>
              <a:t>2017/3/13</a:t>
            </a:fld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034D4-54C8-4262-94AD-EB578B716E6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B9A62-7F75-4FA6-83AB-025E4BAC5051}" type="datetimeFigureOut">
              <a:rPr lang="zh-TW" altLang="en-US"/>
              <a:pPr>
                <a:defRPr/>
              </a:pPr>
              <a:t>2017/3/13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FDF1E-B3B9-47E1-AC60-B4D40B4A4C6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80EF4-A603-4A36-B71E-F514D097D1C4}" type="datetimeFigureOut">
              <a:rPr lang="zh-TW" altLang="en-US"/>
              <a:pPr>
                <a:defRPr/>
              </a:pPr>
              <a:t>2017/3/13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DE674-A7E9-4996-BCF2-4A12D879760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29EE3-BD84-4BC8-9FF9-E12D1F31DB46}" type="datetimeFigureOut">
              <a:rPr lang="zh-TW" altLang="en-US"/>
              <a:pPr>
                <a:defRPr/>
              </a:pPr>
              <a:t>2017/3/13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925B6-4A5A-4D0F-BE70-D07872F49F4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90825"/>
            <a:ext cx="2057400" cy="330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90825"/>
            <a:ext cx="6019800" cy="3302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FA06F-84EE-41D4-B82E-889506ABB8B1}" type="datetimeFigureOut">
              <a:rPr lang="zh-TW" altLang="en-US"/>
              <a:pPr>
                <a:defRPr/>
              </a:pPr>
              <a:t>2017/3/13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D1D35-2585-4711-AE7F-DA06A761494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2C627-8D4B-41A0-92BC-0FEDCA164D0D}" type="datetimeFigureOut">
              <a:rPr lang="zh-TW" altLang="en-US"/>
              <a:pPr>
                <a:defRPr/>
              </a:pPr>
              <a:t>2017/3/13</a:t>
            </a:fld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1404D-6133-493F-A63C-E66E4FADB30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31F5B-EA31-4E28-93BE-88FE2DE2E35C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3AC9B-381A-492B-BB8B-CC66BF3E4FE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E13C9-C5A4-4083-9DD6-CBAE47BFBB8C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D21CD-79F2-4492-90B6-AA99F433DC2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A351F-1FE1-483E-A4B1-2F9F2C54D205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E365D-B44D-432A-9E9B-933B1B2DC4C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C4B30-8923-4A8F-8B88-74190CEA0EBD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F683F-D147-4B34-A8B8-901958F89AF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1A648-80D2-4283-B9D6-FF35F9E26215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2A608-A03D-4DCD-9229-63709A9D6C5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CED66-3EFE-4C5F-B13E-1EB497F6F88A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39C6F-CC08-47C5-A924-18470E5D85C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CC8EF-33EC-4421-80E2-E53483AF35F8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EA539-160D-4A68-AE53-559C5135F83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27598-C806-4613-AD1D-A49AFFC982F2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BFFAB-ED8F-48F7-A2CC-E2340BC2E5C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1918A-BF82-45CC-9970-C81A89AF15CF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7BA3E-36A4-4032-AFA6-7BA5A94CFFC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F60CD-333F-4721-ADC5-DDA35BB61F6F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0D09B-18B4-4CCC-A714-E31E6C40CCB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6B144-72F8-4FAE-B8B9-B749E838E1C1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94D31-EA56-45AC-94B7-299E6006D9D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611D8-2BAC-466A-BA8D-FC724FBDF9D7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C586F-A678-4500-ABF4-615ACAB3316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0418D-4461-4DA2-BACB-720ACBD8DD85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B1B0B-0941-4FBC-8D2F-5380CF8C643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8EAE8-9630-4DF9-8C18-10C10403499B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FFE05-C86D-4021-A67B-D5CA09C47A0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3D1B6-95DE-41E3-91C5-34A81A203572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670CC-D0F6-4FFA-9F3B-A6929E60AA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/>
          <p:cNvSpPr>
            <a:spLocks noChangeArrowheads="1"/>
          </p:cNvSpPr>
          <p:nvPr userDrawn="1"/>
        </p:nvSpPr>
        <p:spPr bwMode="auto">
          <a:xfrm>
            <a:off x="0" y="0"/>
            <a:ext cx="9144000" cy="476250"/>
          </a:xfrm>
          <a:prstGeom prst="rect">
            <a:avLst/>
          </a:prstGeom>
          <a:solidFill>
            <a:srgbClr val="B4B26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6381750"/>
            <a:ext cx="9144000" cy="476250"/>
          </a:xfrm>
          <a:prstGeom prst="rect">
            <a:avLst/>
          </a:prstGeom>
          <a:solidFill>
            <a:srgbClr val="9966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auto">
          <a:xfrm>
            <a:off x="4427538" y="4652963"/>
            <a:ext cx="4716462" cy="1657350"/>
          </a:xfrm>
          <a:prstGeom prst="rect">
            <a:avLst/>
          </a:prstGeom>
          <a:solidFill>
            <a:srgbClr val="B4B26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0" y="549275"/>
            <a:ext cx="4356100" cy="1655763"/>
          </a:xfrm>
          <a:prstGeom prst="rect">
            <a:avLst/>
          </a:prstGeom>
          <a:solidFill>
            <a:srgbClr val="9966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4427538" y="549275"/>
            <a:ext cx="1657350" cy="1655763"/>
          </a:xfrm>
          <a:prstGeom prst="rect">
            <a:avLst/>
          </a:prstGeom>
          <a:noFill/>
        </p:spPr>
      </p:pic>
      <p:pic>
        <p:nvPicPr>
          <p:cNvPr id="8" name="Picture 4" descr="pwf_Businessman3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370763" y="549275"/>
            <a:ext cx="1773237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ceshi_1127118794412">
            <a:hlinkClick r:id="rId4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0" y="4652963"/>
            <a:ext cx="1403350" cy="1657350"/>
          </a:xfrm>
          <a:prstGeom prst="rect">
            <a:avLst/>
          </a:prstGeom>
          <a:noFill/>
        </p:spPr>
      </p:pic>
      <p:pic>
        <p:nvPicPr>
          <p:cNvPr id="10" name="Picture 6" descr="jiqiao_1127119067536">
            <a:hlinkClick r:id="rId6"/>
          </p:cNvPr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0425" y="549275"/>
            <a:ext cx="1727200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400x273_107fdd5fa24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03350" y="4652963"/>
            <a:ext cx="1544638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 descr="Cobrasonic Logo Horizontal 300dpi transparent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725" y="120650"/>
            <a:ext cx="17494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2"/>
          <p:cNvSpPr txBox="1">
            <a:spLocks noChangeArrowheads="1"/>
          </p:cNvSpPr>
          <p:nvPr userDrawn="1"/>
        </p:nvSpPr>
        <p:spPr bwMode="auto">
          <a:xfrm>
            <a:off x="3175" y="1930400"/>
            <a:ext cx="2298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200">
                <a:solidFill>
                  <a:srgbClr val="D1D09F"/>
                </a:solidFill>
                <a:latin typeface="Verdana" pitchFamily="34" charset="0"/>
              </a:rPr>
              <a:t>Empowering your database</a:t>
            </a:r>
          </a:p>
        </p:txBody>
      </p:sp>
      <p:pic>
        <p:nvPicPr>
          <p:cNvPr id="14" name="Picture 13" descr="pay3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916238" y="4652963"/>
            <a:ext cx="1439862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15"/>
          <p:cNvSpPr txBox="1">
            <a:spLocks noChangeArrowheads="1"/>
          </p:cNvSpPr>
          <p:nvPr userDrawn="1"/>
        </p:nvSpPr>
        <p:spPr bwMode="auto">
          <a:xfrm>
            <a:off x="6643688" y="6000750"/>
            <a:ext cx="2298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200" dirty="0">
                <a:solidFill>
                  <a:srgbClr val="996600"/>
                </a:solidFill>
                <a:latin typeface="Verdana" pitchFamily="34" charset="0"/>
              </a:rPr>
              <a:t>Empowering your database</a:t>
            </a:r>
          </a:p>
        </p:txBody>
      </p:sp>
      <p:sp>
        <p:nvSpPr>
          <p:cNvPr id="15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827088" y="2924175"/>
            <a:ext cx="7489825" cy="1136650"/>
          </a:xfrm>
        </p:spPr>
        <p:txBody>
          <a:bodyPr/>
          <a:lstStyle/>
          <a:p>
            <a:r>
              <a:rPr lang="en-US" altLang="zh-TW" smtClean="0"/>
              <a:t>Thank You For Your Listening </a:t>
            </a:r>
          </a:p>
        </p:txBody>
      </p:sp>
      <p:sp>
        <p:nvSpPr>
          <p:cNvPr id="17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39923-9D67-4EA2-B936-087CB08B623A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1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9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EDEF8-8D41-4203-9CEF-F6B3D1D6EE1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02808-0E8B-4B60-8F0C-D4DC914AB172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76605-CDEE-41FA-8604-F05E75A6739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AE7CB-F840-4233-93E1-DEE2372C57E5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B5CBF-A3B1-426B-83EB-175A7F8F19B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20" Type="http://schemas.openxmlformats.org/officeDocument/2006/relationships/image" Target="../media/image5.jpeg"/><Relationship Id="rId21" Type="http://schemas.openxmlformats.org/officeDocument/2006/relationships/image" Target="../media/image6.png"/><Relationship Id="rId22" Type="http://schemas.openxmlformats.org/officeDocument/2006/relationships/image" Target="../media/image7.jpeg"/><Relationship Id="rId10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5" Type="http://schemas.openxmlformats.org/officeDocument/2006/relationships/image" Target="../media/image2.jpeg"/><Relationship Id="rId16" Type="http://schemas.openxmlformats.org/officeDocument/2006/relationships/hyperlink" Target="http://info.china.alibaba.com/news/detail/v5003013-d5544387.html" TargetMode="External"/><Relationship Id="rId17" Type="http://schemas.openxmlformats.org/officeDocument/2006/relationships/image" Target="../media/image3.jpeg"/><Relationship Id="rId18" Type="http://schemas.openxmlformats.org/officeDocument/2006/relationships/hyperlink" Target="http://info.china.alibaba.com/news/detail/v5003013-d5530730.html" TargetMode="External"/><Relationship Id="rId19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20" Type="http://schemas.openxmlformats.org/officeDocument/2006/relationships/image" Target="../media/image6.png"/><Relationship Id="rId21" Type="http://schemas.openxmlformats.org/officeDocument/2006/relationships/image" Target="../media/image7.jpeg"/><Relationship Id="rId10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hyperlink" Target="http://info.china.alibaba.com/news/detail/v5003013-d5544387.html" TargetMode="External"/><Relationship Id="rId16" Type="http://schemas.openxmlformats.org/officeDocument/2006/relationships/image" Target="../media/image3.jpeg"/><Relationship Id="rId17" Type="http://schemas.openxmlformats.org/officeDocument/2006/relationships/hyperlink" Target="http://info.china.alibaba.com/news/detail/v5003013-d5530730.html" TargetMode="External"/><Relationship Id="rId18" Type="http://schemas.openxmlformats.org/officeDocument/2006/relationships/image" Target="../media/image4.jpeg"/><Relationship Id="rId19" Type="http://schemas.openxmlformats.org/officeDocument/2006/relationships/image" Target="../media/image5.jpeg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6EBA58E-B978-46B8-BEF3-99E755022DA1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BE1B4F-6C30-424D-9035-253FF63D20C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5" r:id="rId1"/>
    <p:sldLayoutId id="2147485036" r:id="rId2"/>
    <p:sldLayoutId id="2147485037" r:id="rId3"/>
    <p:sldLayoutId id="2147485038" r:id="rId4"/>
    <p:sldLayoutId id="2147485039" r:id="rId5"/>
    <p:sldLayoutId id="2147485040" r:id="rId6"/>
    <p:sldLayoutId id="2147485070" r:id="rId7"/>
    <p:sldLayoutId id="2147485041" r:id="rId8"/>
    <p:sldLayoutId id="2147485042" r:id="rId9"/>
    <p:sldLayoutId id="2147485043" r:id="rId10"/>
    <p:sldLayoutId id="2147485044" r:id="rId11"/>
    <p:sldLayoutId id="2147485045" r:id="rId12"/>
    <p:sldLayoutId id="214748511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7"/>
          <p:cNvGrpSpPr>
            <a:grpSpLocks/>
          </p:cNvGrpSpPr>
          <p:nvPr userDrawn="1"/>
        </p:nvGrpSpPr>
        <p:grpSpPr bwMode="auto">
          <a:xfrm>
            <a:off x="-6350" y="0"/>
            <a:ext cx="9156700" cy="6858000"/>
            <a:chOff x="-4" y="0"/>
            <a:chExt cx="5768" cy="4320"/>
          </a:xfrm>
        </p:grpSpPr>
        <p:sp>
          <p:nvSpPr>
            <p:cNvPr id="1946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760" cy="300"/>
            </a:xfrm>
            <a:prstGeom prst="rect">
              <a:avLst/>
            </a:prstGeom>
            <a:solidFill>
              <a:srgbClr val="9966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0" i="0"/>
            </a:p>
          </p:txBody>
        </p:sp>
        <p:sp>
          <p:nvSpPr>
            <p:cNvPr id="19465" name="Rectangle 3"/>
            <p:cNvSpPr>
              <a:spLocks noChangeArrowheads="1"/>
            </p:cNvSpPr>
            <p:nvPr/>
          </p:nvSpPr>
          <p:spPr bwMode="auto">
            <a:xfrm>
              <a:off x="0" y="4020"/>
              <a:ext cx="5760" cy="300"/>
            </a:xfrm>
            <a:prstGeom prst="rect">
              <a:avLst/>
            </a:prstGeom>
            <a:solidFill>
              <a:srgbClr val="D1D09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0" i="0"/>
            </a:p>
          </p:txBody>
        </p:sp>
        <p:sp>
          <p:nvSpPr>
            <p:cNvPr id="19466" name="Rectangle 4"/>
            <p:cNvSpPr>
              <a:spLocks noChangeArrowheads="1"/>
            </p:cNvSpPr>
            <p:nvPr/>
          </p:nvSpPr>
          <p:spPr bwMode="auto">
            <a:xfrm>
              <a:off x="2789" y="2931"/>
              <a:ext cx="2971" cy="1044"/>
            </a:xfrm>
            <a:prstGeom prst="rect">
              <a:avLst/>
            </a:prstGeom>
            <a:solidFill>
              <a:srgbClr val="9966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0" i="0"/>
            </a:p>
          </p:txBody>
        </p:sp>
        <p:sp>
          <p:nvSpPr>
            <p:cNvPr id="19467" name="Rectangle 5"/>
            <p:cNvSpPr>
              <a:spLocks noChangeArrowheads="1"/>
            </p:cNvSpPr>
            <p:nvPr/>
          </p:nvSpPr>
          <p:spPr bwMode="auto">
            <a:xfrm>
              <a:off x="0" y="346"/>
              <a:ext cx="2744" cy="1043"/>
            </a:xfrm>
            <a:prstGeom prst="rect">
              <a:avLst/>
            </a:prstGeom>
            <a:solidFill>
              <a:srgbClr val="B4B264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b="0" i="0"/>
            </a:p>
          </p:txBody>
        </p:sp>
        <p:pic>
          <p:nvPicPr>
            <p:cNvPr id="41990" name="Picture 6"/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2789" y="346"/>
              <a:ext cx="1044" cy="1043"/>
            </a:xfrm>
            <a:prstGeom prst="rect">
              <a:avLst/>
            </a:prstGeom>
            <a:noFill/>
          </p:spPr>
        </p:pic>
        <p:pic>
          <p:nvPicPr>
            <p:cNvPr id="41991" name="Picture 7" descr="pwf_Businessman3"/>
            <p:cNvPicPr>
              <a:picLocks noChangeAspect="1" noChangeArrowheads="1"/>
            </p:cNvPicPr>
            <p:nvPr/>
          </p:nvPicPr>
          <p:blipFill>
            <a:blip r:embed="rId15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4643" y="346"/>
              <a:ext cx="1117" cy="1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2" name="Picture 8" descr="ceshi_1127118794412">
              <a:hlinkClick r:id="rId16"/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0" y="2931"/>
              <a:ext cx="884" cy="1044"/>
            </a:xfrm>
            <a:prstGeom prst="rect">
              <a:avLst/>
            </a:prstGeom>
            <a:noFill/>
          </p:spPr>
        </p:pic>
        <p:pic>
          <p:nvPicPr>
            <p:cNvPr id="3087" name="Picture 9" descr="jiqiao_1127119067536">
              <a:hlinkClick r:id="rId18"/>
            </p:cNvPr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3742" y="346"/>
              <a:ext cx="1088" cy="1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8" name="Picture 10" descr="400x273_107fdd5fa24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884" y="2931"/>
              <a:ext cx="973" cy="1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9" name="Picture 11" descr="Cobrasonic Logo Horizontal 300dpi transparent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4455" y="4065"/>
              <a:ext cx="1205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74" name="Text Box 14"/>
            <p:cNvSpPr txBox="1">
              <a:spLocks noChangeArrowheads="1"/>
            </p:cNvSpPr>
            <p:nvPr/>
          </p:nvSpPr>
          <p:spPr bwMode="auto">
            <a:xfrm>
              <a:off x="0" y="360"/>
              <a:ext cx="16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1600" b="0" i="0">
                  <a:solidFill>
                    <a:srgbClr val="D1D09F"/>
                  </a:solidFill>
                  <a:latin typeface="Arial" pitchFamily="34" charset="0"/>
                </a:rPr>
                <a:t>Empowering your database</a:t>
              </a:r>
            </a:p>
          </p:txBody>
        </p:sp>
        <p:pic>
          <p:nvPicPr>
            <p:cNvPr id="41999" name="Picture 15" descr="pay3"/>
            <p:cNvPicPr>
              <a:picLocks noChangeAspect="1" noChangeArrowheads="1"/>
            </p:cNvPicPr>
            <p:nvPr/>
          </p:nvPicPr>
          <p:blipFill>
            <a:blip r:embed="rId22" cstate="print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1837" y="2931"/>
              <a:ext cx="907" cy="1044"/>
            </a:xfrm>
            <a:prstGeom prst="rect">
              <a:avLst/>
            </a:prstGeom>
            <a:noFill/>
          </p:spPr>
        </p:pic>
      </p:grp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9082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27538" y="4652963"/>
            <a:ext cx="4259262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 i="0"/>
            </a:lvl1pPr>
          </a:lstStyle>
          <a:p>
            <a:pPr>
              <a:defRPr/>
            </a:pPr>
            <a:fld id="{7F8BC657-C33A-4B6F-84A0-F658AE89000C}" type="datetimeFigureOut">
              <a:rPr lang="zh-TW" altLang="en-US"/>
              <a:pPr>
                <a:defRPr/>
              </a:pPr>
              <a:t>2017/3/13</a:t>
            </a:fld>
            <a:endParaRPr lang="en-US" altLang="zh-TW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 i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 i="0"/>
            </a:lvl1pPr>
          </a:lstStyle>
          <a:p>
            <a:pPr>
              <a:defRPr/>
            </a:pPr>
            <a:fld id="{6C7DC709-ED44-47FC-854C-C2E5D86D65A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46" r:id="rId1"/>
    <p:sldLayoutId id="2147485047" r:id="rId2"/>
    <p:sldLayoutId id="2147485048" r:id="rId3"/>
    <p:sldLayoutId id="2147485049" r:id="rId4"/>
    <p:sldLayoutId id="2147485050" r:id="rId5"/>
    <p:sldLayoutId id="2147485051" r:id="rId6"/>
    <p:sldLayoutId id="2147485052" r:id="rId7"/>
    <p:sldLayoutId id="2147485053" r:id="rId8"/>
    <p:sldLayoutId id="2147485054" r:id="rId9"/>
    <p:sldLayoutId id="2147485055" r:id="rId10"/>
    <p:sldLayoutId id="2147485056" r:id="rId11"/>
    <p:sldLayoutId id="214748505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 i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 i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 i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 i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 i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 i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 i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 i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1400" i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09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AF67A6-26F0-482A-9283-5358E8DA9CA6}" type="datetimeFigureOut">
              <a:rPr lang="zh-TW" altLang="en-US"/>
              <a:pPr>
                <a:defRPr/>
              </a:pPr>
              <a:t>2017/3/13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294ACB1-0B82-455E-A970-A388C0E8DDE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0" y="0"/>
            <a:ext cx="9144000" cy="476250"/>
          </a:xfrm>
          <a:prstGeom prst="rect">
            <a:avLst/>
          </a:prstGeom>
          <a:solidFill>
            <a:srgbClr val="B4B26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0" y="6381750"/>
            <a:ext cx="9144000" cy="476250"/>
          </a:xfrm>
          <a:prstGeom prst="rect">
            <a:avLst/>
          </a:prstGeom>
          <a:solidFill>
            <a:srgbClr val="9966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9" name="Rectangle 14"/>
          <p:cNvSpPr>
            <a:spLocks noChangeArrowheads="1"/>
          </p:cNvSpPr>
          <p:nvPr userDrawn="1"/>
        </p:nvSpPr>
        <p:spPr bwMode="auto">
          <a:xfrm>
            <a:off x="4427538" y="4652963"/>
            <a:ext cx="4716462" cy="1657350"/>
          </a:xfrm>
          <a:prstGeom prst="rect">
            <a:avLst/>
          </a:prstGeom>
          <a:solidFill>
            <a:srgbClr val="B4B26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0" y="549275"/>
            <a:ext cx="4356100" cy="1655763"/>
          </a:xfrm>
          <a:prstGeom prst="rect">
            <a:avLst/>
          </a:prstGeom>
          <a:solidFill>
            <a:srgbClr val="9966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13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4427538" y="549275"/>
            <a:ext cx="1657350" cy="1655763"/>
          </a:xfrm>
          <a:prstGeom prst="rect">
            <a:avLst/>
          </a:prstGeom>
          <a:noFill/>
        </p:spPr>
      </p:pic>
      <p:pic>
        <p:nvPicPr>
          <p:cNvPr id="12" name="Picture 4" descr="pwf_Businessman3"/>
          <p:cNvPicPr>
            <a:picLocks noChangeAspect="1" noChangeArrowheads="1"/>
          </p:cNvPicPr>
          <p:nvPr userDrawn="1"/>
        </p:nvPicPr>
        <p:blipFill>
          <a:blip r:embed="rId14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370763" y="549275"/>
            <a:ext cx="1773237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 descr="ceshi_1127118794412">
            <a:hlinkClick r:id="rId15"/>
          </p:cNvPr>
          <p:cNvPicPr>
            <a:picLocks noChangeAspect="1" noChangeArrowheads="1"/>
          </p:cNvPicPr>
          <p:nvPr userDrawn="1"/>
        </p:nvPicPr>
        <p:blipFill>
          <a:blip r:embed="rId16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0" y="4652963"/>
            <a:ext cx="1403350" cy="1657350"/>
          </a:xfrm>
          <a:prstGeom prst="rect">
            <a:avLst/>
          </a:prstGeom>
          <a:noFill/>
        </p:spPr>
      </p:pic>
      <p:pic>
        <p:nvPicPr>
          <p:cNvPr id="4110" name="Picture 6" descr="jiqiao_1127119067536">
            <a:hlinkClick r:id="rId17"/>
          </p:cNvPr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940425" y="549275"/>
            <a:ext cx="1727200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1" name="Picture 7" descr="400x273_107fdd5fa24"/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403350" y="4652963"/>
            <a:ext cx="1544638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2" name="Picture 8" descr="Cobrasonic Logo Horizontal 300dpi transparent"/>
          <p:cNvPicPr>
            <a:picLocks noChangeAspect="1" noChangeArrowheads="1"/>
          </p:cNvPicPr>
          <p:nvPr userDrawn="1"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85725" y="120650"/>
            <a:ext cx="17494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0"/>
          <p:cNvSpPr txBox="1">
            <a:spLocks noChangeArrowheads="1"/>
          </p:cNvSpPr>
          <p:nvPr userDrawn="1"/>
        </p:nvSpPr>
        <p:spPr>
          <a:xfrm>
            <a:off x="827088" y="2924175"/>
            <a:ext cx="7489825" cy="113665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zh-TW" sz="3600">
                <a:solidFill>
                  <a:srgbClr val="4D4D4D"/>
                </a:solidFill>
                <a:latin typeface="+mj-lt"/>
                <a:ea typeface="+mj-ea"/>
                <a:cs typeface="+mj-cs"/>
              </a:rPr>
              <a:t>Thank You For Your Listening</a:t>
            </a:r>
            <a:r>
              <a:rPr kumimoji="0" lang="en-US" altLang="zh-TW" sz="4000">
                <a:solidFill>
                  <a:srgbClr val="4D4D4D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8" name="Text Box 12"/>
          <p:cNvSpPr txBox="1">
            <a:spLocks noChangeArrowheads="1"/>
          </p:cNvSpPr>
          <p:nvPr userDrawn="1"/>
        </p:nvSpPr>
        <p:spPr bwMode="auto">
          <a:xfrm>
            <a:off x="3175" y="1930400"/>
            <a:ext cx="2298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200">
                <a:solidFill>
                  <a:srgbClr val="D1D09F"/>
                </a:solidFill>
                <a:latin typeface="Verdana" pitchFamily="34" charset="0"/>
              </a:rPr>
              <a:t>Empowering your database</a:t>
            </a:r>
          </a:p>
        </p:txBody>
      </p:sp>
      <p:pic>
        <p:nvPicPr>
          <p:cNvPr id="4115" name="Picture 13" descr="pay3"/>
          <p:cNvPicPr>
            <a:picLocks noChangeAspect="1" noChangeArrowheads="1"/>
          </p:cNvPicPr>
          <p:nvPr userDrawn="1"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2916238" y="4652963"/>
            <a:ext cx="1439862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Box 15"/>
          <p:cNvSpPr txBox="1">
            <a:spLocks noChangeArrowheads="1"/>
          </p:cNvSpPr>
          <p:nvPr userDrawn="1"/>
        </p:nvSpPr>
        <p:spPr bwMode="auto">
          <a:xfrm>
            <a:off x="6845300" y="6000750"/>
            <a:ext cx="2298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200" dirty="0">
                <a:solidFill>
                  <a:srgbClr val="996600"/>
                </a:solidFill>
                <a:latin typeface="Verdana" pitchFamily="34" charset="0"/>
              </a:rPr>
              <a:t>Empowering your database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58" r:id="rId1"/>
    <p:sldLayoutId id="2147485059" r:id="rId2"/>
    <p:sldLayoutId id="2147485060" r:id="rId3"/>
    <p:sldLayoutId id="2147485061" r:id="rId4"/>
    <p:sldLayoutId id="2147485062" r:id="rId5"/>
    <p:sldLayoutId id="2147485063" r:id="rId6"/>
    <p:sldLayoutId id="2147485064" r:id="rId7"/>
    <p:sldLayoutId id="2147485065" r:id="rId8"/>
    <p:sldLayoutId id="2147485066" r:id="rId9"/>
    <p:sldLayoutId id="2147485067" r:id="rId10"/>
    <p:sldLayoutId id="214748506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arack@cobrasonic.com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tortoisegit/" TargetMode="External"/><Relationship Id="rId4" Type="http://schemas.openxmlformats.org/officeDocument/2006/relationships/hyperlink" Target="http://www.syntevo.com/smartgit/index.html" TargetMode="External"/><Relationship Id="rId5" Type="http://schemas.openxmlformats.org/officeDocument/2006/relationships/hyperlink" Target="http://www.sourcegear.com/diffmerge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p/msysgit/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vs2svn.tigris.org/servlets/ProjectDocumentList?folderID=2976&amp;expandFolder=2976&amp;folderID=3984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excess.org/article/2008/07/ogre-git-tutorial/" TargetMode="External"/><Relationship Id="rId4" Type="http://schemas.openxmlformats.org/officeDocument/2006/relationships/hyperlink" Target="http://progit.org/book/" TargetMode="External"/><Relationship Id="rId5" Type="http://schemas.openxmlformats.org/officeDocument/2006/relationships/hyperlink" Target="http://www.slideshare.net/chacon/getting-git" TargetMode="External"/><Relationship Id="rId6" Type="http://schemas.openxmlformats.org/officeDocument/2006/relationships/hyperlink" Target="http://cvs2svn.tigris.org/cvs2gi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ook.git-scm.com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Introduction to GIT</a:t>
            </a:r>
            <a:endParaRPr lang="zh-TW" altLang="en-US" dirty="0"/>
          </a:p>
        </p:txBody>
      </p:sp>
      <p:sp>
        <p:nvSpPr>
          <p:cNvPr id="7171" name="副標題 2"/>
          <p:cNvSpPr>
            <a:spLocks noGrp="1"/>
          </p:cNvSpPr>
          <p:nvPr>
            <p:ph type="subTitle" idx="1"/>
          </p:nvPr>
        </p:nvSpPr>
        <p:spPr>
          <a:xfrm>
            <a:off x="4500563" y="4724400"/>
            <a:ext cx="4643437" cy="1633538"/>
          </a:xfrm>
        </p:spPr>
        <p:txBody>
          <a:bodyPr/>
          <a:lstStyle/>
          <a:p>
            <a:r>
              <a:rPr lang="en-US" altLang="zh-TW"/>
              <a:t>Created By Oliver Hu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Objects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Every object consists of three things - a </a:t>
            </a:r>
            <a:r>
              <a:rPr lang="en-US" altLang="zh-TW" b="1" dirty="0" smtClean="0"/>
              <a:t>type</a:t>
            </a:r>
            <a:r>
              <a:rPr lang="en-US" altLang="zh-TW" dirty="0" smtClean="0"/>
              <a:t>, a </a:t>
            </a:r>
            <a:r>
              <a:rPr lang="en-US" altLang="zh-TW" b="1" dirty="0" smtClean="0"/>
              <a:t>size</a:t>
            </a:r>
            <a:r>
              <a:rPr lang="en-US" altLang="zh-TW" dirty="0" smtClean="0"/>
              <a:t> and </a:t>
            </a:r>
            <a:r>
              <a:rPr lang="en-US" altLang="zh-TW" b="1" dirty="0" smtClean="0"/>
              <a:t>content</a:t>
            </a:r>
            <a:endParaRPr lang="en-US" altLang="zh-TW" dirty="0" smtClean="0"/>
          </a:p>
          <a:p>
            <a:pPr>
              <a:lnSpc>
                <a:spcPct val="90000"/>
              </a:lnSpc>
            </a:pPr>
            <a:r>
              <a:rPr lang="en-US" altLang="zh-TW" dirty="0" smtClean="0"/>
              <a:t>There are four different types of objects: "blob", "tree", "commit", and "tag".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A "</a:t>
            </a:r>
            <a:r>
              <a:rPr lang="en-US" altLang="zh-TW" b="1" dirty="0" smtClean="0"/>
              <a:t>blob</a:t>
            </a:r>
            <a:r>
              <a:rPr lang="en-US" altLang="zh-TW" dirty="0" smtClean="0"/>
              <a:t>" is used to store file data - it is generally a file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A "</a:t>
            </a:r>
            <a:r>
              <a:rPr lang="en-US" altLang="zh-TW" b="1" dirty="0" smtClean="0"/>
              <a:t>tree</a:t>
            </a:r>
            <a:r>
              <a:rPr lang="en-US" altLang="zh-TW" dirty="0" smtClean="0"/>
              <a:t>" is basically like a directory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A "</a:t>
            </a:r>
            <a:r>
              <a:rPr lang="en-US" altLang="zh-TW" b="1" dirty="0" smtClean="0"/>
              <a:t>commit</a:t>
            </a:r>
            <a:r>
              <a:rPr lang="en-US" altLang="zh-TW" dirty="0" smtClean="0"/>
              <a:t>" points to a single tree, marking it as what the project looked like at a certain point in time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A "</a:t>
            </a:r>
            <a:r>
              <a:rPr lang="en-US" altLang="zh-TW" b="1" dirty="0" smtClean="0"/>
              <a:t>tag</a:t>
            </a:r>
            <a:r>
              <a:rPr lang="en-US" altLang="zh-TW" dirty="0" smtClean="0"/>
              <a:t>" is a way to mark a specific</a:t>
            </a:r>
          </a:p>
          <a:p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Blob Object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Chunk of binary data</a:t>
            </a:r>
          </a:p>
          <a:p>
            <a:r>
              <a:rPr lang="en-US" altLang="zh-TW" dirty="0" smtClean="0"/>
              <a:t>Files with </a:t>
            </a:r>
            <a:r>
              <a:rPr lang="en-US" altLang="zh-TW" b="1" dirty="0" smtClean="0"/>
              <a:t>same content</a:t>
            </a:r>
            <a:r>
              <a:rPr lang="en-US" altLang="zh-TW" dirty="0" smtClean="0"/>
              <a:t> (anywhere in repo) share </a:t>
            </a:r>
            <a:r>
              <a:rPr lang="en-US" altLang="zh-TW" b="1" dirty="0" smtClean="0"/>
              <a:t>same blob</a:t>
            </a:r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3375" y="3286124"/>
            <a:ext cx="2711450" cy="276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Tree Object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Simple object with pointers to blobs and other trees – like directory.</a:t>
            </a:r>
          </a:p>
          <a:p>
            <a:r>
              <a:rPr lang="en-US" altLang="zh-TW" dirty="0" smtClean="0"/>
              <a:t>Two trees have the </a:t>
            </a:r>
            <a:r>
              <a:rPr lang="en-US" altLang="zh-TW" b="1" dirty="0" smtClean="0"/>
              <a:t>same hash</a:t>
            </a:r>
            <a:r>
              <a:rPr lang="en-US" altLang="zh-TW" dirty="0" smtClean="0"/>
              <a:t> name </a:t>
            </a:r>
            <a:r>
              <a:rPr lang="en-US" altLang="zh-TW" b="1" dirty="0" smtClean="0"/>
              <a:t>if and only if </a:t>
            </a:r>
            <a:r>
              <a:rPr lang="en-US" altLang="zh-TW" dirty="0" smtClean="0"/>
              <a:t>their contents (including, recursively, the contents of all subdirectories) are identical</a:t>
            </a:r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3714752"/>
            <a:ext cx="2590800" cy="26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Commit Object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Links a physical state of a tree with a description of how we got there and why.</a:t>
            </a:r>
          </a:p>
          <a:p>
            <a:pPr>
              <a:buNone/>
            </a:pP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1866" y="3326420"/>
            <a:ext cx="2600332" cy="296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Commit Object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Commit is defined by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 </a:t>
            </a:r>
            <a:r>
              <a:rPr lang="en-US" b="1" dirty="0" smtClean="0"/>
              <a:t>tree</a:t>
            </a:r>
            <a:r>
              <a:rPr lang="en-US" dirty="0" smtClean="0"/>
              <a:t>: The SHA1 name of a tree object, representing the contents of a directory at a certain point in time.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 smtClean="0"/>
              <a:t>parent(s</a:t>
            </a:r>
            <a:r>
              <a:rPr lang="en-US" dirty="0" smtClean="0"/>
              <a:t>): The SHA1 name of some number of commits which represent the immediately previous step(s) in the history of the project. A commit with no parents is called a "root" commit, and represents the initial revision of a project.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an </a:t>
            </a:r>
            <a:r>
              <a:rPr lang="en-US" b="1" dirty="0" smtClean="0"/>
              <a:t>author</a:t>
            </a:r>
            <a:r>
              <a:rPr lang="en-US" dirty="0" smtClean="0"/>
              <a:t>: The name of the person responsible for this change, together with its date.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 </a:t>
            </a:r>
            <a:r>
              <a:rPr lang="en-US" b="1" dirty="0" smtClean="0"/>
              <a:t>committer</a:t>
            </a:r>
            <a:r>
              <a:rPr lang="en-US" dirty="0" smtClean="0"/>
              <a:t>: The name of the person who actually created the commit, with the date it was done.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 </a:t>
            </a:r>
            <a:r>
              <a:rPr lang="en-US" b="1" dirty="0" smtClean="0"/>
              <a:t>comment</a:t>
            </a:r>
            <a:r>
              <a:rPr lang="en-US" dirty="0" smtClean="0"/>
              <a:t> describing this commit.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Tag Object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Contains an object name, object type, tag name, the name of the person who create the tag, and a message as can be seen using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cat-file.</a:t>
            </a:r>
          </a:p>
          <a:p>
            <a:endParaRPr lang="zh-TW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3500438"/>
            <a:ext cx="3500462" cy="2970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Model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53426" y="1600200"/>
            <a:ext cx="60371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Model</a:t>
            </a:r>
            <a:endParaRPr lang="zh-TW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53426" y="1600200"/>
            <a:ext cx="60371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Model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53426" y="1600200"/>
            <a:ext cx="60371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Model</a:t>
            </a:r>
            <a:endParaRPr lang="zh-TW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53426" y="1600200"/>
            <a:ext cx="60371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Outlines</a:t>
            </a:r>
            <a:endParaRPr lang="zh-TW" altLang="en-US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785813" y="1500188"/>
            <a:ext cx="7858125" cy="46166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8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Introduction …………………………………..3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800" dirty="0" err="1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Git</a:t>
            </a:r>
            <a:r>
              <a:rPr lang="en-US" altLang="zh-TW" sz="28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 Internals ………………………….…….....8</a:t>
            </a:r>
            <a:endParaRPr lang="en-US" altLang="zh-TW" sz="2800" dirty="0"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8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Working With </a:t>
            </a:r>
            <a:r>
              <a:rPr lang="en-US" altLang="zh-TW" sz="2800" dirty="0" err="1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Git</a:t>
            </a:r>
            <a:r>
              <a:rPr lang="en-US" altLang="zh-TW" sz="28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 ………….………………...32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8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Branching And Merging in </a:t>
            </a:r>
            <a:r>
              <a:rPr lang="en-US" altLang="zh-TW" sz="2800" dirty="0" err="1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Git</a:t>
            </a:r>
            <a:r>
              <a:rPr lang="en-US" altLang="zh-TW" sz="28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 …….……..51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8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Tools…………………………………………..57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8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CVS2GIT Conversion………………………58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zh-TW" sz="2800" dirty="0"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Model</a:t>
            </a:r>
            <a:endParaRPr lang="zh-TW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53426" y="1600200"/>
            <a:ext cx="60371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Model</a:t>
            </a:r>
            <a:endParaRPr lang="zh-TW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53426" y="1600200"/>
            <a:ext cx="60371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Model</a:t>
            </a:r>
            <a:endParaRPr lang="zh-TW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53426" y="1600200"/>
            <a:ext cx="60371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Model</a:t>
            </a:r>
            <a:endParaRPr lang="zh-TW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53426" y="1600200"/>
            <a:ext cx="60371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Model</a:t>
            </a:r>
            <a:endParaRPr lang="zh-TW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53426" y="1600200"/>
            <a:ext cx="60371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Model</a:t>
            </a:r>
            <a:endParaRPr lang="zh-TW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53426" y="1600200"/>
            <a:ext cx="60371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Model</a:t>
            </a:r>
            <a:endParaRPr lang="zh-TW" alt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53426" y="1600200"/>
            <a:ext cx="60371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Model</a:t>
            </a:r>
            <a:endParaRPr lang="zh-TW" alt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53426" y="1600200"/>
            <a:ext cx="60371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Directory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</a:t>
            </a:r>
            <a:r>
              <a:rPr lang="en-US" sz="2000" dirty="0" err="1" smtClean="0"/>
              <a:t>git</a:t>
            </a:r>
            <a:r>
              <a:rPr lang="en-US" sz="2000" dirty="0" smtClean="0"/>
              <a:t> directory is where </a:t>
            </a:r>
            <a:r>
              <a:rPr lang="en-US" sz="2000" dirty="0" err="1" smtClean="0"/>
              <a:t>git</a:t>
            </a:r>
            <a:r>
              <a:rPr lang="en-US" sz="2000" dirty="0" smtClean="0"/>
              <a:t> stores its local repository (containing all the </a:t>
            </a:r>
            <a:r>
              <a:rPr lang="en-US" sz="2000" dirty="0" err="1" smtClean="0"/>
              <a:t>git</a:t>
            </a:r>
            <a:r>
              <a:rPr lang="en-US" sz="2000" dirty="0" smtClean="0"/>
              <a:t> objects in the repository).</a:t>
            </a:r>
          </a:p>
          <a:p>
            <a:r>
              <a:rPr lang="en-US" sz="2000" dirty="0" smtClean="0"/>
              <a:t>The </a:t>
            </a:r>
            <a:r>
              <a:rPr lang="en-US" sz="2000" dirty="0" err="1" smtClean="0"/>
              <a:t>git</a:t>
            </a:r>
            <a:r>
              <a:rPr lang="en-US" sz="2000" dirty="0" smtClean="0"/>
              <a:t> directory lives at the topmost directory of your codebase. </a:t>
            </a:r>
          </a:p>
          <a:p>
            <a:r>
              <a:rPr lang="en-US" sz="2000" dirty="0" smtClean="0"/>
              <a:t>The </a:t>
            </a:r>
            <a:r>
              <a:rPr lang="en-US" sz="2000" dirty="0" err="1" smtClean="0"/>
              <a:t>git</a:t>
            </a:r>
            <a:r>
              <a:rPr lang="en-US" sz="2000" dirty="0" smtClean="0"/>
              <a:t> directory is called .</a:t>
            </a:r>
            <a:r>
              <a:rPr lang="en-US" sz="2000" dirty="0" err="1" smtClean="0"/>
              <a:t>git</a:t>
            </a:r>
            <a:r>
              <a:rPr lang="en-US" sz="2000" dirty="0" smtClean="0"/>
              <a:t>. </a:t>
            </a:r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3068960"/>
            <a:ext cx="6858048" cy="2428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400" b="0" i="0" dirty="0" smtClean="0">
                <a:latin typeface="Courier New" pitchFamily="49" charset="0"/>
                <a:cs typeface="Courier New" pitchFamily="49" charset="0"/>
              </a:rPr>
              <a:t>$&gt;tree -L 1</a:t>
            </a:r>
          </a:p>
          <a:p>
            <a:r>
              <a:rPr lang="en-US" altLang="zh-TW" sz="1400" b="0" i="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altLang="zh-TW" sz="1400" b="0" i="0" dirty="0" smtClean="0">
                <a:latin typeface="Courier New" pitchFamily="49" charset="0"/>
                <a:cs typeface="Courier New" pitchFamily="49" charset="0"/>
              </a:rPr>
              <a:t>|-- HEAD        # pointer to your current branch</a:t>
            </a:r>
          </a:p>
          <a:p>
            <a:r>
              <a:rPr lang="en-US" altLang="zh-TW" sz="1400" b="0" i="0" dirty="0" smtClean="0">
                <a:latin typeface="Courier New" pitchFamily="49" charset="0"/>
                <a:cs typeface="Courier New" pitchFamily="49" charset="0"/>
              </a:rPr>
              <a:t>|-- </a:t>
            </a:r>
            <a:r>
              <a:rPr lang="en-US" altLang="zh-TW" sz="1400" b="0" i="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altLang="zh-TW" sz="1400" b="0" i="0" dirty="0" smtClean="0">
                <a:latin typeface="Courier New" pitchFamily="49" charset="0"/>
                <a:cs typeface="Courier New" pitchFamily="49" charset="0"/>
              </a:rPr>
              <a:t>      # your configuration preferences</a:t>
            </a:r>
          </a:p>
          <a:p>
            <a:r>
              <a:rPr lang="en-US" altLang="zh-TW" sz="1400" b="0" i="0" dirty="0" smtClean="0">
                <a:latin typeface="Courier New" pitchFamily="49" charset="0"/>
                <a:cs typeface="Courier New" pitchFamily="49" charset="0"/>
              </a:rPr>
              <a:t>|-- description # description of your project</a:t>
            </a:r>
          </a:p>
          <a:p>
            <a:r>
              <a:rPr lang="en-US" altLang="zh-TW" sz="1400" b="0" i="0" dirty="0" smtClean="0">
                <a:latin typeface="Courier New" pitchFamily="49" charset="0"/>
                <a:cs typeface="Courier New" pitchFamily="49" charset="0"/>
              </a:rPr>
              <a:t>|-- hooks/      # pre/post action hooks</a:t>
            </a:r>
          </a:p>
          <a:p>
            <a:r>
              <a:rPr lang="en-US" altLang="zh-TW" sz="1400" b="0" i="0" dirty="0" smtClean="0">
                <a:latin typeface="Courier New" pitchFamily="49" charset="0"/>
                <a:cs typeface="Courier New" pitchFamily="49" charset="0"/>
              </a:rPr>
              <a:t>|-- index       # index file (see next section)</a:t>
            </a:r>
          </a:p>
          <a:p>
            <a:r>
              <a:rPr lang="en-US" altLang="zh-TW" sz="1400" b="0" i="0" dirty="0" smtClean="0">
                <a:latin typeface="Courier New" pitchFamily="49" charset="0"/>
                <a:cs typeface="Courier New" pitchFamily="49" charset="0"/>
              </a:rPr>
              <a:t>|-- logs/       # a history of where your branches have been</a:t>
            </a:r>
          </a:p>
          <a:p>
            <a:r>
              <a:rPr lang="en-US" altLang="zh-TW" sz="1400" b="0" i="0" dirty="0" smtClean="0">
                <a:latin typeface="Courier New" pitchFamily="49" charset="0"/>
                <a:cs typeface="Courier New" pitchFamily="49" charset="0"/>
              </a:rPr>
              <a:t>|-- objects/    # your objects (commits, trees, blobs, tags)</a:t>
            </a:r>
          </a:p>
          <a:p>
            <a:r>
              <a:rPr lang="en-US" altLang="zh-TW" sz="1400" b="0" i="0" dirty="0" smtClean="0">
                <a:latin typeface="Courier New" pitchFamily="49" charset="0"/>
                <a:cs typeface="Courier New" pitchFamily="49" charset="0"/>
              </a:rPr>
              <a:t>`-- refs/       # pointers to your branches</a:t>
            </a:r>
            <a:endParaRPr lang="zh-TW" altLang="en-US" sz="1400" b="0" i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Working Directory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git</a:t>
            </a:r>
            <a:r>
              <a:rPr lang="en-US" dirty="0" smtClean="0"/>
              <a:t> working directory is where your current working copy of files are kept. </a:t>
            </a:r>
            <a:br>
              <a:rPr lang="en-US" dirty="0" smtClean="0"/>
            </a:br>
            <a:r>
              <a:rPr lang="en-US" dirty="0" smtClean="0"/>
              <a:t>Note: these files will be deleted and replaced with files from the </a:t>
            </a:r>
            <a:r>
              <a:rPr lang="en-US" dirty="0" err="1" smtClean="0"/>
              <a:t>git</a:t>
            </a:r>
            <a:r>
              <a:rPr lang="en-US" dirty="0" smtClean="0"/>
              <a:t> directory whenever you switch branches. </a:t>
            </a:r>
          </a:p>
          <a:p>
            <a:r>
              <a:rPr lang="en-US" dirty="0" smtClean="0"/>
              <a:t>The working directory is a temporary space where files stay while they are being worked with. If all the data were deleted in it, it could be restored from your .</a:t>
            </a:r>
            <a:r>
              <a:rPr lang="en-US" dirty="0" err="1" smtClean="0"/>
              <a:t>git</a:t>
            </a:r>
            <a:r>
              <a:rPr lang="en-US" dirty="0" smtClean="0"/>
              <a:t> directory as of the last commit.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prevents data loss by prompting you to commit, release, or stash data in the working directory before switching between branches.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785813" y="1500188"/>
            <a:ext cx="7858125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400" dirty="0" smtClean="0">
                <a:latin typeface="+mn-lt"/>
                <a:ea typeface="微軟正黑體" pitchFamily="34" charset="-120"/>
              </a:rPr>
              <a:t>Distributed  vs. Centralized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400" dirty="0" smtClean="0">
                <a:latin typeface="+mn-lt"/>
                <a:ea typeface="微軟正黑體" pitchFamily="34" charset="-120"/>
              </a:rPr>
              <a:t>Snapshot vs. Differences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400" dirty="0" smtClean="0">
                <a:latin typeface="+mn-lt"/>
                <a:ea typeface="微軟正黑體" pitchFamily="34" charset="-120"/>
              </a:rPr>
              <a:t>Version Control Products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400" dirty="0" smtClean="0">
                <a:latin typeface="+mn-lt"/>
                <a:ea typeface="微軟正黑體" pitchFamily="34" charset="-120"/>
              </a:rPr>
              <a:t>Birth of </a:t>
            </a:r>
            <a:r>
              <a:rPr lang="en-US" altLang="zh-TW" sz="2400" dirty="0" err="1" smtClean="0">
                <a:latin typeface="+mn-lt"/>
                <a:ea typeface="微軟正黑體" pitchFamily="34" charset="-120"/>
              </a:rPr>
              <a:t>Git</a:t>
            </a:r>
            <a:endParaRPr lang="en-US" altLang="zh-TW" sz="2400" dirty="0" smtClean="0">
              <a:latin typeface="+mn-lt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Staging Area: The Index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Git</a:t>
            </a:r>
            <a:r>
              <a:rPr lang="en-US" dirty="0" smtClean="0"/>
              <a:t> index is used as a staging area between your working directory and your repository. </a:t>
            </a:r>
          </a:p>
          <a:p>
            <a:r>
              <a:rPr lang="en-US" altLang="zh-TW" dirty="0" smtClean="0"/>
              <a:t>You can use the index to build up a set of changes that you want to commit together.</a:t>
            </a:r>
            <a:endParaRPr lang="en-US" dirty="0" smtClean="0"/>
          </a:p>
          <a:p>
            <a:r>
              <a:rPr lang="en-US" altLang="zh-TW" dirty="0" smtClean="0"/>
              <a:t>When you create a commit, what is committed is what is currently in the index, not what is in your working directory.</a:t>
            </a:r>
            <a:endParaRPr lang="zh-TW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States Switch Among Three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0" y="1690706"/>
            <a:ext cx="47625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Working with </a:t>
            </a:r>
            <a:r>
              <a:rPr lang="en-US" altLang="zh-TW" dirty="0" err="1" smtClean="0"/>
              <a:t>Git</a:t>
            </a:r>
            <a:endParaRPr lang="zh-TW" altLang="en-US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785813" y="1500188"/>
            <a:ext cx="7858125" cy="517064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200" dirty="0" smtClean="0">
                <a:latin typeface="+mn-lt"/>
                <a:ea typeface="微軟正黑體" pitchFamily="34" charset="-120"/>
              </a:rPr>
              <a:t>Getting Help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200" dirty="0" smtClean="0">
                <a:latin typeface="+mn-lt"/>
                <a:ea typeface="微軟正黑體" pitchFamily="34" charset="-120"/>
              </a:rPr>
              <a:t>First time </a:t>
            </a:r>
            <a:r>
              <a:rPr lang="en-US" altLang="zh-TW" sz="2200" dirty="0" err="1" smtClean="0">
                <a:latin typeface="+mn-lt"/>
                <a:ea typeface="微軟正黑體" pitchFamily="34" charset="-120"/>
              </a:rPr>
              <a:t>Git</a:t>
            </a:r>
            <a:r>
              <a:rPr lang="en-US" altLang="zh-TW" sz="2200" dirty="0" smtClean="0">
                <a:latin typeface="+mn-lt"/>
                <a:ea typeface="微軟正黑體" pitchFamily="34" charset="-120"/>
              </a:rPr>
              <a:t> Setup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200" dirty="0" smtClean="0">
                <a:latin typeface="+mn-lt"/>
                <a:ea typeface="微軟正黑體" pitchFamily="34" charset="-120"/>
              </a:rPr>
              <a:t>Getting a </a:t>
            </a:r>
            <a:r>
              <a:rPr lang="en-US" altLang="zh-TW" sz="2200" dirty="0" err="1" smtClean="0">
                <a:latin typeface="+mn-lt"/>
                <a:ea typeface="微軟正黑體" pitchFamily="34" charset="-120"/>
              </a:rPr>
              <a:t>Git</a:t>
            </a:r>
            <a:r>
              <a:rPr lang="en-US" altLang="zh-TW" sz="2200" dirty="0" smtClean="0">
                <a:latin typeface="+mn-lt"/>
                <a:ea typeface="微軟正黑體" pitchFamily="34" charset="-120"/>
              </a:rPr>
              <a:t> Repository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200" dirty="0" err="1" smtClean="0">
                <a:latin typeface="+mn-lt"/>
                <a:ea typeface="微軟正黑體" pitchFamily="34" charset="-120"/>
              </a:rPr>
              <a:t>Diffs</a:t>
            </a:r>
            <a:endParaRPr lang="en-US" altLang="zh-TW" sz="2200" dirty="0" smtClean="0">
              <a:latin typeface="+mn-lt"/>
              <a:ea typeface="微軟正黑體" pitchFamily="34" charset="-12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200" dirty="0" smtClean="0">
                <a:latin typeface="+mn-lt"/>
                <a:ea typeface="微軟正黑體" pitchFamily="34" charset="-120"/>
              </a:rPr>
              <a:t>Check File Status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200" dirty="0" smtClean="0">
                <a:latin typeface="+mn-lt"/>
                <a:ea typeface="微軟正黑體" pitchFamily="34" charset="-120"/>
              </a:rPr>
              <a:t>Commit</a:t>
            </a:r>
            <a:endParaRPr lang="en-US" altLang="zh-TW" sz="2200" dirty="0" smtClean="0">
              <a:ea typeface="微軟正黑體" pitchFamily="34" charset="-12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200" dirty="0" smtClean="0">
                <a:latin typeface="+mn-lt"/>
                <a:ea typeface="微軟正黑體" pitchFamily="34" charset="-120"/>
              </a:rPr>
              <a:t>View the Commit History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200" dirty="0" smtClean="0">
                <a:latin typeface="+mn-lt"/>
                <a:ea typeface="微軟正黑體" pitchFamily="34" charset="-120"/>
              </a:rPr>
              <a:t>Undoing Things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200" dirty="0" smtClean="0">
                <a:latin typeface="+mn-lt"/>
                <a:ea typeface="微軟正黑體" pitchFamily="34" charset="-120"/>
              </a:rPr>
              <a:t>Merging vs. Rebasing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200" dirty="0" smtClean="0">
                <a:latin typeface="+mn-lt"/>
                <a:ea typeface="微軟正黑體" pitchFamily="34" charset="-120"/>
              </a:rPr>
              <a:t>Remote Branches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First Time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Setup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Your Identity</a:t>
            </a:r>
          </a:p>
          <a:p>
            <a:pPr lvl="1">
              <a:buNone/>
            </a:pPr>
            <a:r>
              <a:rPr lang="en-US" altLang="zh-TW" sz="1800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800" i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 --global user.name ”Barack”</a:t>
            </a:r>
          </a:p>
          <a:p>
            <a:pPr marL="806450" lvl="1" indent="-342900">
              <a:buSzPct val="80000"/>
              <a:buNone/>
            </a:pPr>
            <a:r>
              <a:rPr lang="en-US" altLang="zh-TW" sz="1800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800" i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 --global </a:t>
            </a:r>
            <a:r>
              <a:rPr lang="en-US" altLang="zh-TW" sz="1800" i="1" dirty="0" err="1" smtClean="0">
                <a:latin typeface="Courier New" pitchFamily="49" charset="0"/>
                <a:cs typeface="Courier New" pitchFamily="49" charset="0"/>
              </a:rPr>
              <a:t>user.email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  <a:hlinkClick r:id="rId2"/>
              </a:rPr>
              <a:t>barack@cobrasonic.com</a:t>
            </a:r>
            <a:endParaRPr lang="en-US" altLang="zh-TW" dirty="0" smtClean="0"/>
          </a:p>
          <a:p>
            <a:r>
              <a:rPr lang="en-US" altLang="zh-TW" dirty="0" smtClean="0"/>
              <a:t>Your Editor</a:t>
            </a:r>
          </a:p>
          <a:p>
            <a:pPr lvl="1">
              <a:buNone/>
            </a:pPr>
            <a:r>
              <a:rPr lang="en-US" altLang="zh-TW" sz="1800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800" i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 --global </a:t>
            </a:r>
            <a:r>
              <a:rPr lang="en-US" altLang="zh-TW" sz="1800" i="1" dirty="0" err="1" smtClean="0">
                <a:latin typeface="Courier New" pitchFamily="49" charset="0"/>
                <a:cs typeface="Courier New" pitchFamily="49" charset="0"/>
              </a:rPr>
              <a:t>core.editor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 vim</a:t>
            </a:r>
            <a:endParaRPr lang="en-US" altLang="zh-TW" dirty="0" smtClean="0"/>
          </a:p>
          <a:p>
            <a:r>
              <a:rPr lang="en-US" altLang="zh-TW" dirty="0" smtClean="0"/>
              <a:t>Your Diff Tool</a:t>
            </a:r>
          </a:p>
          <a:p>
            <a:pPr lvl="1">
              <a:buNone/>
            </a:pPr>
            <a:r>
              <a:rPr lang="en-US" altLang="zh-TW" sz="1800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800" i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 --global </a:t>
            </a:r>
            <a:r>
              <a:rPr lang="en-US" altLang="zh-TW" sz="1800" i="1" dirty="0" err="1" smtClean="0">
                <a:latin typeface="Courier New" pitchFamily="49" charset="0"/>
                <a:cs typeface="Courier New" pitchFamily="49" charset="0"/>
              </a:rPr>
              <a:t>merge.tool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800" i="1" dirty="0" err="1" smtClean="0">
                <a:latin typeface="Courier New" pitchFamily="49" charset="0"/>
                <a:cs typeface="Courier New" pitchFamily="49" charset="0"/>
              </a:rPr>
              <a:t>vimdiff</a:t>
            </a:r>
            <a:endParaRPr lang="en-US" altLang="zh-TW" i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smtClean="0"/>
              <a:t>Check Your Settings</a:t>
            </a:r>
          </a:p>
          <a:p>
            <a:pPr lvl="1">
              <a:buNone/>
            </a:pPr>
            <a:r>
              <a:rPr lang="en-US" altLang="zh-TW" sz="1800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800" i="1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 --list</a:t>
            </a:r>
          </a:p>
          <a:p>
            <a:pPr lvl="1">
              <a:buNone/>
            </a:pPr>
            <a:r>
              <a:rPr lang="en-US" altLang="zh-TW" sz="1800" i="1" dirty="0" smtClean="0">
                <a:latin typeface="Courier New" pitchFamily="49" charset="0"/>
                <a:cs typeface="Courier New" pitchFamily="49" charset="0"/>
              </a:rPr>
              <a:t>~/.</a:t>
            </a:r>
            <a:r>
              <a:rPr lang="en-US" altLang="zh-TW" sz="1800" i="1" dirty="0" err="1" smtClean="0">
                <a:latin typeface="Courier New" pitchFamily="49" charset="0"/>
                <a:cs typeface="Courier New" pitchFamily="49" charset="0"/>
              </a:rPr>
              <a:t>gitconfig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Getting Help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List of common command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altLang="zh-TW" dirty="0" smtClean="0"/>
              <a:t>Brief help output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&lt;command&gt; -h</a:t>
            </a:r>
          </a:p>
          <a:p>
            <a:r>
              <a:rPr lang="en-US" altLang="zh-TW" dirty="0" smtClean="0"/>
              <a:t>Manual page</a:t>
            </a:r>
          </a:p>
          <a:p>
            <a:pPr lvl="1">
              <a:buNone/>
            </a:pP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man </a:t>
            </a: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-&lt;command&gt;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help &lt;command&gt;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&lt;command&gt; --help</a:t>
            </a:r>
          </a:p>
          <a:p>
            <a:pPr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Getting a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Repository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Initial a Repository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init</a:t>
            </a:r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dirty="0" smtClean="0"/>
              <a:t>Cloning an Existing Repository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clone http://github.com/schacon/grit.git</a:t>
            </a:r>
          </a:p>
          <a:p>
            <a:pPr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圓角矩形圖說文字 3"/>
          <p:cNvSpPr/>
          <p:nvPr/>
        </p:nvSpPr>
        <p:spPr>
          <a:xfrm>
            <a:off x="3500430" y="1816220"/>
            <a:ext cx="4286280" cy="612648"/>
          </a:xfrm>
          <a:prstGeom prst="wedgeRoundRectCallout">
            <a:avLst>
              <a:gd name="adj1" fmla="val -65059"/>
              <a:gd name="adj2" fmla="val 9539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b="0" i="0" dirty="0" smtClean="0">
                <a:solidFill>
                  <a:schemeClr val="bg1">
                    <a:lumMod val="50000"/>
                  </a:schemeClr>
                </a:solidFill>
              </a:rPr>
              <a:t>Create a subdirectory .</a:t>
            </a:r>
            <a:r>
              <a:rPr lang="en-US" altLang="zh-TW" b="0" i="0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endParaRPr lang="zh-TW" altLang="en-US" b="0" i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圓角矩形圖說文字 4"/>
          <p:cNvSpPr/>
          <p:nvPr/>
        </p:nvSpPr>
        <p:spPr>
          <a:xfrm>
            <a:off x="2900322" y="5373216"/>
            <a:ext cx="5786478" cy="1071570"/>
          </a:xfrm>
          <a:prstGeom prst="wedgeRoundRectCallout">
            <a:avLst>
              <a:gd name="adj1" fmla="val 3022"/>
              <a:gd name="adj2" fmla="val -104036"/>
              <a:gd name="adj3" fmla="val 16667"/>
            </a:avLst>
          </a:prstGeom>
          <a:ln w="3175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zh-TW" b="0" i="0" dirty="0" smtClean="0">
                <a:solidFill>
                  <a:schemeClr val="bg1">
                    <a:lumMod val="50000"/>
                  </a:schemeClr>
                </a:solidFill>
              </a:rPr>
              <a:t>Create a directory grit and a subdirectory .</a:t>
            </a:r>
            <a:r>
              <a:rPr lang="en-US" altLang="zh-TW" b="0" i="0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altLang="zh-TW" b="0" i="0" dirty="0" smtClean="0">
                <a:solidFill>
                  <a:schemeClr val="bg1">
                    <a:lumMod val="50000"/>
                  </a:schemeClr>
                </a:solidFill>
              </a:rPr>
              <a:t> inside it</a:t>
            </a:r>
          </a:p>
          <a:p>
            <a:pPr>
              <a:buFont typeface="Arial" pitchFamily="34" charset="0"/>
              <a:buChar char="•"/>
            </a:pPr>
            <a:r>
              <a:rPr lang="en-US" altLang="zh-TW" b="0" i="0" dirty="0" smtClean="0">
                <a:solidFill>
                  <a:schemeClr val="bg1">
                    <a:lumMod val="50000"/>
                  </a:schemeClr>
                </a:solidFill>
              </a:rPr>
              <a:t>Pull down all the data of the repository</a:t>
            </a:r>
          </a:p>
          <a:p>
            <a:pPr>
              <a:buFont typeface="Arial" pitchFamily="34" charset="0"/>
              <a:buChar char="•"/>
            </a:pPr>
            <a:r>
              <a:rPr lang="en-US" altLang="zh-TW" b="0" i="0" dirty="0" smtClean="0">
                <a:solidFill>
                  <a:schemeClr val="bg1">
                    <a:lumMod val="50000"/>
                  </a:schemeClr>
                </a:solidFill>
              </a:rPr>
              <a:t>Check out the latest working copy </a:t>
            </a:r>
            <a:endParaRPr lang="zh-TW" altLang="en-US" b="0" i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Diffs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Changes between index and working files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diff</a:t>
            </a:r>
          </a:p>
          <a:p>
            <a:r>
              <a:rPr lang="en-US" altLang="zh-TW" dirty="0" smtClean="0"/>
              <a:t>Changes between HEAD and index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diff –staged</a:t>
            </a:r>
          </a:p>
          <a:p>
            <a:r>
              <a:rPr lang="en-US" altLang="zh-TW" dirty="0" smtClean="0"/>
              <a:t>Changes between HEAD and working files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diff HEAD</a:t>
            </a:r>
          </a:p>
          <a:p>
            <a:r>
              <a:rPr lang="en-US" altLang="zh-TW" dirty="0" smtClean="0"/>
              <a:t>Changes between two commits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diff $commit $commit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Specific commit ID</a:t>
            </a:r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28662" y="2214554"/>
          <a:ext cx="7572428" cy="333756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2214578"/>
                <a:gridCol w="5357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full hash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24b9da6552252987aa493b52f8696cd6d3b00373</a:t>
                      </a:r>
                      <a:endParaRPr lang="en-US" altLang="zh-TW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short hash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24b9da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tag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v1.5.6.1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local branch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master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remote branch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origin/master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by message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“:/some text”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checkout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HEAD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last fetch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FETCH_HEAD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previous head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ORIG_HEAD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Status Work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 smtClean="0"/>
              <a:t>Check status</a:t>
            </a:r>
          </a:p>
          <a:p>
            <a:pPr marL="742950" lvl="2" indent="-342900">
              <a:buSzPct val="80000"/>
              <a:buNone/>
            </a:pPr>
            <a:r>
              <a:rPr lang="en-US" altLang="zh-TW" sz="1800" dirty="0" err="1" smtClean="0"/>
              <a:t>git</a:t>
            </a:r>
            <a:r>
              <a:rPr lang="en-US" altLang="zh-TW" sz="1800" dirty="0" smtClean="0"/>
              <a:t> status</a:t>
            </a:r>
            <a:endParaRPr lang="en-US" altLang="zh-TW" sz="2200" dirty="0" smtClean="0"/>
          </a:p>
          <a:p>
            <a:r>
              <a:rPr lang="en-US" altLang="zh-TW" sz="2200" dirty="0" smtClean="0"/>
              <a:t>Track new files</a:t>
            </a:r>
          </a:p>
          <a:p>
            <a:pPr marL="742950" lvl="2" indent="-342900">
              <a:buSzPct val="80000"/>
              <a:buNone/>
            </a:pPr>
            <a:r>
              <a:rPr lang="en-US" altLang="zh-TW" sz="1800" dirty="0" err="1" smtClean="0"/>
              <a:t>git</a:t>
            </a:r>
            <a:r>
              <a:rPr lang="en-US" altLang="zh-TW" sz="1800" dirty="0" smtClean="0"/>
              <a:t> add </a:t>
            </a:r>
            <a:r>
              <a:rPr lang="en-US" altLang="zh-TW" sz="1800" i="1" dirty="0" smtClean="0"/>
              <a:t>filename</a:t>
            </a:r>
          </a:p>
          <a:p>
            <a:r>
              <a:rPr lang="en-US" altLang="zh-TW" sz="2200" dirty="0" smtClean="0"/>
              <a:t>Stage modified files</a:t>
            </a:r>
          </a:p>
          <a:p>
            <a:pPr marL="742950" lvl="2" indent="-342900">
              <a:buSzPct val="80000"/>
              <a:buNone/>
            </a:pPr>
            <a:r>
              <a:rPr lang="en-US" altLang="zh-TW" sz="1800" dirty="0" err="1" smtClean="0"/>
              <a:t>git</a:t>
            </a:r>
            <a:r>
              <a:rPr lang="en-US" altLang="zh-TW" sz="1800" dirty="0" smtClean="0"/>
              <a:t> add </a:t>
            </a:r>
            <a:r>
              <a:rPr lang="en-US" altLang="zh-TW" sz="1800" i="1" dirty="0" smtClean="0"/>
              <a:t>filename</a:t>
            </a:r>
          </a:p>
          <a:p>
            <a:r>
              <a:rPr lang="en-US" altLang="zh-TW" sz="2200" dirty="0" smtClean="0"/>
              <a:t>Commit your changes</a:t>
            </a:r>
          </a:p>
          <a:p>
            <a:pPr marL="742950" lvl="2" indent="-342900">
              <a:buSzPct val="80000"/>
              <a:buNone/>
            </a:pPr>
            <a:r>
              <a:rPr lang="en-US" altLang="zh-TW" sz="1800" dirty="0" err="1" smtClean="0"/>
              <a:t>git</a:t>
            </a:r>
            <a:r>
              <a:rPr lang="en-US" altLang="zh-TW" sz="1800" dirty="0" smtClean="0"/>
              <a:t> commit</a:t>
            </a:r>
          </a:p>
          <a:p>
            <a:r>
              <a:rPr lang="en-US" altLang="zh-TW" sz="2200" dirty="0" smtClean="0"/>
              <a:t>Remove files</a:t>
            </a:r>
          </a:p>
          <a:p>
            <a:pPr marL="742950" lvl="2" indent="-342900">
              <a:buSzPct val="80000"/>
              <a:buNone/>
            </a:pPr>
            <a:r>
              <a:rPr lang="en-US" altLang="zh-TW" sz="1800" dirty="0" err="1" smtClean="0"/>
              <a:t>git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rm</a:t>
            </a:r>
            <a:r>
              <a:rPr lang="en-US" altLang="zh-TW" sz="1800" dirty="0" smtClean="0"/>
              <a:t> </a:t>
            </a:r>
            <a:r>
              <a:rPr lang="en-US" altLang="zh-TW" sz="1800" i="1" dirty="0" smtClean="0"/>
              <a:t>filename</a:t>
            </a:r>
          </a:p>
          <a:p>
            <a:pPr>
              <a:buNone/>
            </a:pP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700808"/>
            <a:ext cx="4038600" cy="2358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Check File Status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1538" y="1643050"/>
            <a:ext cx="7215238" cy="42148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$&gt;</a:t>
            </a:r>
            <a:r>
              <a:rPr lang="en-US" altLang="zh-TW" sz="1200" i="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sz="1200" i="0" dirty="0" smtClean="0"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# On branch master</a:t>
            </a:r>
          </a:p>
          <a:p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# Your branch is behind 'origin/master' by 11 commits, and can be fast-forwarded.</a:t>
            </a:r>
          </a:p>
          <a:p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#</a:t>
            </a:r>
          </a:p>
          <a:p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# Changes to be committed:</a:t>
            </a:r>
          </a:p>
          <a:p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# (use "</a:t>
            </a:r>
            <a:r>
              <a:rPr lang="en-US" altLang="zh-TW" sz="1200" b="0" i="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 reset HEAD &lt;file&gt;..." to </a:t>
            </a:r>
            <a:r>
              <a:rPr lang="en-US" altLang="zh-TW" sz="1200" b="0" i="0" dirty="0" err="1" smtClean="0">
                <a:latin typeface="Courier New" pitchFamily="49" charset="0"/>
                <a:cs typeface="Courier New" pitchFamily="49" charset="0"/>
              </a:rPr>
              <a:t>unstage</a:t>
            </a:r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#</a:t>
            </a:r>
          </a:p>
          <a:p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# modified: </a:t>
            </a:r>
            <a:r>
              <a:rPr lang="en-US" altLang="zh-TW" sz="1200" b="0" i="0" dirty="0" err="1" smtClean="0">
                <a:latin typeface="Courier New" pitchFamily="49" charset="0"/>
                <a:cs typeface="Courier New" pitchFamily="49" charset="0"/>
              </a:rPr>
              <a:t>daemon.c</a:t>
            </a:r>
            <a:endParaRPr lang="en-US" altLang="zh-TW" sz="1200" b="0" i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#</a:t>
            </a:r>
          </a:p>
          <a:p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# Changed but not updated:</a:t>
            </a:r>
          </a:p>
          <a:p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# (use "</a:t>
            </a:r>
            <a:r>
              <a:rPr lang="en-US" altLang="zh-TW" sz="1200" b="0" i="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 add &lt;file&gt;..." to update what will be committed)</a:t>
            </a:r>
          </a:p>
          <a:p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#</a:t>
            </a:r>
          </a:p>
          <a:p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# modified: </a:t>
            </a:r>
            <a:r>
              <a:rPr lang="en-US" altLang="zh-TW" sz="1200" b="0" i="0" dirty="0" err="1" smtClean="0">
                <a:latin typeface="Courier New" pitchFamily="49" charset="0"/>
                <a:cs typeface="Courier New" pitchFamily="49" charset="0"/>
              </a:rPr>
              <a:t>grep.c</a:t>
            </a:r>
            <a:endParaRPr lang="en-US" altLang="zh-TW" sz="1200" b="0" i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# modified: </a:t>
            </a:r>
            <a:r>
              <a:rPr lang="en-US" altLang="zh-TW" sz="1200" b="0" i="0" dirty="0" err="1" smtClean="0">
                <a:latin typeface="Courier New" pitchFamily="49" charset="0"/>
                <a:cs typeface="Courier New" pitchFamily="49" charset="0"/>
              </a:rPr>
              <a:t>grep.h</a:t>
            </a:r>
            <a:endParaRPr lang="en-US" altLang="zh-TW" sz="1200" b="0" i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#</a:t>
            </a:r>
          </a:p>
          <a:p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# Untracked files:</a:t>
            </a:r>
          </a:p>
          <a:p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# (use "</a:t>
            </a:r>
            <a:r>
              <a:rPr lang="en-US" altLang="zh-TW" sz="1200" b="0" i="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 add &lt;file&gt;..." to include in what will be committed)</a:t>
            </a:r>
          </a:p>
          <a:p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#</a:t>
            </a:r>
          </a:p>
          <a:p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altLang="zh-TW" sz="1200" b="0" i="0" dirty="0" err="1" smtClean="0">
                <a:latin typeface="Courier New" pitchFamily="49" charset="0"/>
                <a:cs typeface="Courier New" pitchFamily="49" charset="0"/>
              </a:rPr>
              <a:t>blametree</a:t>
            </a:r>
            <a:endParaRPr lang="en-US" altLang="zh-TW" sz="1200" b="0" i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altLang="zh-TW" sz="1200" b="0" i="0" dirty="0" err="1" smtClean="0">
                <a:latin typeface="Courier New" pitchFamily="49" charset="0"/>
                <a:cs typeface="Courier New" pitchFamily="49" charset="0"/>
              </a:rPr>
              <a:t>blametree</a:t>
            </a:r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-init</a:t>
            </a:r>
          </a:p>
          <a:p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altLang="zh-TW" sz="1200" b="0" i="0" dirty="0" err="1" smtClean="0">
                <a:latin typeface="Courier New" pitchFamily="49" charset="0"/>
                <a:cs typeface="Courier New" pitchFamily="49" charset="0"/>
              </a:rPr>
              <a:t>git-gui</a:t>
            </a:r>
            <a:r>
              <a:rPr lang="en-US" altLang="zh-TW" sz="1200" b="0" i="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zh-TW" sz="1200" b="0" i="0" dirty="0" err="1" smtClean="0">
                <a:latin typeface="Courier New" pitchFamily="49" charset="0"/>
                <a:cs typeface="Courier New" pitchFamily="49" charset="0"/>
              </a:rPr>
              <a:t>git-citool</a:t>
            </a:r>
            <a:endParaRPr lang="zh-TW" altLang="en-US" sz="1200" b="0" i="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3929066"/>
            <a:ext cx="10096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3000372"/>
            <a:ext cx="1071570" cy="598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182" y="5143512"/>
            <a:ext cx="10191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Distributed vs. Centralized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Distributed</a:t>
            </a:r>
            <a:endParaRPr lang="zh-TW" altLang="en-US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722726" y="2174875"/>
            <a:ext cx="3509136" cy="395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Centralized</a:t>
            </a:r>
            <a:endParaRPr lang="zh-TW" alt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 bwMode="auto">
          <a:xfrm>
            <a:off x="4645025" y="2566143"/>
            <a:ext cx="4041775" cy="316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Additions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add &lt;file&gt;</a:t>
            </a:r>
            <a:endParaRPr lang="en-US" altLang="zh-TW" dirty="0" smtClean="0"/>
          </a:p>
          <a:p>
            <a:r>
              <a:rPr lang="en-US" altLang="zh-TW" dirty="0" smtClean="0"/>
              <a:t>Removal 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&lt;file&gt;</a:t>
            </a:r>
            <a:endParaRPr lang="en-US" altLang="zh-TW" dirty="0" smtClean="0"/>
          </a:p>
          <a:p>
            <a:r>
              <a:rPr lang="en-US" altLang="zh-TW" dirty="0" smtClean="0"/>
              <a:t>Renames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mv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&lt;old&gt; &lt;new&gt;</a:t>
            </a:r>
            <a:endParaRPr lang="en-US" altLang="zh-TW" dirty="0" smtClean="0"/>
          </a:p>
          <a:p>
            <a:r>
              <a:rPr lang="en-US" altLang="zh-TW" dirty="0" smtClean="0"/>
              <a:t>Commit staged items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commit –m ”brief comment”</a:t>
            </a:r>
            <a:endParaRPr lang="en-US" altLang="zh-TW" dirty="0" smtClean="0"/>
          </a:p>
          <a:p>
            <a:r>
              <a:rPr lang="en-US" altLang="zh-TW" dirty="0" smtClean="0"/>
              <a:t>Commit all items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commit –a –m ”brief comment”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Commit Object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ourier New" pitchFamily="49" charset="0"/>
              <a:buChar char="$"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project</a:t>
            </a:r>
          </a:p>
          <a:p>
            <a:pPr>
              <a:buFont typeface="Courier New" pitchFamily="49" charset="0"/>
              <a:buChar char="$"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project</a:t>
            </a:r>
          </a:p>
          <a:p>
            <a:pPr>
              <a:buFont typeface="Courier New" pitchFamily="49" charset="0"/>
              <a:buChar char="$"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init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5014015" y="1600200"/>
            <a:ext cx="330697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Commit Object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itchFamily="34" charset="0"/>
              <a:buChar char="$"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echo test &gt; test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57818" y="2049270"/>
            <a:ext cx="2609850" cy="3451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Commit Object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ourier New" pitchFamily="49" charset="0"/>
              <a:buChar char="$"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echo test &gt; test</a:t>
            </a:r>
          </a:p>
          <a:p>
            <a:pPr>
              <a:buFont typeface="Courier New" pitchFamily="49" charset="0"/>
              <a:buChar char="$"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add test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00699" y="2071678"/>
            <a:ext cx="260032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Commit Object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ourier New" pitchFamily="49" charset="0"/>
              <a:buChar char="$"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echo test &gt; test</a:t>
            </a:r>
          </a:p>
          <a:p>
            <a:pPr>
              <a:buFont typeface="Courier New" pitchFamily="49" charset="0"/>
              <a:buChar char="$"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add test</a:t>
            </a:r>
          </a:p>
          <a:p>
            <a:pPr>
              <a:buFont typeface="Courier New" pitchFamily="49" charset="0"/>
              <a:buChar char="$"/>
            </a:pP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Courier New" pitchFamily="49" charset="0"/>
              <a:buChar char="$"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commit –m ”test”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57818" y="2071678"/>
            <a:ext cx="25908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Commit Object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ourier New" pitchFamily="49" charset="0"/>
              <a:buChar char="$"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echo test &gt; test</a:t>
            </a:r>
          </a:p>
          <a:p>
            <a:pPr>
              <a:buFont typeface="Courier New" pitchFamily="49" charset="0"/>
              <a:buChar char="$"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add test</a:t>
            </a:r>
          </a:p>
          <a:p>
            <a:pPr>
              <a:buFont typeface="Courier New" pitchFamily="49" charset="0"/>
              <a:buChar char="$"/>
            </a:pP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Courier New" pitchFamily="49" charset="0"/>
              <a:buChar char="$"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commit –m ”test”</a:t>
            </a:r>
          </a:p>
          <a:p>
            <a:pPr>
              <a:buFont typeface="Courier New" pitchFamily="49" charset="0"/>
              <a:buChar char="$"/>
            </a:pP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Courier New" pitchFamily="49" charset="0"/>
              <a:buChar char="$"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dir</a:t>
            </a:r>
          </a:p>
          <a:p>
            <a:pPr>
              <a:buFont typeface="Courier New" pitchFamily="49" charset="0"/>
              <a:buChar char="$"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echo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&gt; dir/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foo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Courier New" pitchFamily="49" charset="0"/>
              <a:buChar char="$"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add dir/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foo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31024" y="2000240"/>
            <a:ext cx="2444377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Commit Object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39341"/>
            <a:ext cx="40386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Courier New" pitchFamily="49" charset="0"/>
              <a:buChar char="$"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echo test &gt; test</a:t>
            </a:r>
          </a:p>
          <a:p>
            <a:pPr>
              <a:buFont typeface="Courier New" pitchFamily="49" charset="0"/>
              <a:buChar char="$"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add test</a:t>
            </a:r>
          </a:p>
          <a:p>
            <a:pPr>
              <a:buFont typeface="Courier New" pitchFamily="49" charset="0"/>
              <a:buChar char="$"/>
            </a:pP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Courier New" pitchFamily="49" charset="0"/>
              <a:buChar char="$"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commit –m ”test”</a:t>
            </a:r>
          </a:p>
          <a:p>
            <a:pPr>
              <a:buFont typeface="Courier New" pitchFamily="49" charset="0"/>
              <a:buChar char="$"/>
            </a:pP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Courier New" pitchFamily="49" charset="0"/>
              <a:buChar char="$"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dir</a:t>
            </a:r>
          </a:p>
          <a:p>
            <a:pPr>
              <a:buFont typeface="Courier New" pitchFamily="49" charset="0"/>
              <a:buChar char="$"/>
            </a:pP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echo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&gt; dir/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foo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Courier New" pitchFamily="49" charset="0"/>
              <a:buChar char="$"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add dir/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foo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Courier New" pitchFamily="49" charset="0"/>
              <a:buChar char="$"/>
            </a:pP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Courier New" pitchFamily="49" charset="0"/>
              <a:buChar char="$"/>
            </a:pP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commit 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–m ”foo”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5065033" y="1600200"/>
            <a:ext cx="320493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Commit Guidelines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Check the file list to be committed with “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status”.</a:t>
            </a:r>
          </a:p>
          <a:p>
            <a:r>
              <a:rPr lang="en-US" altLang="zh-TW" dirty="0" smtClean="0"/>
              <a:t>Review the code changed with “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diff” before commit.</a:t>
            </a:r>
            <a:endParaRPr lang="zh-TW" altLang="en-US" dirty="0" smtClean="0"/>
          </a:p>
          <a:p>
            <a:r>
              <a:rPr lang="en-US" altLang="zh-TW" dirty="0" smtClean="0"/>
              <a:t>Commit only staged files. Add files with “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add file1 file2 …” instead of “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add .” </a:t>
            </a:r>
            <a:r>
              <a:rPr lang="zh-TW" altLang="en-US" dirty="0" smtClean="0"/>
              <a:t> </a:t>
            </a:r>
            <a:r>
              <a:rPr lang="en-US" altLang="zh-TW" dirty="0" smtClean="0"/>
              <a:t>or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commit –a -m”</a:t>
            </a:r>
            <a:endParaRPr lang="zh-TW" altLang="en-US" dirty="0" smtClean="0"/>
          </a:p>
          <a:p>
            <a:r>
              <a:rPr lang="en-US" altLang="zh-TW" dirty="0" smtClean="0"/>
              <a:t>Include other’s work with “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pull”, If there are </a:t>
            </a:r>
            <a:r>
              <a:rPr lang="en-US" altLang="zh-TW" dirty="0" err="1" smtClean="0"/>
              <a:t>submodules</a:t>
            </a:r>
            <a:r>
              <a:rPr lang="en-US" altLang="zh-TW" dirty="0" smtClean="0"/>
              <a:t> in your project, update every sub-module to the latest version with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submodule</a:t>
            </a:r>
            <a:r>
              <a:rPr lang="en-US" altLang="zh-TW" dirty="0" smtClean="0"/>
              <a:t> update”,</a:t>
            </a:r>
            <a:r>
              <a:rPr lang="zh-TW" altLang="en-US" dirty="0" smtClean="0"/>
              <a:t> 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Commit Message Guidelines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dirty="0" smtClean="0"/>
              <a:t>Split the work into one commit per issue, with useful message</a:t>
            </a:r>
          </a:p>
          <a:p>
            <a:r>
              <a:rPr lang="en-US" altLang="zh-TW" sz="2200" dirty="0" smtClean="0"/>
              <a:t>The commit message starts with a concise subject at most 50 characters, followed by a blank line, optionally followed by a more detailed explanation</a:t>
            </a:r>
          </a:p>
          <a:p>
            <a:r>
              <a:rPr lang="en-US" altLang="zh-TW" sz="2200" dirty="0" smtClean="0"/>
              <a:t>A message example</a:t>
            </a:r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3573016"/>
            <a:ext cx="7632848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Short (50 chars or less) summary of changes</a:t>
            </a: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More detailed explanatory text, if necessary. Wrap it to about 72 characters or so. 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In some contexts, the first line is treated as the subject of an email and the rest 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of the text as the body. The blank line separating the summary from the body is 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critical (unless you omit the body entirely); tools like rebase can get confused 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if you run the two together.</a:t>
            </a: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Further paragraphs come after blank lines.</a:t>
            </a: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• Bullet points are okay, too</a:t>
            </a:r>
          </a:p>
          <a:p>
            <a:endParaRPr lang="en-US" altLang="zh-TW" sz="1200" dirty="0" smtClean="0">
              <a:solidFill>
                <a:schemeClr val="tx1"/>
              </a:solidFill>
            </a:endParaRP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• Typically a hyphen or asterisk is used for the bullet, preceded by a single space, </a:t>
            </a:r>
          </a:p>
          <a:p>
            <a:r>
              <a:rPr lang="en-US" altLang="zh-TW" sz="1200" dirty="0" smtClean="0">
                <a:solidFill>
                  <a:schemeClr val="tx1"/>
                </a:solidFill>
              </a:rPr>
              <a:t>with blank lines in between, but conventions vary here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View the Commit History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See commit history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log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log --pretty=online</a:t>
            </a:r>
          </a:p>
          <a:p>
            <a:r>
              <a:rPr lang="en-US" altLang="zh-TW" dirty="0" smtClean="0"/>
              <a:t>Limit by range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log HEAD~10..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log -10</a:t>
            </a:r>
            <a:endParaRPr lang="en-US" altLang="zh-TW" dirty="0" smtClean="0"/>
          </a:p>
          <a:p>
            <a:r>
              <a:rPr lang="en-US" altLang="zh-TW" dirty="0" smtClean="0"/>
              <a:t>Limit by commit attributes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log –author=</a:t>
            </a: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fred</a:t>
            </a:r>
            <a:endParaRPr lang="en-US" altLang="zh-TW" dirty="0" smtClean="0"/>
          </a:p>
          <a:p>
            <a:r>
              <a:rPr lang="en-US" altLang="zh-TW" dirty="0" smtClean="0"/>
              <a:t>Limit by changes to specific path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log -- path/file</a:t>
            </a:r>
            <a:endParaRPr lang="en-US" altLang="zh-TW" dirty="0" smtClean="0"/>
          </a:p>
          <a:p>
            <a:r>
              <a:rPr lang="en-US" altLang="zh-TW" dirty="0" smtClean="0"/>
              <a:t>Search for a change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log –</a:t>
            </a: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S”some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code change”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Snapshots vs. Differences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343480" y="1600200"/>
            <a:ext cx="645704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Undoing Things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Changing your last commit with the current contents of index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commit --amend</a:t>
            </a:r>
            <a:endParaRPr lang="en-US" altLang="zh-TW" dirty="0" smtClean="0"/>
          </a:p>
          <a:p>
            <a:r>
              <a:rPr lang="en-US" altLang="zh-TW" dirty="0" smtClean="0"/>
              <a:t>Undo the last commit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revert HEAD</a:t>
            </a:r>
          </a:p>
          <a:p>
            <a:r>
              <a:rPr lang="en-US" altLang="zh-TW" dirty="0" err="1" smtClean="0"/>
              <a:t>Unstaging</a:t>
            </a:r>
            <a:r>
              <a:rPr lang="en-US" altLang="zh-TW" dirty="0" smtClean="0"/>
              <a:t> a staged file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reset HEAD &lt;file&gt;</a:t>
            </a:r>
            <a:endParaRPr lang="en-US" altLang="zh-TW" dirty="0" smtClean="0"/>
          </a:p>
          <a:p>
            <a:r>
              <a:rPr lang="en-US" altLang="zh-TW" dirty="0" err="1" smtClean="0"/>
              <a:t>Unmodifying</a:t>
            </a:r>
            <a:r>
              <a:rPr lang="en-US" altLang="zh-TW" dirty="0" smtClean="0"/>
              <a:t> a modified file</a:t>
            </a:r>
          </a:p>
          <a:p>
            <a:pPr lvl="1">
              <a:buNone/>
            </a:pPr>
            <a:r>
              <a:rPr lang="en-US" altLang="zh-TW" i="1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i="1" dirty="0" smtClean="0">
                <a:latin typeface="Courier New" pitchFamily="49" charset="0"/>
                <a:cs typeface="Courier New" pitchFamily="49" charset="0"/>
              </a:rPr>
              <a:t> checkout -- &lt;file&gt;</a:t>
            </a:r>
          </a:p>
          <a:p>
            <a:pPr>
              <a:buNone/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Merging vs. Rebasing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Merge	</a:t>
            </a:r>
            <a:endParaRPr lang="zh-TW" altLang="en-US" dirty="0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2357430"/>
            <a:ext cx="2143140" cy="1693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Rebase</a:t>
            </a:r>
            <a:endParaRPr lang="zh-TW" altLang="en-US" dirty="0"/>
          </a:p>
        </p:txBody>
      </p:sp>
      <p:pic>
        <p:nvPicPr>
          <p:cNvPr id="10" name="Picture 5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72066" y="2500306"/>
            <a:ext cx="2620983" cy="124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4775331"/>
            <a:ext cx="2571768" cy="1582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向下箭號 8"/>
          <p:cNvSpPr/>
          <p:nvPr/>
        </p:nvSpPr>
        <p:spPr>
          <a:xfrm>
            <a:off x="1500166" y="4000504"/>
            <a:ext cx="484632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8" y="4929198"/>
            <a:ext cx="278608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向下箭號 11"/>
          <p:cNvSpPr/>
          <p:nvPr/>
        </p:nvSpPr>
        <p:spPr>
          <a:xfrm>
            <a:off x="5643570" y="3929066"/>
            <a:ext cx="484632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072198" y="3857628"/>
            <a:ext cx="3082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1400" b="0" i="0" dirty="0" smtClean="0">
                <a:latin typeface="Arial" pitchFamily="34" charset="0"/>
                <a:cs typeface="Arial" pitchFamily="34" charset="0"/>
              </a:rPr>
              <a:t>Reapply C3 as a patch on top of C4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1400" b="0" i="0" dirty="0" smtClean="0">
                <a:latin typeface="Arial" pitchFamily="34" charset="0"/>
                <a:cs typeface="Arial" pitchFamily="34" charset="0"/>
              </a:rPr>
              <a:t>A clean history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Remote Branches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Suppose a remote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server git.ourcompany.com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name it </a:t>
            </a:r>
            <a:r>
              <a:rPr lang="en-US" altLang="zh-TW" b="1" i="1" dirty="0" smtClean="0"/>
              <a:t>origin/master </a:t>
            </a:r>
            <a:r>
              <a:rPr lang="en-US" altLang="zh-TW" dirty="0" smtClean="0"/>
              <a:t>locally after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clone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also creates a local branch </a:t>
            </a:r>
            <a:r>
              <a:rPr lang="en-US" altLang="zh-TW" b="1" i="1" dirty="0" smtClean="0"/>
              <a:t>master</a:t>
            </a:r>
            <a:r>
              <a:rPr lang="en-US" altLang="zh-TW" dirty="0" smtClean="0"/>
              <a:t> starting at the same place</a:t>
            </a:r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628800"/>
            <a:ext cx="4038600" cy="390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Remote Branches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Someone pushes his work to git.ourcompany.com</a:t>
            </a:r>
          </a:p>
          <a:p>
            <a:r>
              <a:rPr lang="en-US" altLang="zh-TW" dirty="0" smtClean="0"/>
              <a:t>You also do some work on your local </a:t>
            </a:r>
            <a:r>
              <a:rPr lang="en-US" altLang="zh-TW" b="1" i="1" dirty="0" smtClean="0"/>
              <a:t>master</a:t>
            </a:r>
            <a:r>
              <a:rPr lang="en-US" altLang="zh-TW" dirty="0" smtClean="0"/>
              <a:t> branch</a:t>
            </a:r>
          </a:p>
          <a:p>
            <a:r>
              <a:rPr lang="en-US" altLang="zh-TW" dirty="0" smtClean="0"/>
              <a:t>The </a:t>
            </a:r>
            <a:r>
              <a:rPr lang="en-US" altLang="zh-TW" b="1" i="1" dirty="0" smtClean="0"/>
              <a:t>origin/master </a:t>
            </a:r>
            <a:r>
              <a:rPr lang="en-US" altLang="zh-TW" dirty="0" smtClean="0"/>
              <a:t>pointer does not move if you stay out of contact with your origin server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113800"/>
            <a:ext cx="4038600" cy="2932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Remote Branches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Run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fetch origin</a:t>
            </a:r>
            <a:r>
              <a:rPr lang="en-US" altLang="zh-TW" dirty="0" smtClean="0"/>
              <a:t> to synchronize your work</a:t>
            </a:r>
          </a:p>
          <a:p>
            <a:r>
              <a:rPr lang="en-US" altLang="zh-TW" dirty="0" smtClean="0"/>
              <a:t>It fetch any data from last fetch, update your local database, and move </a:t>
            </a:r>
            <a:r>
              <a:rPr lang="en-US" altLang="zh-TW" b="1" i="1" dirty="0" smtClean="0"/>
              <a:t>origin/master</a:t>
            </a:r>
            <a:r>
              <a:rPr lang="en-US" altLang="zh-TW" dirty="0" smtClean="0"/>
              <a:t> pointer to up-to-date position</a:t>
            </a:r>
            <a:endParaRPr lang="zh-TW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60984" y="1628775"/>
            <a:ext cx="3613032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Mutiple</a:t>
            </a:r>
            <a:r>
              <a:rPr lang="en-US" altLang="zh-TW" dirty="0" smtClean="0"/>
              <a:t> Remote Branches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Assume another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server git.team1.ourcompany.com</a:t>
            </a:r>
          </a:p>
          <a:p>
            <a:r>
              <a:rPr lang="en-US" altLang="zh-TW" dirty="0" smtClean="0"/>
              <a:t>Run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remote add</a:t>
            </a:r>
            <a:r>
              <a:rPr lang="en-US" altLang="zh-TW" dirty="0" smtClean="0"/>
              <a:t> to add it as a new remote reference to the project</a:t>
            </a:r>
            <a:endParaRPr lang="zh-TW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887639"/>
            <a:ext cx="4038600" cy="3384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Remote Branches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Run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fetch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teamone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smtClean="0"/>
              <a:t>to fetch everything from the remote </a:t>
            </a:r>
            <a:r>
              <a:rPr lang="en-US" altLang="zh-TW" dirty="0" err="1" smtClean="0"/>
              <a:t>teamone</a:t>
            </a:r>
            <a:r>
              <a:rPr lang="en-US" altLang="zh-TW" dirty="0" smtClean="0"/>
              <a:t> server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set a remote branch </a:t>
            </a:r>
            <a:r>
              <a:rPr lang="en-US" altLang="zh-TW" b="1" i="1" dirty="0" err="1" smtClean="0"/>
              <a:t>teamone</a:t>
            </a:r>
            <a:r>
              <a:rPr lang="en-US" altLang="zh-TW" b="1" i="1" dirty="0" smtClean="0"/>
              <a:t>/master</a:t>
            </a:r>
            <a:r>
              <a:rPr lang="en-US" altLang="zh-TW" dirty="0" smtClean="0"/>
              <a:t> to point to the latest commit that </a:t>
            </a:r>
            <a:r>
              <a:rPr lang="en-US" altLang="zh-TW" dirty="0" err="1" smtClean="0"/>
              <a:t>teamone</a:t>
            </a:r>
            <a:r>
              <a:rPr lang="en-US" altLang="zh-TW" dirty="0" smtClean="0"/>
              <a:t> server did</a:t>
            </a:r>
            <a:endParaRPr lang="zh-TW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887639"/>
            <a:ext cx="4038600" cy="3384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Tools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Windows</a:t>
            </a:r>
          </a:p>
          <a:p>
            <a:pPr lvl="1"/>
            <a:r>
              <a:rPr lang="en-US" altLang="zh-TW" dirty="0" smtClean="0"/>
              <a:t>Clients</a:t>
            </a:r>
          </a:p>
          <a:p>
            <a:pPr lvl="2"/>
            <a:r>
              <a:rPr lang="en-US" altLang="zh-TW" sz="1600" dirty="0" err="1" smtClean="0"/>
              <a:t>MsysGIT</a:t>
            </a:r>
            <a:r>
              <a:rPr lang="en-US" altLang="zh-TW" sz="1600" dirty="0" smtClean="0"/>
              <a:t> </a:t>
            </a:r>
            <a:r>
              <a:rPr lang="en-US" altLang="zh-TW" sz="1600" dirty="0" smtClean="0">
                <a:hlinkClick r:id="rId2"/>
              </a:rPr>
              <a:t>http://code.google.com/p/msysgit/</a:t>
            </a:r>
            <a:endParaRPr lang="en-US" altLang="zh-TW" sz="1600" dirty="0" smtClean="0"/>
          </a:p>
          <a:p>
            <a:pPr lvl="2"/>
            <a:r>
              <a:rPr lang="en-US" altLang="zh-TW" sz="1600" dirty="0" err="1" smtClean="0"/>
              <a:t>TortoiseGit</a:t>
            </a:r>
            <a:r>
              <a:rPr lang="en-US" altLang="zh-TW" sz="1600" dirty="0" smtClean="0"/>
              <a:t> </a:t>
            </a:r>
            <a:r>
              <a:rPr lang="en-US" altLang="zh-TW" sz="1600" dirty="0" smtClean="0">
                <a:hlinkClick r:id="rId3"/>
              </a:rPr>
              <a:t>http://code.google.com/p/tortoisegit/</a:t>
            </a:r>
            <a:endParaRPr lang="en-US" altLang="zh-TW" sz="1600" dirty="0" smtClean="0"/>
          </a:p>
          <a:p>
            <a:pPr lvl="2"/>
            <a:r>
              <a:rPr lang="en-US" altLang="zh-TW" sz="1600" dirty="0" err="1" smtClean="0"/>
              <a:t>SmartGit</a:t>
            </a:r>
            <a:r>
              <a:rPr lang="en-US" altLang="zh-TW" sz="1600" dirty="0" smtClean="0"/>
              <a:t> </a:t>
            </a:r>
            <a:r>
              <a:rPr lang="en-US" altLang="zh-TW" sz="1600" dirty="0" smtClean="0">
                <a:hlinkClick r:id="rId4"/>
              </a:rPr>
              <a:t>http://www.syntevo.com/smartgit/index.html</a:t>
            </a:r>
            <a:endParaRPr lang="en-US" altLang="zh-TW" sz="1600" dirty="0" smtClean="0"/>
          </a:p>
          <a:p>
            <a:pPr lvl="1"/>
            <a:r>
              <a:rPr lang="en-US" altLang="zh-TW" sz="1600" dirty="0" smtClean="0"/>
              <a:t>Diff Tool</a:t>
            </a:r>
          </a:p>
          <a:p>
            <a:pPr lvl="2"/>
            <a:r>
              <a:rPr lang="en-US" altLang="zh-TW" sz="1600" dirty="0" err="1" smtClean="0"/>
              <a:t>DiffMerge</a:t>
            </a:r>
            <a:r>
              <a:rPr lang="en-US" altLang="zh-TW" sz="1600" dirty="0" smtClean="0"/>
              <a:t> </a:t>
            </a:r>
            <a:r>
              <a:rPr lang="en-US" altLang="zh-TW" sz="1600" dirty="0" smtClean="0">
                <a:hlinkClick r:id="rId5"/>
              </a:rPr>
              <a:t>http://www.sourcegear.com/diffmerge/index.html</a:t>
            </a:r>
            <a:endParaRPr lang="en-US" altLang="zh-TW" sz="1600" dirty="0" smtClean="0"/>
          </a:p>
          <a:p>
            <a:r>
              <a:rPr lang="en-US" altLang="zh-TW" dirty="0" smtClean="0"/>
              <a:t>Linux Tools</a:t>
            </a:r>
          </a:p>
          <a:p>
            <a:pPr lvl="1"/>
            <a:r>
              <a:rPr lang="en-US" altLang="zh-TW" dirty="0" smtClean="0"/>
              <a:t>Clients</a:t>
            </a:r>
          </a:p>
          <a:p>
            <a:pPr lvl="2"/>
            <a:r>
              <a:rPr lang="en-US" altLang="zh-TW" sz="1600" dirty="0" err="1" smtClean="0"/>
              <a:t>SmartGit</a:t>
            </a:r>
            <a:r>
              <a:rPr lang="en-US" altLang="zh-TW" sz="1600" dirty="0" smtClean="0"/>
              <a:t> </a:t>
            </a:r>
            <a:r>
              <a:rPr lang="en-US" altLang="zh-TW" sz="1600" dirty="0" smtClean="0">
                <a:hlinkClick r:id="rId4"/>
              </a:rPr>
              <a:t>http://www.syntevo.com/smartgit/index.html</a:t>
            </a:r>
            <a:endParaRPr lang="en-US" altLang="zh-TW" sz="1600" dirty="0" smtClean="0"/>
          </a:p>
          <a:p>
            <a:pPr lvl="2"/>
            <a:r>
              <a:rPr lang="en-US" altLang="zh-TW" sz="1600" dirty="0" err="1" smtClean="0"/>
              <a:t>gitk</a:t>
            </a:r>
            <a:endParaRPr lang="en-US" altLang="zh-TW" sz="1600" dirty="0" smtClean="0"/>
          </a:p>
          <a:p>
            <a:pPr lvl="2"/>
            <a:r>
              <a:rPr lang="en-US" altLang="zh-TW" sz="1600" dirty="0" err="1" smtClean="0"/>
              <a:t>git-gui</a:t>
            </a:r>
            <a:endParaRPr lang="en-US" altLang="zh-TW" sz="1600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-daemon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For public, unauthenticated read access to your project</a:t>
            </a:r>
          </a:p>
          <a:p>
            <a:r>
              <a:rPr lang="en-US" altLang="zh-TW" dirty="0" smtClean="0"/>
              <a:t>/etc/</a:t>
            </a:r>
            <a:r>
              <a:rPr lang="en-US" altLang="zh-TW" dirty="0" err="1" smtClean="0"/>
              <a:t>xinetd.d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git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Restart </a:t>
            </a:r>
            <a:r>
              <a:rPr lang="en-US" altLang="zh-TW" dirty="0" err="1" smtClean="0"/>
              <a:t>xinetd</a:t>
            </a:r>
            <a:r>
              <a:rPr lang="en-US" altLang="zh-TW" dirty="0" smtClean="0"/>
              <a:t> daemon: service restart </a:t>
            </a:r>
            <a:r>
              <a:rPr lang="en-US" altLang="zh-TW" dirty="0" err="1" smtClean="0"/>
              <a:t>xinetd</a:t>
            </a:r>
            <a:endParaRPr lang="en-US" altLang="zh-TW" dirty="0" smtClean="0"/>
          </a:p>
          <a:p>
            <a:r>
              <a:rPr lang="en-US" altLang="zh-TW" dirty="0" smtClean="0"/>
              <a:t>Example: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clone git://192.168.123.50/DBSonar65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28662" y="2500306"/>
          <a:ext cx="6096000" cy="176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100" dirty="0" smtClean="0">
                          <a:latin typeface="NSimSun" pitchFamily="49" charset="-122"/>
                          <a:ea typeface="NSimSun" pitchFamily="49" charset="-122"/>
                        </a:rPr>
                        <a:t>service </a:t>
                      </a:r>
                      <a:r>
                        <a:rPr lang="en-US" altLang="zh-TW" sz="1100" dirty="0" err="1" smtClean="0">
                          <a:latin typeface="NSimSun" pitchFamily="49" charset="-122"/>
                          <a:ea typeface="NSimSun" pitchFamily="49" charset="-122"/>
                        </a:rPr>
                        <a:t>git</a:t>
                      </a:r>
                      <a:r>
                        <a:rPr lang="en-US" altLang="zh-TW" sz="1100" dirty="0" smtClean="0">
                          <a:latin typeface="NSimSun" pitchFamily="49" charset="-122"/>
                          <a:ea typeface="NSimSun" pitchFamily="49" charset="-122"/>
                        </a:rPr>
                        <a:t> {</a:t>
                      </a:r>
                    </a:p>
                    <a:p>
                      <a:r>
                        <a:rPr lang="en-US" altLang="zh-TW" sz="1100" dirty="0" smtClean="0">
                          <a:latin typeface="NSimSun" pitchFamily="49" charset="-122"/>
                          <a:ea typeface="NSimSun" pitchFamily="49" charset="-122"/>
                        </a:rPr>
                        <a:t>        disable         = no</a:t>
                      </a:r>
                    </a:p>
                    <a:p>
                      <a:r>
                        <a:rPr lang="en-US" altLang="zh-TW" sz="1100" dirty="0" smtClean="0">
                          <a:latin typeface="NSimSun" pitchFamily="49" charset="-122"/>
                          <a:ea typeface="NSimSun" pitchFamily="49" charset="-122"/>
                        </a:rPr>
                        <a:t>        </a:t>
                      </a:r>
                      <a:r>
                        <a:rPr lang="en-US" altLang="zh-TW" sz="1100" dirty="0" err="1" smtClean="0">
                          <a:latin typeface="NSimSun" pitchFamily="49" charset="-122"/>
                          <a:ea typeface="NSimSun" pitchFamily="49" charset="-122"/>
                        </a:rPr>
                        <a:t>socket_type</a:t>
                      </a:r>
                      <a:r>
                        <a:rPr lang="en-US" altLang="zh-TW" sz="1100" dirty="0" smtClean="0">
                          <a:latin typeface="NSimSun" pitchFamily="49" charset="-122"/>
                          <a:ea typeface="NSimSun" pitchFamily="49" charset="-122"/>
                        </a:rPr>
                        <a:t>     = stream</a:t>
                      </a:r>
                    </a:p>
                    <a:p>
                      <a:r>
                        <a:rPr lang="en-US" altLang="zh-TW" sz="1100" dirty="0" smtClean="0">
                          <a:latin typeface="NSimSun" pitchFamily="49" charset="-122"/>
                          <a:ea typeface="NSimSun" pitchFamily="49" charset="-122"/>
                        </a:rPr>
                        <a:t>        wait            = no</a:t>
                      </a:r>
                    </a:p>
                    <a:p>
                      <a:r>
                        <a:rPr lang="en-US" altLang="zh-TW" sz="1100" dirty="0" smtClean="0">
                          <a:latin typeface="NSimSun" pitchFamily="49" charset="-122"/>
                          <a:ea typeface="NSimSun" pitchFamily="49" charset="-122"/>
                        </a:rPr>
                        <a:t>        user            = nobody</a:t>
                      </a:r>
                    </a:p>
                    <a:p>
                      <a:r>
                        <a:rPr lang="en-US" altLang="zh-TW" sz="1100" dirty="0" smtClean="0">
                          <a:latin typeface="NSimSun" pitchFamily="49" charset="-122"/>
                          <a:ea typeface="NSimSun" pitchFamily="49" charset="-122"/>
                        </a:rPr>
                        <a:t>        server          = /</a:t>
                      </a:r>
                      <a:r>
                        <a:rPr lang="en-US" altLang="zh-TW" sz="1100" dirty="0" err="1" smtClean="0">
                          <a:latin typeface="NSimSun" pitchFamily="49" charset="-122"/>
                          <a:ea typeface="NSimSun" pitchFamily="49" charset="-122"/>
                        </a:rPr>
                        <a:t>usr</a:t>
                      </a:r>
                      <a:r>
                        <a:rPr lang="en-US" altLang="zh-TW" sz="1100" dirty="0" smtClean="0">
                          <a:latin typeface="NSimSun" pitchFamily="49" charset="-122"/>
                          <a:ea typeface="NSimSun" pitchFamily="49" charset="-122"/>
                        </a:rPr>
                        <a:t>/</a:t>
                      </a:r>
                      <a:r>
                        <a:rPr lang="en-US" altLang="zh-TW" sz="1100" dirty="0" err="1" smtClean="0">
                          <a:latin typeface="NSimSun" pitchFamily="49" charset="-122"/>
                          <a:ea typeface="NSimSun" pitchFamily="49" charset="-122"/>
                        </a:rPr>
                        <a:t>libexec</a:t>
                      </a:r>
                      <a:r>
                        <a:rPr lang="en-US" altLang="zh-TW" sz="1100" dirty="0" smtClean="0">
                          <a:latin typeface="NSimSun" pitchFamily="49" charset="-122"/>
                          <a:ea typeface="NSimSun" pitchFamily="49" charset="-122"/>
                        </a:rPr>
                        <a:t>/</a:t>
                      </a:r>
                      <a:r>
                        <a:rPr lang="en-US" altLang="zh-TW" sz="1100" dirty="0" err="1" smtClean="0">
                          <a:latin typeface="NSimSun" pitchFamily="49" charset="-122"/>
                          <a:ea typeface="NSimSun" pitchFamily="49" charset="-122"/>
                        </a:rPr>
                        <a:t>git</a:t>
                      </a:r>
                      <a:r>
                        <a:rPr lang="en-US" altLang="zh-TW" sz="1100" dirty="0" smtClean="0">
                          <a:latin typeface="NSimSun" pitchFamily="49" charset="-122"/>
                          <a:ea typeface="NSimSun" pitchFamily="49" charset="-122"/>
                        </a:rPr>
                        <a:t>-core/</a:t>
                      </a:r>
                      <a:r>
                        <a:rPr lang="en-US" altLang="zh-TW" sz="1100" dirty="0" err="1" smtClean="0">
                          <a:latin typeface="NSimSun" pitchFamily="49" charset="-122"/>
                          <a:ea typeface="NSimSun" pitchFamily="49" charset="-122"/>
                        </a:rPr>
                        <a:t>git</a:t>
                      </a:r>
                      <a:r>
                        <a:rPr lang="en-US" altLang="zh-TW" sz="1100" dirty="0" smtClean="0">
                          <a:latin typeface="NSimSun" pitchFamily="49" charset="-122"/>
                          <a:ea typeface="NSimSun" pitchFamily="49" charset="-122"/>
                        </a:rPr>
                        <a:t>-daemon</a:t>
                      </a:r>
                    </a:p>
                    <a:p>
                      <a:r>
                        <a:rPr lang="en-US" altLang="zh-TW" sz="1100" dirty="0" smtClean="0">
                          <a:latin typeface="NSimSun" pitchFamily="49" charset="-122"/>
                          <a:ea typeface="NSimSun" pitchFamily="49" charset="-122"/>
                        </a:rPr>
                        <a:t>        </a:t>
                      </a:r>
                      <a:r>
                        <a:rPr lang="en-US" altLang="zh-TW" sz="1100" dirty="0" err="1" smtClean="0">
                          <a:latin typeface="NSimSun" pitchFamily="49" charset="-122"/>
                          <a:ea typeface="NSimSun" pitchFamily="49" charset="-122"/>
                        </a:rPr>
                        <a:t>server_args</a:t>
                      </a:r>
                      <a:r>
                        <a:rPr lang="en-US" altLang="zh-TW" sz="1100" dirty="0" smtClean="0">
                          <a:latin typeface="NSimSun" pitchFamily="49" charset="-122"/>
                          <a:ea typeface="NSimSun" pitchFamily="49" charset="-122"/>
                        </a:rPr>
                        <a:t>     = --base-path=/opt/</a:t>
                      </a:r>
                      <a:r>
                        <a:rPr lang="en-US" altLang="zh-TW" sz="1100" dirty="0" err="1" smtClean="0">
                          <a:latin typeface="NSimSun" pitchFamily="49" charset="-122"/>
                          <a:ea typeface="NSimSun" pitchFamily="49" charset="-122"/>
                        </a:rPr>
                        <a:t>git</a:t>
                      </a:r>
                      <a:r>
                        <a:rPr lang="en-US" altLang="zh-TW" sz="1100" dirty="0" smtClean="0">
                          <a:latin typeface="NSimSun" pitchFamily="49" charset="-122"/>
                          <a:ea typeface="NSimSun" pitchFamily="49" charset="-122"/>
                        </a:rPr>
                        <a:t> --export-all --user-path=</a:t>
                      </a:r>
                      <a:r>
                        <a:rPr lang="en-US" altLang="zh-TW" sz="1100" dirty="0" err="1" smtClean="0">
                          <a:latin typeface="NSimSun" pitchFamily="49" charset="-122"/>
                          <a:ea typeface="NSimSun" pitchFamily="49" charset="-122"/>
                        </a:rPr>
                        <a:t>public_git</a:t>
                      </a:r>
                      <a:r>
                        <a:rPr lang="en-US" altLang="zh-TW" sz="1100" dirty="0" smtClean="0">
                          <a:latin typeface="NSimSun" pitchFamily="49" charset="-122"/>
                          <a:ea typeface="NSimSun" pitchFamily="49" charset="-122"/>
                        </a:rPr>
                        <a:t> --</a:t>
                      </a:r>
                      <a:r>
                        <a:rPr lang="en-US" altLang="zh-TW" sz="1100" dirty="0" err="1" smtClean="0">
                          <a:latin typeface="NSimSun" pitchFamily="49" charset="-122"/>
                          <a:ea typeface="NSimSun" pitchFamily="49" charset="-122"/>
                        </a:rPr>
                        <a:t>syslog</a:t>
                      </a:r>
                      <a:r>
                        <a:rPr lang="en-US" altLang="zh-TW" sz="1100" dirty="0" smtClean="0">
                          <a:latin typeface="NSimSun" pitchFamily="49" charset="-122"/>
                          <a:ea typeface="NSimSun" pitchFamily="49" charset="-122"/>
                        </a:rPr>
                        <a:t> --</a:t>
                      </a:r>
                      <a:r>
                        <a:rPr lang="en-US" altLang="zh-TW" sz="1100" dirty="0" err="1" smtClean="0">
                          <a:latin typeface="NSimSun" pitchFamily="49" charset="-122"/>
                          <a:ea typeface="NSimSun" pitchFamily="49" charset="-122"/>
                        </a:rPr>
                        <a:t>inetd</a:t>
                      </a:r>
                      <a:r>
                        <a:rPr lang="en-US" altLang="zh-TW" sz="1100" dirty="0" smtClean="0">
                          <a:latin typeface="NSimSun" pitchFamily="49" charset="-122"/>
                          <a:ea typeface="NSimSun" pitchFamily="49" charset="-122"/>
                        </a:rPr>
                        <a:t> --verbose</a:t>
                      </a:r>
                    </a:p>
                    <a:p>
                      <a:r>
                        <a:rPr lang="en-US" altLang="zh-TW" sz="1100" dirty="0" smtClean="0">
                          <a:latin typeface="NSimSun" pitchFamily="49" charset="-122"/>
                          <a:ea typeface="NSimSun" pitchFamily="49" charset="-122"/>
                        </a:rPr>
                        <a:t>        </a:t>
                      </a:r>
                      <a:r>
                        <a:rPr lang="en-US" altLang="zh-TW" sz="1100" dirty="0" err="1" smtClean="0">
                          <a:latin typeface="NSimSun" pitchFamily="49" charset="-122"/>
                          <a:ea typeface="NSimSun" pitchFamily="49" charset="-122"/>
                        </a:rPr>
                        <a:t>log_on_failure</a:t>
                      </a:r>
                      <a:r>
                        <a:rPr lang="en-US" altLang="zh-TW" sz="1100" dirty="0" smtClean="0">
                          <a:latin typeface="NSimSun" pitchFamily="49" charset="-122"/>
                          <a:ea typeface="NSimSun" pitchFamily="49" charset="-122"/>
                        </a:rPr>
                        <a:t>  += USERID</a:t>
                      </a:r>
                    </a:p>
                    <a:p>
                      <a:r>
                        <a:rPr lang="en-US" altLang="zh-TW" sz="1100" dirty="0" smtClean="0">
                          <a:latin typeface="NSimSun" pitchFamily="49" charset="-122"/>
                          <a:ea typeface="NSimSun" pitchFamily="49" charset="-122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SmartGit</a:t>
            </a:r>
            <a:r>
              <a:rPr lang="en-US" altLang="zh-TW" dirty="0" smtClean="0"/>
              <a:t> Client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A graphical client, running on Windows, Linux and Mac OS X, for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and SVN</a:t>
            </a:r>
          </a:p>
          <a:p>
            <a:r>
              <a:rPr lang="en-US" altLang="zh-TW" dirty="0" smtClean="0"/>
              <a:t>JRE 1.6 or higher is required</a:t>
            </a:r>
            <a:endParaRPr lang="en-US" altLang="zh-TW" sz="1800" dirty="0" smtClean="0"/>
          </a:p>
          <a:p>
            <a:r>
              <a:rPr lang="en-US" altLang="zh-TW" dirty="0" smtClean="0"/>
              <a:t> Linux/Unix installation</a:t>
            </a:r>
          </a:p>
          <a:p>
            <a:pPr lvl="1"/>
            <a:r>
              <a:rPr lang="en-US" dirty="0" smtClean="0"/>
              <a:t>Set the SMARTGIT_JAVA_HOME environment variable to the root path of the Java Runtime Environment 1.6 from SUN</a:t>
            </a:r>
          </a:p>
          <a:p>
            <a:pPr lvl="1"/>
            <a:r>
              <a:rPr lang="en-US" altLang="zh-TW" dirty="0" smtClean="0"/>
              <a:t>Set the PATH environment variable to include $SMARTGIT_JAVA_HOME/bin:[</a:t>
            </a:r>
            <a:r>
              <a:rPr lang="en-US" altLang="zh-TW" dirty="0" err="1" smtClean="0"/>
              <a:t>smartgit_install_path</a:t>
            </a:r>
            <a:r>
              <a:rPr lang="en-US" altLang="zh-TW" dirty="0" smtClean="0"/>
              <a:t>]/bin</a:t>
            </a:r>
          </a:p>
          <a:p>
            <a:pPr lvl="1"/>
            <a:r>
              <a:rPr lang="en-US" altLang="zh-TW" dirty="0" smtClean="0"/>
              <a:t>Start the application by launching smartgit.sh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Version Control Products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368277" y="1600200"/>
            <a:ext cx="640744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CVS2GIT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Requirement</a:t>
            </a:r>
          </a:p>
          <a:p>
            <a:pPr lvl="1"/>
            <a:r>
              <a:rPr lang="en-US" altLang="zh-TW" dirty="0" smtClean="0"/>
              <a:t>Direct file access to a copy of CVS repository</a:t>
            </a:r>
          </a:p>
          <a:p>
            <a:pPr lvl="1"/>
            <a:r>
              <a:rPr lang="en-US" altLang="zh-TW" dirty="0" smtClean="0"/>
              <a:t>Python 2, version 2.4 or later</a:t>
            </a:r>
          </a:p>
          <a:p>
            <a:pPr lvl="1"/>
            <a:r>
              <a:rPr lang="en-US" altLang="zh-TW" dirty="0" err="1" smtClean="0"/>
              <a:t>Git</a:t>
            </a:r>
            <a:r>
              <a:rPr lang="en-US" altLang="zh-TW" dirty="0" smtClean="0"/>
              <a:t> version 1.5.4.4 or later</a:t>
            </a:r>
          </a:p>
          <a:p>
            <a:pPr lvl="1"/>
            <a:r>
              <a:rPr lang="en-US" altLang="zh-TW" dirty="0" smtClean="0"/>
              <a:t>Download </a:t>
            </a:r>
            <a:r>
              <a:rPr lang="en-US" altLang="zh-TW" dirty="0" smtClean="0">
                <a:hlinkClick r:id="rId2"/>
              </a:rPr>
              <a:t>cvs2svn-2.3.0.tar.gz</a:t>
            </a:r>
            <a:r>
              <a:rPr lang="en-US" altLang="zh-TW" dirty="0" smtClean="0"/>
              <a:t> from tigris.org</a:t>
            </a:r>
          </a:p>
          <a:p>
            <a:r>
              <a:rPr lang="en-US" altLang="zh-TW" dirty="0" smtClean="0"/>
              <a:t>Usage</a:t>
            </a:r>
          </a:p>
          <a:p>
            <a:pPr lvl="1"/>
            <a:r>
              <a:rPr lang="en-US" dirty="0" smtClean="0"/>
              <a:t>Conversion</a:t>
            </a:r>
          </a:p>
          <a:p>
            <a:pPr lvl="1" indent="-19050">
              <a:buNone/>
            </a:pPr>
            <a:r>
              <a:rPr lang="en-US" sz="1600" dirty="0" smtClean="0"/>
              <a:t>cvs2git --</a:t>
            </a:r>
            <a:r>
              <a:rPr lang="en-US" sz="1600" dirty="0" err="1" smtClean="0"/>
              <a:t>blobfile</a:t>
            </a:r>
            <a:r>
              <a:rPr lang="en-US" sz="1600" dirty="0" smtClean="0"/>
              <a:t>=cvs2svn-tmp/git-blob.dat --</a:t>
            </a:r>
            <a:r>
              <a:rPr lang="en-US" sz="1600" dirty="0" err="1" smtClean="0"/>
              <a:t>dumpfile</a:t>
            </a:r>
            <a:r>
              <a:rPr lang="en-US" sz="1600" dirty="0" smtClean="0"/>
              <a:t>= cvs2svn-tmp/git-dump.dat --username=cvs2git /path/to/</a:t>
            </a:r>
            <a:r>
              <a:rPr lang="en-US" sz="1600" dirty="0" err="1" smtClean="0"/>
              <a:t>cvs</a:t>
            </a:r>
            <a:r>
              <a:rPr lang="en-US" sz="1600" dirty="0" smtClean="0"/>
              <a:t>/repo</a:t>
            </a:r>
            <a:endParaRPr lang="en-US" altLang="zh-TW" sz="1600" dirty="0" smtClean="0"/>
          </a:p>
          <a:p>
            <a:pPr lvl="1"/>
            <a:r>
              <a:rPr lang="en-US" altLang="zh-TW" dirty="0" smtClean="0"/>
              <a:t>Initialize a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repository</a:t>
            </a:r>
          </a:p>
          <a:p>
            <a:pPr lvl="1" indent="-19050">
              <a:buNone/>
            </a:pPr>
            <a:r>
              <a:rPr lang="en-US" sz="1600" dirty="0" err="1" smtClean="0"/>
              <a:t>mkdir</a:t>
            </a:r>
            <a:r>
              <a:rPr lang="en-US" sz="1600" dirty="0" smtClean="0"/>
              <a:t> myproject.git; </a:t>
            </a:r>
            <a:r>
              <a:rPr lang="en-US" sz="1600" dirty="0" err="1" smtClean="0"/>
              <a:t>cd</a:t>
            </a:r>
            <a:r>
              <a:rPr lang="en-US" sz="1600" dirty="0" smtClean="0"/>
              <a:t> myproject.git; </a:t>
            </a:r>
            <a:r>
              <a:rPr lang="en-US" sz="1600" dirty="0" err="1" smtClean="0"/>
              <a:t>git</a:t>
            </a:r>
            <a:r>
              <a:rPr lang="en-US" sz="1600" dirty="0" smtClean="0"/>
              <a:t> init</a:t>
            </a:r>
          </a:p>
          <a:p>
            <a:pPr lvl="1"/>
            <a:r>
              <a:rPr lang="en-US" altLang="zh-TW" dirty="0" smtClean="0"/>
              <a:t>Load the dumps to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repository</a:t>
            </a:r>
          </a:p>
          <a:p>
            <a:pPr lvl="1" indent="-19050">
              <a:buNone/>
            </a:pPr>
            <a:r>
              <a:rPr lang="en-US" sz="1600" dirty="0" smtClean="0"/>
              <a:t>cat ../cvs2svn-tmp/git-blob.dat ../cvs2svn-tmp/git-dump.dat | </a:t>
            </a:r>
            <a:r>
              <a:rPr lang="en-US" sz="1600" dirty="0" err="1" smtClean="0"/>
              <a:t>git</a:t>
            </a:r>
            <a:r>
              <a:rPr lang="en-US" sz="1600" dirty="0" smtClean="0"/>
              <a:t> fast-import</a:t>
            </a:r>
            <a:endParaRPr lang="en-US" altLang="zh-TW" sz="1600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CVS2GIT Conversion Steps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TW" sz="1200" b="1" dirty="0" smtClean="0"/>
              <a:t>Host: 192.168.123.50   User: </a:t>
            </a:r>
            <a:r>
              <a:rPr lang="en-US" altLang="zh-TW" sz="1200" b="1" dirty="0" err="1" smtClean="0"/>
              <a:t>git</a:t>
            </a:r>
            <a:endParaRPr lang="en-US" altLang="zh-TW" sz="1200" b="1" dirty="0" smtClean="0"/>
          </a:p>
          <a:p>
            <a:pPr>
              <a:buNone/>
            </a:pPr>
            <a:r>
              <a:rPr lang="en-US" altLang="zh-TW" sz="1200" b="1" dirty="0" smtClean="0"/>
              <a:t>Directories:</a:t>
            </a:r>
          </a:p>
          <a:p>
            <a:pPr>
              <a:buNone/>
            </a:pPr>
            <a:r>
              <a:rPr lang="en-US" altLang="zh-TW" sz="1200" dirty="0" smtClean="0"/>
              <a:t>cvs2git-tmp		-- temporary directory to store the converted dump files</a:t>
            </a:r>
          </a:p>
          <a:p>
            <a:pPr>
              <a:buNone/>
            </a:pPr>
            <a:r>
              <a:rPr lang="en-US" altLang="zh-TW" sz="1200" dirty="0" smtClean="0"/>
              <a:t>cvs2svn-2.3.0	-- tools of CVS to SVN/GIT</a:t>
            </a:r>
          </a:p>
          <a:p>
            <a:pPr>
              <a:buNone/>
            </a:pPr>
            <a:r>
              <a:rPr lang="en-US" altLang="zh-TW" sz="1200" dirty="0" err="1" smtClean="0"/>
              <a:t>cvsroot</a:t>
            </a:r>
            <a:r>
              <a:rPr lang="en-US" altLang="zh-TW" sz="1200" dirty="0" smtClean="0"/>
              <a:t>		-- the CVS repository</a:t>
            </a:r>
          </a:p>
          <a:p>
            <a:pPr>
              <a:buNone/>
            </a:pPr>
            <a:r>
              <a:rPr lang="en-US" altLang="zh-TW" sz="1200" dirty="0" err="1" smtClean="0"/>
              <a:t>gitrepo</a:t>
            </a:r>
            <a:r>
              <a:rPr lang="en-US" altLang="zh-TW" sz="1200" dirty="0" smtClean="0"/>
              <a:t>		-- directory containing GIT repositories</a:t>
            </a:r>
          </a:p>
          <a:p>
            <a:pPr>
              <a:buNone/>
            </a:pPr>
            <a:r>
              <a:rPr lang="en-US" altLang="zh-TW" sz="1200" b="1" dirty="0" smtClean="0"/>
              <a:t>CVS convert to GIT:</a:t>
            </a:r>
          </a:p>
          <a:p>
            <a:pPr>
              <a:buNone/>
            </a:pPr>
            <a:r>
              <a:rPr lang="en-US" altLang="zh-TW" sz="1200" dirty="0" smtClean="0"/>
              <a:t>1. Login to CVS server (clear,192.168.123.9) as root.</a:t>
            </a:r>
          </a:p>
          <a:p>
            <a:pPr>
              <a:buNone/>
            </a:pPr>
            <a:r>
              <a:rPr lang="en-US" altLang="zh-TW" sz="1200" dirty="0" smtClean="0"/>
              <a:t>   </a:t>
            </a:r>
            <a:r>
              <a:rPr lang="en-US" altLang="zh-TW" sz="1200" dirty="0" err="1" smtClean="0"/>
              <a:t>ssh</a:t>
            </a:r>
            <a:r>
              <a:rPr lang="en-US" altLang="zh-TW" sz="1200" dirty="0" smtClean="0"/>
              <a:t> root@192.168.123.9</a:t>
            </a:r>
          </a:p>
          <a:p>
            <a:pPr>
              <a:buNone/>
            </a:pPr>
            <a:r>
              <a:rPr lang="en-US" altLang="zh-TW" sz="1200" dirty="0" smtClean="0"/>
              <a:t>2. Backup the latest CVS repository </a:t>
            </a:r>
          </a:p>
          <a:p>
            <a:pPr>
              <a:buNone/>
            </a:pPr>
            <a:r>
              <a:rPr lang="en-US" altLang="zh-TW" sz="1200" dirty="0" smtClean="0"/>
              <a:t>   </a:t>
            </a:r>
            <a:r>
              <a:rPr lang="en-US" altLang="zh-TW" sz="1200" dirty="0" err="1" smtClean="0"/>
              <a:t>cd</a:t>
            </a:r>
            <a:r>
              <a:rPr lang="en-US" altLang="zh-TW" sz="1200" dirty="0" smtClean="0"/>
              <a:t> /</a:t>
            </a:r>
            <a:r>
              <a:rPr lang="en-US" altLang="zh-TW" sz="1200" dirty="0" err="1" smtClean="0"/>
              <a:t>var</a:t>
            </a:r>
            <a:r>
              <a:rPr lang="en-US" altLang="zh-TW" sz="1200" dirty="0" smtClean="0"/>
              <a:t>/lib/</a:t>
            </a:r>
            <a:r>
              <a:rPr lang="en-US" altLang="zh-TW" sz="1200" dirty="0" err="1" smtClean="0"/>
              <a:t>gforge</a:t>
            </a:r>
            <a:r>
              <a:rPr lang="en-US" altLang="zh-TW" sz="1200" dirty="0" smtClean="0"/>
              <a:t>; tar </a:t>
            </a:r>
            <a:r>
              <a:rPr lang="en-US" altLang="zh-TW" sz="1200" dirty="0" err="1" smtClean="0"/>
              <a:t>zcvf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cvs.tar.gz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cvsroot</a:t>
            </a:r>
            <a:endParaRPr lang="en-US" altLang="zh-TW" sz="1200" dirty="0" smtClean="0"/>
          </a:p>
          <a:p>
            <a:pPr>
              <a:buNone/>
            </a:pPr>
            <a:r>
              <a:rPr lang="en-US" altLang="zh-TW" sz="1200" dirty="0" smtClean="0"/>
              <a:t>4. Transfer the backup file (~3.8GB) to </a:t>
            </a:r>
            <a:r>
              <a:rPr lang="en-US" altLang="zh-TW" sz="1200" dirty="0" err="1" smtClean="0"/>
              <a:t>git</a:t>
            </a:r>
            <a:r>
              <a:rPr lang="en-US" altLang="zh-TW" sz="1200" dirty="0" smtClean="0"/>
              <a:t> server (192.168.123.50) as </a:t>
            </a:r>
            <a:r>
              <a:rPr lang="en-US" altLang="zh-TW" sz="1200" dirty="0" err="1" smtClean="0"/>
              <a:t>git</a:t>
            </a:r>
            <a:endParaRPr lang="en-US" altLang="zh-TW" sz="1200" dirty="0" smtClean="0"/>
          </a:p>
          <a:p>
            <a:pPr>
              <a:buNone/>
            </a:pPr>
            <a:r>
              <a:rPr lang="en-US" altLang="zh-TW" sz="1200" dirty="0" smtClean="0"/>
              <a:t>   </a:t>
            </a:r>
            <a:r>
              <a:rPr lang="en-US" altLang="zh-TW" sz="1200" dirty="0" err="1" smtClean="0"/>
              <a:t>scp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cvs.tar.gz</a:t>
            </a:r>
            <a:r>
              <a:rPr lang="en-US" altLang="zh-TW" sz="1200" dirty="0" smtClean="0"/>
              <a:t> git@192.168.123.50: </a:t>
            </a:r>
          </a:p>
          <a:p>
            <a:pPr>
              <a:buNone/>
            </a:pPr>
            <a:r>
              <a:rPr lang="en-US" altLang="zh-TW" sz="1200" dirty="0" smtClean="0"/>
              <a:t>5. In GIT server, restore the backup to /home/</a:t>
            </a:r>
            <a:r>
              <a:rPr lang="en-US" altLang="zh-TW" sz="1200" dirty="0" err="1" smtClean="0"/>
              <a:t>git</a:t>
            </a:r>
            <a:r>
              <a:rPr lang="en-US" altLang="zh-TW" sz="1200" dirty="0" smtClean="0"/>
              <a:t>. </a:t>
            </a:r>
          </a:p>
          <a:p>
            <a:pPr>
              <a:buNone/>
            </a:pPr>
            <a:r>
              <a:rPr lang="en-US" altLang="zh-TW" sz="1200" dirty="0" smtClean="0"/>
              <a:t>   tar </a:t>
            </a:r>
            <a:r>
              <a:rPr lang="en-US" altLang="zh-TW" sz="1200" dirty="0" err="1" smtClean="0"/>
              <a:t>zxvf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cvs.tar.gz</a:t>
            </a:r>
            <a:endParaRPr lang="en-US" altLang="zh-TW" sz="1200" dirty="0" smtClean="0"/>
          </a:p>
          <a:p>
            <a:pPr>
              <a:buNone/>
            </a:pPr>
            <a:r>
              <a:rPr lang="en-US" altLang="zh-TW" sz="1200" dirty="0" smtClean="0"/>
              <a:t>6. Convert CVS modules to GIT repositories, one module to a repository</a:t>
            </a:r>
          </a:p>
          <a:p>
            <a:pPr>
              <a:buNone/>
            </a:pPr>
            <a:r>
              <a:rPr lang="en-US" altLang="zh-TW" sz="1200" dirty="0" smtClean="0"/>
              <a:t>   </a:t>
            </a:r>
            <a:r>
              <a:rPr lang="en-US" altLang="zh-TW" sz="1200" b="1" dirty="0" err="1" smtClean="0"/>
              <a:t>cd</a:t>
            </a:r>
            <a:r>
              <a:rPr lang="en-US" altLang="zh-TW" sz="1200" b="1" dirty="0" smtClean="0"/>
              <a:t> cvs2svn-2.3.0; ./run.sh &gt; run.log  2&gt;&amp;1 &amp;</a:t>
            </a:r>
          </a:p>
          <a:p>
            <a:pPr>
              <a:buNone/>
            </a:pPr>
            <a:r>
              <a:rPr lang="en-US" altLang="zh-TW" sz="1200" dirty="0" smtClean="0"/>
              <a:t>7. Fix any error if exists:    </a:t>
            </a:r>
            <a:r>
              <a:rPr lang="en-US" altLang="zh-TW" sz="1200" dirty="0" err="1" smtClean="0"/>
              <a:t>grep</a:t>
            </a:r>
            <a:r>
              <a:rPr lang="en-US" altLang="zh-TW" sz="1200" dirty="0" smtClean="0"/>
              <a:t> ERROR run.log</a:t>
            </a:r>
          </a:p>
          <a:p>
            <a:pPr>
              <a:buNone/>
            </a:pPr>
            <a:r>
              <a:rPr lang="en-US" altLang="zh-TW" sz="1200" dirty="0" smtClean="0"/>
              <a:t>8. Create GIT repositories from the converted dump files</a:t>
            </a:r>
          </a:p>
          <a:p>
            <a:pPr>
              <a:buNone/>
            </a:pPr>
            <a:r>
              <a:rPr lang="en-US" altLang="zh-TW" sz="1200" dirty="0" smtClean="0"/>
              <a:t>   </a:t>
            </a:r>
            <a:r>
              <a:rPr lang="en-US" altLang="zh-TW" sz="1200" b="1" dirty="0" err="1" smtClean="0"/>
              <a:t>cd</a:t>
            </a:r>
            <a:r>
              <a:rPr lang="en-US" altLang="zh-TW" sz="1200" b="1" dirty="0" smtClean="0"/>
              <a:t> </a:t>
            </a:r>
            <a:r>
              <a:rPr lang="en-US" altLang="zh-TW" sz="1200" b="1" dirty="0" err="1" smtClean="0"/>
              <a:t>gitrepo</a:t>
            </a:r>
            <a:r>
              <a:rPr lang="en-US" altLang="zh-TW" sz="1200" b="1" dirty="0" smtClean="0"/>
              <a:t>; ./run.sh &gt; run.log 2&gt;&amp;1 &amp;</a:t>
            </a:r>
          </a:p>
          <a:p>
            <a:pPr>
              <a:buNone/>
            </a:pPr>
            <a:r>
              <a:rPr lang="en-US" altLang="zh-TW" sz="1200" dirty="0" smtClean="0"/>
              <a:t>9. Fix any error if exists:    </a:t>
            </a:r>
            <a:r>
              <a:rPr lang="en-US" altLang="zh-TW" sz="1200" dirty="0" err="1" smtClean="0"/>
              <a:t>grep</a:t>
            </a:r>
            <a:r>
              <a:rPr lang="en-US" altLang="zh-TW" sz="1200" dirty="0" smtClean="0"/>
              <a:t> ERROR run.log</a:t>
            </a:r>
            <a:endParaRPr lang="zh-TW" altLang="en-US" sz="12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CVS2GIT: cvs2svn-2.3.0/run.sh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1600" dirty="0" smtClean="0"/>
              <a:t>#!/bin/bash</a:t>
            </a:r>
          </a:p>
          <a:p>
            <a:pPr>
              <a:buNone/>
            </a:pPr>
            <a:r>
              <a:rPr lang="en-US" altLang="zh-TW" sz="1600" dirty="0" err="1" smtClean="0"/>
              <a:t>git_tmp</a:t>
            </a:r>
            <a:r>
              <a:rPr lang="en-US" altLang="zh-TW" sz="1600" dirty="0" smtClean="0"/>
              <a:t>='/home/</a:t>
            </a:r>
            <a:r>
              <a:rPr lang="en-US" altLang="zh-TW" sz="1600" dirty="0" err="1" smtClean="0"/>
              <a:t>git</a:t>
            </a:r>
            <a:r>
              <a:rPr lang="en-US" altLang="zh-TW" sz="1600" dirty="0" smtClean="0"/>
              <a:t>/cvs2git-tmp'</a:t>
            </a:r>
          </a:p>
          <a:p>
            <a:pPr>
              <a:buNone/>
            </a:pPr>
            <a:r>
              <a:rPr lang="en-US" altLang="zh-TW" sz="1600" dirty="0" err="1" smtClean="0"/>
              <a:t>cvsroot</a:t>
            </a:r>
            <a:r>
              <a:rPr lang="en-US" altLang="zh-TW" sz="1600" dirty="0" smtClean="0"/>
              <a:t>='/home/</a:t>
            </a:r>
            <a:r>
              <a:rPr lang="en-US" altLang="zh-TW" sz="1600" dirty="0" err="1" smtClean="0"/>
              <a:t>git</a:t>
            </a:r>
            <a:r>
              <a:rPr lang="en-US" altLang="zh-TW" sz="1600" dirty="0" smtClean="0"/>
              <a:t>/</a:t>
            </a:r>
            <a:r>
              <a:rPr lang="en-US" altLang="zh-TW" sz="1600" dirty="0" err="1" smtClean="0"/>
              <a:t>cvsroot</a:t>
            </a:r>
            <a:r>
              <a:rPr lang="en-US" altLang="zh-TW" sz="1600" dirty="0" smtClean="0"/>
              <a:t>'</a:t>
            </a:r>
          </a:p>
          <a:p>
            <a:pPr>
              <a:buNone/>
            </a:pPr>
            <a:r>
              <a:rPr lang="en-US" altLang="zh-TW" sz="1600" dirty="0" smtClean="0"/>
              <a:t>for module in $</a:t>
            </a:r>
            <a:r>
              <a:rPr lang="en-US" altLang="zh-TW" sz="1600" dirty="0" err="1" smtClean="0"/>
              <a:t>cvsroot</a:t>
            </a:r>
            <a:r>
              <a:rPr lang="en-US" altLang="zh-TW" sz="1600" dirty="0" smtClean="0"/>
              <a:t>/*</a:t>
            </a:r>
          </a:p>
          <a:p>
            <a:pPr>
              <a:buNone/>
            </a:pPr>
            <a:r>
              <a:rPr lang="en-US" altLang="zh-TW" sz="1600" dirty="0" smtClean="0"/>
              <a:t>do</a:t>
            </a:r>
          </a:p>
          <a:p>
            <a:pPr>
              <a:buNone/>
            </a:pPr>
            <a:r>
              <a:rPr lang="en-US" altLang="zh-TW" sz="1600" dirty="0" smtClean="0"/>
              <a:t>    project=`</a:t>
            </a:r>
            <a:r>
              <a:rPr lang="en-US" altLang="zh-TW" sz="1600" dirty="0" err="1" smtClean="0"/>
              <a:t>basename</a:t>
            </a:r>
            <a:r>
              <a:rPr lang="en-US" altLang="zh-TW" sz="1600" dirty="0" smtClean="0"/>
              <a:t> $module`</a:t>
            </a:r>
          </a:p>
          <a:p>
            <a:pPr>
              <a:buNone/>
            </a:pPr>
            <a:r>
              <a:rPr lang="en-US" altLang="zh-TW" sz="1600" dirty="0" smtClean="0"/>
              <a:t>   ./cvs2git \</a:t>
            </a:r>
          </a:p>
          <a:p>
            <a:pPr>
              <a:buNone/>
            </a:pPr>
            <a:r>
              <a:rPr lang="en-US" altLang="zh-TW" sz="1600" dirty="0" smtClean="0"/>
              <a:t>    --</a:t>
            </a:r>
            <a:r>
              <a:rPr lang="en-US" altLang="zh-TW" sz="1600" dirty="0" err="1" smtClean="0"/>
              <a:t>blobfile</a:t>
            </a:r>
            <a:r>
              <a:rPr lang="en-US" altLang="zh-TW" sz="1600" dirty="0" smtClean="0"/>
              <a:t>=$</a:t>
            </a:r>
            <a:r>
              <a:rPr lang="en-US" altLang="zh-TW" sz="1600" dirty="0" err="1" smtClean="0"/>
              <a:t>git_tmp</a:t>
            </a:r>
            <a:r>
              <a:rPr lang="en-US" altLang="zh-TW" sz="1600" dirty="0" smtClean="0"/>
              <a:t>/$project-blob.dat \</a:t>
            </a:r>
          </a:p>
          <a:p>
            <a:pPr>
              <a:buNone/>
            </a:pPr>
            <a:r>
              <a:rPr lang="en-US" altLang="zh-TW" sz="1600" dirty="0" smtClean="0"/>
              <a:t>    --</a:t>
            </a:r>
            <a:r>
              <a:rPr lang="en-US" altLang="zh-TW" sz="1600" dirty="0" err="1" smtClean="0"/>
              <a:t>dumpfile</a:t>
            </a:r>
            <a:r>
              <a:rPr lang="en-US" altLang="zh-TW" sz="1600" dirty="0" smtClean="0"/>
              <a:t>=$</a:t>
            </a:r>
            <a:r>
              <a:rPr lang="en-US" altLang="zh-TW" sz="1600" dirty="0" err="1" smtClean="0"/>
              <a:t>git_tmp</a:t>
            </a:r>
            <a:r>
              <a:rPr lang="en-US" altLang="zh-TW" sz="1600" dirty="0" smtClean="0"/>
              <a:t>/$project-dump.dat \</a:t>
            </a:r>
          </a:p>
          <a:p>
            <a:pPr>
              <a:buNone/>
            </a:pPr>
            <a:r>
              <a:rPr lang="en-US" altLang="zh-TW" sz="1600" dirty="0" smtClean="0"/>
              <a:t>    --username=cvs2git \</a:t>
            </a:r>
          </a:p>
          <a:p>
            <a:pPr>
              <a:buNone/>
            </a:pPr>
            <a:r>
              <a:rPr lang="en-US" altLang="zh-TW" sz="1600" dirty="0" smtClean="0"/>
              <a:t>    --encoding='big5' \</a:t>
            </a:r>
          </a:p>
          <a:p>
            <a:pPr>
              <a:buNone/>
            </a:pPr>
            <a:r>
              <a:rPr lang="en-US" altLang="zh-TW" sz="1600" dirty="0" smtClean="0"/>
              <a:t>    --encoding='utf8' \</a:t>
            </a:r>
          </a:p>
          <a:p>
            <a:pPr>
              <a:buNone/>
            </a:pPr>
            <a:r>
              <a:rPr lang="en-US" altLang="zh-TW" sz="1600" dirty="0" smtClean="0"/>
              <a:t>    --encoding='</a:t>
            </a:r>
            <a:r>
              <a:rPr lang="en-US" altLang="zh-TW" sz="1600" dirty="0" err="1" smtClean="0"/>
              <a:t>ascii</a:t>
            </a:r>
            <a:r>
              <a:rPr lang="en-US" altLang="zh-TW" sz="1600" dirty="0" smtClean="0"/>
              <a:t>' \</a:t>
            </a:r>
          </a:p>
          <a:p>
            <a:pPr>
              <a:buNone/>
            </a:pPr>
            <a:r>
              <a:rPr lang="en-US" altLang="zh-TW" sz="1600" dirty="0" smtClean="0"/>
              <a:t>    $</a:t>
            </a:r>
            <a:r>
              <a:rPr lang="en-US" altLang="zh-TW" sz="1600" dirty="0" err="1" smtClean="0"/>
              <a:t>cvsroot</a:t>
            </a:r>
            <a:r>
              <a:rPr lang="en-US" altLang="zh-TW" sz="1600" dirty="0" smtClean="0"/>
              <a:t>/$project</a:t>
            </a:r>
          </a:p>
          <a:p>
            <a:pPr>
              <a:buNone/>
            </a:pPr>
            <a:r>
              <a:rPr lang="en-US" altLang="zh-TW" sz="1600" dirty="0" smtClean="0"/>
              <a:t>done</a:t>
            </a:r>
            <a:endParaRPr lang="zh-TW" altLang="en-US" sz="16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CVS2GIT: </a:t>
            </a:r>
            <a:r>
              <a:rPr lang="en-US" altLang="zh-TW" dirty="0" err="1" smtClean="0"/>
              <a:t>gitrepo</a:t>
            </a:r>
            <a:r>
              <a:rPr lang="en-US" altLang="zh-TW" dirty="0" smtClean="0"/>
              <a:t>/run.sh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TW" sz="1400" dirty="0" smtClean="0"/>
              <a:t>#!/bin/bash</a:t>
            </a:r>
          </a:p>
          <a:p>
            <a:pPr>
              <a:buNone/>
            </a:pPr>
            <a:r>
              <a:rPr lang="en-US" altLang="zh-TW" sz="1400" dirty="0" err="1" smtClean="0"/>
              <a:t>gitrepo</a:t>
            </a:r>
            <a:r>
              <a:rPr lang="en-US" altLang="zh-TW" sz="1400" dirty="0" smtClean="0"/>
              <a:t>='/home/</a:t>
            </a:r>
            <a:r>
              <a:rPr lang="en-US" altLang="zh-TW" sz="1400" dirty="0" err="1" smtClean="0"/>
              <a:t>git</a:t>
            </a:r>
            <a:r>
              <a:rPr lang="en-US" altLang="zh-TW" sz="1400" dirty="0" smtClean="0"/>
              <a:t>/</a:t>
            </a:r>
            <a:r>
              <a:rPr lang="en-US" altLang="zh-TW" sz="1400" dirty="0" err="1" smtClean="0"/>
              <a:t>gitrepo</a:t>
            </a:r>
            <a:r>
              <a:rPr lang="en-US" altLang="zh-TW" sz="1400" dirty="0" smtClean="0"/>
              <a:t>'</a:t>
            </a:r>
          </a:p>
          <a:p>
            <a:pPr>
              <a:buNone/>
            </a:pPr>
            <a:r>
              <a:rPr lang="en-US" altLang="zh-TW" sz="1400" dirty="0" smtClean="0"/>
              <a:t>cvs2git_home='/home/</a:t>
            </a:r>
            <a:r>
              <a:rPr lang="en-US" altLang="zh-TW" sz="1400" dirty="0" err="1" smtClean="0"/>
              <a:t>git</a:t>
            </a:r>
            <a:r>
              <a:rPr lang="en-US" altLang="zh-TW" sz="1400" dirty="0" smtClean="0"/>
              <a:t>/cvs2svn-2.3.0'</a:t>
            </a:r>
          </a:p>
          <a:p>
            <a:pPr>
              <a:buNone/>
            </a:pPr>
            <a:r>
              <a:rPr lang="en-US" altLang="zh-TW" sz="1400" dirty="0" err="1" smtClean="0"/>
              <a:t>git_tmp</a:t>
            </a:r>
            <a:r>
              <a:rPr lang="en-US" altLang="zh-TW" sz="1400" dirty="0" smtClean="0"/>
              <a:t>='/home/</a:t>
            </a:r>
            <a:r>
              <a:rPr lang="en-US" altLang="zh-TW" sz="1400" dirty="0" err="1" smtClean="0"/>
              <a:t>git</a:t>
            </a:r>
            <a:r>
              <a:rPr lang="en-US" altLang="zh-TW" sz="1400" dirty="0" smtClean="0"/>
              <a:t>/cvs2git-tmp'</a:t>
            </a:r>
          </a:p>
          <a:p>
            <a:pPr>
              <a:buNone/>
            </a:pPr>
            <a:r>
              <a:rPr lang="en-US" altLang="zh-TW" sz="1400" dirty="0" err="1" smtClean="0"/>
              <a:t>cvsroot</a:t>
            </a:r>
            <a:r>
              <a:rPr lang="en-US" altLang="zh-TW" sz="1400" dirty="0" smtClean="0"/>
              <a:t>='/home/</a:t>
            </a:r>
            <a:r>
              <a:rPr lang="en-US" altLang="zh-TW" sz="1400" dirty="0" err="1" smtClean="0"/>
              <a:t>git</a:t>
            </a:r>
            <a:r>
              <a:rPr lang="en-US" altLang="zh-TW" sz="1400" dirty="0" smtClean="0"/>
              <a:t>/</a:t>
            </a:r>
            <a:r>
              <a:rPr lang="en-US" altLang="zh-TW" sz="1400" dirty="0" err="1" smtClean="0"/>
              <a:t>cvsroot</a:t>
            </a:r>
            <a:r>
              <a:rPr lang="en-US" altLang="zh-TW" sz="1400" dirty="0" smtClean="0"/>
              <a:t>'</a:t>
            </a:r>
          </a:p>
          <a:p>
            <a:pPr>
              <a:buNone/>
            </a:pPr>
            <a:r>
              <a:rPr lang="en-US" altLang="zh-TW" sz="1400" dirty="0" smtClean="0"/>
              <a:t>for module in $</a:t>
            </a:r>
            <a:r>
              <a:rPr lang="en-US" altLang="zh-TW" sz="1400" dirty="0" err="1" smtClean="0"/>
              <a:t>cvsroot</a:t>
            </a:r>
            <a:r>
              <a:rPr lang="en-US" altLang="zh-TW" sz="1400" dirty="0" smtClean="0"/>
              <a:t>/*</a:t>
            </a:r>
          </a:p>
          <a:p>
            <a:pPr>
              <a:buNone/>
            </a:pPr>
            <a:r>
              <a:rPr lang="en-US" altLang="zh-TW" sz="1400" dirty="0" smtClean="0"/>
              <a:t>do</a:t>
            </a:r>
          </a:p>
          <a:p>
            <a:pPr>
              <a:buNone/>
            </a:pPr>
            <a:r>
              <a:rPr lang="en-US" altLang="zh-TW" sz="1400" dirty="0" smtClean="0"/>
              <a:t>   project=`</a:t>
            </a:r>
            <a:r>
              <a:rPr lang="en-US" altLang="zh-TW" sz="1400" dirty="0" err="1" smtClean="0"/>
              <a:t>basename</a:t>
            </a:r>
            <a:r>
              <a:rPr lang="en-US" altLang="zh-TW" sz="1400" dirty="0" smtClean="0"/>
              <a:t> $module`</a:t>
            </a:r>
          </a:p>
          <a:p>
            <a:pPr>
              <a:buNone/>
            </a:pPr>
            <a:r>
              <a:rPr lang="en-US" altLang="zh-TW" sz="1400" dirty="0" smtClean="0"/>
              <a:t>   </a:t>
            </a:r>
            <a:r>
              <a:rPr lang="en-US" altLang="zh-TW" sz="1400" dirty="0" err="1" smtClean="0"/>
              <a:t>cd</a:t>
            </a:r>
            <a:r>
              <a:rPr lang="en-US" altLang="zh-TW" sz="1400" dirty="0" smtClean="0"/>
              <a:t> $</a:t>
            </a:r>
            <a:r>
              <a:rPr lang="en-US" altLang="zh-TW" sz="1400" dirty="0" err="1" smtClean="0"/>
              <a:t>gitrepo</a:t>
            </a:r>
            <a:endParaRPr lang="en-US" altLang="zh-TW" sz="1400" dirty="0" smtClean="0"/>
          </a:p>
          <a:p>
            <a:pPr>
              <a:buNone/>
            </a:pPr>
            <a:r>
              <a:rPr lang="en-US" altLang="zh-TW" sz="1400" dirty="0" smtClean="0"/>
              <a:t># initial a </a:t>
            </a:r>
            <a:r>
              <a:rPr lang="en-US" altLang="zh-TW" sz="1400" dirty="0" err="1" smtClean="0"/>
              <a:t>git</a:t>
            </a:r>
            <a:r>
              <a:rPr lang="en-US" altLang="zh-TW" sz="1400" dirty="0" smtClean="0"/>
              <a:t> repository</a:t>
            </a:r>
          </a:p>
          <a:p>
            <a:pPr>
              <a:buNone/>
            </a:pPr>
            <a:r>
              <a:rPr lang="en-US" altLang="zh-TW" sz="1400" dirty="0" smtClean="0"/>
              <a:t>   </a:t>
            </a:r>
            <a:r>
              <a:rPr lang="en-US" altLang="zh-TW" sz="1400" dirty="0" err="1" smtClean="0"/>
              <a:t>rm</a:t>
            </a:r>
            <a:r>
              <a:rPr lang="en-US" altLang="zh-TW" sz="1400" dirty="0" smtClean="0"/>
              <a:t> -</a:t>
            </a:r>
            <a:r>
              <a:rPr lang="en-US" altLang="zh-TW" sz="1400" dirty="0" err="1" smtClean="0"/>
              <a:t>rf</a:t>
            </a:r>
            <a:r>
              <a:rPr lang="en-US" altLang="zh-TW" sz="1400" dirty="0" smtClean="0"/>
              <a:t> $project</a:t>
            </a:r>
          </a:p>
          <a:p>
            <a:pPr>
              <a:buNone/>
            </a:pPr>
            <a:r>
              <a:rPr lang="en-US" altLang="zh-TW" sz="1400" dirty="0" smtClean="0"/>
              <a:t>   </a:t>
            </a:r>
            <a:r>
              <a:rPr lang="en-US" altLang="zh-TW" sz="1400" dirty="0" err="1" smtClean="0"/>
              <a:t>mkdir</a:t>
            </a:r>
            <a:r>
              <a:rPr lang="en-US" altLang="zh-TW" sz="1400" dirty="0" smtClean="0"/>
              <a:t> $project</a:t>
            </a:r>
          </a:p>
          <a:p>
            <a:pPr>
              <a:buNone/>
            </a:pPr>
            <a:r>
              <a:rPr lang="en-US" altLang="zh-TW" sz="1400" dirty="0" smtClean="0"/>
              <a:t>   </a:t>
            </a:r>
            <a:r>
              <a:rPr lang="en-US" altLang="zh-TW" sz="1400" dirty="0" err="1" smtClean="0"/>
              <a:t>cd</a:t>
            </a:r>
            <a:r>
              <a:rPr lang="en-US" altLang="zh-TW" sz="1400" dirty="0" smtClean="0"/>
              <a:t> $project</a:t>
            </a:r>
          </a:p>
          <a:p>
            <a:pPr>
              <a:buNone/>
            </a:pPr>
            <a:r>
              <a:rPr lang="en-US" altLang="zh-TW" sz="1400" dirty="0" smtClean="0"/>
              <a:t>   </a:t>
            </a:r>
            <a:r>
              <a:rPr lang="en-US" altLang="zh-TW" sz="1400" dirty="0" err="1" smtClean="0"/>
              <a:t>git</a:t>
            </a:r>
            <a:r>
              <a:rPr lang="en-US" altLang="zh-TW" sz="1400" dirty="0" smtClean="0"/>
              <a:t> init</a:t>
            </a:r>
          </a:p>
          <a:p>
            <a:pPr>
              <a:buNone/>
            </a:pPr>
            <a:r>
              <a:rPr lang="en-US" altLang="zh-TW" sz="1400" dirty="0" smtClean="0"/>
              <a:t># load the dump files into the new </a:t>
            </a:r>
            <a:r>
              <a:rPr lang="en-US" altLang="zh-TW" sz="1400" dirty="0" err="1" smtClean="0"/>
              <a:t>git</a:t>
            </a:r>
            <a:r>
              <a:rPr lang="en-US" altLang="zh-TW" sz="1400" dirty="0" smtClean="0"/>
              <a:t> repository using </a:t>
            </a:r>
            <a:r>
              <a:rPr lang="en-US" altLang="zh-TW" sz="1400" dirty="0" err="1" smtClean="0"/>
              <a:t>git</a:t>
            </a:r>
            <a:r>
              <a:rPr lang="en-US" altLang="zh-TW" sz="1400" dirty="0" smtClean="0"/>
              <a:t> fast-import</a:t>
            </a:r>
          </a:p>
          <a:p>
            <a:pPr>
              <a:buNone/>
            </a:pPr>
            <a:r>
              <a:rPr lang="en-US" altLang="zh-TW" sz="1400" dirty="0" smtClean="0"/>
              <a:t>   cat $</a:t>
            </a:r>
            <a:r>
              <a:rPr lang="en-US" altLang="zh-TW" sz="1400" dirty="0" err="1" smtClean="0"/>
              <a:t>git_tmp</a:t>
            </a:r>
            <a:r>
              <a:rPr lang="en-US" altLang="zh-TW" sz="1400" dirty="0" smtClean="0"/>
              <a:t>/$project-blob.dat $</a:t>
            </a:r>
            <a:r>
              <a:rPr lang="en-US" altLang="zh-TW" sz="1400" dirty="0" err="1" smtClean="0"/>
              <a:t>git_tmp</a:t>
            </a:r>
            <a:r>
              <a:rPr lang="en-US" altLang="zh-TW" sz="1400" dirty="0" smtClean="0"/>
              <a:t>/$project-dump.dat | </a:t>
            </a:r>
            <a:r>
              <a:rPr lang="en-US" altLang="zh-TW" sz="1400" dirty="0" err="1" smtClean="0"/>
              <a:t>git</a:t>
            </a:r>
            <a:r>
              <a:rPr lang="en-US" altLang="zh-TW" sz="1400" dirty="0" smtClean="0"/>
              <a:t> fast-import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TW" sz="1400" dirty="0" smtClean="0"/>
              <a:t># remove unnecessary tag </a:t>
            </a:r>
            <a:r>
              <a:rPr lang="en-US" altLang="zh-TW" sz="1400" dirty="0" err="1" smtClean="0"/>
              <a:t>fixup</a:t>
            </a:r>
            <a:r>
              <a:rPr lang="en-US" altLang="zh-TW" sz="1400" dirty="0" smtClean="0"/>
              <a:t> branches</a:t>
            </a:r>
          </a:p>
          <a:p>
            <a:pPr>
              <a:buNone/>
            </a:pPr>
            <a:r>
              <a:rPr lang="en-US" altLang="zh-TW" sz="1400" dirty="0" smtClean="0"/>
              <a:t>   $cvs2git_home/</a:t>
            </a:r>
            <a:r>
              <a:rPr lang="en-US" altLang="zh-TW" sz="1400" dirty="0" err="1" smtClean="0"/>
              <a:t>contrib</a:t>
            </a:r>
            <a:r>
              <a:rPr lang="en-US" altLang="zh-TW" sz="1400" dirty="0" smtClean="0"/>
              <a:t>/git-move-tags.py</a:t>
            </a:r>
            <a:endParaRPr lang="zh-TW" altLang="en-US" sz="1400" dirty="0" smtClean="0"/>
          </a:p>
          <a:p>
            <a:pPr>
              <a:buNone/>
            </a:pPr>
            <a:r>
              <a:rPr lang="en-US" altLang="zh-TW" sz="1400" dirty="0" smtClean="0"/>
              <a:t># move the bare repository to </a:t>
            </a:r>
            <a:r>
              <a:rPr lang="en-US" altLang="zh-TW" sz="1400" dirty="0" err="1" smtClean="0"/>
              <a:t>git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reporository</a:t>
            </a:r>
            <a:endParaRPr lang="en-US" altLang="zh-TW" sz="1400" dirty="0" smtClean="0"/>
          </a:p>
          <a:p>
            <a:pPr>
              <a:buNone/>
            </a:pPr>
            <a:r>
              <a:rPr lang="en-US" altLang="zh-TW" sz="1400" dirty="0" smtClean="0"/>
              <a:t>   </a:t>
            </a:r>
            <a:r>
              <a:rPr lang="en-US" altLang="zh-TW" sz="1400" dirty="0" err="1" smtClean="0"/>
              <a:t>cd</a:t>
            </a:r>
            <a:r>
              <a:rPr lang="en-US" altLang="zh-TW" sz="1400" dirty="0" smtClean="0"/>
              <a:t> $</a:t>
            </a:r>
            <a:r>
              <a:rPr lang="en-US" altLang="zh-TW" sz="1400" dirty="0" err="1" smtClean="0"/>
              <a:t>gitrepo</a:t>
            </a:r>
            <a:endParaRPr lang="en-US" altLang="zh-TW" sz="1400" dirty="0" smtClean="0"/>
          </a:p>
          <a:p>
            <a:pPr>
              <a:buNone/>
            </a:pPr>
            <a:r>
              <a:rPr lang="en-US" altLang="zh-TW" sz="1400" dirty="0" smtClean="0"/>
              <a:t>   </a:t>
            </a:r>
            <a:r>
              <a:rPr lang="en-US" altLang="zh-TW" sz="1400" dirty="0" err="1" smtClean="0"/>
              <a:t>mv</a:t>
            </a:r>
            <a:r>
              <a:rPr lang="en-US" altLang="zh-TW" sz="1400" dirty="0" smtClean="0"/>
              <a:t> $project/.</a:t>
            </a:r>
            <a:r>
              <a:rPr lang="en-US" altLang="zh-TW" sz="1400" dirty="0" err="1" smtClean="0"/>
              <a:t>git</a:t>
            </a:r>
            <a:r>
              <a:rPr lang="en-US" altLang="zh-TW" sz="1400" dirty="0" smtClean="0"/>
              <a:t> $project.git</a:t>
            </a:r>
          </a:p>
          <a:p>
            <a:pPr>
              <a:buNone/>
            </a:pPr>
            <a:r>
              <a:rPr lang="en-US" altLang="zh-TW" sz="1400" dirty="0" smtClean="0"/>
              <a:t>   </a:t>
            </a:r>
            <a:r>
              <a:rPr lang="en-US" altLang="zh-TW" sz="1400" dirty="0" err="1" smtClean="0"/>
              <a:t>rm</a:t>
            </a:r>
            <a:r>
              <a:rPr lang="en-US" altLang="zh-TW" sz="1400" dirty="0" smtClean="0"/>
              <a:t> -</a:t>
            </a:r>
            <a:r>
              <a:rPr lang="en-US" altLang="zh-TW" sz="1400" dirty="0" err="1" smtClean="0"/>
              <a:t>rf</a:t>
            </a:r>
            <a:r>
              <a:rPr lang="en-US" altLang="zh-TW" sz="1400" dirty="0" smtClean="0"/>
              <a:t> $project</a:t>
            </a:r>
          </a:p>
          <a:p>
            <a:pPr>
              <a:buNone/>
            </a:pPr>
            <a:r>
              <a:rPr lang="en-US" altLang="zh-TW" sz="1400" dirty="0" smtClean="0"/>
              <a:t># modify description used for </a:t>
            </a:r>
            <a:r>
              <a:rPr lang="en-US" altLang="zh-TW" sz="1400" dirty="0" err="1" smtClean="0"/>
              <a:t>gitweb</a:t>
            </a:r>
            <a:endParaRPr lang="en-US" altLang="zh-TW" sz="1400" dirty="0" smtClean="0"/>
          </a:p>
          <a:p>
            <a:pPr>
              <a:buNone/>
            </a:pPr>
            <a:r>
              <a:rPr lang="en-US" altLang="zh-TW" sz="1400" dirty="0" smtClean="0"/>
              <a:t>   echo $project &gt; $project.git/description</a:t>
            </a:r>
          </a:p>
          <a:p>
            <a:pPr>
              <a:buNone/>
            </a:pPr>
            <a:r>
              <a:rPr lang="en-US" altLang="zh-TW" sz="1400" dirty="0" smtClean="0"/>
              <a:t># set up default bare repository configuration</a:t>
            </a:r>
          </a:p>
          <a:p>
            <a:pPr>
              <a:buNone/>
            </a:pPr>
            <a:r>
              <a:rPr lang="en-US" altLang="zh-TW" sz="1400" dirty="0" smtClean="0"/>
              <a:t>   cp </a:t>
            </a:r>
            <a:r>
              <a:rPr lang="en-US" altLang="zh-TW" sz="1400" dirty="0" err="1" smtClean="0"/>
              <a:t>git_config</a:t>
            </a:r>
            <a:r>
              <a:rPr lang="en-US" altLang="zh-TW" sz="1400" dirty="0" smtClean="0"/>
              <a:t> $project.git/</a:t>
            </a:r>
            <a:r>
              <a:rPr lang="en-US" altLang="zh-TW" sz="1400" dirty="0" err="1" smtClean="0"/>
              <a:t>config</a:t>
            </a:r>
            <a:endParaRPr lang="en-US" altLang="zh-TW" sz="1400" dirty="0" smtClean="0"/>
          </a:p>
          <a:p>
            <a:pPr>
              <a:buNone/>
            </a:pPr>
            <a:r>
              <a:rPr lang="en-US" altLang="zh-TW" sz="1400" dirty="0" smtClean="0"/>
              <a:t># create permanent branch develop</a:t>
            </a:r>
          </a:p>
          <a:p>
            <a:pPr>
              <a:buNone/>
            </a:pPr>
            <a:r>
              <a:rPr lang="en-US" altLang="zh-TW" sz="1400" dirty="0" smtClean="0"/>
              <a:t>   </a:t>
            </a:r>
            <a:r>
              <a:rPr lang="en-US" altLang="zh-TW" sz="1400" dirty="0" err="1" smtClean="0"/>
              <a:t>cd</a:t>
            </a:r>
            <a:r>
              <a:rPr lang="en-US" altLang="zh-TW" sz="1400" dirty="0" smtClean="0"/>
              <a:t> $project.git</a:t>
            </a:r>
          </a:p>
          <a:p>
            <a:pPr>
              <a:buNone/>
            </a:pPr>
            <a:r>
              <a:rPr lang="en-US" altLang="zh-TW" sz="1400" dirty="0" smtClean="0"/>
              <a:t>   </a:t>
            </a:r>
            <a:r>
              <a:rPr lang="en-US" altLang="zh-TW" sz="1400" dirty="0" err="1" smtClean="0"/>
              <a:t>git</a:t>
            </a:r>
            <a:r>
              <a:rPr lang="en-US" altLang="zh-TW" sz="1400" dirty="0" smtClean="0"/>
              <a:t> branch develop</a:t>
            </a:r>
          </a:p>
          <a:p>
            <a:pPr>
              <a:buNone/>
            </a:pPr>
            <a:r>
              <a:rPr lang="en-US" altLang="zh-TW" sz="1400" dirty="0" smtClean="0"/>
              <a:t>done</a:t>
            </a:r>
            <a:endParaRPr lang="zh-TW" altLang="en-US" sz="1400" dirty="0" smtClean="0"/>
          </a:p>
          <a:p>
            <a:pPr>
              <a:buNone/>
            </a:pPr>
            <a:endParaRPr lang="zh-TW" altLang="en-US" sz="14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Statistics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GitStats</a:t>
            </a:r>
            <a:r>
              <a:rPr lang="en-US" dirty="0" smtClean="0"/>
              <a:t> is a statistics generator for </a:t>
            </a:r>
            <a:r>
              <a:rPr lang="en-US" dirty="0" err="1" smtClean="0"/>
              <a:t>git</a:t>
            </a:r>
            <a:r>
              <a:rPr lang="en-US" dirty="0" smtClean="0"/>
              <a:t> repositories. It examines the repository and produces statistics, including total files, lines, commits, authors, etc, from the history of it. </a:t>
            </a:r>
          </a:p>
          <a:p>
            <a:r>
              <a:rPr lang="en-US" altLang="zh-TW" dirty="0" err="1" smtClean="0"/>
              <a:t>GitStats</a:t>
            </a:r>
            <a:r>
              <a:rPr lang="en-US" altLang="zh-TW" dirty="0" smtClean="0"/>
              <a:t> Home - http://gitstats.sourceforge.net/</a:t>
            </a:r>
          </a:p>
          <a:p>
            <a:r>
              <a:rPr lang="en-US" altLang="zh-TW" dirty="0" smtClean="0"/>
              <a:t>Requirement</a:t>
            </a:r>
          </a:p>
          <a:p>
            <a:pPr lvl="1"/>
            <a:r>
              <a:rPr lang="en-US" altLang="zh-TW" dirty="0" err="1" smtClean="0"/>
              <a:t>Git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Python</a:t>
            </a:r>
          </a:p>
          <a:p>
            <a:pPr lvl="1"/>
            <a:r>
              <a:rPr lang="en-US" altLang="zh-TW" dirty="0" err="1" smtClean="0"/>
              <a:t>Gnuplot</a:t>
            </a:r>
            <a:endParaRPr lang="en-US" altLang="zh-TW" dirty="0" smtClean="0"/>
          </a:p>
          <a:p>
            <a:r>
              <a:rPr lang="en-US" altLang="zh-TW" dirty="0" smtClean="0"/>
              <a:t>Getting </a:t>
            </a:r>
            <a:r>
              <a:rPr lang="en-US" altLang="zh-TW" dirty="0" err="1" smtClean="0"/>
              <a:t>GitStats</a:t>
            </a:r>
            <a:r>
              <a:rPr lang="en-US" altLang="zh-TW" dirty="0" smtClean="0"/>
              <a:t> by </a:t>
            </a:r>
            <a:r>
              <a:rPr lang="en-US" altLang="zh-TW" dirty="0" err="1" smtClean="0"/>
              <a:t>git</a:t>
            </a:r>
            <a:endParaRPr lang="en-US" altLang="zh-TW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clone git://repo.or.cz/gitstats.git</a:t>
            </a:r>
          </a:p>
          <a:p>
            <a:r>
              <a:rPr lang="en-US" altLang="zh-TW" dirty="0" smtClean="0"/>
              <a:t>Run</a:t>
            </a:r>
          </a:p>
          <a:p>
            <a:pPr lvl="1"/>
            <a:r>
              <a:rPr lang="en-US" altLang="zh-TW" dirty="0" smtClean="0"/>
              <a:t>./</a:t>
            </a:r>
            <a:r>
              <a:rPr lang="en-US" altLang="zh-TW" dirty="0" err="1" smtClean="0"/>
              <a:t>gitstats</a:t>
            </a:r>
            <a:r>
              <a:rPr lang="en-US" altLang="zh-TW" dirty="0" smtClean="0"/>
              <a:t>  [</a:t>
            </a:r>
            <a:r>
              <a:rPr lang="en-US" altLang="zh-TW" dirty="0" err="1" smtClean="0"/>
              <a:t>git_path</a:t>
            </a:r>
            <a:r>
              <a:rPr lang="en-US" altLang="zh-TW" dirty="0" smtClean="0"/>
              <a:t>]  [</a:t>
            </a:r>
            <a:r>
              <a:rPr lang="en-US" altLang="zh-TW" dirty="0" err="1" smtClean="0"/>
              <a:t>output_path</a:t>
            </a:r>
            <a:r>
              <a:rPr lang="en-US" altLang="zh-TW" dirty="0" smtClean="0"/>
              <a:t>]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dirty="0" err="1" smtClean="0"/>
              <a:t>Git</a:t>
            </a:r>
            <a:r>
              <a:rPr lang="en-US" altLang="zh-TW" sz="2400" dirty="0" smtClean="0"/>
              <a:t> community Book</a:t>
            </a:r>
          </a:p>
          <a:p>
            <a:pPr lvl="1">
              <a:buNone/>
            </a:pPr>
            <a:r>
              <a:rPr lang="en-US" altLang="zh-TW" dirty="0" smtClean="0">
                <a:hlinkClick r:id="rId2"/>
              </a:rPr>
              <a:t>http://book.git-scm.com/index.html</a:t>
            </a:r>
            <a:endParaRPr lang="en-US" altLang="zh-TW" dirty="0" smtClean="0"/>
          </a:p>
          <a:p>
            <a:r>
              <a:rPr lang="en-US" altLang="zh-TW" sz="2400" dirty="0" err="1" smtClean="0"/>
              <a:t>Git</a:t>
            </a:r>
            <a:r>
              <a:rPr lang="en-US" altLang="zh-TW" sz="2400" dirty="0" smtClean="0"/>
              <a:t> the basics by Bart </a:t>
            </a:r>
            <a:r>
              <a:rPr lang="en-US" altLang="zh-TW" sz="2400" dirty="0" err="1" smtClean="0"/>
              <a:t>Trojanowski</a:t>
            </a:r>
            <a:endParaRPr lang="en-US" altLang="zh-TW" sz="2400" dirty="0" smtClean="0"/>
          </a:p>
          <a:p>
            <a:pPr lvl="1">
              <a:buNone/>
            </a:pPr>
            <a:r>
              <a:rPr lang="en-US" altLang="zh-TW" dirty="0" smtClean="0">
                <a:hlinkClick r:id="rId3"/>
              </a:rPr>
              <a:t>http://excess.org/article/2008/07/ogre-git-tutorial/</a:t>
            </a:r>
            <a:endParaRPr lang="en-US" altLang="zh-TW" dirty="0" smtClean="0"/>
          </a:p>
          <a:p>
            <a:r>
              <a:rPr lang="en-US" altLang="zh-TW" sz="2400" dirty="0" smtClean="0"/>
              <a:t>Pro GIT by Scott Chacon</a:t>
            </a:r>
          </a:p>
          <a:p>
            <a:pPr lvl="1">
              <a:buNone/>
            </a:pPr>
            <a:r>
              <a:rPr lang="en-US" altLang="zh-TW" dirty="0" smtClean="0">
                <a:hlinkClick r:id="rId4"/>
              </a:rPr>
              <a:t>http://progit.org/book/ </a:t>
            </a:r>
            <a:endParaRPr lang="en-US" altLang="zh-TW" dirty="0" smtClean="0"/>
          </a:p>
          <a:p>
            <a:r>
              <a:rPr lang="en-US" altLang="zh-TW" sz="2400" dirty="0" smtClean="0"/>
              <a:t>Getting </a:t>
            </a:r>
            <a:r>
              <a:rPr lang="en-US" altLang="zh-TW" sz="2400" dirty="0" err="1" smtClean="0"/>
              <a:t>Git</a:t>
            </a:r>
            <a:r>
              <a:rPr lang="en-US" altLang="zh-TW" sz="2400" dirty="0" smtClean="0"/>
              <a:t> by Scott Chacon</a:t>
            </a:r>
          </a:p>
          <a:p>
            <a:pPr lvl="1">
              <a:buNone/>
            </a:pPr>
            <a:r>
              <a:rPr lang="en-US" altLang="zh-TW" dirty="0" smtClean="0">
                <a:hlinkClick r:id="rId5"/>
              </a:rPr>
              <a:t>http://www.slideshare.net/chacon/getting-git</a:t>
            </a:r>
            <a:endParaRPr lang="en-US" altLang="zh-TW" dirty="0" smtClean="0"/>
          </a:p>
          <a:p>
            <a:r>
              <a:rPr lang="en-US" altLang="zh-TW" sz="2400" dirty="0" smtClean="0"/>
              <a:t>cvs2svn: cvs2git document</a:t>
            </a:r>
          </a:p>
          <a:p>
            <a:pPr lvl="1">
              <a:buNone/>
            </a:pPr>
            <a:r>
              <a:rPr lang="en-US" altLang="zh-TW" dirty="0" smtClean="0">
                <a:hlinkClick r:id="rId6"/>
              </a:rPr>
              <a:t>http://cvs2svn.tigris.org/cvs2git.html 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Birth of </a:t>
            </a:r>
            <a:r>
              <a:rPr lang="en-US" altLang="zh-TW" dirty="0" err="1" smtClean="0"/>
              <a:t>Git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2002</a:t>
            </a:r>
          </a:p>
          <a:p>
            <a:pPr lvl="1"/>
            <a:r>
              <a:rPr lang="en-US" altLang="zh-TW" dirty="0" err="1" smtClean="0"/>
              <a:t>Linus</a:t>
            </a:r>
            <a:r>
              <a:rPr lang="en-US" altLang="zh-TW" dirty="0" smtClean="0"/>
              <a:t> uses </a:t>
            </a:r>
            <a:r>
              <a:rPr lang="en-US" altLang="zh-TW" dirty="0" err="1" smtClean="0"/>
              <a:t>BitKeeper</a:t>
            </a:r>
            <a:r>
              <a:rPr lang="en-US" altLang="zh-TW" dirty="0" smtClean="0"/>
              <a:t> for tracking Linux</a:t>
            </a:r>
          </a:p>
          <a:p>
            <a:pPr lvl="1"/>
            <a:r>
              <a:rPr lang="en-US" altLang="zh-TW" dirty="0" err="1" smtClean="0"/>
              <a:t>BitKeeper</a:t>
            </a:r>
            <a:r>
              <a:rPr lang="en-US" altLang="zh-TW" dirty="0" smtClean="0"/>
              <a:t> gets better</a:t>
            </a:r>
          </a:p>
          <a:p>
            <a:pPr lvl="1"/>
            <a:r>
              <a:rPr lang="en-US" altLang="zh-TW" dirty="0" smtClean="0"/>
              <a:t>Linux development scales better</a:t>
            </a:r>
          </a:p>
          <a:p>
            <a:r>
              <a:rPr lang="en-US" altLang="zh-TW" dirty="0" smtClean="0"/>
              <a:t>April, 2005</a:t>
            </a:r>
          </a:p>
          <a:p>
            <a:pPr lvl="1"/>
            <a:r>
              <a:rPr lang="en-US" altLang="zh-TW" dirty="0" err="1" smtClean="0"/>
              <a:t>BitMover</a:t>
            </a:r>
            <a:r>
              <a:rPr lang="en-US" altLang="zh-TW" dirty="0" smtClean="0"/>
              <a:t> drops free license</a:t>
            </a:r>
          </a:p>
          <a:p>
            <a:pPr lvl="1"/>
            <a:r>
              <a:rPr lang="en-US" altLang="zh-TW" dirty="0" smtClean="0"/>
              <a:t>Linux writes his own SCM, </a:t>
            </a:r>
            <a:r>
              <a:rPr lang="en-US" altLang="zh-TW" dirty="0" err="1" smtClean="0"/>
              <a:t>Git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Git</a:t>
            </a:r>
            <a:r>
              <a:rPr lang="en-US" altLang="zh-TW" dirty="0" smtClean="0"/>
              <a:t> can merge</a:t>
            </a:r>
          </a:p>
          <a:p>
            <a:r>
              <a:rPr lang="en-US" altLang="zh-TW" dirty="0" smtClean="0"/>
              <a:t>June, 2005</a:t>
            </a:r>
          </a:p>
          <a:p>
            <a:pPr lvl="1"/>
            <a:r>
              <a:rPr lang="en-US" altLang="zh-TW" dirty="0" err="1" smtClean="0"/>
              <a:t>Git</a:t>
            </a:r>
            <a:r>
              <a:rPr lang="en-US" altLang="zh-TW" dirty="0" smtClean="0"/>
              <a:t> is officially used to track Linux</a:t>
            </a:r>
          </a:p>
          <a:p>
            <a:r>
              <a:rPr lang="en-US" altLang="zh-TW" dirty="0" smtClean="0"/>
              <a:t>Feb, 2007</a:t>
            </a:r>
          </a:p>
          <a:p>
            <a:pPr lvl="1"/>
            <a:r>
              <a:rPr lang="en-US" altLang="zh-TW" dirty="0" err="1" smtClean="0"/>
              <a:t>Git</a:t>
            </a:r>
            <a:r>
              <a:rPr lang="en-US" altLang="zh-TW" dirty="0" smtClean="0"/>
              <a:t> 1.5.0 is released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Internal</a:t>
            </a:r>
            <a:endParaRPr lang="zh-TW" altLang="en-US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785813" y="1500188"/>
            <a:ext cx="7858125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400" dirty="0" smtClean="0">
                <a:latin typeface="+mn-lt"/>
                <a:ea typeface="微軟正黑體" pitchFamily="34" charset="-120"/>
              </a:rPr>
              <a:t>Everything Has Hash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400" dirty="0" err="1" smtClean="0">
                <a:latin typeface="+mn-lt"/>
                <a:ea typeface="微軟正黑體" pitchFamily="34" charset="-120"/>
              </a:rPr>
              <a:t>Git</a:t>
            </a:r>
            <a:r>
              <a:rPr lang="en-US" altLang="zh-TW" sz="2400" dirty="0" smtClean="0">
                <a:latin typeface="+mn-lt"/>
                <a:ea typeface="微軟正黑體" pitchFamily="34" charset="-120"/>
              </a:rPr>
              <a:t> Objects</a:t>
            </a:r>
            <a:endParaRPr lang="en-US" altLang="zh-TW" sz="2400" dirty="0">
              <a:latin typeface="+mn-lt"/>
              <a:ea typeface="微軟正黑體" pitchFamily="34" charset="-12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en-US" altLang="zh-TW" sz="2000" dirty="0" smtClean="0">
                <a:latin typeface="+mn-lt"/>
                <a:ea typeface="微軟正黑體" pitchFamily="34" charset="-120"/>
              </a:rPr>
              <a:t>Blob Object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en-US" altLang="zh-TW" sz="2000" dirty="0" smtClean="0">
                <a:latin typeface="+mn-lt"/>
                <a:ea typeface="微軟正黑體" pitchFamily="34" charset="-120"/>
              </a:rPr>
              <a:t>Tree Object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en-US" altLang="zh-TW" sz="2000" dirty="0" smtClean="0">
                <a:latin typeface="+mn-lt"/>
                <a:ea typeface="微軟正黑體" pitchFamily="34" charset="-120"/>
              </a:rPr>
              <a:t>Commit Object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en-US" altLang="zh-TW" sz="2000" dirty="0" smtClean="0">
                <a:latin typeface="+mn-lt"/>
                <a:ea typeface="微軟正黑體" pitchFamily="34" charset="-120"/>
              </a:rPr>
              <a:t>Tag Object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400" dirty="0" smtClean="0">
                <a:latin typeface="+mn-lt"/>
                <a:ea typeface="微軟正黑體" pitchFamily="34" charset="-120"/>
              </a:rPr>
              <a:t>Object Model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TW" sz="2400" dirty="0" err="1" smtClean="0">
                <a:latin typeface="+mn-lt"/>
                <a:ea typeface="微軟正黑體" pitchFamily="34" charset="-120"/>
              </a:rPr>
              <a:t>Git</a:t>
            </a:r>
            <a:r>
              <a:rPr lang="en-US" altLang="zh-TW" sz="2400" dirty="0" smtClean="0">
                <a:latin typeface="+mn-lt"/>
                <a:ea typeface="微軟正黑體" pitchFamily="34" charset="-120"/>
              </a:rPr>
              <a:t> directory, Working Directory and Staging Area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Everything Has Hash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dirty="0" smtClean="0"/>
              <a:t>All the information needed to represent the history of a project is stored in files referenced by a 40-digit "object name" that looks something like this:</a:t>
            </a:r>
          </a:p>
          <a:p>
            <a:pPr marL="457200" lvl="1" indent="0" algn="ctr">
              <a:lnSpc>
                <a:spcPct val="80000"/>
              </a:lnSpc>
              <a:buFont typeface="Arial" charset="0"/>
              <a:buNone/>
            </a:pPr>
            <a:endParaRPr lang="en-US" altLang="zh-TW" sz="2200" dirty="0" smtClean="0"/>
          </a:p>
          <a:p>
            <a:pPr marL="457200" lvl="1" indent="0">
              <a:lnSpc>
                <a:spcPct val="80000"/>
              </a:lnSpc>
              <a:buFont typeface="Arial" charset="0"/>
              <a:buNone/>
            </a:pPr>
            <a:r>
              <a:rPr lang="en-US" altLang="zh-TW" sz="2200" dirty="0" smtClean="0">
                <a:latin typeface="Courier New" pitchFamily="49" charset="0"/>
                <a:cs typeface="Courier New" pitchFamily="49" charset="0"/>
              </a:rPr>
              <a:t>6ff87c4664981e4397625791c8ea3bbb5f2279a3</a:t>
            </a:r>
          </a:p>
          <a:p>
            <a:pPr marL="457200" lvl="1" indent="0">
              <a:lnSpc>
                <a:spcPct val="80000"/>
              </a:lnSpc>
            </a:pPr>
            <a:endParaRPr lang="en-US" altLang="zh-TW" sz="2200" dirty="0" smtClean="0"/>
          </a:p>
          <a:p>
            <a:pPr>
              <a:lnSpc>
                <a:spcPct val="80000"/>
              </a:lnSpc>
            </a:pPr>
            <a:endParaRPr lang="en-US" altLang="zh-TW" sz="2500" dirty="0" smtClean="0"/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419493"/>
            <a:ext cx="25908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AA">
  <a:themeElements>
    <a:clrScheme name="AA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AA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A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6824</TotalTime>
  <Words>2371</Words>
  <Application>Microsoft Macintosh PowerPoint</Application>
  <PresentationFormat>On-screen Show (4:3)</PresentationFormat>
  <Paragraphs>472</Paragraphs>
  <Slides>65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65</vt:i4>
      </vt:variant>
    </vt:vector>
  </HeadingPairs>
  <TitlesOfParts>
    <vt:vector size="77" baseType="lpstr">
      <vt:lpstr>Calibri</vt:lpstr>
      <vt:lpstr>Cambria</vt:lpstr>
      <vt:lpstr>Courier New</vt:lpstr>
      <vt:lpstr>NSimSun</vt:lpstr>
      <vt:lpstr>Verdana</vt:lpstr>
      <vt:lpstr>Wingdings</vt:lpstr>
      <vt:lpstr>微軟正黑體</vt:lpstr>
      <vt:lpstr>新細明體</vt:lpstr>
      <vt:lpstr>Arial</vt:lpstr>
      <vt:lpstr>1_自訂設計</vt:lpstr>
      <vt:lpstr>AAA</vt:lpstr>
      <vt:lpstr>自訂設計</vt:lpstr>
      <vt:lpstr>Introduction to GIT</vt:lpstr>
      <vt:lpstr>Outlines</vt:lpstr>
      <vt:lpstr>Introduction</vt:lpstr>
      <vt:lpstr>Distributed vs. Centralized</vt:lpstr>
      <vt:lpstr>Snapshots vs. Differences</vt:lpstr>
      <vt:lpstr>Version Control Products</vt:lpstr>
      <vt:lpstr>Birth of Git</vt:lpstr>
      <vt:lpstr>Git Internal</vt:lpstr>
      <vt:lpstr>Everything Has Hash</vt:lpstr>
      <vt:lpstr>Git Objects</vt:lpstr>
      <vt:lpstr>Blob Object</vt:lpstr>
      <vt:lpstr>Tree Object</vt:lpstr>
      <vt:lpstr>Commit Object</vt:lpstr>
      <vt:lpstr>Commit Object</vt:lpstr>
      <vt:lpstr>Tag Object</vt:lpstr>
      <vt:lpstr>Object Model</vt:lpstr>
      <vt:lpstr>Object Model</vt:lpstr>
      <vt:lpstr>Object Model</vt:lpstr>
      <vt:lpstr>Object Model</vt:lpstr>
      <vt:lpstr>Object Model</vt:lpstr>
      <vt:lpstr>Object Model</vt:lpstr>
      <vt:lpstr>Object Model</vt:lpstr>
      <vt:lpstr>Object Model</vt:lpstr>
      <vt:lpstr>Object Model</vt:lpstr>
      <vt:lpstr>Object Model</vt:lpstr>
      <vt:lpstr>Object Model</vt:lpstr>
      <vt:lpstr>Object Model</vt:lpstr>
      <vt:lpstr>Git Directory</vt:lpstr>
      <vt:lpstr>Git Working Directory</vt:lpstr>
      <vt:lpstr>Git Staging Area: The Index</vt:lpstr>
      <vt:lpstr>States Switch Among Three</vt:lpstr>
      <vt:lpstr>Working with Git</vt:lpstr>
      <vt:lpstr>First Time Git Setup</vt:lpstr>
      <vt:lpstr>Getting Help</vt:lpstr>
      <vt:lpstr>Getting a Git Repository</vt:lpstr>
      <vt:lpstr>Diffs</vt:lpstr>
      <vt:lpstr>Object References</vt:lpstr>
      <vt:lpstr>File Status Work Flow</vt:lpstr>
      <vt:lpstr>Check File Status</vt:lpstr>
      <vt:lpstr>Commit</vt:lpstr>
      <vt:lpstr>Commit Object Model</vt:lpstr>
      <vt:lpstr>Commit Object Model</vt:lpstr>
      <vt:lpstr>Commit Object Model</vt:lpstr>
      <vt:lpstr>Commit Object Model</vt:lpstr>
      <vt:lpstr>Commit Object Model</vt:lpstr>
      <vt:lpstr>Commit Object Model</vt:lpstr>
      <vt:lpstr>Commit Guidelines</vt:lpstr>
      <vt:lpstr>Commit Message Guidelines</vt:lpstr>
      <vt:lpstr>View the Commit History</vt:lpstr>
      <vt:lpstr>Undoing Things</vt:lpstr>
      <vt:lpstr>Merging vs. Rebasing</vt:lpstr>
      <vt:lpstr>Remote Branches</vt:lpstr>
      <vt:lpstr>Remote Branches</vt:lpstr>
      <vt:lpstr>Remote Branches</vt:lpstr>
      <vt:lpstr>Mutiple Remote Branches</vt:lpstr>
      <vt:lpstr>Remote Branches</vt:lpstr>
      <vt:lpstr>Git Tools</vt:lpstr>
      <vt:lpstr>git-daemon</vt:lpstr>
      <vt:lpstr>SmartGit Client</vt:lpstr>
      <vt:lpstr>CVS2GIT</vt:lpstr>
      <vt:lpstr>CVS2GIT Conversion Steps</vt:lpstr>
      <vt:lpstr>CVS2GIT: cvs2svn-2.3.0/run.sh</vt:lpstr>
      <vt:lpstr>CVS2GIT: gitrepo/run.sh</vt:lpstr>
      <vt:lpstr>Git Statistics</vt:lpstr>
      <vt:lpstr>References</vt:lpstr>
    </vt:vector>
  </TitlesOfParts>
  <Company>CMT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Microsoft Office User</cp:lastModifiedBy>
  <cp:revision>625</cp:revision>
  <dcterms:created xsi:type="dcterms:W3CDTF">2008-10-09T09:59:25Z</dcterms:created>
  <dcterms:modified xsi:type="dcterms:W3CDTF">2017-03-13T15:56:37Z</dcterms:modified>
</cp:coreProperties>
</file>