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514350" cy="6858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1033240"/>
            <a:ext cx="428625" cy="42862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604990"/>
            <a:ext cx="642938" cy="51435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898" y="660797"/>
            <a:ext cx="482203" cy="4286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813703" y="1489472"/>
            <a:ext cx="5588031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Kế hoạch Phát triển</a:t>
            </a:r>
            <a:endParaRPr lang="en-US" sz="3375" dirty="0"/>
          </a:p>
        </p:txBody>
      </p:sp>
      <p:sp>
        <p:nvSpPr>
          <p:cNvPr id="8" name="Shape 1"/>
          <p:cNvSpPr/>
          <p:nvPr/>
        </p:nvSpPr>
        <p:spPr>
          <a:xfrm>
            <a:off x="1813703" y="2196703"/>
            <a:ext cx="5516594" cy="428625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9" name="Text 2"/>
          <p:cNvSpPr/>
          <p:nvPr/>
        </p:nvSpPr>
        <p:spPr>
          <a:xfrm>
            <a:off x="1813703" y="2196703"/>
            <a:ext cx="558803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4CAF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Ứng dụng Quản lý Dự án Flutter</a:t>
            </a:r>
            <a:endParaRPr lang="en-US" sz="2700" dirty="0"/>
          </a:p>
        </p:txBody>
      </p:sp>
      <p:sp>
        <p:nvSpPr>
          <p:cNvPr id="10" name="Shape 3"/>
          <p:cNvSpPr/>
          <p:nvPr/>
        </p:nvSpPr>
        <p:spPr>
          <a:xfrm>
            <a:off x="1813703" y="2853928"/>
            <a:ext cx="5516594" cy="1000125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1" name="Text 4"/>
          <p:cNvSpPr/>
          <p:nvPr/>
        </p:nvSpPr>
        <p:spPr>
          <a:xfrm>
            <a:off x="2042303" y="3082528"/>
            <a:ext cx="513083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Tương tự monday.com - Tối ưu cho Mobile</a:t>
            </a:r>
            <a:endParaRPr lang="en-US" sz="1350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707" y="3439716"/>
            <a:ext cx="171450" cy="17145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3226882" y="3425428"/>
            <a:ext cx="58037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 tuần</a:t>
            </a:r>
            <a:endParaRPr lang="en-US" sz="1125" dirty="0"/>
          </a:p>
        </p:txBody>
      </p:sp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4418" y="3439716"/>
            <a:ext cx="214313" cy="1714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4264456" y="3425428"/>
            <a:ext cx="92826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developers</a:t>
            </a:r>
            <a:endParaRPr lang="en-US" sz="1125" dirty="0"/>
          </a:p>
        </p:txBody>
      </p:sp>
      <p:pic>
        <p:nvPicPr>
          <p:cNvPr id="1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887" y="3439716"/>
            <a:ext cx="107156" cy="171450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5542769" y="3425428"/>
            <a:ext cx="70296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$15K-25K</a:t>
            </a:r>
            <a:endParaRPr lang="en-US" sz="1125" dirty="0"/>
          </a:p>
        </p:txBody>
      </p:sp>
      <p:sp>
        <p:nvSpPr>
          <p:cNvPr id="18" name="Text 8"/>
          <p:cNvSpPr/>
          <p:nvPr/>
        </p:nvSpPr>
        <p:spPr>
          <a:xfrm>
            <a:off x="1813703" y="4082653"/>
            <a:ext cx="558803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Manus AI - Project Planning &amp; Architecture Design</a:t>
            </a:r>
            <a:endParaRPr lang="en-US" sz="1013" dirty="0"/>
          </a:p>
        </p:txBody>
      </p:sp>
      <p:sp>
        <p:nvSpPr>
          <p:cNvPr id="19" name="Text 9"/>
          <p:cNvSpPr/>
          <p:nvPr/>
        </p:nvSpPr>
        <p:spPr>
          <a:xfrm>
            <a:off x="1813703" y="4339828"/>
            <a:ext cx="55880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Ngày: 18/06/2025</a:t>
            </a:r>
            <a:endParaRPr lang="en-US" sz="78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5296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 Metrics &amp; KPIs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114800" y="714375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342900" y="914400"/>
            <a:ext cx="2705081" cy="1814513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90" y="1057275"/>
            <a:ext cx="241102" cy="2143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85775" y="1357313"/>
            <a:ext cx="2490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KPIs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485775" y="1643063"/>
            <a:ext cx="67801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Launch time:</a:t>
            </a:r>
            <a:endParaRPr lang="en-US" sz="788" dirty="0"/>
          </a:p>
        </p:txBody>
      </p:sp>
      <p:sp>
        <p:nvSpPr>
          <p:cNvPr id="9" name="Text 5"/>
          <p:cNvSpPr/>
          <p:nvPr/>
        </p:nvSpPr>
        <p:spPr>
          <a:xfrm>
            <a:off x="2716774" y="1643063"/>
            <a:ext cx="2597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3s</a:t>
            </a:r>
            <a:endParaRPr lang="en-US" sz="788" dirty="0"/>
          </a:p>
        </p:txBody>
      </p:sp>
      <p:sp>
        <p:nvSpPr>
          <p:cNvPr id="10" name="Text 6"/>
          <p:cNvSpPr/>
          <p:nvPr/>
        </p:nvSpPr>
        <p:spPr>
          <a:xfrm>
            <a:off x="485775" y="1843088"/>
            <a:ext cx="7143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response:</a:t>
            </a:r>
            <a:endParaRPr lang="en-US" sz="788" dirty="0"/>
          </a:p>
        </p:txBody>
      </p:sp>
      <p:sp>
        <p:nvSpPr>
          <p:cNvPr id="11" name="Text 7"/>
          <p:cNvSpPr/>
          <p:nvPr/>
        </p:nvSpPr>
        <p:spPr>
          <a:xfrm>
            <a:off x="2716774" y="1843088"/>
            <a:ext cx="2597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2s</a:t>
            </a:r>
            <a:endParaRPr lang="en-US" sz="788" dirty="0"/>
          </a:p>
        </p:txBody>
      </p:sp>
      <p:sp>
        <p:nvSpPr>
          <p:cNvPr id="12" name="Text 8"/>
          <p:cNvSpPr/>
          <p:nvPr/>
        </p:nvSpPr>
        <p:spPr>
          <a:xfrm>
            <a:off x="485775" y="2043113"/>
            <a:ext cx="580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Crash rate:</a:t>
            </a:r>
            <a:endParaRPr lang="en-US" sz="788" dirty="0"/>
          </a:p>
        </p:txBody>
      </p:sp>
      <p:sp>
        <p:nvSpPr>
          <p:cNvPr id="13" name="Text 9"/>
          <p:cNvSpPr/>
          <p:nvPr/>
        </p:nvSpPr>
        <p:spPr>
          <a:xfrm>
            <a:off x="2681557" y="2043113"/>
            <a:ext cx="2949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1%</a:t>
            </a:r>
            <a:endParaRPr lang="en-US" sz="788" dirty="0"/>
          </a:p>
        </p:txBody>
      </p:sp>
      <p:sp>
        <p:nvSpPr>
          <p:cNvPr id="14" name="Text 10"/>
          <p:cNvSpPr/>
          <p:nvPr/>
        </p:nvSpPr>
        <p:spPr>
          <a:xfrm>
            <a:off x="485775" y="2243138"/>
            <a:ext cx="7403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coverage:</a:t>
            </a:r>
            <a:endParaRPr lang="en-US" sz="788" dirty="0"/>
          </a:p>
        </p:txBody>
      </p:sp>
      <p:sp>
        <p:nvSpPr>
          <p:cNvPr id="15" name="Text 11"/>
          <p:cNvSpPr/>
          <p:nvPr/>
        </p:nvSpPr>
        <p:spPr>
          <a:xfrm>
            <a:off x="2624351" y="2243138"/>
            <a:ext cx="35219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80%</a:t>
            </a:r>
            <a:endParaRPr lang="en-US" sz="788" dirty="0"/>
          </a:p>
        </p:txBody>
      </p:sp>
      <p:sp>
        <p:nvSpPr>
          <p:cNvPr id="16" name="Text 12"/>
          <p:cNvSpPr/>
          <p:nvPr/>
        </p:nvSpPr>
        <p:spPr>
          <a:xfrm>
            <a:off x="485775" y="2443163"/>
            <a:ext cx="4446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Uptime:</a:t>
            </a:r>
            <a:endParaRPr lang="en-US" sz="788" dirty="0"/>
          </a:p>
        </p:txBody>
      </p:sp>
      <p:sp>
        <p:nvSpPr>
          <p:cNvPr id="17" name="Text 13"/>
          <p:cNvSpPr/>
          <p:nvPr/>
        </p:nvSpPr>
        <p:spPr>
          <a:xfrm>
            <a:off x="2540357" y="2443163"/>
            <a:ext cx="4361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99.5%</a:t>
            </a:r>
            <a:endParaRPr lang="en-US" sz="788" dirty="0"/>
          </a:p>
        </p:txBody>
      </p:sp>
      <p:sp>
        <p:nvSpPr>
          <p:cNvPr id="18" name="Shape 14"/>
          <p:cNvSpPr/>
          <p:nvPr/>
        </p:nvSpPr>
        <p:spPr>
          <a:xfrm>
            <a:off x="3219431" y="914400"/>
            <a:ext cx="2705109" cy="1814513"/>
          </a:xfrm>
          <a:prstGeom prst="rect">
            <a:avLst/>
          </a:prstGeom>
          <a:solidFill>
            <a:srgbClr val="059669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16" y="1057275"/>
            <a:ext cx="214313" cy="214313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3362306" y="1357313"/>
            <a:ext cx="24907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KPIs</a:t>
            </a:r>
            <a:endParaRPr lang="en-US" sz="1013" dirty="0"/>
          </a:p>
        </p:txBody>
      </p:sp>
      <p:sp>
        <p:nvSpPr>
          <p:cNvPr id="21" name="Text 16"/>
          <p:cNvSpPr/>
          <p:nvPr/>
        </p:nvSpPr>
        <p:spPr>
          <a:xfrm>
            <a:off x="3362306" y="1643063"/>
            <a:ext cx="11021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Downloads (Month 1):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5468820" y="1643063"/>
            <a:ext cx="3842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1,000+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3362306" y="1843088"/>
            <a:ext cx="7864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DAU (Month 3):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5552815" y="1843088"/>
            <a:ext cx="3002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500+</a:t>
            </a:r>
            <a:endParaRPr lang="en-US" sz="788" dirty="0"/>
          </a:p>
        </p:txBody>
      </p:sp>
      <p:sp>
        <p:nvSpPr>
          <p:cNvPr id="25" name="Text 20"/>
          <p:cNvSpPr/>
          <p:nvPr/>
        </p:nvSpPr>
        <p:spPr>
          <a:xfrm>
            <a:off x="3362306" y="2043113"/>
            <a:ext cx="81734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Retention (30d):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5584124" y="2043113"/>
            <a:ext cx="2689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788" dirty="0"/>
          </a:p>
        </p:txBody>
      </p:sp>
      <p:sp>
        <p:nvSpPr>
          <p:cNvPr id="27" name="Text 22"/>
          <p:cNvSpPr/>
          <p:nvPr/>
        </p:nvSpPr>
        <p:spPr>
          <a:xfrm>
            <a:off x="3362306" y="2243138"/>
            <a:ext cx="8650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 Store rating:</a:t>
            </a:r>
            <a:endParaRPr lang="en-US" sz="788" dirty="0"/>
          </a:p>
        </p:txBody>
      </p:sp>
      <p:sp>
        <p:nvSpPr>
          <p:cNvPr id="28" name="Text 23"/>
          <p:cNvSpPr/>
          <p:nvPr/>
        </p:nvSpPr>
        <p:spPr>
          <a:xfrm>
            <a:off x="5557224" y="2243138"/>
            <a:ext cx="29588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4.0</a:t>
            </a:r>
            <a:endParaRPr lang="en-US" sz="788" dirty="0"/>
          </a:p>
        </p:txBody>
      </p:sp>
      <p:sp>
        <p:nvSpPr>
          <p:cNvPr id="29" name="Text 24"/>
          <p:cNvSpPr/>
          <p:nvPr/>
        </p:nvSpPr>
        <p:spPr>
          <a:xfrm>
            <a:off x="3362306" y="2443163"/>
            <a:ext cx="90616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adoption:</a:t>
            </a:r>
            <a:endParaRPr lang="en-US" sz="788" dirty="0"/>
          </a:p>
        </p:txBody>
      </p:sp>
      <p:sp>
        <p:nvSpPr>
          <p:cNvPr id="30" name="Text 25"/>
          <p:cNvSpPr/>
          <p:nvPr/>
        </p:nvSpPr>
        <p:spPr>
          <a:xfrm>
            <a:off x="5584124" y="2443163"/>
            <a:ext cx="2689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</a:t>
            </a:r>
            <a:endParaRPr lang="en-US" sz="788" dirty="0"/>
          </a:p>
        </p:txBody>
      </p:sp>
      <p:sp>
        <p:nvSpPr>
          <p:cNvPr id="31" name="Shape 26"/>
          <p:cNvSpPr/>
          <p:nvPr/>
        </p:nvSpPr>
        <p:spPr>
          <a:xfrm>
            <a:off x="6095991" y="914400"/>
            <a:ext cx="2705081" cy="1814513"/>
          </a:xfrm>
          <a:prstGeom prst="rect">
            <a:avLst/>
          </a:prstGeom>
          <a:solidFill>
            <a:srgbClr val="7C3AED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586" y="1057275"/>
            <a:ext cx="267891" cy="214313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6238866" y="1357313"/>
            <a:ext cx="249076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KPIs</a:t>
            </a:r>
            <a:endParaRPr lang="en-US" sz="1013" dirty="0"/>
          </a:p>
        </p:txBody>
      </p:sp>
      <p:sp>
        <p:nvSpPr>
          <p:cNvPr id="34" name="Text 28"/>
          <p:cNvSpPr/>
          <p:nvPr/>
        </p:nvSpPr>
        <p:spPr>
          <a:xfrm>
            <a:off x="6238866" y="1643063"/>
            <a:ext cx="85925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Task completion: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8377442" y="1643063"/>
            <a:ext cx="35219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90%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6238866" y="1843088"/>
            <a:ext cx="79574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error rate: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8434648" y="1843088"/>
            <a:ext cx="2949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5%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6238866" y="2043113"/>
            <a:ext cx="88244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 duration: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8336645" y="2043113"/>
            <a:ext cx="3929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5min</a:t>
            </a:r>
            <a:endParaRPr lang="en-US" sz="788" dirty="0"/>
          </a:p>
        </p:txBody>
      </p:sp>
      <p:sp>
        <p:nvSpPr>
          <p:cNvPr id="40" name="Text 34"/>
          <p:cNvSpPr/>
          <p:nvPr/>
        </p:nvSpPr>
        <p:spPr>
          <a:xfrm>
            <a:off x="6238866" y="2243138"/>
            <a:ext cx="5748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NPS Score:</a:t>
            </a:r>
            <a:endParaRPr lang="en-US" sz="788" dirty="0"/>
          </a:p>
        </p:txBody>
      </p:sp>
      <p:sp>
        <p:nvSpPr>
          <p:cNvPr id="41" name="Text 35"/>
          <p:cNvSpPr/>
          <p:nvPr/>
        </p:nvSpPr>
        <p:spPr>
          <a:xfrm>
            <a:off x="8460572" y="2243138"/>
            <a:ext cx="2690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50</a:t>
            </a:r>
            <a:endParaRPr lang="en-US" sz="788" dirty="0"/>
          </a:p>
        </p:txBody>
      </p:sp>
      <p:sp>
        <p:nvSpPr>
          <p:cNvPr id="42" name="Text 36"/>
          <p:cNvSpPr/>
          <p:nvPr/>
        </p:nvSpPr>
        <p:spPr>
          <a:xfrm>
            <a:off x="6238866" y="2443163"/>
            <a:ext cx="6418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Satisfaction:</a:t>
            </a:r>
            <a:endParaRPr lang="en-US" sz="788" dirty="0"/>
          </a:p>
        </p:txBody>
      </p:sp>
      <p:sp>
        <p:nvSpPr>
          <p:cNvPr id="43" name="Text 37"/>
          <p:cNvSpPr/>
          <p:nvPr/>
        </p:nvSpPr>
        <p:spPr>
          <a:xfrm>
            <a:off x="8339351" y="2443163"/>
            <a:ext cx="39028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4.2/5</a:t>
            </a:r>
            <a:endParaRPr lang="en-US" sz="788" dirty="0"/>
          </a:p>
        </p:txBody>
      </p:sp>
      <p:sp>
        <p:nvSpPr>
          <p:cNvPr id="44" name="Shape 38"/>
          <p:cNvSpPr/>
          <p:nvPr/>
        </p:nvSpPr>
        <p:spPr>
          <a:xfrm>
            <a:off x="342900" y="2900363"/>
            <a:ext cx="6300788" cy="18145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Text 39"/>
          <p:cNvSpPr/>
          <p:nvPr/>
        </p:nvSpPr>
        <p:spPr>
          <a:xfrm>
            <a:off x="485775" y="3043238"/>
            <a:ext cx="608647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Long-term Roadmap</a:t>
            </a:r>
            <a:endParaRPr lang="en-US" sz="1125" dirty="0"/>
          </a:p>
        </p:txBody>
      </p:sp>
      <p:sp>
        <p:nvSpPr>
          <p:cNvPr id="46" name="Shape 40"/>
          <p:cNvSpPr/>
          <p:nvPr/>
        </p:nvSpPr>
        <p:spPr>
          <a:xfrm>
            <a:off x="1259672" y="3357563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47" name="Text 41"/>
          <p:cNvSpPr/>
          <p:nvPr/>
        </p:nvSpPr>
        <p:spPr>
          <a:xfrm>
            <a:off x="1394343" y="3429000"/>
            <a:ext cx="1449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13" dirty="0"/>
          </a:p>
        </p:txBody>
      </p:sp>
      <p:sp>
        <p:nvSpPr>
          <p:cNvPr id="48" name="Text 42"/>
          <p:cNvSpPr/>
          <p:nvPr/>
        </p:nvSpPr>
        <p:spPr>
          <a:xfrm>
            <a:off x="485775" y="3786188"/>
            <a:ext cx="19621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1</a:t>
            </a:r>
            <a:endParaRPr lang="en-US" sz="900" dirty="0"/>
          </a:p>
        </p:txBody>
      </p:sp>
      <p:sp>
        <p:nvSpPr>
          <p:cNvPr id="49" name="Text 43"/>
          <p:cNvSpPr/>
          <p:nvPr/>
        </p:nvSpPr>
        <p:spPr>
          <a:xfrm>
            <a:off x="485775" y="4014788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Advanced reporting</a:t>
            </a:r>
            <a:endParaRPr lang="en-US" sz="675" dirty="0"/>
          </a:p>
        </p:txBody>
      </p:sp>
      <p:sp>
        <p:nvSpPr>
          <p:cNvPr id="50" name="Text 44"/>
          <p:cNvSpPr/>
          <p:nvPr/>
        </p:nvSpPr>
        <p:spPr>
          <a:xfrm>
            <a:off x="485775" y="4157663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 tracking</a:t>
            </a:r>
            <a:endParaRPr lang="en-US" sz="675" dirty="0"/>
          </a:p>
        </p:txBody>
      </p:sp>
      <p:sp>
        <p:nvSpPr>
          <p:cNvPr id="51" name="Text 45"/>
          <p:cNvSpPr/>
          <p:nvPr/>
        </p:nvSpPr>
        <p:spPr>
          <a:xfrm>
            <a:off x="485775" y="4300538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Gantt charts</a:t>
            </a:r>
            <a:endParaRPr lang="en-US" sz="675" dirty="0"/>
          </a:p>
        </p:txBody>
      </p:sp>
      <p:sp>
        <p:nvSpPr>
          <p:cNvPr id="52" name="Text 46"/>
          <p:cNvSpPr/>
          <p:nvPr/>
        </p:nvSpPr>
        <p:spPr>
          <a:xfrm>
            <a:off x="485775" y="4443413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Custom fields</a:t>
            </a:r>
            <a:endParaRPr lang="en-US" sz="675" dirty="0"/>
          </a:p>
        </p:txBody>
      </p:sp>
      <p:sp>
        <p:nvSpPr>
          <p:cNvPr id="53" name="Shape 47"/>
          <p:cNvSpPr/>
          <p:nvPr/>
        </p:nvSpPr>
        <p:spPr>
          <a:xfrm>
            <a:off x="3321816" y="3357563"/>
            <a:ext cx="342900" cy="342900"/>
          </a:xfrm>
          <a:prstGeom prst="ellipse">
            <a:avLst/>
          </a:prstGeom>
          <a:solidFill>
            <a:srgbClr val="D1FAE5"/>
          </a:solidFill>
          <a:ln/>
        </p:spPr>
      </p:sp>
      <p:sp>
        <p:nvSpPr>
          <p:cNvPr id="54" name="Text 48"/>
          <p:cNvSpPr/>
          <p:nvPr/>
        </p:nvSpPr>
        <p:spPr>
          <a:xfrm>
            <a:off x="3456487" y="3429000"/>
            <a:ext cx="1449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13" dirty="0"/>
          </a:p>
        </p:txBody>
      </p:sp>
      <p:sp>
        <p:nvSpPr>
          <p:cNvPr id="55" name="Text 49"/>
          <p:cNvSpPr/>
          <p:nvPr/>
        </p:nvSpPr>
        <p:spPr>
          <a:xfrm>
            <a:off x="2547919" y="3786188"/>
            <a:ext cx="196215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2</a:t>
            </a:r>
            <a:endParaRPr lang="en-US" sz="900" dirty="0"/>
          </a:p>
        </p:txBody>
      </p:sp>
      <p:sp>
        <p:nvSpPr>
          <p:cNvPr id="56" name="Text 50"/>
          <p:cNvSpPr/>
          <p:nvPr/>
        </p:nvSpPr>
        <p:spPr>
          <a:xfrm>
            <a:off x="2547919" y="4014788"/>
            <a:ext cx="196215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Web application</a:t>
            </a:r>
            <a:endParaRPr lang="en-US" sz="675" dirty="0"/>
          </a:p>
        </p:txBody>
      </p:sp>
      <p:sp>
        <p:nvSpPr>
          <p:cNvPr id="57" name="Text 51"/>
          <p:cNvSpPr/>
          <p:nvPr/>
        </p:nvSpPr>
        <p:spPr>
          <a:xfrm>
            <a:off x="2547919" y="4157663"/>
            <a:ext cx="196215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Desktop apps</a:t>
            </a:r>
            <a:endParaRPr lang="en-US" sz="675" dirty="0"/>
          </a:p>
        </p:txBody>
      </p:sp>
      <p:sp>
        <p:nvSpPr>
          <p:cNvPr id="58" name="Text 52"/>
          <p:cNvSpPr/>
          <p:nvPr/>
        </p:nvSpPr>
        <p:spPr>
          <a:xfrm>
            <a:off x="2547919" y="4300538"/>
            <a:ext cx="196215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Project templates</a:t>
            </a:r>
            <a:endParaRPr lang="en-US" sz="675" dirty="0"/>
          </a:p>
        </p:txBody>
      </p:sp>
      <p:sp>
        <p:nvSpPr>
          <p:cNvPr id="59" name="Text 53"/>
          <p:cNvSpPr/>
          <p:nvPr/>
        </p:nvSpPr>
        <p:spPr>
          <a:xfrm>
            <a:off x="2547919" y="4443413"/>
            <a:ext cx="196215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Enterprise features</a:t>
            </a:r>
            <a:endParaRPr lang="en-US" sz="675" dirty="0"/>
          </a:p>
        </p:txBody>
      </p:sp>
      <p:sp>
        <p:nvSpPr>
          <p:cNvPr id="60" name="Shape 54"/>
          <p:cNvSpPr/>
          <p:nvPr/>
        </p:nvSpPr>
        <p:spPr>
          <a:xfrm>
            <a:off x="5383988" y="3357563"/>
            <a:ext cx="342900" cy="342900"/>
          </a:xfrm>
          <a:prstGeom prst="ellipse">
            <a:avLst/>
          </a:prstGeom>
          <a:solidFill>
            <a:srgbClr val="EDE9FE"/>
          </a:solidFill>
          <a:ln/>
        </p:spPr>
      </p:sp>
      <p:sp>
        <p:nvSpPr>
          <p:cNvPr id="61" name="Text 55"/>
          <p:cNvSpPr/>
          <p:nvPr/>
        </p:nvSpPr>
        <p:spPr>
          <a:xfrm>
            <a:off x="5518658" y="3429000"/>
            <a:ext cx="1449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13" dirty="0"/>
          </a:p>
        </p:txBody>
      </p:sp>
      <p:sp>
        <p:nvSpPr>
          <p:cNvPr id="62" name="Text 56"/>
          <p:cNvSpPr/>
          <p:nvPr/>
        </p:nvSpPr>
        <p:spPr>
          <a:xfrm>
            <a:off x="4610091" y="3786188"/>
            <a:ext cx="19621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</a:t>
            </a:r>
            <a:endParaRPr lang="en-US" sz="900" dirty="0"/>
          </a:p>
        </p:txBody>
      </p:sp>
      <p:sp>
        <p:nvSpPr>
          <p:cNvPr id="63" name="Text 57"/>
          <p:cNvSpPr/>
          <p:nvPr/>
        </p:nvSpPr>
        <p:spPr>
          <a:xfrm>
            <a:off x="4610091" y="4014788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AI recommendations</a:t>
            </a:r>
            <a:endParaRPr lang="en-US" sz="675" dirty="0"/>
          </a:p>
        </p:txBody>
      </p:sp>
      <p:sp>
        <p:nvSpPr>
          <p:cNvPr id="64" name="Text 58"/>
          <p:cNvSpPr/>
          <p:nvPr/>
        </p:nvSpPr>
        <p:spPr>
          <a:xfrm>
            <a:off x="4610091" y="4157663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Voice commands</a:t>
            </a:r>
            <a:endParaRPr lang="en-US" sz="675" dirty="0"/>
          </a:p>
        </p:txBody>
      </p:sp>
      <p:sp>
        <p:nvSpPr>
          <p:cNvPr id="65" name="Text 59"/>
          <p:cNvSpPr/>
          <p:nvPr/>
        </p:nvSpPr>
        <p:spPr>
          <a:xfrm>
            <a:off x="4610091" y="4300538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AR/VR collaboration</a:t>
            </a:r>
            <a:endParaRPr lang="en-US" sz="675" dirty="0"/>
          </a:p>
        </p:txBody>
      </p:sp>
      <p:sp>
        <p:nvSpPr>
          <p:cNvPr id="66" name="Text 60"/>
          <p:cNvSpPr/>
          <p:nvPr/>
        </p:nvSpPr>
        <p:spPr>
          <a:xfrm>
            <a:off x="4610091" y="4443413"/>
            <a:ext cx="1962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Advanced automation</a:t>
            </a:r>
            <a:endParaRPr lang="en-US" sz="675" dirty="0"/>
          </a:p>
        </p:txBody>
      </p:sp>
      <p:sp>
        <p:nvSpPr>
          <p:cNvPr id="67" name="Shape 61"/>
          <p:cNvSpPr/>
          <p:nvPr/>
        </p:nvSpPr>
        <p:spPr>
          <a:xfrm>
            <a:off x="6815138" y="2900363"/>
            <a:ext cx="1985963" cy="1814513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6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963" y="3286125"/>
            <a:ext cx="214313" cy="214313"/>
          </a:xfrm>
          <a:prstGeom prst="rect">
            <a:avLst/>
          </a:prstGeom>
        </p:spPr>
      </p:pic>
      <p:sp>
        <p:nvSpPr>
          <p:cNvPr id="69" name="Text 62"/>
          <p:cNvSpPr/>
          <p:nvPr/>
        </p:nvSpPr>
        <p:spPr>
          <a:xfrm>
            <a:off x="6958013" y="3586163"/>
            <a:ext cx="17716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Ready to Start</a:t>
            </a:r>
            <a:endParaRPr lang="en-US" sz="1013" dirty="0"/>
          </a:p>
        </p:txBody>
      </p:sp>
      <p:sp>
        <p:nvSpPr>
          <p:cNvPr id="70" name="Text 63"/>
          <p:cNvSpPr/>
          <p:nvPr/>
        </p:nvSpPr>
        <p:spPr>
          <a:xfrm>
            <a:off x="6958013" y="3843338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 weeks to MVP</a:t>
            </a:r>
            <a:endParaRPr lang="en-US" sz="788" dirty="0"/>
          </a:p>
        </p:txBody>
      </p:sp>
      <p:sp>
        <p:nvSpPr>
          <p:cNvPr id="71" name="Text 64"/>
          <p:cNvSpPr/>
          <p:nvPr/>
        </p:nvSpPr>
        <p:spPr>
          <a:xfrm>
            <a:off x="6958013" y="4014788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Strong ROI potential</a:t>
            </a:r>
            <a:endParaRPr lang="en-US" sz="788" dirty="0"/>
          </a:p>
        </p:txBody>
      </p:sp>
      <p:sp>
        <p:nvSpPr>
          <p:cNvPr id="72" name="Text 65"/>
          <p:cNvSpPr/>
          <p:nvPr/>
        </p:nvSpPr>
        <p:spPr>
          <a:xfrm>
            <a:off x="6958013" y="4186238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 architecture</a:t>
            </a: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Tổng quan Dự án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285875"/>
            <a:ext cx="4000500" cy="19359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685800" y="1514475"/>
            <a:ext cx="342900" cy="364331"/>
          </a:xfrm>
          <a:prstGeom prst="ellipse">
            <a:avLst/>
          </a:prstGeom>
          <a:solidFill>
            <a:srgbClr val="3B82F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00200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43000" y="1582341"/>
            <a:ext cx="81913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Mục tiêu</a:t>
            </a:r>
            <a:endParaRPr lang="en-US" sz="13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78831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85825" y="2050256"/>
            <a:ext cx="202586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Ứng dụng quản lý dự án mobile-first</a:t>
            </a:r>
            <a:endParaRPr lang="en-US" sz="9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336006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85825" y="2307431"/>
            <a:ext cx="189967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Trải nghiệm người dùng mượt mà</a:t>
            </a:r>
            <a:endParaRPr lang="en-US" sz="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593181"/>
            <a:ext cx="114300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885825" y="2564606"/>
            <a:ext cx="140235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Cộng tác nhóm real-time</a:t>
            </a:r>
            <a:endParaRPr lang="en-US" sz="900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850356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885825" y="2821781"/>
            <a:ext cx="140201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Kiến trúc có thể mở rộng</a:t>
            </a:r>
            <a:endParaRPr lang="en-US" sz="900" dirty="0"/>
          </a:p>
        </p:txBody>
      </p:sp>
      <p:sp>
        <p:nvSpPr>
          <p:cNvPr id="17" name="Shape 9"/>
          <p:cNvSpPr/>
          <p:nvPr/>
        </p:nvSpPr>
        <p:spPr>
          <a:xfrm>
            <a:off x="457200" y="3393281"/>
            <a:ext cx="4000500" cy="14501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0"/>
          <p:cNvSpPr/>
          <p:nvPr/>
        </p:nvSpPr>
        <p:spPr>
          <a:xfrm>
            <a:off x="685800" y="3621881"/>
            <a:ext cx="300038" cy="364331"/>
          </a:xfrm>
          <a:prstGeom prst="roundRect">
            <a:avLst/>
          </a:prstGeom>
          <a:solidFill>
            <a:srgbClr val="10B981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3707606"/>
            <a:ext cx="128588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1100138" y="3689747"/>
            <a:ext cx="82806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</a:t>
            </a:r>
            <a:endParaRPr lang="en-US" sz="1350" dirty="0"/>
          </a:p>
        </p:txBody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" y="4157663"/>
            <a:ext cx="192881" cy="257175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685800" y="4471988"/>
            <a:ext cx="2643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iOS</a:t>
            </a:r>
            <a:endParaRPr lang="en-US" sz="788" dirty="0"/>
          </a:p>
        </p:txBody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49556" y="4157663"/>
            <a:ext cx="289322" cy="257175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2203679" y="4471988"/>
            <a:ext cx="45251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Android</a:t>
            </a:r>
            <a:endParaRPr lang="en-US" sz="788" dirty="0"/>
          </a:p>
        </p:txBody>
      </p:sp>
      <p:sp>
        <p:nvSpPr>
          <p:cNvPr id="25" name="Text 14"/>
          <p:cNvSpPr/>
          <p:nvPr/>
        </p:nvSpPr>
        <p:spPr>
          <a:xfrm>
            <a:off x="3909752" y="4400550"/>
            <a:ext cx="3907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</a:t>
            </a:r>
            <a:endParaRPr lang="en-US" sz="788" dirty="0"/>
          </a:p>
        </p:txBody>
      </p:sp>
      <p:sp>
        <p:nvSpPr>
          <p:cNvPr id="26" name="Shape 15"/>
          <p:cNvSpPr/>
          <p:nvPr/>
        </p:nvSpPr>
        <p:spPr>
          <a:xfrm>
            <a:off x="4686300" y="1285875"/>
            <a:ext cx="1943100" cy="1071563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2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64088" y="1457325"/>
            <a:ext cx="187523" cy="214313"/>
          </a:xfrm>
          <a:prstGeom prst="rect">
            <a:avLst/>
          </a:prstGeom>
        </p:spPr>
      </p:pic>
      <p:sp>
        <p:nvSpPr>
          <p:cNvPr id="28" name="Text 16"/>
          <p:cNvSpPr/>
          <p:nvPr/>
        </p:nvSpPr>
        <p:spPr>
          <a:xfrm>
            <a:off x="4857750" y="1757363"/>
            <a:ext cx="16716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</a:t>
            </a:r>
            <a:endParaRPr lang="en-US" sz="1688" dirty="0"/>
          </a:p>
        </p:txBody>
      </p:sp>
      <p:sp>
        <p:nvSpPr>
          <p:cNvPr id="29" name="Text 17"/>
          <p:cNvSpPr/>
          <p:nvPr/>
        </p:nvSpPr>
        <p:spPr>
          <a:xfrm>
            <a:off x="4857750" y="2014538"/>
            <a:ext cx="16716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</a:t>
            </a:r>
            <a:endParaRPr lang="en-US" sz="900" dirty="0"/>
          </a:p>
        </p:txBody>
      </p:sp>
      <p:sp>
        <p:nvSpPr>
          <p:cNvPr id="30" name="Shape 18"/>
          <p:cNvSpPr/>
          <p:nvPr/>
        </p:nvSpPr>
        <p:spPr>
          <a:xfrm>
            <a:off x="6743700" y="1285875"/>
            <a:ext cx="1943100" cy="1071563"/>
          </a:xfrm>
          <a:prstGeom prst="rect">
            <a:avLst/>
          </a:prstGeom>
          <a:solidFill>
            <a:srgbClr val="059669"/>
          </a:solidFill>
          <a:ln/>
        </p:spPr>
      </p:sp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1305" y="1457325"/>
            <a:ext cx="267891" cy="214313"/>
          </a:xfrm>
          <a:prstGeom prst="rect">
            <a:avLst/>
          </a:prstGeom>
        </p:spPr>
      </p:pic>
      <p:sp>
        <p:nvSpPr>
          <p:cNvPr id="32" name="Text 19"/>
          <p:cNvSpPr/>
          <p:nvPr/>
        </p:nvSpPr>
        <p:spPr>
          <a:xfrm>
            <a:off x="6915150" y="1757363"/>
            <a:ext cx="16716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688" dirty="0"/>
          </a:p>
        </p:txBody>
      </p:sp>
      <p:sp>
        <p:nvSpPr>
          <p:cNvPr id="33" name="Text 20"/>
          <p:cNvSpPr/>
          <p:nvPr/>
        </p:nvSpPr>
        <p:spPr>
          <a:xfrm>
            <a:off x="6915150" y="2014538"/>
            <a:ext cx="16716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Developers</a:t>
            </a:r>
            <a:endParaRPr lang="en-US" sz="900" dirty="0"/>
          </a:p>
        </p:txBody>
      </p:sp>
      <p:sp>
        <p:nvSpPr>
          <p:cNvPr id="34" name="Shape 21"/>
          <p:cNvSpPr/>
          <p:nvPr/>
        </p:nvSpPr>
        <p:spPr>
          <a:xfrm>
            <a:off x="4686300" y="2528888"/>
            <a:ext cx="4000500" cy="2171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2"/>
          <p:cNvSpPr/>
          <p:nvPr/>
        </p:nvSpPr>
        <p:spPr>
          <a:xfrm>
            <a:off x="4914900" y="2757488"/>
            <a:ext cx="278606" cy="364331"/>
          </a:xfrm>
          <a:prstGeom prst="roundRect">
            <a:avLst/>
          </a:prstGeom>
          <a:solidFill>
            <a:srgbClr val="8B5CF6"/>
          </a:solidFill>
          <a:ln/>
        </p:spPr>
      </p:sp>
      <p:pic>
        <p:nvPicPr>
          <p:cNvPr id="3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00625" y="2843213"/>
            <a:ext cx="107156" cy="171450"/>
          </a:xfrm>
          <a:prstGeom prst="rect">
            <a:avLst/>
          </a:prstGeom>
        </p:spPr>
      </p:pic>
      <p:sp>
        <p:nvSpPr>
          <p:cNvPr id="37" name="Text 23"/>
          <p:cNvSpPr/>
          <p:nvPr/>
        </p:nvSpPr>
        <p:spPr>
          <a:xfrm>
            <a:off x="5307806" y="2825353"/>
            <a:ext cx="96968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Ngân sách</a:t>
            </a:r>
            <a:endParaRPr lang="en-US" sz="1350" dirty="0"/>
          </a:p>
        </p:txBody>
      </p:sp>
      <p:sp>
        <p:nvSpPr>
          <p:cNvPr id="38" name="Text 24"/>
          <p:cNvSpPr/>
          <p:nvPr/>
        </p:nvSpPr>
        <p:spPr>
          <a:xfrm>
            <a:off x="4914900" y="3293269"/>
            <a:ext cx="7917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</a:t>
            </a:r>
            <a:endParaRPr lang="en-US" sz="900" dirty="0"/>
          </a:p>
        </p:txBody>
      </p:sp>
      <p:sp>
        <p:nvSpPr>
          <p:cNvPr id="39" name="Text 25"/>
          <p:cNvSpPr/>
          <p:nvPr/>
        </p:nvSpPr>
        <p:spPr>
          <a:xfrm>
            <a:off x="8033342" y="3293269"/>
            <a:ext cx="4962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$34,000</a:t>
            </a:r>
            <a:endParaRPr lang="en-US" sz="900" dirty="0"/>
          </a:p>
        </p:txBody>
      </p:sp>
      <p:sp>
        <p:nvSpPr>
          <p:cNvPr id="40" name="Text 26"/>
          <p:cNvSpPr/>
          <p:nvPr/>
        </p:nvSpPr>
        <p:spPr>
          <a:xfrm>
            <a:off x="4914900" y="3579019"/>
            <a:ext cx="8191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</a:t>
            </a:r>
            <a:endParaRPr lang="en-US" sz="900" dirty="0"/>
          </a:p>
        </p:txBody>
      </p:sp>
      <p:sp>
        <p:nvSpPr>
          <p:cNvPr id="41" name="Text 27"/>
          <p:cNvSpPr/>
          <p:nvPr/>
        </p:nvSpPr>
        <p:spPr>
          <a:xfrm>
            <a:off x="8098724" y="3579019"/>
            <a:ext cx="4309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$5,400</a:t>
            </a:r>
            <a:endParaRPr lang="en-US" sz="900" dirty="0"/>
          </a:p>
        </p:txBody>
      </p:sp>
      <p:sp>
        <p:nvSpPr>
          <p:cNvPr id="42" name="Text 28"/>
          <p:cNvSpPr/>
          <p:nvPr/>
        </p:nvSpPr>
        <p:spPr>
          <a:xfrm>
            <a:off x="4914900" y="3864769"/>
            <a:ext cx="68878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Other costs</a:t>
            </a:r>
            <a:endParaRPr lang="en-US" sz="900" dirty="0"/>
          </a:p>
        </p:txBody>
      </p:sp>
      <p:sp>
        <p:nvSpPr>
          <p:cNvPr id="43" name="Text 29"/>
          <p:cNvSpPr/>
          <p:nvPr/>
        </p:nvSpPr>
        <p:spPr>
          <a:xfrm>
            <a:off x="8098724" y="3864769"/>
            <a:ext cx="4309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$2,700</a:t>
            </a:r>
            <a:endParaRPr lang="en-US" sz="900" dirty="0"/>
          </a:p>
        </p:txBody>
      </p:sp>
      <p:sp>
        <p:nvSpPr>
          <p:cNvPr id="44" name="Text 30"/>
          <p:cNvSpPr/>
          <p:nvPr/>
        </p:nvSpPr>
        <p:spPr>
          <a:xfrm>
            <a:off x="4914900" y="4271963"/>
            <a:ext cx="38919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</a:t>
            </a:r>
            <a:endParaRPr lang="en-US" sz="1013" dirty="0"/>
          </a:p>
        </p:txBody>
      </p:sp>
      <p:sp>
        <p:nvSpPr>
          <p:cNvPr id="45" name="Text 31"/>
          <p:cNvSpPr/>
          <p:nvPr/>
        </p:nvSpPr>
        <p:spPr>
          <a:xfrm>
            <a:off x="7980238" y="4271963"/>
            <a:ext cx="5493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$42,100</a:t>
            </a:r>
            <a:endParaRPr lang="en-US" sz="10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Phân tích Thị trường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228725"/>
            <a:ext cx="4000500" cy="3486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685800" y="1457325"/>
            <a:ext cx="342900" cy="364331"/>
          </a:xfrm>
          <a:prstGeom prst="ellipse">
            <a:avLst/>
          </a:prstGeom>
          <a:solidFill>
            <a:srgbClr val="3B82F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543050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43000" y="1525191"/>
            <a:ext cx="2644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Monday.com - Top 10 Features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685800" y="1993106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107406"/>
            <a:ext cx="128588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85838" y="2078831"/>
            <a:ext cx="149630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Customizable Dashboards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685800" y="2421731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" y="2536031"/>
            <a:ext cx="12858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85838" y="2507456"/>
            <a:ext cx="130281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Project Tracking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85800" y="2850356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2964656"/>
            <a:ext cx="14287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000125" y="2936081"/>
            <a:ext cx="72216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Automation</a:t>
            </a:r>
            <a:endParaRPr lang="en-US" sz="900" dirty="0"/>
          </a:p>
        </p:txBody>
      </p:sp>
      <p:sp>
        <p:nvSpPr>
          <p:cNvPr id="18" name="Shape 11"/>
          <p:cNvSpPr/>
          <p:nvPr/>
        </p:nvSpPr>
        <p:spPr>
          <a:xfrm>
            <a:off x="685800" y="3278981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" y="3393281"/>
            <a:ext cx="142875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1000125" y="3364706"/>
            <a:ext cx="11217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Tools</a:t>
            </a:r>
            <a:endParaRPr lang="en-US" sz="900" dirty="0"/>
          </a:p>
        </p:txBody>
      </p:sp>
      <p:sp>
        <p:nvSpPr>
          <p:cNvPr id="21" name="Shape 13"/>
          <p:cNvSpPr/>
          <p:nvPr/>
        </p:nvSpPr>
        <p:spPr>
          <a:xfrm>
            <a:off x="685800" y="3707606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3821906"/>
            <a:ext cx="114300" cy="11430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971550" y="3793331"/>
            <a:ext cx="8348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 Tracking</a:t>
            </a:r>
            <a:endParaRPr lang="en-US" sz="900" dirty="0"/>
          </a:p>
        </p:txBody>
      </p:sp>
      <p:sp>
        <p:nvSpPr>
          <p:cNvPr id="24" name="Shape 15"/>
          <p:cNvSpPr/>
          <p:nvPr/>
        </p:nvSpPr>
        <p:spPr>
          <a:xfrm>
            <a:off x="685800" y="4136231"/>
            <a:ext cx="3543300" cy="342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" y="4250531"/>
            <a:ext cx="114300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971550" y="4221956"/>
            <a:ext cx="10388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200+ Integrations</a:t>
            </a:r>
            <a:endParaRPr lang="en-US" sz="900" dirty="0"/>
          </a:p>
        </p:txBody>
      </p:sp>
      <p:sp>
        <p:nvSpPr>
          <p:cNvPr id="27" name="Shape 17"/>
          <p:cNvSpPr/>
          <p:nvPr/>
        </p:nvSpPr>
        <p:spPr>
          <a:xfrm>
            <a:off x="4686300" y="1228725"/>
            <a:ext cx="4000500" cy="1628775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28" name="Text 18"/>
          <p:cNvSpPr/>
          <p:nvPr/>
        </p:nvSpPr>
        <p:spPr>
          <a:xfrm>
            <a:off x="4857750" y="1400175"/>
            <a:ext cx="37290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Advantage</a:t>
            </a:r>
            <a:endParaRPr lang="en-US" sz="1350" dirty="0"/>
          </a:p>
        </p:txBody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757363"/>
            <a:ext cx="107156" cy="142875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5050631" y="1743075"/>
            <a:ext cx="10896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Mobile-first Design</a:t>
            </a:r>
            <a:endParaRPr lang="en-US" sz="900" dirty="0"/>
          </a:p>
        </p:txBody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2014538"/>
            <a:ext cx="107156" cy="142875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5050631" y="2000250"/>
            <a:ext cx="115226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 Performance</a:t>
            </a:r>
            <a:endParaRPr lang="en-US" sz="900" dirty="0"/>
          </a:p>
        </p:txBody>
      </p:sp>
      <p:pic>
        <p:nvPicPr>
          <p:cNvPr id="3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2271713"/>
            <a:ext cx="178594" cy="142875"/>
          </a:xfrm>
          <a:prstGeom prst="rect">
            <a:avLst/>
          </a:prstGeom>
        </p:spPr>
      </p:pic>
      <p:sp>
        <p:nvSpPr>
          <p:cNvPr id="34" name="Text 21"/>
          <p:cNvSpPr/>
          <p:nvPr/>
        </p:nvSpPr>
        <p:spPr>
          <a:xfrm>
            <a:off x="5122069" y="2257425"/>
            <a:ext cx="13656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Vietnamese Localization</a:t>
            </a:r>
            <a:endParaRPr lang="en-US" sz="900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2528888"/>
            <a:ext cx="89297" cy="142875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5032772" y="2514600"/>
            <a:ext cx="12736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Cost-effective Solution</a:t>
            </a:r>
            <a:endParaRPr lang="en-US" sz="900" dirty="0"/>
          </a:p>
        </p:txBody>
      </p:sp>
      <p:sp>
        <p:nvSpPr>
          <p:cNvPr id="37" name="Shape 23"/>
          <p:cNvSpPr/>
          <p:nvPr/>
        </p:nvSpPr>
        <p:spPr>
          <a:xfrm>
            <a:off x="4686300" y="3028950"/>
            <a:ext cx="4000500" cy="1685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Text 24"/>
          <p:cNvSpPr/>
          <p:nvPr/>
        </p:nvSpPr>
        <p:spPr>
          <a:xfrm>
            <a:off x="4857750" y="3200400"/>
            <a:ext cx="3729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Opportunity</a:t>
            </a:r>
            <a:endParaRPr lang="en-US" sz="1125" dirty="0"/>
          </a:p>
        </p:txBody>
      </p:sp>
      <p:sp>
        <p:nvSpPr>
          <p:cNvPr id="39" name="Text 25"/>
          <p:cNvSpPr/>
          <p:nvPr/>
        </p:nvSpPr>
        <p:spPr>
          <a:xfrm>
            <a:off x="4857750" y="3514725"/>
            <a:ext cx="18430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</a:t>
            </a:r>
            <a:endParaRPr lang="en-US" sz="1688" dirty="0"/>
          </a:p>
        </p:txBody>
      </p:sp>
      <p:sp>
        <p:nvSpPr>
          <p:cNvPr id="40" name="Text 26"/>
          <p:cNvSpPr/>
          <p:nvPr/>
        </p:nvSpPr>
        <p:spPr>
          <a:xfrm>
            <a:off x="4857750" y="38290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Growing Remote Work</a:t>
            </a:r>
            <a:endParaRPr lang="en-US" sz="788" dirty="0"/>
          </a:p>
        </p:txBody>
      </p:sp>
      <p:sp>
        <p:nvSpPr>
          <p:cNvPr id="41" name="Text 27"/>
          <p:cNvSpPr/>
          <p:nvPr/>
        </p:nvSpPr>
        <p:spPr>
          <a:xfrm>
            <a:off x="6743700" y="3514725"/>
            <a:ext cx="18430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📱</a:t>
            </a:r>
            <a:endParaRPr lang="en-US" sz="1688" dirty="0"/>
          </a:p>
        </p:txBody>
      </p:sp>
      <p:sp>
        <p:nvSpPr>
          <p:cNvPr id="42" name="Text 28"/>
          <p:cNvSpPr/>
          <p:nvPr/>
        </p:nvSpPr>
        <p:spPr>
          <a:xfrm>
            <a:off x="6743700" y="38290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Mobile-first Trend</a:t>
            </a:r>
            <a:endParaRPr lang="en-US" sz="788" dirty="0"/>
          </a:p>
        </p:txBody>
      </p:sp>
      <p:sp>
        <p:nvSpPr>
          <p:cNvPr id="43" name="Text 29"/>
          <p:cNvSpPr/>
          <p:nvPr/>
        </p:nvSpPr>
        <p:spPr>
          <a:xfrm>
            <a:off x="4857750" y="4086225"/>
            <a:ext cx="18430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🇻🇳</a:t>
            </a:r>
            <a:endParaRPr lang="en-US" sz="1688" dirty="0"/>
          </a:p>
        </p:txBody>
      </p:sp>
      <p:sp>
        <p:nvSpPr>
          <p:cNvPr id="44" name="Text 30"/>
          <p:cNvSpPr/>
          <p:nvPr/>
        </p:nvSpPr>
        <p:spPr>
          <a:xfrm>
            <a:off x="4857750" y="44005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Vietnamese Market</a:t>
            </a:r>
            <a:endParaRPr lang="en-US" sz="788" dirty="0"/>
          </a:p>
        </p:txBody>
      </p:sp>
      <p:sp>
        <p:nvSpPr>
          <p:cNvPr id="45" name="Text 31"/>
          <p:cNvSpPr/>
          <p:nvPr/>
        </p:nvSpPr>
        <p:spPr>
          <a:xfrm>
            <a:off x="6743700" y="4086225"/>
            <a:ext cx="18430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💡</a:t>
            </a:r>
            <a:endParaRPr lang="en-US" sz="1688" dirty="0"/>
          </a:p>
        </p:txBody>
      </p:sp>
      <p:sp>
        <p:nvSpPr>
          <p:cNvPr id="46" name="Text 32"/>
          <p:cNvSpPr/>
          <p:nvPr/>
        </p:nvSpPr>
        <p:spPr>
          <a:xfrm>
            <a:off x="6743700" y="44005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SME Focus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43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Tính năng Cốt lõi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228725"/>
            <a:ext cx="2628900" cy="1743075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16" y="1400175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771650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628650" y="20574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Đăng ký/Đăng nhập</a:t>
            </a:r>
            <a:endParaRPr lang="en-US" sz="788" dirty="0"/>
          </a:p>
        </p:txBody>
      </p:sp>
      <p:sp>
        <p:nvSpPr>
          <p:cNvPr id="9" name="Text 5"/>
          <p:cNvSpPr/>
          <p:nvPr/>
        </p:nvSpPr>
        <p:spPr>
          <a:xfrm>
            <a:off x="628650" y="22574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Profile management</a:t>
            </a:r>
            <a:endParaRPr lang="en-US" sz="788" dirty="0"/>
          </a:p>
        </p:txBody>
      </p:sp>
      <p:sp>
        <p:nvSpPr>
          <p:cNvPr id="10" name="Text 6"/>
          <p:cNvSpPr/>
          <p:nvPr/>
        </p:nvSpPr>
        <p:spPr>
          <a:xfrm>
            <a:off x="628650" y="24574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Team invitation</a:t>
            </a:r>
            <a:endParaRPr lang="en-US" sz="788" dirty="0"/>
          </a:p>
        </p:txBody>
      </p:sp>
      <p:sp>
        <p:nvSpPr>
          <p:cNvPr id="11" name="Text 7"/>
          <p:cNvSpPr/>
          <p:nvPr/>
        </p:nvSpPr>
        <p:spPr>
          <a:xfrm>
            <a:off x="628650" y="26574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Role management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3257550" y="1228725"/>
            <a:ext cx="2628900" cy="1743075"/>
          </a:xfrm>
          <a:prstGeom prst="rect">
            <a:avLst/>
          </a:prstGeom>
          <a:solidFill>
            <a:srgbClr val="059669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339" y="1400175"/>
            <a:ext cx="289322" cy="2571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429000" y="1771650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Management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3429000" y="20574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Create/Edit/Delete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3429000" y="22574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Project overview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3429000" y="24574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Search &amp; filter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3429000" y="26574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Team members</a:t>
            </a:r>
            <a:endParaRPr lang="en-US" sz="788" dirty="0"/>
          </a:p>
        </p:txBody>
      </p:sp>
      <p:sp>
        <p:nvSpPr>
          <p:cNvPr id="19" name="Shape 14"/>
          <p:cNvSpPr/>
          <p:nvPr/>
        </p:nvSpPr>
        <p:spPr>
          <a:xfrm>
            <a:off x="6057900" y="1228725"/>
            <a:ext cx="2628900" cy="1743075"/>
          </a:xfrm>
          <a:prstGeom prst="rect">
            <a:avLst/>
          </a:prstGeom>
          <a:solidFill>
            <a:srgbClr val="7C3AED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63" y="1400175"/>
            <a:ext cx="257175" cy="2571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229350" y="1771650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Task Management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6229350" y="20574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Kanban board</a:t>
            </a:r>
            <a:endParaRPr lang="en-US" sz="788" dirty="0"/>
          </a:p>
        </p:txBody>
      </p:sp>
      <p:sp>
        <p:nvSpPr>
          <p:cNvPr id="23" name="Text 17"/>
          <p:cNvSpPr/>
          <p:nvPr/>
        </p:nvSpPr>
        <p:spPr>
          <a:xfrm>
            <a:off x="6229350" y="22574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Drag &amp; drop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6229350" y="24574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Task details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6229350" y="26574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Priority levels</a:t>
            </a:r>
            <a:endParaRPr lang="en-US" sz="788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916" y="3314700"/>
            <a:ext cx="321469" cy="257175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628650" y="3686175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</a:t>
            </a:r>
            <a:endParaRPr lang="en-US" sz="1125" dirty="0"/>
          </a:p>
        </p:txBody>
      </p:sp>
      <p:sp>
        <p:nvSpPr>
          <p:cNvPr id="28" name="Text 21"/>
          <p:cNvSpPr/>
          <p:nvPr/>
        </p:nvSpPr>
        <p:spPr>
          <a:xfrm>
            <a:off x="628650" y="39719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Real-time comments</a:t>
            </a:r>
            <a:endParaRPr lang="en-US" sz="788" dirty="0"/>
          </a:p>
        </p:txBody>
      </p:sp>
      <p:sp>
        <p:nvSpPr>
          <p:cNvPr id="29" name="Text 22"/>
          <p:cNvSpPr/>
          <p:nvPr/>
        </p:nvSpPr>
        <p:spPr>
          <a:xfrm>
            <a:off x="628650" y="41719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@Mentions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628650" y="43719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File attachments</a:t>
            </a:r>
            <a:endParaRPr lang="en-US" sz="788" dirty="0"/>
          </a:p>
        </p:txBody>
      </p:sp>
      <p:sp>
        <p:nvSpPr>
          <p:cNvPr id="31" name="Text 24"/>
          <p:cNvSpPr/>
          <p:nvPr/>
        </p:nvSpPr>
        <p:spPr>
          <a:xfrm>
            <a:off x="628650" y="45720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Activity feed</a:t>
            </a:r>
            <a:endParaRPr lang="en-US" sz="788" dirty="0"/>
          </a:p>
        </p:txBody>
      </p:sp>
      <p:sp>
        <p:nvSpPr>
          <p:cNvPr id="32" name="Shape 25"/>
          <p:cNvSpPr/>
          <p:nvPr/>
        </p:nvSpPr>
        <p:spPr>
          <a:xfrm>
            <a:off x="3257550" y="3143250"/>
            <a:ext cx="2628900" cy="1743075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339" y="3314700"/>
            <a:ext cx="289322" cy="257175"/>
          </a:xfrm>
          <a:prstGeom prst="rect">
            <a:avLst/>
          </a:prstGeom>
        </p:spPr>
      </p:pic>
      <p:sp>
        <p:nvSpPr>
          <p:cNvPr id="34" name="Text 26"/>
          <p:cNvSpPr/>
          <p:nvPr/>
        </p:nvSpPr>
        <p:spPr>
          <a:xfrm>
            <a:off x="3429000" y="3686175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</a:t>
            </a:r>
            <a:endParaRPr lang="en-US" sz="1125" dirty="0"/>
          </a:p>
        </p:txBody>
      </p:sp>
      <p:sp>
        <p:nvSpPr>
          <p:cNvPr id="35" name="Text 27"/>
          <p:cNvSpPr/>
          <p:nvPr/>
        </p:nvSpPr>
        <p:spPr>
          <a:xfrm>
            <a:off x="3429000" y="39719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Project overview</a:t>
            </a:r>
            <a:endParaRPr lang="en-US" sz="788" dirty="0"/>
          </a:p>
        </p:txBody>
      </p:sp>
      <p:sp>
        <p:nvSpPr>
          <p:cNvPr id="36" name="Text 28"/>
          <p:cNvSpPr/>
          <p:nvPr/>
        </p:nvSpPr>
        <p:spPr>
          <a:xfrm>
            <a:off x="3429000" y="41719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Task statistics</a:t>
            </a:r>
            <a:endParaRPr lang="en-US" sz="788" dirty="0"/>
          </a:p>
        </p:txBody>
      </p:sp>
      <p:sp>
        <p:nvSpPr>
          <p:cNvPr id="37" name="Text 29"/>
          <p:cNvSpPr/>
          <p:nvPr/>
        </p:nvSpPr>
        <p:spPr>
          <a:xfrm>
            <a:off x="3429000" y="43719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Progress tracking</a:t>
            </a:r>
            <a:endParaRPr lang="en-US" sz="788" dirty="0"/>
          </a:p>
        </p:txBody>
      </p:sp>
      <p:sp>
        <p:nvSpPr>
          <p:cNvPr id="38" name="Text 30"/>
          <p:cNvSpPr/>
          <p:nvPr/>
        </p:nvSpPr>
        <p:spPr>
          <a:xfrm>
            <a:off x="3429000" y="45720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EE2E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Recent activities</a:t>
            </a:r>
            <a:endParaRPr lang="en-US" sz="788" dirty="0"/>
          </a:p>
        </p:txBody>
      </p:sp>
      <p:sp>
        <p:nvSpPr>
          <p:cNvPr id="39" name="Shape 31"/>
          <p:cNvSpPr/>
          <p:nvPr/>
        </p:nvSpPr>
        <p:spPr>
          <a:xfrm>
            <a:off x="6057900" y="3143250"/>
            <a:ext cx="2628900" cy="17430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763" y="3314700"/>
            <a:ext cx="257175" cy="257175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6229350" y="3686175"/>
            <a:ext cx="2357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Features</a:t>
            </a:r>
            <a:endParaRPr lang="en-US" sz="1125" dirty="0"/>
          </a:p>
        </p:txBody>
      </p:sp>
      <p:sp>
        <p:nvSpPr>
          <p:cNvPr id="42" name="Text 33"/>
          <p:cNvSpPr/>
          <p:nvPr/>
        </p:nvSpPr>
        <p:spPr>
          <a:xfrm>
            <a:off x="6229350" y="397192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 tracking</a:t>
            </a:r>
            <a:endParaRPr lang="en-US" sz="788" dirty="0"/>
          </a:p>
        </p:txBody>
      </p:sp>
      <p:sp>
        <p:nvSpPr>
          <p:cNvPr id="43" name="Text 34"/>
          <p:cNvSpPr/>
          <p:nvPr/>
        </p:nvSpPr>
        <p:spPr>
          <a:xfrm>
            <a:off x="6229350" y="417195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Gantt charts</a:t>
            </a:r>
            <a:endParaRPr lang="en-US" sz="788" dirty="0"/>
          </a:p>
        </p:txBody>
      </p:sp>
      <p:sp>
        <p:nvSpPr>
          <p:cNvPr id="44" name="Text 35"/>
          <p:cNvSpPr/>
          <p:nvPr/>
        </p:nvSpPr>
        <p:spPr>
          <a:xfrm>
            <a:off x="6229350" y="4371975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Custom fields</a:t>
            </a:r>
            <a:endParaRPr lang="en-US" sz="788" dirty="0"/>
          </a:p>
        </p:txBody>
      </p:sp>
      <p:sp>
        <p:nvSpPr>
          <p:cNvPr id="45" name="Text 36"/>
          <p:cNvSpPr/>
          <p:nvPr/>
        </p:nvSpPr>
        <p:spPr>
          <a:xfrm>
            <a:off x="6229350" y="4572000"/>
            <a:ext cx="2357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Integrations</a:t>
            </a:r>
            <a:endParaRPr lang="en-US" sz="788" dirty="0"/>
          </a:p>
        </p:txBody>
      </p:sp>
      <p:sp>
        <p:nvSpPr>
          <p:cNvPr id="46" name="Shape 37"/>
          <p:cNvSpPr/>
          <p:nvPr/>
        </p:nvSpPr>
        <p:spPr>
          <a:xfrm>
            <a:off x="457200" y="4200525"/>
            <a:ext cx="8229600" cy="8858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Text 38"/>
          <p:cNvSpPr/>
          <p:nvPr/>
        </p:nvSpPr>
        <p:spPr>
          <a:xfrm>
            <a:off x="628650" y="4371975"/>
            <a:ext cx="79581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MVP Strategy</a:t>
            </a:r>
            <a:endParaRPr lang="en-US" sz="1350" dirty="0"/>
          </a:p>
        </p:txBody>
      </p:sp>
      <p:sp>
        <p:nvSpPr>
          <p:cNvPr id="48" name="Text 39"/>
          <p:cNvSpPr/>
          <p:nvPr/>
        </p:nvSpPr>
        <p:spPr>
          <a:xfrm>
            <a:off x="628650" y="4714875"/>
            <a:ext cx="7958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Tập trung vào 5 tính năng cốt lõi để đảm bảo chất lượng và trải nghiệm người dùng tốt nhất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43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Thiết kế UI/UX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171575"/>
            <a:ext cx="1928813" cy="2743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628650" y="1343025"/>
            <a:ext cx="16573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System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28650" y="165735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Colors</a:t>
            </a:r>
            <a:endParaRPr lang="en-US" sz="788" dirty="0"/>
          </a:p>
        </p:txBody>
      </p:sp>
      <p:sp>
        <p:nvSpPr>
          <p:cNvPr id="8" name="Shape 5"/>
          <p:cNvSpPr/>
          <p:nvPr/>
        </p:nvSpPr>
        <p:spPr>
          <a:xfrm>
            <a:off x="628650" y="1857375"/>
            <a:ext cx="171450" cy="171450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9" name="Shape 6"/>
          <p:cNvSpPr/>
          <p:nvPr/>
        </p:nvSpPr>
        <p:spPr>
          <a:xfrm>
            <a:off x="857250" y="1857375"/>
            <a:ext cx="171450" cy="171450"/>
          </a:xfrm>
          <a:prstGeom prst="ellipse">
            <a:avLst/>
          </a:prstGeom>
          <a:solidFill>
            <a:srgbClr val="10B981"/>
          </a:solidFill>
          <a:ln/>
        </p:spPr>
      </p:sp>
      <p:sp>
        <p:nvSpPr>
          <p:cNvPr id="10" name="Shape 7"/>
          <p:cNvSpPr/>
          <p:nvPr/>
        </p:nvSpPr>
        <p:spPr>
          <a:xfrm>
            <a:off x="1314450" y="1857375"/>
            <a:ext cx="171450" cy="17145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11" name="Text 8"/>
          <p:cNvSpPr/>
          <p:nvPr/>
        </p:nvSpPr>
        <p:spPr>
          <a:xfrm>
            <a:off x="628650" y="2143125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Typography</a:t>
            </a:r>
            <a:endParaRPr lang="en-US" sz="788" dirty="0"/>
          </a:p>
        </p:txBody>
      </p:sp>
      <p:sp>
        <p:nvSpPr>
          <p:cNvPr id="12" name="Text 9"/>
          <p:cNvSpPr/>
          <p:nvPr/>
        </p:nvSpPr>
        <p:spPr>
          <a:xfrm>
            <a:off x="628650" y="2343150"/>
            <a:ext cx="16573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Roboto Bold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628650" y="2571750"/>
            <a:ext cx="16573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Roboto Medium</a:t>
            </a:r>
            <a:endParaRPr lang="en-US" sz="900" dirty="0"/>
          </a:p>
        </p:txBody>
      </p:sp>
      <p:sp>
        <p:nvSpPr>
          <p:cNvPr id="14" name="Text 11"/>
          <p:cNvSpPr/>
          <p:nvPr/>
        </p:nvSpPr>
        <p:spPr>
          <a:xfrm>
            <a:off x="628650" y="2771775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Roboto Regular</a:t>
            </a:r>
            <a:endParaRPr lang="en-US" sz="788" dirty="0"/>
          </a:p>
        </p:txBody>
      </p:sp>
      <p:sp>
        <p:nvSpPr>
          <p:cNvPr id="15" name="Text 12"/>
          <p:cNvSpPr/>
          <p:nvPr/>
        </p:nvSpPr>
        <p:spPr>
          <a:xfrm>
            <a:off x="628650" y="3028950"/>
            <a:ext cx="16573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Spacing</a:t>
            </a:r>
            <a:endParaRPr lang="en-US" sz="788" dirty="0"/>
          </a:p>
        </p:txBody>
      </p:sp>
      <p:sp>
        <p:nvSpPr>
          <p:cNvPr id="16" name="Text 13"/>
          <p:cNvSpPr/>
          <p:nvPr/>
        </p:nvSpPr>
        <p:spPr>
          <a:xfrm>
            <a:off x="628650" y="3228975"/>
            <a:ext cx="16573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4dp • 8dp • 16dp • 24dp • 32dp</a:t>
            </a:r>
            <a:endParaRPr lang="en-US" sz="675" dirty="0"/>
          </a:p>
        </p:txBody>
      </p:sp>
      <p:sp>
        <p:nvSpPr>
          <p:cNvPr id="17" name="Text 14"/>
          <p:cNvSpPr/>
          <p:nvPr/>
        </p:nvSpPr>
        <p:spPr>
          <a:xfrm>
            <a:off x="628650" y="3371850"/>
            <a:ext cx="16573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Border Radius: 8dp</a:t>
            </a:r>
            <a:endParaRPr lang="en-US" sz="675" dirty="0"/>
          </a:p>
        </p:txBody>
      </p:sp>
      <p:sp>
        <p:nvSpPr>
          <p:cNvPr id="18" name="Text 15"/>
          <p:cNvSpPr/>
          <p:nvPr/>
        </p:nvSpPr>
        <p:spPr>
          <a:xfrm>
            <a:off x="628650" y="3514725"/>
            <a:ext cx="165735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Touch Target: 44dp min</a:t>
            </a:r>
            <a:endParaRPr lang="en-US" sz="675" dirty="0"/>
          </a:p>
        </p:txBody>
      </p:sp>
      <p:sp>
        <p:nvSpPr>
          <p:cNvPr id="19" name="Shape 16"/>
          <p:cNvSpPr/>
          <p:nvPr/>
        </p:nvSpPr>
        <p:spPr>
          <a:xfrm>
            <a:off x="2557463" y="1171575"/>
            <a:ext cx="1928813" cy="2743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0" name="Text 17"/>
          <p:cNvSpPr/>
          <p:nvPr/>
        </p:nvSpPr>
        <p:spPr>
          <a:xfrm>
            <a:off x="2671763" y="1285875"/>
            <a:ext cx="17716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</a:t>
            </a:r>
            <a:endParaRPr lang="en-US" sz="1013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1571625"/>
            <a:ext cx="1700213" cy="1828800"/>
          </a:xfrm>
          <a:prstGeom prst="rect">
            <a:avLst/>
          </a:prstGeom>
        </p:spPr>
      </p:pic>
      <p:sp>
        <p:nvSpPr>
          <p:cNvPr id="22" name="Shape 18"/>
          <p:cNvSpPr/>
          <p:nvPr/>
        </p:nvSpPr>
        <p:spPr>
          <a:xfrm>
            <a:off x="4657725" y="1171575"/>
            <a:ext cx="1928813" cy="2743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Text 19"/>
          <p:cNvSpPr/>
          <p:nvPr/>
        </p:nvSpPr>
        <p:spPr>
          <a:xfrm>
            <a:off x="4772025" y="1285875"/>
            <a:ext cx="17716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Kanban Board</a:t>
            </a:r>
            <a:endParaRPr lang="en-US" sz="1013" dirty="0"/>
          </a:p>
        </p:txBody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571625"/>
            <a:ext cx="1700213" cy="1828800"/>
          </a:xfrm>
          <a:prstGeom prst="rect">
            <a:avLst/>
          </a:prstGeom>
        </p:spPr>
      </p:pic>
      <p:sp>
        <p:nvSpPr>
          <p:cNvPr id="25" name="Shape 20"/>
          <p:cNvSpPr/>
          <p:nvPr/>
        </p:nvSpPr>
        <p:spPr>
          <a:xfrm>
            <a:off x="6757988" y="1171575"/>
            <a:ext cx="1928813" cy="2743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Text 21"/>
          <p:cNvSpPr/>
          <p:nvPr/>
        </p:nvSpPr>
        <p:spPr>
          <a:xfrm>
            <a:off x="6872288" y="1285875"/>
            <a:ext cx="17716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Task Detail</a:t>
            </a:r>
            <a:endParaRPr lang="en-US" sz="1013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288" y="1571625"/>
            <a:ext cx="1700213" cy="1828800"/>
          </a:xfrm>
          <a:prstGeom prst="rect">
            <a:avLst/>
          </a:prstGeom>
        </p:spPr>
      </p:pic>
      <p:sp>
        <p:nvSpPr>
          <p:cNvPr id="28" name="Shape 22"/>
          <p:cNvSpPr/>
          <p:nvPr/>
        </p:nvSpPr>
        <p:spPr>
          <a:xfrm>
            <a:off x="457200" y="4143375"/>
            <a:ext cx="8229600" cy="15430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Text 23"/>
          <p:cNvSpPr/>
          <p:nvPr/>
        </p:nvSpPr>
        <p:spPr>
          <a:xfrm>
            <a:off x="628650" y="4314825"/>
            <a:ext cx="79581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Principles</a:t>
            </a:r>
            <a:endParaRPr lang="en-US" sz="1350" dirty="0"/>
          </a:p>
        </p:txBody>
      </p:sp>
      <p:sp>
        <p:nvSpPr>
          <p:cNvPr id="30" name="Shape 24"/>
          <p:cNvSpPr/>
          <p:nvPr/>
        </p:nvSpPr>
        <p:spPr>
          <a:xfrm>
            <a:off x="1321594" y="4657725"/>
            <a:ext cx="457200" cy="4572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900" y="4800600"/>
            <a:ext cx="128588" cy="171450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628650" y="52006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Mobile-First</a:t>
            </a:r>
            <a:endParaRPr lang="en-US" sz="900" dirty="0"/>
          </a:p>
        </p:txBody>
      </p:sp>
      <p:sp>
        <p:nvSpPr>
          <p:cNvPr id="33" name="Text 26"/>
          <p:cNvSpPr/>
          <p:nvPr/>
        </p:nvSpPr>
        <p:spPr>
          <a:xfrm>
            <a:off x="628650" y="53721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Tối ưu cho mobile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3336131" y="4657725"/>
            <a:ext cx="457200" cy="4572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8291" y="4800600"/>
            <a:ext cx="192881" cy="171450"/>
          </a:xfrm>
          <a:prstGeom prst="rect">
            <a:avLst/>
          </a:prstGeom>
        </p:spPr>
      </p:pic>
      <p:sp>
        <p:nvSpPr>
          <p:cNvPr id="36" name="Text 28"/>
          <p:cNvSpPr/>
          <p:nvPr/>
        </p:nvSpPr>
        <p:spPr>
          <a:xfrm>
            <a:off x="2643188" y="52006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Intuitive</a:t>
            </a:r>
            <a:endParaRPr lang="en-US" sz="900" dirty="0"/>
          </a:p>
        </p:txBody>
      </p:sp>
      <p:sp>
        <p:nvSpPr>
          <p:cNvPr id="37" name="Text 29"/>
          <p:cNvSpPr/>
          <p:nvPr/>
        </p:nvSpPr>
        <p:spPr>
          <a:xfrm>
            <a:off x="2643188" y="53721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Dễ hiểu và sử dụng</a:t>
            </a:r>
            <a:endParaRPr lang="en-US" sz="788" dirty="0"/>
          </a:p>
        </p:txBody>
      </p:sp>
      <p:sp>
        <p:nvSpPr>
          <p:cNvPr id="38" name="Shape 30"/>
          <p:cNvSpPr/>
          <p:nvPr/>
        </p:nvSpPr>
        <p:spPr>
          <a:xfrm>
            <a:off x="5350669" y="4657725"/>
            <a:ext cx="457200" cy="45720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544" y="4800600"/>
            <a:ext cx="171450" cy="171450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4657725" y="52006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Consistent</a:t>
            </a:r>
            <a:endParaRPr lang="en-US" sz="900" dirty="0"/>
          </a:p>
        </p:txBody>
      </p:sp>
      <p:sp>
        <p:nvSpPr>
          <p:cNvPr id="41" name="Text 32"/>
          <p:cNvSpPr/>
          <p:nvPr/>
        </p:nvSpPr>
        <p:spPr>
          <a:xfrm>
            <a:off x="4657725" y="53721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Nhất quán toàn bộ app</a:t>
            </a:r>
            <a:endParaRPr lang="en-US" sz="788" dirty="0"/>
          </a:p>
        </p:txBody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8081" y="4800600"/>
            <a:ext cx="171450" cy="17145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6672263" y="52006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Accessible</a:t>
            </a:r>
            <a:endParaRPr lang="en-US" sz="900" dirty="0"/>
          </a:p>
        </p:txBody>
      </p:sp>
      <p:sp>
        <p:nvSpPr>
          <p:cNvPr id="44" name="Text 34"/>
          <p:cNvSpPr/>
          <p:nvPr/>
        </p:nvSpPr>
        <p:spPr>
          <a:xfrm>
            <a:off x="6672263" y="53721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Hỗ trợ accessibility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9437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Kiến trúc Kỹ thuật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171575"/>
            <a:ext cx="2590781" cy="1943100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6" name="Text 3"/>
          <p:cNvSpPr/>
          <p:nvPr/>
        </p:nvSpPr>
        <p:spPr>
          <a:xfrm>
            <a:off x="628650" y="1514475"/>
            <a:ext cx="2319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628650" y="1800225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Flutter 3.24.5</a:t>
            </a:r>
            <a:endParaRPr lang="en-US" sz="788" dirty="0"/>
          </a:p>
        </p:txBody>
      </p:sp>
      <p:sp>
        <p:nvSpPr>
          <p:cNvPr id="8" name="Text 5"/>
          <p:cNvSpPr/>
          <p:nvPr/>
        </p:nvSpPr>
        <p:spPr>
          <a:xfrm>
            <a:off x="628650" y="2000250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Dart 3.5.4</a:t>
            </a:r>
            <a:endParaRPr lang="en-US" sz="788" dirty="0"/>
          </a:p>
        </p:txBody>
      </p:sp>
      <p:sp>
        <p:nvSpPr>
          <p:cNvPr id="9" name="Text 6"/>
          <p:cNvSpPr/>
          <p:nvPr/>
        </p:nvSpPr>
        <p:spPr>
          <a:xfrm>
            <a:off x="628650" y="2200275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Riverpod (State)</a:t>
            </a:r>
            <a:endParaRPr lang="en-US" sz="788" dirty="0"/>
          </a:p>
        </p:txBody>
      </p:sp>
      <p:sp>
        <p:nvSpPr>
          <p:cNvPr id="10" name="Text 7"/>
          <p:cNvSpPr/>
          <p:nvPr/>
        </p:nvSpPr>
        <p:spPr>
          <a:xfrm>
            <a:off x="628650" y="2400300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Go Router (Navigation)</a:t>
            </a:r>
            <a:endParaRPr lang="en-US" sz="788" dirty="0"/>
          </a:p>
        </p:txBody>
      </p:sp>
      <p:sp>
        <p:nvSpPr>
          <p:cNvPr id="11" name="Text 8"/>
          <p:cNvSpPr/>
          <p:nvPr/>
        </p:nvSpPr>
        <p:spPr>
          <a:xfrm>
            <a:off x="628650" y="2600325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Material Design 3</a:t>
            </a:r>
            <a:endParaRPr lang="en-US" sz="788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60" y="2028825"/>
            <a:ext cx="200025" cy="228600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6095991" y="1171575"/>
            <a:ext cx="2590781" cy="1943100"/>
          </a:xfrm>
          <a:prstGeom prst="rect">
            <a:avLst/>
          </a:prstGeom>
          <a:solidFill>
            <a:srgbClr val="059669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794" y="1343025"/>
            <a:ext cx="257175" cy="2571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267441" y="1714500"/>
            <a:ext cx="2319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6267441" y="2000250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FastAPI (Python)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6267441" y="2200275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PostgreSQL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6267441" y="2400300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JWT Authentication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6267441" y="2600325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RESTful API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6267441" y="2800350"/>
            <a:ext cx="23193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WebSocket (Real-time)</a:t>
            </a:r>
            <a:endParaRPr lang="en-US" sz="788" dirty="0"/>
          </a:p>
        </p:txBody>
      </p:sp>
      <p:sp>
        <p:nvSpPr>
          <p:cNvPr id="21" name="Shape 16"/>
          <p:cNvSpPr/>
          <p:nvPr/>
        </p:nvSpPr>
        <p:spPr>
          <a:xfrm>
            <a:off x="457200" y="3228975"/>
            <a:ext cx="40005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7"/>
          <p:cNvSpPr/>
          <p:nvPr/>
        </p:nvSpPr>
        <p:spPr>
          <a:xfrm>
            <a:off x="628650" y="3400425"/>
            <a:ext cx="3729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 Architecture</a:t>
            </a:r>
            <a:endParaRPr lang="en-US" sz="1125" dirty="0"/>
          </a:p>
        </p:txBody>
      </p:sp>
      <p:sp>
        <p:nvSpPr>
          <p:cNvPr id="23" name="Shape 18"/>
          <p:cNvSpPr/>
          <p:nvPr/>
        </p:nvSpPr>
        <p:spPr>
          <a:xfrm>
            <a:off x="628650" y="3714750"/>
            <a:ext cx="3657600" cy="48577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4" name="Shape 19"/>
          <p:cNvSpPr/>
          <p:nvPr/>
        </p:nvSpPr>
        <p:spPr>
          <a:xfrm>
            <a:off x="628650" y="3714750"/>
            <a:ext cx="28575" cy="4857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5" name="Text 20"/>
          <p:cNvSpPr/>
          <p:nvPr/>
        </p:nvSpPr>
        <p:spPr>
          <a:xfrm>
            <a:off x="714375" y="3800475"/>
            <a:ext cx="35575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Presentation Layer</a:t>
            </a:r>
            <a:endParaRPr lang="en-US" sz="900" dirty="0"/>
          </a:p>
        </p:txBody>
      </p:sp>
      <p:sp>
        <p:nvSpPr>
          <p:cNvPr id="26" name="Text 21"/>
          <p:cNvSpPr/>
          <p:nvPr/>
        </p:nvSpPr>
        <p:spPr>
          <a:xfrm>
            <a:off x="714375" y="3971925"/>
            <a:ext cx="3557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Pages, Providers, Widgets</a:t>
            </a:r>
            <a:endParaRPr lang="en-US" sz="788" dirty="0"/>
          </a:p>
        </p:txBody>
      </p:sp>
      <p:sp>
        <p:nvSpPr>
          <p:cNvPr id="27" name="Shape 22"/>
          <p:cNvSpPr/>
          <p:nvPr/>
        </p:nvSpPr>
        <p:spPr>
          <a:xfrm>
            <a:off x="628650" y="4286250"/>
            <a:ext cx="3657600" cy="485775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28" name="Shape 23"/>
          <p:cNvSpPr/>
          <p:nvPr/>
        </p:nvSpPr>
        <p:spPr>
          <a:xfrm>
            <a:off x="628650" y="4286250"/>
            <a:ext cx="28575" cy="48577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9" name="Text 24"/>
          <p:cNvSpPr/>
          <p:nvPr/>
        </p:nvSpPr>
        <p:spPr>
          <a:xfrm>
            <a:off x="714375" y="4371975"/>
            <a:ext cx="35575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Domain Layer</a:t>
            </a:r>
            <a:endParaRPr lang="en-US" sz="900" dirty="0"/>
          </a:p>
        </p:txBody>
      </p:sp>
      <p:sp>
        <p:nvSpPr>
          <p:cNvPr id="30" name="Text 25"/>
          <p:cNvSpPr/>
          <p:nvPr/>
        </p:nvSpPr>
        <p:spPr>
          <a:xfrm>
            <a:off x="714375" y="4543425"/>
            <a:ext cx="3557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Entities, Use Cases, Repositories</a:t>
            </a:r>
            <a:endParaRPr lang="en-US" sz="788" dirty="0"/>
          </a:p>
        </p:txBody>
      </p:sp>
      <p:sp>
        <p:nvSpPr>
          <p:cNvPr id="31" name="Shape 26"/>
          <p:cNvSpPr/>
          <p:nvPr/>
        </p:nvSpPr>
        <p:spPr>
          <a:xfrm>
            <a:off x="628650" y="4857750"/>
            <a:ext cx="3657600" cy="485775"/>
          </a:xfrm>
          <a:prstGeom prst="rect">
            <a:avLst/>
          </a:prstGeom>
          <a:solidFill>
            <a:srgbClr val="EDE9FE"/>
          </a:solidFill>
          <a:ln/>
        </p:spPr>
      </p:sp>
      <p:sp>
        <p:nvSpPr>
          <p:cNvPr id="32" name="Shape 27"/>
          <p:cNvSpPr/>
          <p:nvPr/>
        </p:nvSpPr>
        <p:spPr>
          <a:xfrm>
            <a:off x="628650" y="4857750"/>
            <a:ext cx="28575" cy="48577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3" name="Text 28"/>
          <p:cNvSpPr/>
          <p:nvPr/>
        </p:nvSpPr>
        <p:spPr>
          <a:xfrm>
            <a:off x="714375" y="4943475"/>
            <a:ext cx="35575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Layer</a:t>
            </a:r>
            <a:endParaRPr lang="en-US" sz="900" dirty="0"/>
          </a:p>
        </p:txBody>
      </p:sp>
      <p:sp>
        <p:nvSpPr>
          <p:cNvPr id="34" name="Text 29"/>
          <p:cNvSpPr/>
          <p:nvPr/>
        </p:nvSpPr>
        <p:spPr>
          <a:xfrm>
            <a:off x="714375" y="5114925"/>
            <a:ext cx="3557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Models, Data Sources, APIs</a:t>
            </a:r>
            <a:endParaRPr lang="en-US" sz="788" dirty="0"/>
          </a:p>
        </p:txBody>
      </p:sp>
      <p:sp>
        <p:nvSpPr>
          <p:cNvPr id="35" name="Shape 30"/>
          <p:cNvSpPr/>
          <p:nvPr/>
        </p:nvSpPr>
        <p:spPr>
          <a:xfrm>
            <a:off x="4686300" y="3228975"/>
            <a:ext cx="40005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Text 31"/>
          <p:cNvSpPr/>
          <p:nvPr/>
        </p:nvSpPr>
        <p:spPr>
          <a:xfrm>
            <a:off x="4857750" y="3400425"/>
            <a:ext cx="3729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Stack</a:t>
            </a:r>
            <a:endParaRPr lang="en-US" sz="1125" dirty="0"/>
          </a:p>
        </p:txBody>
      </p:sp>
      <p:sp>
        <p:nvSpPr>
          <p:cNvPr id="37" name="Text 32"/>
          <p:cNvSpPr/>
          <p:nvPr/>
        </p:nvSpPr>
        <p:spPr>
          <a:xfrm>
            <a:off x="4914900" y="3714750"/>
            <a:ext cx="3808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</a:t>
            </a:r>
            <a:endParaRPr lang="en-US" sz="788" dirty="0"/>
          </a:p>
        </p:txBody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957638"/>
            <a:ext cx="142875" cy="114300"/>
          </a:xfrm>
          <a:prstGeom prst="rect">
            <a:avLst/>
          </a:prstGeom>
        </p:spPr>
      </p:pic>
      <p:sp>
        <p:nvSpPr>
          <p:cNvPr id="39" name="Text 33"/>
          <p:cNvSpPr/>
          <p:nvPr/>
        </p:nvSpPr>
        <p:spPr>
          <a:xfrm>
            <a:off x="5057775" y="3943350"/>
            <a:ext cx="4914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Riverpod</a:t>
            </a:r>
            <a:endParaRPr lang="en-US" sz="788" dirty="0"/>
          </a:p>
        </p:txBody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4186238"/>
            <a:ext cx="100013" cy="114300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5014913" y="4171950"/>
            <a:ext cx="27857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Hive</a:t>
            </a:r>
            <a:endParaRPr lang="en-US" sz="788" dirty="0"/>
          </a:p>
        </p:txBody>
      </p:sp>
      <p:pic>
        <p:nvPicPr>
          <p:cNvPr id="4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4414838"/>
            <a:ext cx="142875" cy="114300"/>
          </a:xfrm>
          <a:prstGeom prst="rect">
            <a:avLst/>
          </a:prstGeom>
        </p:spPr>
      </p:pic>
      <p:sp>
        <p:nvSpPr>
          <p:cNvPr id="43" name="Text 35"/>
          <p:cNvSpPr/>
          <p:nvPr/>
        </p:nvSpPr>
        <p:spPr>
          <a:xfrm>
            <a:off x="5057775" y="4400550"/>
            <a:ext cx="23077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Dio</a:t>
            </a:r>
            <a:endParaRPr lang="en-US" sz="788" dirty="0"/>
          </a:p>
        </p:txBody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700" y="3729038"/>
            <a:ext cx="100013" cy="114300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6900863" y="3714750"/>
            <a:ext cx="42178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FastAPI</a:t>
            </a:r>
            <a:endParaRPr lang="en-US" sz="788" dirty="0"/>
          </a:p>
        </p:txBody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700" y="3957638"/>
            <a:ext cx="100013" cy="114300"/>
          </a:xfrm>
          <a:prstGeom prst="rect">
            <a:avLst/>
          </a:prstGeom>
        </p:spPr>
      </p:pic>
      <p:sp>
        <p:nvSpPr>
          <p:cNvPr id="47" name="Text 37"/>
          <p:cNvSpPr/>
          <p:nvPr/>
        </p:nvSpPr>
        <p:spPr>
          <a:xfrm>
            <a:off x="6900863" y="3943350"/>
            <a:ext cx="6191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788" dirty="0"/>
          </a:p>
        </p:txBody>
      </p:sp>
      <p:pic>
        <p:nvPicPr>
          <p:cNvPr id="4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700" y="4186238"/>
            <a:ext cx="142875" cy="114300"/>
          </a:xfrm>
          <a:prstGeom prst="rect">
            <a:avLst/>
          </a:prstGeom>
        </p:spPr>
      </p:pic>
      <p:sp>
        <p:nvSpPr>
          <p:cNvPr id="49" name="Text 38"/>
          <p:cNvSpPr/>
          <p:nvPr/>
        </p:nvSpPr>
        <p:spPr>
          <a:xfrm>
            <a:off x="6943725" y="4171950"/>
            <a:ext cx="51301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AWS/GCP</a:t>
            </a:r>
            <a:endParaRPr lang="en-US" sz="788" dirty="0"/>
          </a:p>
        </p:txBody>
      </p:sp>
      <p:pic>
        <p:nvPicPr>
          <p:cNvPr id="5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3700" y="4414838"/>
            <a:ext cx="114300" cy="114300"/>
          </a:xfrm>
          <a:prstGeom prst="rect">
            <a:avLst/>
          </a:prstGeom>
        </p:spPr>
      </p:pic>
      <p:sp>
        <p:nvSpPr>
          <p:cNvPr id="51" name="Text 39"/>
          <p:cNvSpPr/>
          <p:nvPr/>
        </p:nvSpPr>
        <p:spPr>
          <a:xfrm>
            <a:off x="6915150" y="4400550"/>
            <a:ext cx="49699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 Auth</a:t>
            </a:r>
            <a:endParaRPr lang="en-US" sz="788" dirty="0"/>
          </a:p>
        </p:txBody>
      </p:sp>
      <p:sp>
        <p:nvSpPr>
          <p:cNvPr id="52" name="Shape 40"/>
          <p:cNvSpPr/>
          <p:nvPr/>
        </p:nvSpPr>
        <p:spPr>
          <a:xfrm>
            <a:off x="457200" y="5286375"/>
            <a:ext cx="8229600" cy="1200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3" name="Text 41"/>
          <p:cNvSpPr/>
          <p:nvPr/>
        </p:nvSpPr>
        <p:spPr>
          <a:xfrm>
            <a:off x="628650" y="5457825"/>
            <a:ext cx="7958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</a:t>
            </a:r>
            <a:endParaRPr lang="en-US" sz="1125" dirty="0"/>
          </a:p>
        </p:txBody>
      </p:sp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4469" y="5772150"/>
            <a:ext cx="171450" cy="171450"/>
          </a:xfrm>
          <a:prstGeom prst="rect">
            <a:avLst/>
          </a:prstGeom>
        </p:spPr>
      </p:pic>
      <p:sp>
        <p:nvSpPr>
          <p:cNvPr id="55" name="Text 42"/>
          <p:cNvSpPr/>
          <p:nvPr/>
        </p:nvSpPr>
        <p:spPr>
          <a:xfrm>
            <a:off x="628650" y="60007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900" dirty="0"/>
          </a:p>
        </p:txBody>
      </p:sp>
      <p:sp>
        <p:nvSpPr>
          <p:cNvPr id="56" name="Text 43"/>
          <p:cNvSpPr/>
          <p:nvPr/>
        </p:nvSpPr>
        <p:spPr>
          <a:xfrm>
            <a:off x="628650" y="61722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 native performance</a:t>
            </a:r>
            <a:endParaRPr lang="en-US" sz="788" dirty="0"/>
          </a:p>
        </p:txBody>
      </p:sp>
      <p:pic>
        <p:nvPicPr>
          <p:cNvPr id="5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9722" y="5772150"/>
            <a:ext cx="150019" cy="171450"/>
          </a:xfrm>
          <a:prstGeom prst="rect">
            <a:avLst/>
          </a:prstGeom>
        </p:spPr>
      </p:pic>
      <p:sp>
        <p:nvSpPr>
          <p:cNvPr id="58" name="Text 44"/>
          <p:cNvSpPr/>
          <p:nvPr/>
        </p:nvSpPr>
        <p:spPr>
          <a:xfrm>
            <a:off x="2643188" y="60007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900" dirty="0"/>
          </a:p>
        </p:txBody>
      </p:sp>
      <p:sp>
        <p:nvSpPr>
          <p:cNvPr id="59" name="Text 45"/>
          <p:cNvSpPr/>
          <p:nvPr/>
        </p:nvSpPr>
        <p:spPr>
          <a:xfrm>
            <a:off x="2643188" y="61722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Clean Architecture</a:t>
            </a:r>
            <a:endParaRPr lang="en-US" sz="788" dirty="0"/>
          </a:p>
        </p:txBody>
      </p:sp>
      <p:pic>
        <p:nvPicPr>
          <p:cNvPr id="6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4975" y="5772150"/>
            <a:ext cx="128588" cy="171450"/>
          </a:xfrm>
          <a:prstGeom prst="rect">
            <a:avLst/>
          </a:prstGeom>
        </p:spPr>
      </p:pic>
      <p:sp>
        <p:nvSpPr>
          <p:cNvPr id="61" name="Text 46"/>
          <p:cNvSpPr/>
          <p:nvPr/>
        </p:nvSpPr>
        <p:spPr>
          <a:xfrm>
            <a:off x="4657725" y="60007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Cross-platform</a:t>
            </a:r>
            <a:endParaRPr lang="en-US" sz="900" dirty="0"/>
          </a:p>
        </p:txBody>
      </p:sp>
      <p:sp>
        <p:nvSpPr>
          <p:cNvPr id="62" name="Text 47"/>
          <p:cNvSpPr/>
          <p:nvPr/>
        </p:nvSpPr>
        <p:spPr>
          <a:xfrm>
            <a:off x="4657725" y="61722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iOS &amp; Android</a:t>
            </a:r>
            <a:endParaRPr lang="en-US" sz="788" dirty="0"/>
          </a:p>
        </p:txBody>
      </p:sp>
      <p:pic>
        <p:nvPicPr>
          <p:cNvPr id="6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6650" y="5772150"/>
            <a:ext cx="214313" cy="171450"/>
          </a:xfrm>
          <a:prstGeom prst="rect">
            <a:avLst/>
          </a:prstGeom>
        </p:spPr>
      </p:pic>
      <p:sp>
        <p:nvSpPr>
          <p:cNvPr id="64" name="Text 48"/>
          <p:cNvSpPr/>
          <p:nvPr/>
        </p:nvSpPr>
        <p:spPr>
          <a:xfrm>
            <a:off x="6672263" y="6000750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Maintainable</a:t>
            </a:r>
            <a:endParaRPr lang="en-US" sz="900" dirty="0"/>
          </a:p>
        </p:txBody>
      </p:sp>
      <p:sp>
        <p:nvSpPr>
          <p:cNvPr id="65" name="Text 49"/>
          <p:cNvSpPr/>
          <p:nvPr/>
        </p:nvSpPr>
        <p:spPr>
          <a:xfrm>
            <a:off x="6672263" y="6172200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Modular structure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 Phát triển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1057275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 tuần - 5 phases chính</a:t>
            </a:r>
            <a:endParaRPr lang="en-US" sz="1125" dirty="0"/>
          </a:p>
        </p:txBody>
      </p:sp>
      <p:sp>
        <p:nvSpPr>
          <p:cNvPr id="6" name="Shape 3"/>
          <p:cNvSpPr/>
          <p:nvPr/>
        </p:nvSpPr>
        <p:spPr>
          <a:xfrm>
            <a:off x="457200" y="1485900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485900"/>
            <a:ext cx="28575" cy="111442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8" name="Shape 5"/>
          <p:cNvSpPr/>
          <p:nvPr/>
        </p:nvSpPr>
        <p:spPr>
          <a:xfrm>
            <a:off x="628650" y="1671638"/>
            <a:ext cx="171450" cy="342900"/>
          </a:xfrm>
          <a:prstGeom prst="roundRect">
            <a:avLst/>
          </a:prstGeom>
          <a:solidFill>
            <a:srgbClr val="3B82F6"/>
          </a:solidFill>
          <a:ln/>
        </p:spPr>
      </p:sp>
      <p:sp>
        <p:nvSpPr>
          <p:cNvPr id="9" name="Text 6"/>
          <p:cNvSpPr/>
          <p:nvPr/>
        </p:nvSpPr>
        <p:spPr>
          <a:xfrm>
            <a:off x="914400" y="1657350"/>
            <a:ext cx="19593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1: Foundation Setup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914400" y="1857375"/>
            <a:ext cx="195939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 1-2</a:t>
            </a:r>
            <a:endParaRPr lang="en-US" sz="900" dirty="0"/>
          </a:p>
        </p:txBody>
      </p:sp>
      <p:sp>
        <p:nvSpPr>
          <p:cNvPr id="11" name="Shape 8"/>
          <p:cNvSpPr/>
          <p:nvPr/>
        </p:nvSpPr>
        <p:spPr>
          <a:xfrm>
            <a:off x="6929521" y="1743075"/>
            <a:ext cx="1585829" cy="200025"/>
          </a:xfrm>
          <a:prstGeom prst="roundRect">
            <a:avLst/>
          </a:prstGeom>
          <a:solidFill>
            <a:srgbClr val="DBEAFE"/>
          </a:solidFill>
          <a:ln/>
        </p:spPr>
      </p:sp>
      <p:sp>
        <p:nvSpPr>
          <p:cNvPr id="12" name="Text 9"/>
          <p:cNvSpPr/>
          <p:nvPr/>
        </p:nvSpPr>
        <p:spPr>
          <a:xfrm>
            <a:off x="6929521" y="1743075"/>
            <a:ext cx="1657266" cy="200025"/>
          </a:xfrm>
          <a:prstGeom prst="rect">
            <a:avLst/>
          </a:prstGeom>
          <a:noFill/>
          <a:ln/>
        </p:spPr>
        <p:txBody>
          <a:bodyPr wrap="squar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Environment &amp; Infrastructure</a:t>
            </a:r>
            <a:endParaRPr lang="en-US" sz="788" dirty="0"/>
          </a:p>
        </p:txBody>
      </p:sp>
      <p:sp>
        <p:nvSpPr>
          <p:cNvPr id="13" name="Text 10"/>
          <p:cNvSpPr/>
          <p:nvPr/>
        </p:nvSpPr>
        <p:spPr>
          <a:xfrm>
            <a:off x="628650" y="21431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Flutter project setup</a:t>
            </a:r>
            <a:endParaRPr lang="en-US" sz="788" dirty="0"/>
          </a:p>
        </p:txBody>
      </p:sp>
      <p:sp>
        <p:nvSpPr>
          <p:cNvPr id="14" name="Text 11"/>
          <p:cNvSpPr/>
          <p:nvPr/>
        </p:nvSpPr>
        <p:spPr>
          <a:xfrm>
            <a:off x="628650" y="22860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Clean Architecture</a:t>
            </a:r>
            <a:endParaRPr lang="en-US" sz="788" dirty="0"/>
          </a:p>
        </p:txBody>
      </p:sp>
      <p:sp>
        <p:nvSpPr>
          <p:cNvPr id="15" name="Text 12"/>
          <p:cNvSpPr/>
          <p:nvPr/>
        </p:nvSpPr>
        <p:spPr>
          <a:xfrm>
            <a:off x="4629150" y="21431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Backend API setup</a:t>
            </a:r>
            <a:endParaRPr lang="en-US" sz="788" dirty="0"/>
          </a:p>
        </p:txBody>
      </p:sp>
      <p:sp>
        <p:nvSpPr>
          <p:cNvPr id="16" name="Text 13"/>
          <p:cNvSpPr/>
          <p:nvPr/>
        </p:nvSpPr>
        <p:spPr>
          <a:xfrm>
            <a:off x="4629150" y="22860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Authentication system</a:t>
            </a:r>
            <a:endParaRPr lang="en-US" sz="788" dirty="0"/>
          </a:p>
        </p:txBody>
      </p:sp>
      <p:sp>
        <p:nvSpPr>
          <p:cNvPr id="17" name="Shape 14"/>
          <p:cNvSpPr/>
          <p:nvPr/>
        </p:nvSpPr>
        <p:spPr>
          <a:xfrm>
            <a:off x="457200" y="2714625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200" y="2714625"/>
            <a:ext cx="28575" cy="111442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9" name="Shape 16"/>
          <p:cNvSpPr/>
          <p:nvPr/>
        </p:nvSpPr>
        <p:spPr>
          <a:xfrm>
            <a:off x="628650" y="2900363"/>
            <a:ext cx="350044" cy="342900"/>
          </a:xfrm>
          <a:prstGeom prst="ellipse">
            <a:avLst/>
          </a:prstGeom>
          <a:solidFill>
            <a:srgbClr val="10B981"/>
          </a:solidFill>
          <a:ln/>
        </p:spPr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989659"/>
            <a:ext cx="178594" cy="142875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1092994" y="2886075"/>
            <a:ext cx="16790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2: Core Features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1092994" y="3086100"/>
            <a:ext cx="1679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 3-8</a:t>
            </a:r>
            <a:endParaRPr lang="en-US" sz="900" dirty="0"/>
          </a:p>
        </p:txBody>
      </p:sp>
      <p:sp>
        <p:nvSpPr>
          <p:cNvPr id="23" name="Shape 19"/>
          <p:cNvSpPr/>
          <p:nvPr/>
        </p:nvSpPr>
        <p:spPr>
          <a:xfrm>
            <a:off x="7366350" y="2971800"/>
            <a:ext cx="1149000" cy="200025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24" name="Text 20"/>
          <p:cNvSpPr/>
          <p:nvPr/>
        </p:nvSpPr>
        <p:spPr>
          <a:xfrm>
            <a:off x="7366350" y="2971800"/>
            <a:ext cx="1220437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Auth, Projects, Tasks</a:t>
            </a:r>
            <a:endParaRPr lang="en-US" sz="788" dirty="0"/>
          </a:p>
        </p:txBody>
      </p:sp>
      <p:sp>
        <p:nvSpPr>
          <p:cNvPr id="25" name="Text 21"/>
          <p:cNvSpPr/>
          <p:nvPr/>
        </p:nvSpPr>
        <p:spPr>
          <a:xfrm>
            <a:off x="628650" y="33718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User management</a:t>
            </a:r>
            <a:endParaRPr lang="en-US" sz="788" dirty="0"/>
          </a:p>
        </p:txBody>
      </p:sp>
      <p:sp>
        <p:nvSpPr>
          <p:cNvPr id="26" name="Text 22"/>
          <p:cNvSpPr/>
          <p:nvPr/>
        </p:nvSpPr>
        <p:spPr>
          <a:xfrm>
            <a:off x="628650" y="35147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Project CRUD</a:t>
            </a:r>
            <a:endParaRPr lang="en-US" sz="788" dirty="0"/>
          </a:p>
        </p:txBody>
      </p:sp>
      <p:sp>
        <p:nvSpPr>
          <p:cNvPr id="27" name="Text 23"/>
          <p:cNvSpPr/>
          <p:nvPr/>
        </p:nvSpPr>
        <p:spPr>
          <a:xfrm>
            <a:off x="4629150" y="33718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Task management</a:t>
            </a:r>
            <a:endParaRPr lang="en-US" sz="788" dirty="0"/>
          </a:p>
        </p:txBody>
      </p:sp>
      <p:sp>
        <p:nvSpPr>
          <p:cNvPr id="28" name="Text 24"/>
          <p:cNvSpPr/>
          <p:nvPr/>
        </p:nvSpPr>
        <p:spPr>
          <a:xfrm>
            <a:off x="4629150" y="35147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Basic UI components</a:t>
            </a:r>
            <a:endParaRPr lang="en-US" sz="788" dirty="0"/>
          </a:p>
        </p:txBody>
      </p:sp>
      <p:sp>
        <p:nvSpPr>
          <p:cNvPr id="29" name="Shape 25"/>
          <p:cNvSpPr/>
          <p:nvPr/>
        </p:nvSpPr>
        <p:spPr>
          <a:xfrm>
            <a:off x="457200" y="3943350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26"/>
          <p:cNvSpPr/>
          <p:nvPr/>
        </p:nvSpPr>
        <p:spPr>
          <a:xfrm>
            <a:off x="457200" y="3943350"/>
            <a:ext cx="28575" cy="111442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1" name="Shape 27"/>
          <p:cNvSpPr/>
          <p:nvPr/>
        </p:nvSpPr>
        <p:spPr>
          <a:xfrm>
            <a:off x="628650" y="4129088"/>
            <a:ext cx="314325" cy="342900"/>
          </a:xfrm>
          <a:prstGeom prst="ellipse">
            <a:avLst/>
          </a:prstGeom>
          <a:solidFill>
            <a:srgbClr val="8B5CF6"/>
          </a:solidFill>
          <a:ln/>
        </p:spPr>
      </p:sp>
      <p:pic>
        <p:nvPicPr>
          <p:cNvPr id="3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4218384"/>
            <a:ext cx="142875" cy="142875"/>
          </a:xfrm>
          <a:prstGeom prst="rect">
            <a:avLst/>
          </a:prstGeom>
        </p:spPr>
      </p:pic>
      <p:sp>
        <p:nvSpPr>
          <p:cNvPr id="33" name="Text 28"/>
          <p:cNvSpPr/>
          <p:nvPr/>
        </p:nvSpPr>
        <p:spPr>
          <a:xfrm>
            <a:off x="1057275" y="4114800"/>
            <a:ext cx="27404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3: Advanced Task Management</a:t>
            </a:r>
            <a:endParaRPr lang="en-US" sz="1125" dirty="0"/>
          </a:p>
        </p:txBody>
      </p:sp>
      <p:sp>
        <p:nvSpPr>
          <p:cNvPr id="34" name="Text 29"/>
          <p:cNvSpPr/>
          <p:nvPr/>
        </p:nvSpPr>
        <p:spPr>
          <a:xfrm>
            <a:off x="1057275" y="4314825"/>
            <a:ext cx="27404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 9-12</a:t>
            </a:r>
            <a:endParaRPr lang="en-US" sz="900" dirty="0"/>
          </a:p>
        </p:txBody>
      </p:sp>
      <p:sp>
        <p:nvSpPr>
          <p:cNvPr id="35" name="Shape 30"/>
          <p:cNvSpPr/>
          <p:nvPr/>
        </p:nvSpPr>
        <p:spPr>
          <a:xfrm>
            <a:off x="7205839" y="4200525"/>
            <a:ext cx="1309511" cy="200025"/>
          </a:xfrm>
          <a:prstGeom prst="roundRect">
            <a:avLst/>
          </a:prstGeom>
          <a:solidFill>
            <a:srgbClr val="EDE9FE"/>
          </a:solidFill>
          <a:ln/>
        </p:spPr>
      </p:sp>
      <p:sp>
        <p:nvSpPr>
          <p:cNvPr id="36" name="Text 31"/>
          <p:cNvSpPr/>
          <p:nvPr/>
        </p:nvSpPr>
        <p:spPr>
          <a:xfrm>
            <a:off x="7205839" y="4200525"/>
            <a:ext cx="1380948" cy="200025"/>
          </a:xfrm>
          <a:prstGeom prst="rect">
            <a:avLst/>
          </a:prstGeom>
          <a:noFill/>
          <a:ln/>
        </p:spPr>
        <p:txBody>
          <a:bodyPr wrap="squar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Kanban &amp; Collaboration</a:t>
            </a:r>
            <a:endParaRPr lang="en-US" sz="788" dirty="0"/>
          </a:p>
        </p:txBody>
      </p:sp>
      <p:sp>
        <p:nvSpPr>
          <p:cNvPr id="37" name="Text 32"/>
          <p:cNvSpPr/>
          <p:nvPr/>
        </p:nvSpPr>
        <p:spPr>
          <a:xfrm>
            <a:off x="628650" y="460057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Kanban board</a:t>
            </a:r>
            <a:endParaRPr lang="en-US" sz="788" dirty="0"/>
          </a:p>
        </p:txBody>
      </p:sp>
      <p:sp>
        <p:nvSpPr>
          <p:cNvPr id="38" name="Text 33"/>
          <p:cNvSpPr/>
          <p:nvPr/>
        </p:nvSpPr>
        <p:spPr>
          <a:xfrm>
            <a:off x="628650" y="47434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Drag &amp; drop</a:t>
            </a:r>
            <a:endParaRPr lang="en-US" sz="788" dirty="0"/>
          </a:p>
        </p:txBody>
      </p:sp>
      <p:sp>
        <p:nvSpPr>
          <p:cNvPr id="39" name="Text 34"/>
          <p:cNvSpPr/>
          <p:nvPr/>
        </p:nvSpPr>
        <p:spPr>
          <a:xfrm>
            <a:off x="4629150" y="460057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Real-time comments</a:t>
            </a:r>
            <a:endParaRPr lang="en-US" sz="788" dirty="0"/>
          </a:p>
        </p:txBody>
      </p:sp>
      <p:sp>
        <p:nvSpPr>
          <p:cNvPr id="40" name="Text 35"/>
          <p:cNvSpPr/>
          <p:nvPr/>
        </p:nvSpPr>
        <p:spPr>
          <a:xfrm>
            <a:off x="4629150" y="47434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File attachments</a:t>
            </a:r>
            <a:endParaRPr lang="en-US" sz="788" dirty="0"/>
          </a:p>
        </p:txBody>
      </p:sp>
      <p:sp>
        <p:nvSpPr>
          <p:cNvPr id="41" name="Shape 36"/>
          <p:cNvSpPr/>
          <p:nvPr/>
        </p:nvSpPr>
        <p:spPr>
          <a:xfrm>
            <a:off x="457200" y="5172075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7"/>
          <p:cNvSpPr/>
          <p:nvPr/>
        </p:nvSpPr>
        <p:spPr>
          <a:xfrm>
            <a:off x="457200" y="5172075"/>
            <a:ext cx="28575" cy="1114425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5447109"/>
            <a:ext cx="160734" cy="142875"/>
          </a:xfrm>
          <a:prstGeom prst="rect">
            <a:avLst/>
          </a:prstGeom>
        </p:spPr>
      </p:pic>
      <p:sp>
        <p:nvSpPr>
          <p:cNvPr id="44" name="Text 38"/>
          <p:cNvSpPr/>
          <p:nvPr/>
        </p:nvSpPr>
        <p:spPr>
          <a:xfrm>
            <a:off x="1075134" y="5343525"/>
            <a:ext cx="23031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4: Dashboard &amp; Analytics</a:t>
            </a:r>
            <a:endParaRPr lang="en-US" sz="1125" dirty="0"/>
          </a:p>
        </p:txBody>
      </p:sp>
      <p:sp>
        <p:nvSpPr>
          <p:cNvPr id="45" name="Text 39"/>
          <p:cNvSpPr/>
          <p:nvPr/>
        </p:nvSpPr>
        <p:spPr>
          <a:xfrm>
            <a:off x="1075134" y="5543550"/>
            <a:ext cx="23031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 13-14</a:t>
            </a:r>
            <a:endParaRPr lang="en-US" sz="900" dirty="0"/>
          </a:p>
        </p:txBody>
      </p:sp>
      <p:sp>
        <p:nvSpPr>
          <p:cNvPr id="46" name="Text 40"/>
          <p:cNvSpPr/>
          <p:nvPr/>
        </p:nvSpPr>
        <p:spPr>
          <a:xfrm>
            <a:off x="7313051" y="5429250"/>
            <a:ext cx="1273736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 &amp; Reporting</a:t>
            </a:r>
            <a:endParaRPr lang="en-US" sz="788" dirty="0"/>
          </a:p>
        </p:txBody>
      </p:sp>
      <p:sp>
        <p:nvSpPr>
          <p:cNvPr id="47" name="Text 41"/>
          <p:cNvSpPr/>
          <p:nvPr/>
        </p:nvSpPr>
        <p:spPr>
          <a:xfrm>
            <a:off x="628650" y="58293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Project overview</a:t>
            </a:r>
            <a:endParaRPr lang="en-US" sz="788" dirty="0"/>
          </a:p>
        </p:txBody>
      </p:sp>
      <p:sp>
        <p:nvSpPr>
          <p:cNvPr id="48" name="Text 42"/>
          <p:cNvSpPr/>
          <p:nvPr/>
        </p:nvSpPr>
        <p:spPr>
          <a:xfrm>
            <a:off x="628650" y="597217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Task statistics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4629150" y="58293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Progress tracking</a:t>
            </a:r>
            <a:endParaRPr lang="en-US" sz="788" dirty="0"/>
          </a:p>
        </p:txBody>
      </p:sp>
      <p:sp>
        <p:nvSpPr>
          <p:cNvPr id="50" name="Text 44"/>
          <p:cNvSpPr/>
          <p:nvPr/>
        </p:nvSpPr>
        <p:spPr>
          <a:xfrm>
            <a:off x="4629150" y="597217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Search &amp; filter</a:t>
            </a:r>
            <a:endParaRPr lang="en-US" sz="788" dirty="0"/>
          </a:p>
        </p:txBody>
      </p:sp>
      <p:sp>
        <p:nvSpPr>
          <p:cNvPr id="51" name="Shape 45"/>
          <p:cNvSpPr/>
          <p:nvPr/>
        </p:nvSpPr>
        <p:spPr>
          <a:xfrm>
            <a:off x="457200" y="6400800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2" name="Shape 46"/>
          <p:cNvSpPr/>
          <p:nvPr/>
        </p:nvSpPr>
        <p:spPr>
          <a:xfrm>
            <a:off x="457200" y="6400800"/>
            <a:ext cx="28575" cy="1114425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53" name="Shape 47"/>
          <p:cNvSpPr/>
          <p:nvPr/>
        </p:nvSpPr>
        <p:spPr>
          <a:xfrm>
            <a:off x="628650" y="6586538"/>
            <a:ext cx="314325" cy="342900"/>
          </a:xfrm>
          <a:prstGeom prst="ellipse">
            <a:avLst/>
          </a:prstGeom>
          <a:solidFill>
            <a:srgbClr val="EF4444"/>
          </a:solidFill>
          <a:ln/>
        </p:spPr>
      </p:sp>
      <p:pic>
        <p:nvPicPr>
          <p:cNvPr id="5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6675834"/>
            <a:ext cx="142875" cy="142875"/>
          </a:xfrm>
          <a:prstGeom prst="rect">
            <a:avLst/>
          </a:prstGeom>
        </p:spPr>
      </p:pic>
      <p:sp>
        <p:nvSpPr>
          <p:cNvPr id="55" name="Text 48"/>
          <p:cNvSpPr/>
          <p:nvPr/>
        </p:nvSpPr>
        <p:spPr>
          <a:xfrm>
            <a:off x="1057275" y="6572250"/>
            <a:ext cx="21768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5: Polish &amp; Deployment</a:t>
            </a:r>
            <a:endParaRPr lang="en-US" sz="1125" dirty="0"/>
          </a:p>
        </p:txBody>
      </p:sp>
      <p:sp>
        <p:nvSpPr>
          <p:cNvPr id="56" name="Text 49"/>
          <p:cNvSpPr/>
          <p:nvPr/>
        </p:nvSpPr>
        <p:spPr>
          <a:xfrm>
            <a:off x="1057275" y="6772275"/>
            <a:ext cx="21768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Tuần 15-16</a:t>
            </a:r>
            <a:endParaRPr lang="en-US" sz="900" dirty="0"/>
          </a:p>
        </p:txBody>
      </p:sp>
      <p:sp>
        <p:nvSpPr>
          <p:cNvPr id="57" name="Shape 50"/>
          <p:cNvSpPr/>
          <p:nvPr/>
        </p:nvSpPr>
        <p:spPr>
          <a:xfrm>
            <a:off x="7523680" y="6657975"/>
            <a:ext cx="991670" cy="200025"/>
          </a:xfrm>
          <a:prstGeom prst="roundRect">
            <a:avLst/>
          </a:prstGeom>
          <a:solidFill>
            <a:srgbClr val="FEE2E2"/>
          </a:solidFill>
          <a:ln/>
        </p:spPr>
      </p:sp>
      <p:sp>
        <p:nvSpPr>
          <p:cNvPr id="58" name="Text 51"/>
          <p:cNvSpPr/>
          <p:nvPr/>
        </p:nvSpPr>
        <p:spPr>
          <a:xfrm>
            <a:off x="7523680" y="6657975"/>
            <a:ext cx="1063107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&amp; Launch</a:t>
            </a:r>
            <a:endParaRPr lang="en-US" sz="788" dirty="0"/>
          </a:p>
        </p:txBody>
      </p:sp>
      <p:sp>
        <p:nvSpPr>
          <p:cNvPr id="59" name="Text 52"/>
          <p:cNvSpPr/>
          <p:nvPr/>
        </p:nvSpPr>
        <p:spPr>
          <a:xfrm>
            <a:off x="628650" y="70580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UI/UX polish</a:t>
            </a:r>
            <a:endParaRPr lang="en-US" sz="788" dirty="0"/>
          </a:p>
        </p:txBody>
      </p:sp>
      <p:sp>
        <p:nvSpPr>
          <p:cNvPr id="60" name="Text 53"/>
          <p:cNvSpPr/>
          <p:nvPr/>
        </p:nvSpPr>
        <p:spPr>
          <a:xfrm>
            <a:off x="628650" y="72009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Performance optimization</a:t>
            </a:r>
            <a:endParaRPr lang="en-US" sz="788" dirty="0"/>
          </a:p>
        </p:txBody>
      </p:sp>
      <p:sp>
        <p:nvSpPr>
          <p:cNvPr id="61" name="Text 54"/>
          <p:cNvSpPr/>
          <p:nvPr/>
        </p:nvSpPr>
        <p:spPr>
          <a:xfrm>
            <a:off x="4629150" y="7058025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Testing &amp; QA</a:t>
            </a:r>
            <a:endParaRPr lang="en-US" sz="788" dirty="0"/>
          </a:p>
        </p:txBody>
      </p:sp>
      <p:sp>
        <p:nvSpPr>
          <p:cNvPr id="62" name="Text 55"/>
          <p:cNvSpPr/>
          <p:nvPr/>
        </p:nvSpPr>
        <p:spPr>
          <a:xfrm>
            <a:off x="4629150" y="72009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App store deployment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29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Nhóm phát triển &amp; Ngân sách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1171575"/>
            <a:ext cx="40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Structure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457200" y="1514475"/>
            <a:ext cx="4000500" cy="685800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7" name="Shape 4"/>
          <p:cNvSpPr/>
          <p:nvPr/>
        </p:nvSpPr>
        <p:spPr>
          <a:xfrm>
            <a:off x="571500" y="1685925"/>
            <a:ext cx="171450" cy="342900"/>
          </a:xfrm>
          <a:prstGeom prst="round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857250" y="1628775"/>
            <a:ext cx="208259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 Developer (Senior)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857250" y="1828800"/>
            <a:ext cx="208259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development, UI implementation</a:t>
            </a:r>
            <a:endParaRPr lang="en-US" sz="788" dirty="0"/>
          </a:p>
        </p:txBody>
      </p:sp>
      <p:sp>
        <p:nvSpPr>
          <p:cNvPr id="10" name="Text 7"/>
          <p:cNvSpPr/>
          <p:nvPr/>
        </p:nvSpPr>
        <p:spPr>
          <a:xfrm>
            <a:off x="857250" y="1971675"/>
            <a:ext cx="208259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3+ years Flutter experience</a:t>
            </a:r>
            <a:endParaRPr lang="en-US" sz="675" dirty="0"/>
          </a:p>
        </p:txBody>
      </p:sp>
      <p:sp>
        <p:nvSpPr>
          <p:cNvPr id="11" name="Shape 8"/>
          <p:cNvSpPr/>
          <p:nvPr/>
        </p:nvSpPr>
        <p:spPr>
          <a:xfrm>
            <a:off x="457200" y="2314575"/>
            <a:ext cx="4000500" cy="685800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12" name="Shape 9"/>
          <p:cNvSpPr/>
          <p:nvPr/>
        </p:nvSpPr>
        <p:spPr>
          <a:xfrm>
            <a:off x="571500" y="2475309"/>
            <a:ext cx="342900" cy="364331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561034"/>
            <a:ext cx="171450" cy="17145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1028700" y="2428875"/>
            <a:ext cx="21213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Developer (Mid-Senior)</a:t>
            </a:r>
            <a:endParaRPr lang="en-US" sz="1013" dirty="0"/>
          </a:p>
        </p:txBody>
      </p:sp>
      <p:sp>
        <p:nvSpPr>
          <p:cNvPr id="15" name="Text 11"/>
          <p:cNvSpPr/>
          <p:nvPr/>
        </p:nvSpPr>
        <p:spPr>
          <a:xfrm>
            <a:off x="1028700" y="2628900"/>
            <a:ext cx="2121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development, database, deployment</a:t>
            </a:r>
            <a:endParaRPr lang="en-US" sz="788" dirty="0"/>
          </a:p>
        </p:txBody>
      </p:sp>
      <p:sp>
        <p:nvSpPr>
          <p:cNvPr id="16" name="Text 12"/>
          <p:cNvSpPr/>
          <p:nvPr/>
        </p:nvSpPr>
        <p:spPr>
          <a:xfrm>
            <a:off x="1028700" y="2771775"/>
            <a:ext cx="212138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A7F3D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3+ years Python/FastAPI experience</a:t>
            </a:r>
            <a:endParaRPr lang="en-US" sz="675" dirty="0"/>
          </a:p>
        </p:txBody>
      </p:sp>
      <p:sp>
        <p:nvSpPr>
          <p:cNvPr id="17" name="Shape 13"/>
          <p:cNvSpPr/>
          <p:nvPr/>
        </p:nvSpPr>
        <p:spPr>
          <a:xfrm>
            <a:off x="457200" y="3114675"/>
            <a:ext cx="4000500" cy="685800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18" name="Shape 14"/>
          <p:cNvSpPr/>
          <p:nvPr/>
        </p:nvSpPr>
        <p:spPr>
          <a:xfrm>
            <a:off x="571500" y="3275409"/>
            <a:ext cx="342900" cy="364331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61134"/>
            <a:ext cx="171450" cy="1714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28700" y="3228975"/>
            <a:ext cx="194918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UI/UX Designer (Part-time)</a:t>
            </a:r>
            <a:endParaRPr lang="en-US" sz="1013" dirty="0"/>
          </a:p>
        </p:txBody>
      </p:sp>
      <p:sp>
        <p:nvSpPr>
          <p:cNvPr id="21" name="Text 16"/>
          <p:cNvSpPr/>
          <p:nvPr/>
        </p:nvSpPr>
        <p:spPr>
          <a:xfrm>
            <a:off x="1028700" y="3429000"/>
            <a:ext cx="194918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system, wireframes, user testing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1028700" y="3571875"/>
            <a:ext cx="1949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app design experience</a:t>
            </a:r>
            <a:endParaRPr lang="en-US" sz="675" dirty="0"/>
          </a:p>
        </p:txBody>
      </p:sp>
      <p:sp>
        <p:nvSpPr>
          <p:cNvPr id="23" name="Shape 18"/>
          <p:cNvSpPr/>
          <p:nvPr/>
        </p:nvSpPr>
        <p:spPr>
          <a:xfrm>
            <a:off x="4686300" y="1171575"/>
            <a:ext cx="4000500" cy="33504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4" name="Text 19"/>
          <p:cNvSpPr/>
          <p:nvPr/>
        </p:nvSpPr>
        <p:spPr>
          <a:xfrm>
            <a:off x="4857750" y="1343025"/>
            <a:ext cx="37290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Budget Breakdown</a:t>
            </a:r>
            <a:endParaRPr lang="en-US" sz="135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743075"/>
            <a:ext cx="3657600" cy="1428750"/>
          </a:xfrm>
          <a:prstGeom prst="rect">
            <a:avLst/>
          </a:prstGeom>
        </p:spPr>
      </p:pic>
      <p:sp>
        <p:nvSpPr>
          <p:cNvPr id="26" name="Shape 20"/>
          <p:cNvSpPr/>
          <p:nvPr/>
        </p:nvSpPr>
        <p:spPr>
          <a:xfrm>
            <a:off x="4857750" y="3328988"/>
            <a:ext cx="85725" cy="8572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7" name="Text 21"/>
          <p:cNvSpPr/>
          <p:nvPr/>
        </p:nvSpPr>
        <p:spPr>
          <a:xfrm>
            <a:off x="5000625" y="3286125"/>
            <a:ext cx="7917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</a:t>
            </a:r>
            <a:endParaRPr lang="en-US" sz="900" dirty="0"/>
          </a:p>
        </p:txBody>
      </p:sp>
      <p:sp>
        <p:nvSpPr>
          <p:cNvPr id="28" name="Text 22"/>
          <p:cNvSpPr/>
          <p:nvPr/>
        </p:nvSpPr>
        <p:spPr>
          <a:xfrm>
            <a:off x="8090492" y="3286125"/>
            <a:ext cx="4962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$34,000</a:t>
            </a:r>
            <a:endParaRPr lang="en-US" sz="900" dirty="0"/>
          </a:p>
        </p:txBody>
      </p:sp>
      <p:sp>
        <p:nvSpPr>
          <p:cNvPr id="29" name="Shape 23"/>
          <p:cNvSpPr/>
          <p:nvPr/>
        </p:nvSpPr>
        <p:spPr>
          <a:xfrm>
            <a:off x="4857750" y="3586163"/>
            <a:ext cx="85725" cy="85725"/>
          </a:xfrm>
          <a:prstGeom prst="ellipse">
            <a:avLst/>
          </a:prstGeom>
          <a:solidFill>
            <a:srgbClr val="10B981"/>
          </a:solidFill>
          <a:ln/>
        </p:spPr>
      </p:sp>
      <p:sp>
        <p:nvSpPr>
          <p:cNvPr id="30" name="Text 24"/>
          <p:cNvSpPr/>
          <p:nvPr/>
        </p:nvSpPr>
        <p:spPr>
          <a:xfrm>
            <a:off x="5000625" y="3543300"/>
            <a:ext cx="8191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</a:t>
            </a:r>
            <a:endParaRPr lang="en-US" sz="900" dirty="0"/>
          </a:p>
        </p:txBody>
      </p:sp>
      <p:sp>
        <p:nvSpPr>
          <p:cNvPr id="31" name="Text 25"/>
          <p:cNvSpPr/>
          <p:nvPr/>
        </p:nvSpPr>
        <p:spPr>
          <a:xfrm>
            <a:off x="8155874" y="3543300"/>
            <a:ext cx="4309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$5,400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5000625" y="3800475"/>
            <a:ext cx="68878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Other costs</a:t>
            </a:r>
            <a:endParaRPr lang="en-US" sz="900" dirty="0"/>
          </a:p>
        </p:txBody>
      </p:sp>
      <p:sp>
        <p:nvSpPr>
          <p:cNvPr id="33" name="Text 27"/>
          <p:cNvSpPr/>
          <p:nvPr/>
        </p:nvSpPr>
        <p:spPr>
          <a:xfrm>
            <a:off x="8155874" y="3800475"/>
            <a:ext cx="4309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$2,700</a:t>
            </a:r>
            <a:endParaRPr lang="en-US" sz="900" dirty="0"/>
          </a:p>
        </p:txBody>
      </p:sp>
      <p:sp>
        <p:nvSpPr>
          <p:cNvPr id="34" name="Text 28"/>
          <p:cNvSpPr/>
          <p:nvPr/>
        </p:nvSpPr>
        <p:spPr>
          <a:xfrm>
            <a:off x="4857750" y="4150519"/>
            <a:ext cx="8881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Budget</a:t>
            </a:r>
            <a:endParaRPr lang="en-US" sz="1013" dirty="0"/>
          </a:p>
        </p:txBody>
      </p:sp>
      <p:sp>
        <p:nvSpPr>
          <p:cNvPr id="35" name="Text 29"/>
          <p:cNvSpPr/>
          <p:nvPr/>
        </p:nvSpPr>
        <p:spPr>
          <a:xfrm>
            <a:off x="8037388" y="4150519"/>
            <a:ext cx="5493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$42,100</a:t>
            </a:r>
            <a:endParaRPr lang="en-US" sz="1013" dirty="0"/>
          </a:p>
        </p:txBody>
      </p:sp>
      <p:sp>
        <p:nvSpPr>
          <p:cNvPr id="36" name="Shape 30"/>
          <p:cNvSpPr/>
          <p:nvPr/>
        </p:nvSpPr>
        <p:spPr>
          <a:xfrm>
            <a:off x="457200" y="4143375"/>
            <a:ext cx="8229600" cy="1828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Text 31"/>
          <p:cNvSpPr/>
          <p:nvPr/>
        </p:nvSpPr>
        <p:spPr>
          <a:xfrm>
            <a:off x="628650" y="4314825"/>
            <a:ext cx="7958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Optimization Options</a:t>
            </a:r>
            <a:endParaRPr lang="en-US" sz="1125" dirty="0"/>
          </a:p>
        </p:txBody>
      </p:sp>
      <p:sp>
        <p:nvSpPr>
          <p:cNvPr id="38" name="Shape 32"/>
          <p:cNvSpPr/>
          <p:nvPr/>
        </p:nvSpPr>
        <p:spPr>
          <a:xfrm>
            <a:off x="1657350" y="4629150"/>
            <a:ext cx="457200" cy="4572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0225" y="4772025"/>
            <a:ext cx="171450" cy="171450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628650" y="5172075"/>
            <a:ext cx="2586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Junior Developers</a:t>
            </a:r>
            <a:endParaRPr lang="en-US" sz="900" dirty="0"/>
          </a:p>
        </p:txBody>
      </p:sp>
      <p:sp>
        <p:nvSpPr>
          <p:cNvPr id="41" name="Text 34"/>
          <p:cNvSpPr/>
          <p:nvPr/>
        </p:nvSpPr>
        <p:spPr>
          <a:xfrm>
            <a:off x="628650" y="5343525"/>
            <a:ext cx="25860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Save $8,000</a:t>
            </a:r>
            <a:endParaRPr lang="en-US" sz="788" dirty="0"/>
          </a:p>
        </p:txBody>
      </p:sp>
      <p:sp>
        <p:nvSpPr>
          <p:cNvPr id="42" name="Shape 35"/>
          <p:cNvSpPr/>
          <p:nvPr/>
        </p:nvSpPr>
        <p:spPr>
          <a:xfrm>
            <a:off x="4343400" y="4629150"/>
            <a:ext cx="457200" cy="4572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6275" y="4772025"/>
            <a:ext cx="171450" cy="171450"/>
          </a:xfrm>
          <a:prstGeom prst="rect">
            <a:avLst/>
          </a:prstGeom>
        </p:spPr>
      </p:pic>
      <p:sp>
        <p:nvSpPr>
          <p:cNvPr id="44" name="Text 36"/>
          <p:cNvSpPr/>
          <p:nvPr/>
        </p:nvSpPr>
        <p:spPr>
          <a:xfrm>
            <a:off x="3314700" y="5172075"/>
            <a:ext cx="2586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Self-hosted</a:t>
            </a:r>
            <a:endParaRPr lang="en-US" sz="900" dirty="0"/>
          </a:p>
        </p:txBody>
      </p:sp>
      <p:sp>
        <p:nvSpPr>
          <p:cNvPr id="45" name="Text 37"/>
          <p:cNvSpPr/>
          <p:nvPr/>
        </p:nvSpPr>
        <p:spPr>
          <a:xfrm>
            <a:off x="3314700" y="5343525"/>
            <a:ext cx="25860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Save $3,000</a:t>
            </a:r>
            <a:endParaRPr lang="en-US" sz="788" dirty="0"/>
          </a:p>
        </p:txBody>
      </p:sp>
      <p:sp>
        <p:nvSpPr>
          <p:cNvPr id="46" name="Shape 38"/>
          <p:cNvSpPr/>
          <p:nvPr/>
        </p:nvSpPr>
        <p:spPr>
          <a:xfrm>
            <a:off x="7029450" y="4629150"/>
            <a:ext cx="457200" cy="45720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325" y="4772025"/>
            <a:ext cx="171450" cy="171450"/>
          </a:xfrm>
          <a:prstGeom prst="rect">
            <a:avLst/>
          </a:prstGeom>
        </p:spPr>
      </p:pic>
      <p:sp>
        <p:nvSpPr>
          <p:cNvPr id="48" name="Text 39"/>
          <p:cNvSpPr/>
          <p:nvPr/>
        </p:nvSpPr>
        <p:spPr>
          <a:xfrm>
            <a:off x="6000750" y="5172075"/>
            <a:ext cx="2586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Minimal Services</a:t>
            </a:r>
            <a:endParaRPr lang="en-US" sz="900" dirty="0"/>
          </a:p>
        </p:txBody>
      </p:sp>
      <p:sp>
        <p:nvSpPr>
          <p:cNvPr id="49" name="Text 40"/>
          <p:cNvSpPr/>
          <p:nvPr/>
        </p:nvSpPr>
        <p:spPr>
          <a:xfrm>
            <a:off x="6000750" y="5343525"/>
            <a:ext cx="25860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Save $500</a:t>
            </a:r>
            <a:endParaRPr lang="en-US" sz="788" dirty="0"/>
          </a:p>
        </p:txBody>
      </p:sp>
      <p:sp>
        <p:nvSpPr>
          <p:cNvPr id="50" name="Text 41"/>
          <p:cNvSpPr/>
          <p:nvPr/>
        </p:nvSpPr>
        <p:spPr>
          <a:xfrm>
            <a:off x="628650" y="5600700"/>
            <a:ext cx="7958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Total: $30,600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15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Quản lý Rủi ro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14800" y="914400"/>
            <a:ext cx="914400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Text 2"/>
          <p:cNvSpPr/>
          <p:nvPr/>
        </p:nvSpPr>
        <p:spPr>
          <a:xfrm>
            <a:off x="457200" y="1171575"/>
            <a:ext cx="40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Risks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457200" y="1514475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514475"/>
            <a:ext cx="28575" cy="771525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3075"/>
            <a:ext cx="85725" cy="1143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57250" y="1628775"/>
            <a:ext cx="35575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Flutter Performance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857250" y="1800225"/>
            <a:ext cx="3557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Low-end devices compatibility</a:t>
            </a:r>
            <a:endParaRPr lang="en-US" sz="788" dirty="0"/>
          </a:p>
        </p:txBody>
      </p:sp>
      <p:sp>
        <p:nvSpPr>
          <p:cNvPr id="11" name="Text 7"/>
          <p:cNvSpPr/>
          <p:nvPr/>
        </p:nvSpPr>
        <p:spPr>
          <a:xfrm>
            <a:off x="857250" y="2000250"/>
            <a:ext cx="51981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75" dirty="0"/>
          </a:p>
        </p:txBody>
      </p:sp>
      <p:sp>
        <p:nvSpPr>
          <p:cNvPr id="12" name="Text 8"/>
          <p:cNvSpPr/>
          <p:nvPr/>
        </p:nvSpPr>
        <p:spPr>
          <a:xfrm>
            <a:off x="1362782" y="2028825"/>
            <a:ext cx="15782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Early testing, optimization</a:t>
            </a:r>
            <a:endParaRPr lang="en-US" sz="675" dirty="0"/>
          </a:p>
        </p:txBody>
      </p:sp>
      <p:sp>
        <p:nvSpPr>
          <p:cNvPr id="13" name="Shape 9"/>
          <p:cNvSpPr/>
          <p:nvPr/>
        </p:nvSpPr>
        <p:spPr>
          <a:xfrm>
            <a:off x="457200" y="2400300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0"/>
          <p:cNvSpPr/>
          <p:nvPr/>
        </p:nvSpPr>
        <p:spPr>
          <a:xfrm>
            <a:off x="457200" y="2400300"/>
            <a:ext cx="28575" cy="771525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28900"/>
            <a:ext cx="128588" cy="11430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00113" y="2514600"/>
            <a:ext cx="35147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Features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900113" y="2686050"/>
            <a:ext cx="35147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 implementation complexity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900113" y="2886075"/>
            <a:ext cx="51981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75" dirty="0"/>
          </a:p>
        </p:txBody>
      </p:sp>
      <p:sp>
        <p:nvSpPr>
          <p:cNvPr id="19" name="Text 14"/>
          <p:cNvSpPr/>
          <p:nvPr/>
        </p:nvSpPr>
        <p:spPr>
          <a:xfrm>
            <a:off x="1405644" y="2914650"/>
            <a:ext cx="182154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Prototype early, fallback options</a:t>
            </a:r>
            <a:endParaRPr lang="en-US" sz="675" dirty="0"/>
          </a:p>
        </p:txBody>
      </p:sp>
      <p:sp>
        <p:nvSpPr>
          <p:cNvPr id="20" name="Shape 15"/>
          <p:cNvSpPr/>
          <p:nvPr/>
        </p:nvSpPr>
        <p:spPr>
          <a:xfrm>
            <a:off x="457200" y="3286125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6"/>
          <p:cNvSpPr/>
          <p:nvPr/>
        </p:nvSpPr>
        <p:spPr>
          <a:xfrm>
            <a:off x="457200" y="3286125"/>
            <a:ext cx="28575" cy="771525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22" name="Shape 17"/>
          <p:cNvSpPr/>
          <p:nvPr/>
        </p:nvSpPr>
        <p:spPr>
          <a:xfrm>
            <a:off x="571500" y="3429000"/>
            <a:ext cx="257175" cy="28575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514725"/>
            <a:ext cx="142875" cy="114300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914400" y="3400425"/>
            <a:ext cx="3500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File Storage Costs</a:t>
            </a:r>
            <a:endParaRPr lang="en-US" sz="900" dirty="0"/>
          </a:p>
        </p:txBody>
      </p:sp>
      <p:sp>
        <p:nvSpPr>
          <p:cNvPr id="25" name="Text 19"/>
          <p:cNvSpPr/>
          <p:nvPr/>
        </p:nvSpPr>
        <p:spPr>
          <a:xfrm>
            <a:off x="914400" y="3571875"/>
            <a:ext cx="3500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Unexpected storage expenses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914400" y="3771900"/>
            <a:ext cx="27676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27" name="Text 21"/>
          <p:cNvSpPr/>
          <p:nvPr/>
        </p:nvSpPr>
        <p:spPr>
          <a:xfrm>
            <a:off x="914400" y="3771900"/>
            <a:ext cx="34820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</a:t>
            </a:r>
            <a:endParaRPr lang="en-US" sz="675" dirty="0"/>
          </a:p>
        </p:txBody>
      </p:sp>
      <p:sp>
        <p:nvSpPr>
          <p:cNvPr id="28" name="Text 22"/>
          <p:cNvSpPr/>
          <p:nvPr/>
        </p:nvSpPr>
        <p:spPr>
          <a:xfrm>
            <a:off x="1248315" y="3800475"/>
            <a:ext cx="142540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Size limits, monitoring</a:t>
            </a:r>
            <a:endParaRPr lang="en-US" sz="675" dirty="0"/>
          </a:p>
        </p:txBody>
      </p:sp>
      <p:sp>
        <p:nvSpPr>
          <p:cNvPr id="29" name="Text 23"/>
          <p:cNvSpPr/>
          <p:nvPr/>
        </p:nvSpPr>
        <p:spPr>
          <a:xfrm>
            <a:off x="4686300" y="1171575"/>
            <a:ext cx="40719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Risks</a:t>
            </a:r>
            <a:endParaRPr lang="en-US" sz="1350" dirty="0"/>
          </a:p>
        </p:txBody>
      </p:sp>
      <p:sp>
        <p:nvSpPr>
          <p:cNvPr id="30" name="Shape 24"/>
          <p:cNvSpPr/>
          <p:nvPr/>
        </p:nvSpPr>
        <p:spPr>
          <a:xfrm>
            <a:off x="4686300" y="1514475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25"/>
          <p:cNvSpPr/>
          <p:nvPr/>
        </p:nvSpPr>
        <p:spPr>
          <a:xfrm>
            <a:off x="4686300" y="1514475"/>
            <a:ext cx="28575" cy="771525"/>
          </a:xfrm>
          <a:prstGeom prst="rect">
            <a:avLst/>
          </a:prstGeom>
          <a:solidFill>
            <a:srgbClr val="F44336"/>
          </a:solidFill>
          <a:ln/>
        </p:spPr>
      </p:sp>
      <p:sp>
        <p:nvSpPr>
          <p:cNvPr id="32" name="Shape 26"/>
          <p:cNvSpPr/>
          <p:nvPr/>
        </p:nvSpPr>
        <p:spPr>
          <a:xfrm>
            <a:off x="4800600" y="1657350"/>
            <a:ext cx="214313" cy="285750"/>
          </a:xfrm>
          <a:prstGeom prst="roundRect">
            <a:avLst/>
          </a:prstGeom>
          <a:solidFill>
            <a:srgbClr val="FEE2E2"/>
          </a:solidFill>
          <a:ln/>
        </p:spPr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1743075"/>
            <a:ext cx="100013" cy="114300"/>
          </a:xfrm>
          <a:prstGeom prst="rect">
            <a:avLst/>
          </a:prstGeom>
        </p:spPr>
      </p:pic>
      <p:sp>
        <p:nvSpPr>
          <p:cNvPr id="34" name="Text 27"/>
          <p:cNvSpPr/>
          <p:nvPr/>
        </p:nvSpPr>
        <p:spPr>
          <a:xfrm>
            <a:off x="5100638" y="1628775"/>
            <a:ext cx="35433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Scope Creep</a:t>
            </a:r>
            <a:endParaRPr lang="en-US" sz="900" dirty="0"/>
          </a:p>
        </p:txBody>
      </p:sp>
      <p:sp>
        <p:nvSpPr>
          <p:cNvPr id="35" name="Text 28"/>
          <p:cNvSpPr/>
          <p:nvPr/>
        </p:nvSpPr>
        <p:spPr>
          <a:xfrm>
            <a:off x="5100638" y="1800225"/>
            <a:ext cx="35433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requests beyond MVP</a:t>
            </a:r>
            <a:endParaRPr lang="en-US" sz="788" dirty="0"/>
          </a:p>
        </p:txBody>
      </p:sp>
      <p:sp>
        <p:nvSpPr>
          <p:cNvPr id="36" name="Shape 29"/>
          <p:cNvSpPr/>
          <p:nvPr/>
        </p:nvSpPr>
        <p:spPr>
          <a:xfrm>
            <a:off x="5100638" y="2000250"/>
            <a:ext cx="305646" cy="171450"/>
          </a:xfrm>
          <a:prstGeom prst="rect">
            <a:avLst/>
          </a:prstGeom>
          <a:solidFill>
            <a:srgbClr val="FEE2E2"/>
          </a:solidFill>
          <a:ln/>
        </p:spPr>
      </p:sp>
      <p:sp>
        <p:nvSpPr>
          <p:cNvPr id="37" name="Text 30"/>
          <p:cNvSpPr/>
          <p:nvPr/>
        </p:nvSpPr>
        <p:spPr>
          <a:xfrm>
            <a:off x="5100638" y="2000250"/>
            <a:ext cx="37708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</a:t>
            </a:r>
            <a:endParaRPr lang="en-US" sz="675" dirty="0"/>
          </a:p>
        </p:txBody>
      </p:sp>
      <p:sp>
        <p:nvSpPr>
          <p:cNvPr id="38" name="Text 31"/>
          <p:cNvSpPr/>
          <p:nvPr/>
        </p:nvSpPr>
        <p:spPr>
          <a:xfrm>
            <a:off x="5463434" y="2028825"/>
            <a:ext cx="197789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Clear requirements, change process</a:t>
            </a:r>
            <a:endParaRPr lang="en-US" sz="675" dirty="0"/>
          </a:p>
        </p:txBody>
      </p:sp>
      <p:sp>
        <p:nvSpPr>
          <p:cNvPr id="39" name="Shape 32"/>
          <p:cNvSpPr/>
          <p:nvPr/>
        </p:nvSpPr>
        <p:spPr>
          <a:xfrm>
            <a:off x="4686300" y="2400300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0" name="Shape 33"/>
          <p:cNvSpPr/>
          <p:nvPr/>
        </p:nvSpPr>
        <p:spPr>
          <a:xfrm>
            <a:off x="4686300" y="2400300"/>
            <a:ext cx="28575" cy="771525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2628900"/>
            <a:ext cx="114300" cy="114300"/>
          </a:xfrm>
          <a:prstGeom prst="rect">
            <a:avLst/>
          </a:prstGeom>
        </p:spPr>
      </p:pic>
      <p:sp>
        <p:nvSpPr>
          <p:cNvPr id="42" name="Text 34"/>
          <p:cNvSpPr/>
          <p:nvPr/>
        </p:nvSpPr>
        <p:spPr>
          <a:xfrm>
            <a:off x="5114925" y="2514600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 Delays</a:t>
            </a:r>
            <a:endParaRPr lang="en-US" sz="900" dirty="0"/>
          </a:p>
        </p:txBody>
      </p:sp>
      <p:sp>
        <p:nvSpPr>
          <p:cNvPr id="43" name="Text 35"/>
          <p:cNvSpPr/>
          <p:nvPr/>
        </p:nvSpPr>
        <p:spPr>
          <a:xfrm>
            <a:off x="5114925" y="2686050"/>
            <a:ext cx="35290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behind schedule</a:t>
            </a:r>
            <a:endParaRPr lang="en-US" sz="788" dirty="0"/>
          </a:p>
        </p:txBody>
      </p:sp>
      <p:sp>
        <p:nvSpPr>
          <p:cNvPr id="44" name="Text 36"/>
          <p:cNvSpPr/>
          <p:nvPr/>
        </p:nvSpPr>
        <p:spPr>
          <a:xfrm>
            <a:off x="5114925" y="2886075"/>
            <a:ext cx="51981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75" dirty="0"/>
          </a:p>
        </p:txBody>
      </p:sp>
      <p:sp>
        <p:nvSpPr>
          <p:cNvPr id="45" name="Text 37"/>
          <p:cNvSpPr/>
          <p:nvPr/>
        </p:nvSpPr>
        <p:spPr>
          <a:xfrm>
            <a:off x="5620457" y="2914650"/>
            <a:ext cx="162590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Buffer time, agile approach</a:t>
            </a:r>
            <a:endParaRPr lang="en-US" sz="675" dirty="0"/>
          </a:p>
        </p:txBody>
      </p:sp>
      <p:sp>
        <p:nvSpPr>
          <p:cNvPr id="46" name="Shape 38"/>
          <p:cNvSpPr/>
          <p:nvPr/>
        </p:nvSpPr>
        <p:spPr>
          <a:xfrm>
            <a:off x="4686300" y="3286125"/>
            <a:ext cx="4000500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39"/>
          <p:cNvSpPr/>
          <p:nvPr/>
        </p:nvSpPr>
        <p:spPr>
          <a:xfrm>
            <a:off x="4686300" y="3286125"/>
            <a:ext cx="28575" cy="771525"/>
          </a:xfrm>
          <a:prstGeom prst="rect">
            <a:avLst/>
          </a:prstGeom>
          <a:solidFill>
            <a:srgbClr val="FF9800"/>
          </a:solidFill>
          <a:ln/>
        </p:spPr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3514725"/>
            <a:ext cx="142875" cy="114300"/>
          </a:xfrm>
          <a:prstGeom prst="rect">
            <a:avLst/>
          </a:prstGeom>
        </p:spPr>
      </p:pic>
      <p:sp>
        <p:nvSpPr>
          <p:cNvPr id="49" name="Text 40"/>
          <p:cNvSpPr/>
          <p:nvPr/>
        </p:nvSpPr>
        <p:spPr>
          <a:xfrm>
            <a:off x="5143500" y="3400425"/>
            <a:ext cx="3500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Availability</a:t>
            </a:r>
            <a:endParaRPr lang="en-US" sz="900" dirty="0"/>
          </a:p>
        </p:txBody>
      </p:sp>
      <p:sp>
        <p:nvSpPr>
          <p:cNvPr id="50" name="Text 41"/>
          <p:cNvSpPr/>
          <p:nvPr/>
        </p:nvSpPr>
        <p:spPr>
          <a:xfrm>
            <a:off x="5143500" y="3571875"/>
            <a:ext cx="35004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team member unavailability</a:t>
            </a:r>
            <a:endParaRPr lang="en-US" sz="788" dirty="0"/>
          </a:p>
        </p:txBody>
      </p:sp>
      <p:sp>
        <p:nvSpPr>
          <p:cNvPr id="51" name="Text 42"/>
          <p:cNvSpPr/>
          <p:nvPr/>
        </p:nvSpPr>
        <p:spPr>
          <a:xfrm>
            <a:off x="5143500" y="3771900"/>
            <a:ext cx="51981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</a:t>
            </a:r>
            <a:endParaRPr lang="en-US" sz="675" dirty="0"/>
          </a:p>
        </p:txBody>
      </p:sp>
      <p:sp>
        <p:nvSpPr>
          <p:cNvPr id="52" name="Text 43"/>
          <p:cNvSpPr/>
          <p:nvPr/>
        </p:nvSpPr>
        <p:spPr>
          <a:xfrm>
            <a:off x="5649032" y="3800475"/>
            <a:ext cx="1755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Mitigation: Cross-training, documentation</a:t>
            </a:r>
            <a:endParaRPr lang="en-US" sz="675" dirty="0"/>
          </a:p>
        </p:txBody>
      </p:sp>
      <p:sp>
        <p:nvSpPr>
          <p:cNvPr id="53" name="Shape 44"/>
          <p:cNvSpPr/>
          <p:nvPr/>
        </p:nvSpPr>
        <p:spPr>
          <a:xfrm>
            <a:off x="457200" y="4143375"/>
            <a:ext cx="8229600" cy="15144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4" name="Text 45"/>
          <p:cNvSpPr/>
          <p:nvPr/>
        </p:nvSpPr>
        <p:spPr>
          <a:xfrm>
            <a:off x="628650" y="4314825"/>
            <a:ext cx="7958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Mitigation Strategy</a:t>
            </a:r>
            <a:endParaRPr lang="en-US" sz="1125" dirty="0"/>
          </a:p>
        </p:txBody>
      </p:sp>
      <p:sp>
        <p:nvSpPr>
          <p:cNvPr id="55" name="Shape 46"/>
          <p:cNvSpPr/>
          <p:nvPr/>
        </p:nvSpPr>
        <p:spPr>
          <a:xfrm>
            <a:off x="1321594" y="4629150"/>
            <a:ext cx="457200" cy="4572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469" y="4772025"/>
            <a:ext cx="171450" cy="171450"/>
          </a:xfrm>
          <a:prstGeom prst="rect">
            <a:avLst/>
          </a:prstGeom>
        </p:spPr>
      </p:pic>
      <p:sp>
        <p:nvSpPr>
          <p:cNvPr id="57" name="Text 47"/>
          <p:cNvSpPr/>
          <p:nvPr/>
        </p:nvSpPr>
        <p:spPr>
          <a:xfrm>
            <a:off x="628650" y="5172075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Early Detection</a:t>
            </a:r>
            <a:endParaRPr lang="en-US" sz="900" dirty="0"/>
          </a:p>
        </p:txBody>
      </p:sp>
      <p:sp>
        <p:nvSpPr>
          <p:cNvPr id="58" name="Text 48"/>
          <p:cNvSpPr/>
          <p:nvPr/>
        </p:nvSpPr>
        <p:spPr>
          <a:xfrm>
            <a:off x="628650" y="5343525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monitoring &amp; reviews</a:t>
            </a:r>
            <a:endParaRPr lang="en-US" sz="788" dirty="0"/>
          </a:p>
        </p:txBody>
      </p:sp>
      <p:sp>
        <p:nvSpPr>
          <p:cNvPr id="59" name="Shape 49"/>
          <p:cNvSpPr/>
          <p:nvPr/>
        </p:nvSpPr>
        <p:spPr>
          <a:xfrm>
            <a:off x="3336131" y="4629150"/>
            <a:ext cx="457200" cy="4572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6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9006" y="4772025"/>
            <a:ext cx="171450" cy="171450"/>
          </a:xfrm>
          <a:prstGeom prst="rect">
            <a:avLst/>
          </a:prstGeom>
        </p:spPr>
      </p:pic>
      <p:sp>
        <p:nvSpPr>
          <p:cNvPr id="61" name="Text 50"/>
          <p:cNvSpPr/>
          <p:nvPr/>
        </p:nvSpPr>
        <p:spPr>
          <a:xfrm>
            <a:off x="2643188" y="5172075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Prevention</a:t>
            </a:r>
            <a:endParaRPr lang="en-US" sz="900" dirty="0"/>
          </a:p>
        </p:txBody>
      </p:sp>
      <p:sp>
        <p:nvSpPr>
          <p:cNvPr id="62" name="Text 51"/>
          <p:cNvSpPr/>
          <p:nvPr/>
        </p:nvSpPr>
        <p:spPr>
          <a:xfrm>
            <a:off x="2643188" y="5343525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 &amp; planning</a:t>
            </a:r>
            <a:endParaRPr lang="en-US" sz="788" dirty="0"/>
          </a:p>
        </p:txBody>
      </p:sp>
      <p:pic>
        <p:nvPicPr>
          <p:cNvPr id="6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3544" y="4772025"/>
            <a:ext cx="171450" cy="171450"/>
          </a:xfrm>
          <a:prstGeom prst="rect">
            <a:avLst/>
          </a:prstGeom>
        </p:spPr>
      </p:pic>
      <p:sp>
        <p:nvSpPr>
          <p:cNvPr id="64" name="Text 52"/>
          <p:cNvSpPr/>
          <p:nvPr/>
        </p:nvSpPr>
        <p:spPr>
          <a:xfrm>
            <a:off x="4657725" y="5172075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Mitigation</a:t>
            </a:r>
            <a:endParaRPr lang="en-US" sz="900" dirty="0"/>
          </a:p>
        </p:txBody>
      </p:sp>
      <p:sp>
        <p:nvSpPr>
          <p:cNvPr id="65" name="Text 53"/>
          <p:cNvSpPr/>
          <p:nvPr/>
        </p:nvSpPr>
        <p:spPr>
          <a:xfrm>
            <a:off x="4657725" y="5343525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Backup plans &amp; alternatives</a:t>
            </a:r>
            <a:endParaRPr lang="en-US" sz="788" dirty="0"/>
          </a:p>
        </p:txBody>
      </p:sp>
      <p:sp>
        <p:nvSpPr>
          <p:cNvPr id="66" name="Shape 54"/>
          <p:cNvSpPr/>
          <p:nvPr/>
        </p:nvSpPr>
        <p:spPr>
          <a:xfrm>
            <a:off x="7365206" y="4629150"/>
            <a:ext cx="457200" cy="457200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6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08081" y="4772025"/>
            <a:ext cx="171450" cy="171450"/>
          </a:xfrm>
          <a:prstGeom prst="rect">
            <a:avLst/>
          </a:prstGeom>
        </p:spPr>
      </p:pic>
      <p:sp>
        <p:nvSpPr>
          <p:cNvPr id="68" name="Text 55"/>
          <p:cNvSpPr/>
          <p:nvPr/>
        </p:nvSpPr>
        <p:spPr>
          <a:xfrm>
            <a:off x="6672263" y="5172075"/>
            <a:ext cx="1914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</a:t>
            </a:r>
            <a:endParaRPr lang="en-US" sz="900" dirty="0"/>
          </a:p>
        </p:txBody>
      </p:sp>
      <p:sp>
        <p:nvSpPr>
          <p:cNvPr id="69" name="Text 56"/>
          <p:cNvSpPr/>
          <p:nvPr/>
        </p:nvSpPr>
        <p:spPr>
          <a:xfrm>
            <a:off x="6672263" y="5343525"/>
            <a:ext cx="19145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Agile response to changes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2025-06-18T01:43:06Z</dcterms:created>
  <dcterms:modified xsi:type="dcterms:W3CDTF">2025-06-18T01:43:06Z</dcterms:modified>
</cp:coreProperties>
</file>