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hZvkiP5pLKj2e8zaIOK/NWfUSo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b="1" sz="60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cap="none"/>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18" name="Google Shape;18;p43"/>
          <p:cNvGrpSpPr/>
          <p:nvPr/>
        </p:nvGrpSpPr>
        <p:grpSpPr>
          <a:xfrm>
            <a:off x="10999563" y="5987064"/>
            <a:ext cx="1054465" cy="469689"/>
            <a:chOff x="9841624" y="4115729"/>
            <a:chExt cx="602169" cy="268223"/>
          </a:xfrm>
        </p:grpSpPr>
        <p:sp>
          <p:nvSpPr>
            <p:cNvPr id="19" name="Google Shape;19;p4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4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4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4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4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4" name="Google Shape;24;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43"/>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5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38" name="Google Shape;138;p52"/>
          <p:cNvGrpSpPr/>
          <p:nvPr/>
        </p:nvGrpSpPr>
        <p:grpSpPr>
          <a:xfrm>
            <a:off x="10999563" y="5987064"/>
            <a:ext cx="1054465" cy="469689"/>
            <a:chOff x="9841624" y="4115729"/>
            <a:chExt cx="602169" cy="268223"/>
          </a:xfrm>
        </p:grpSpPr>
        <p:sp>
          <p:nvSpPr>
            <p:cNvPr id="139" name="Google Shape;139;p52"/>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52"/>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52"/>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52"/>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52"/>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44" name="Google Shape;144;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7" name="Google Shape;147;p52"/>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5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5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51" name="Google Shape;151;p53"/>
          <p:cNvGrpSpPr/>
          <p:nvPr/>
        </p:nvGrpSpPr>
        <p:grpSpPr>
          <a:xfrm>
            <a:off x="10999563" y="5987064"/>
            <a:ext cx="1054465" cy="469689"/>
            <a:chOff x="9841624" y="4115729"/>
            <a:chExt cx="602169" cy="268223"/>
          </a:xfrm>
        </p:grpSpPr>
        <p:sp>
          <p:nvSpPr>
            <p:cNvPr id="152" name="Google Shape;152;p5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5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5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5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5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57" name="Google Shape;15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0" name="Google Shape;160;p53"/>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1" name="Google Shape;31;p44"/>
          <p:cNvGrpSpPr/>
          <p:nvPr/>
        </p:nvGrpSpPr>
        <p:grpSpPr>
          <a:xfrm>
            <a:off x="10999563" y="5987064"/>
            <a:ext cx="1054465" cy="469689"/>
            <a:chOff x="9841624" y="4115729"/>
            <a:chExt cx="602169" cy="268223"/>
          </a:xfrm>
        </p:grpSpPr>
        <p:sp>
          <p:nvSpPr>
            <p:cNvPr id="32" name="Google Shape;32;p4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4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4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4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4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7" name="Google Shape;3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44"/>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4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grpSp>
        <p:nvGrpSpPr>
          <p:cNvPr id="44" name="Google Shape;44;p45"/>
          <p:cNvGrpSpPr/>
          <p:nvPr/>
        </p:nvGrpSpPr>
        <p:grpSpPr>
          <a:xfrm>
            <a:off x="10999563" y="5987064"/>
            <a:ext cx="1054465" cy="469689"/>
            <a:chOff x="9841624" y="4115729"/>
            <a:chExt cx="602169" cy="268223"/>
          </a:xfrm>
        </p:grpSpPr>
        <p:sp>
          <p:nvSpPr>
            <p:cNvPr id="45" name="Google Shape;45;p45"/>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45"/>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45"/>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45"/>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45"/>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0" name="Google Shape;5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45"/>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4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8" name="Google Shape;58;p46"/>
          <p:cNvGrpSpPr/>
          <p:nvPr/>
        </p:nvGrpSpPr>
        <p:grpSpPr>
          <a:xfrm>
            <a:off x="10999563" y="5987064"/>
            <a:ext cx="1054465" cy="469689"/>
            <a:chOff x="9841624" y="4115729"/>
            <a:chExt cx="602169" cy="268223"/>
          </a:xfrm>
        </p:grpSpPr>
        <p:sp>
          <p:nvSpPr>
            <p:cNvPr id="59" name="Google Shape;59;p46"/>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46"/>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46"/>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46"/>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46"/>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4" name="Google Shape;64;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46"/>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4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4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4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4" name="Google Shape;74;p47"/>
          <p:cNvGrpSpPr/>
          <p:nvPr/>
        </p:nvGrpSpPr>
        <p:grpSpPr>
          <a:xfrm>
            <a:off x="10999563" y="5987064"/>
            <a:ext cx="1054465" cy="469689"/>
            <a:chOff x="9841624" y="4115729"/>
            <a:chExt cx="602169" cy="268223"/>
          </a:xfrm>
        </p:grpSpPr>
        <p:sp>
          <p:nvSpPr>
            <p:cNvPr id="75" name="Google Shape;75;p47"/>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47"/>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47"/>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47"/>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47"/>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0" name="Google Shape;80;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47"/>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86" name="Google Shape;86;p48"/>
          <p:cNvGrpSpPr/>
          <p:nvPr/>
        </p:nvGrpSpPr>
        <p:grpSpPr>
          <a:xfrm>
            <a:off x="10999563" y="5987064"/>
            <a:ext cx="1054465" cy="469689"/>
            <a:chOff x="9841624" y="4115729"/>
            <a:chExt cx="602169" cy="268223"/>
          </a:xfrm>
        </p:grpSpPr>
        <p:sp>
          <p:nvSpPr>
            <p:cNvPr id="87" name="Google Shape;87;p48"/>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48"/>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48"/>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48"/>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48"/>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2" name="Google Shape;9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48"/>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grpSp>
        <p:nvGrpSpPr>
          <p:cNvPr id="97" name="Google Shape;97;p49"/>
          <p:cNvGrpSpPr/>
          <p:nvPr/>
        </p:nvGrpSpPr>
        <p:grpSpPr>
          <a:xfrm>
            <a:off x="10999563" y="5987064"/>
            <a:ext cx="1054465" cy="469689"/>
            <a:chOff x="9841624" y="4115729"/>
            <a:chExt cx="602169" cy="268223"/>
          </a:xfrm>
        </p:grpSpPr>
        <p:sp>
          <p:nvSpPr>
            <p:cNvPr id="98" name="Google Shape;98;p49"/>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49"/>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49"/>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49"/>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49"/>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3" name="Google Shape;103;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49"/>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7" name="Shape 107"/>
        <p:cNvGrpSpPr/>
        <p:nvPr/>
      </p:nvGrpSpPr>
      <p:grpSpPr>
        <a:xfrm>
          <a:off x="0" y="0"/>
          <a:ext cx="0" cy="0"/>
          <a:chOff x="0" y="0"/>
          <a:chExt cx="0" cy="0"/>
        </a:xfrm>
      </p:grpSpPr>
      <p:sp>
        <p:nvSpPr>
          <p:cNvPr id="108" name="Google Shape;108;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5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0" name="Google Shape;110;p5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grpSp>
        <p:nvGrpSpPr>
          <p:cNvPr id="111" name="Google Shape;111;p50"/>
          <p:cNvGrpSpPr/>
          <p:nvPr/>
        </p:nvGrpSpPr>
        <p:grpSpPr>
          <a:xfrm>
            <a:off x="10999563" y="5987064"/>
            <a:ext cx="1054465" cy="469689"/>
            <a:chOff x="9841624" y="4115729"/>
            <a:chExt cx="602169" cy="268223"/>
          </a:xfrm>
        </p:grpSpPr>
        <p:sp>
          <p:nvSpPr>
            <p:cNvPr id="112" name="Google Shape;112;p50"/>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50"/>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50"/>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50"/>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50"/>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7" name="Google Shape;11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50"/>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1" name="Shape 121"/>
        <p:cNvGrpSpPr/>
        <p:nvPr/>
      </p:nvGrpSpPr>
      <p:grpSpPr>
        <a:xfrm>
          <a:off x="0" y="0"/>
          <a:ext cx="0" cy="0"/>
          <a:chOff x="0" y="0"/>
          <a:chExt cx="0" cy="0"/>
        </a:xfrm>
      </p:grpSpPr>
      <p:sp>
        <p:nvSpPr>
          <p:cNvPr id="122" name="Google Shape;122;p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51"/>
          <p:cNvSpPr/>
          <p:nvPr>
            <p:ph idx="2" type="pic"/>
          </p:nvPr>
        </p:nvSpPr>
        <p:spPr>
          <a:xfrm>
            <a:off x="5183188" y="987425"/>
            <a:ext cx="6172200" cy="4873625"/>
          </a:xfrm>
          <a:prstGeom prst="rect">
            <a:avLst/>
          </a:prstGeom>
          <a:noFill/>
          <a:ln>
            <a:noFill/>
          </a:ln>
        </p:spPr>
      </p:sp>
      <p:sp>
        <p:nvSpPr>
          <p:cNvPr id="124" name="Google Shape;124;p5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grpSp>
        <p:nvGrpSpPr>
          <p:cNvPr id="125" name="Google Shape;125;p51"/>
          <p:cNvGrpSpPr/>
          <p:nvPr/>
        </p:nvGrpSpPr>
        <p:grpSpPr>
          <a:xfrm>
            <a:off x="10999563" y="5987064"/>
            <a:ext cx="1054465" cy="469689"/>
            <a:chOff x="9841624" y="4115729"/>
            <a:chExt cx="602169" cy="268223"/>
          </a:xfrm>
        </p:grpSpPr>
        <p:sp>
          <p:nvSpPr>
            <p:cNvPr id="126" name="Google Shape;126;p5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5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5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5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5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1" name="Google Shape;13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p51"/>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888888"/>
                </a:solidFill>
                <a:latin typeface="Arial"/>
                <a:ea typeface="Arial"/>
                <a:cs typeface="Arial"/>
                <a:sym typeface="Arial"/>
              </a:defRPr>
            </a:lvl1pPr>
            <a:lvl2pPr indent="0" lvl="1" marL="0" marR="0" rtl="0" algn="r">
              <a:spcBef>
                <a:spcPts val="0"/>
              </a:spcBef>
              <a:buNone/>
              <a:defRPr b="1" i="0" sz="1200" u="none" cap="none" strike="noStrike">
                <a:solidFill>
                  <a:srgbClr val="888888"/>
                </a:solidFill>
                <a:latin typeface="Arial"/>
                <a:ea typeface="Arial"/>
                <a:cs typeface="Arial"/>
                <a:sym typeface="Arial"/>
              </a:defRPr>
            </a:lvl2pPr>
            <a:lvl3pPr indent="0" lvl="2" marL="0" marR="0" rtl="0" algn="r">
              <a:spcBef>
                <a:spcPts val="0"/>
              </a:spcBef>
              <a:buNone/>
              <a:defRPr b="1" i="0" sz="1200" u="none" cap="none" strike="noStrike">
                <a:solidFill>
                  <a:srgbClr val="888888"/>
                </a:solidFill>
                <a:latin typeface="Arial"/>
                <a:ea typeface="Arial"/>
                <a:cs typeface="Arial"/>
                <a:sym typeface="Arial"/>
              </a:defRPr>
            </a:lvl3pPr>
            <a:lvl4pPr indent="0" lvl="3" marL="0" marR="0" rtl="0" algn="r">
              <a:spcBef>
                <a:spcPts val="0"/>
              </a:spcBef>
              <a:buNone/>
              <a:defRPr b="1" i="0" sz="1200" u="none" cap="none" strike="noStrike">
                <a:solidFill>
                  <a:srgbClr val="888888"/>
                </a:solidFill>
                <a:latin typeface="Arial"/>
                <a:ea typeface="Arial"/>
                <a:cs typeface="Arial"/>
                <a:sym typeface="Arial"/>
              </a:defRPr>
            </a:lvl4pPr>
            <a:lvl5pPr indent="0" lvl="4" marL="0" marR="0" rtl="0" algn="r">
              <a:spcBef>
                <a:spcPts val="0"/>
              </a:spcBef>
              <a:buNone/>
              <a:defRPr b="1" i="0" sz="1200" u="none" cap="none" strike="noStrike">
                <a:solidFill>
                  <a:srgbClr val="888888"/>
                </a:solidFill>
                <a:latin typeface="Arial"/>
                <a:ea typeface="Arial"/>
                <a:cs typeface="Arial"/>
                <a:sym typeface="Arial"/>
              </a:defRPr>
            </a:lvl5pPr>
            <a:lvl6pPr indent="0" lvl="5" marL="0" marR="0" rtl="0" algn="r">
              <a:spcBef>
                <a:spcPts val="0"/>
              </a:spcBef>
              <a:buNone/>
              <a:defRPr b="1" i="0" sz="1200" u="none" cap="none" strike="noStrike">
                <a:solidFill>
                  <a:srgbClr val="888888"/>
                </a:solidFill>
                <a:latin typeface="Arial"/>
                <a:ea typeface="Arial"/>
                <a:cs typeface="Arial"/>
                <a:sym typeface="Arial"/>
              </a:defRPr>
            </a:lvl6pPr>
            <a:lvl7pPr indent="0" lvl="6" marL="0" marR="0" rtl="0" algn="r">
              <a:spcBef>
                <a:spcPts val="0"/>
              </a:spcBef>
              <a:buNone/>
              <a:defRPr b="1" i="0" sz="1200" u="none" cap="none" strike="noStrike">
                <a:solidFill>
                  <a:srgbClr val="888888"/>
                </a:solidFill>
                <a:latin typeface="Arial"/>
                <a:ea typeface="Arial"/>
                <a:cs typeface="Arial"/>
                <a:sym typeface="Arial"/>
              </a:defRPr>
            </a:lvl7pPr>
            <a:lvl8pPr indent="0" lvl="7" marL="0" marR="0" rtl="0" algn="r">
              <a:spcBef>
                <a:spcPts val="0"/>
              </a:spcBef>
              <a:buNone/>
              <a:defRPr b="1" i="0" sz="1200" u="none" cap="none" strike="noStrike">
                <a:solidFill>
                  <a:srgbClr val="888888"/>
                </a:solidFill>
                <a:latin typeface="Arial"/>
                <a:ea typeface="Arial"/>
                <a:cs typeface="Arial"/>
                <a:sym typeface="Arial"/>
              </a:defRPr>
            </a:lvl8pPr>
            <a:lvl9pPr indent="0" lvl="8" marL="0" marR="0" rtl="0" algn="r">
              <a:spcBef>
                <a:spcPts val="0"/>
              </a:spcBef>
              <a:buNone/>
              <a:defRPr b="1"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vnexpress.net/so-hoa/data4life-2024/the-le" TargetMode="External"/><Relationship Id="rId4" Type="http://schemas.openxmlformats.org/officeDocument/2006/relationships/hyperlink" Target="https://drive.google.com/drive/folders/1V--WoKpABVX5qaAwLwhHRF_dTOqM-1LI?usp=drive_link" TargetMode="External"/><Relationship Id="rId5"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66" name="Google Shape;166;p1"/>
          <p:cNvGrpSpPr/>
          <p:nvPr/>
        </p:nvGrpSpPr>
        <p:grpSpPr>
          <a:xfrm>
            <a:off x="566550" y="555675"/>
            <a:ext cx="4860256" cy="5696169"/>
            <a:chOff x="1481312" y="743744"/>
            <a:chExt cx="4860256" cy="4589316"/>
          </a:xfrm>
        </p:grpSpPr>
        <p:sp>
          <p:nvSpPr>
            <p:cNvPr id="167" name="Google Shape;167;p1"/>
            <p:cNvSpPr/>
            <p:nvPr/>
          </p:nvSpPr>
          <p:spPr>
            <a:xfrm>
              <a:off x="1481312" y="743744"/>
              <a:ext cx="4860256" cy="458931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Arial"/>
                <a:ea typeface="Arial"/>
                <a:cs typeface="Arial"/>
                <a:sym typeface="Arial"/>
              </a:endParaRPr>
            </a:p>
          </p:txBody>
        </p:sp>
        <p:sp>
          <p:nvSpPr>
            <p:cNvPr id="168" name="Google Shape;168;p1"/>
            <p:cNvSpPr/>
            <p:nvPr/>
          </p:nvSpPr>
          <p:spPr>
            <a:xfrm>
              <a:off x="1481312" y="743744"/>
              <a:ext cx="4860256" cy="4589316"/>
            </a:xfrm>
            <a:prstGeom prst="rect">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9" name="Google Shape;169;p1"/>
          <p:cNvSpPr/>
          <p:nvPr/>
        </p:nvSpPr>
        <p:spPr>
          <a:xfrm>
            <a:off x="464967" y="460296"/>
            <a:ext cx="4860256" cy="5696169"/>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0" name="Google Shape;170;p1"/>
          <p:cNvSpPr txBox="1"/>
          <p:nvPr>
            <p:ph type="ctrTitle"/>
          </p:nvPr>
        </p:nvSpPr>
        <p:spPr>
          <a:xfrm>
            <a:off x="677119" y="810623"/>
            <a:ext cx="4429556" cy="357016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en-US" sz="4700">
                <a:latin typeface="Times New Roman"/>
                <a:ea typeface="Times New Roman"/>
                <a:cs typeface="Times New Roman"/>
                <a:sym typeface="Times New Roman"/>
              </a:rPr>
              <a:t>TRỰC QUAN HÓA DỮ LIỆU </a:t>
            </a:r>
            <a:br>
              <a:rPr lang="en-US" sz="4700">
                <a:latin typeface="Times New Roman"/>
                <a:ea typeface="Times New Roman"/>
                <a:cs typeface="Times New Roman"/>
                <a:sym typeface="Times New Roman"/>
              </a:rPr>
            </a:br>
            <a:r>
              <a:rPr lang="en-US" sz="4700">
                <a:latin typeface="Times New Roman"/>
                <a:ea typeface="Times New Roman"/>
                <a:cs typeface="Times New Roman"/>
                <a:sym typeface="Times New Roman"/>
              </a:rPr>
              <a:t>- </a:t>
            </a:r>
            <a:br>
              <a:rPr lang="en-US" sz="4700">
                <a:latin typeface="Times New Roman"/>
                <a:ea typeface="Times New Roman"/>
                <a:cs typeface="Times New Roman"/>
                <a:sym typeface="Times New Roman"/>
              </a:rPr>
            </a:br>
            <a:r>
              <a:rPr lang="en-US" sz="4700">
                <a:latin typeface="Times New Roman"/>
                <a:ea typeface="Times New Roman"/>
                <a:cs typeface="Times New Roman"/>
                <a:sym typeface="Times New Roman"/>
              </a:rPr>
              <a:t>NHÓM 12</a:t>
            </a:r>
            <a:endParaRPr sz="4700">
              <a:latin typeface="Times New Roman"/>
              <a:ea typeface="Times New Roman"/>
              <a:cs typeface="Times New Roman"/>
              <a:sym typeface="Times New Roman"/>
            </a:endParaRPr>
          </a:p>
        </p:txBody>
      </p:sp>
      <p:sp>
        <p:nvSpPr>
          <p:cNvPr id="171" name="Google Shape;171;p1"/>
          <p:cNvSpPr txBox="1"/>
          <p:nvPr>
            <p:ph idx="1" type="subTitle"/>
          </p:nvPr>
        </p:nvSpPr>
        <p:spPr>
          <a:xfrm>
            <a:off x="677119" y="4547167"/>
            <a:ext cx="4429556" cy="128848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CHỦ ĐỀ: TÌNH HÌNH TAI NẠN GIAO THÔNG TẠI TPHCM</a:t>
            </a:r>
            <a:endParaRPr>
              <a:latin typeface="Times New Roman"/>
              <a:ea typeface="Times New Roman"/>
              <a:cs typeface="Times New Roman"/>
              <a:sym typeface="Times New Roman"/>
            </a:endParaRPr>
          </a:p>
        </p:txBody>
      </p:sp>
      <p:pic>
        <p:nvPicPr>
          <p:cNvPr descr="A colorful light bulb with business icons" id="172" name="Google Shape;172;p1"/>
          <p:cNvPicPr preferRelativeResize="0"/>
          <p:nvPr/>
        </p:nvPicPr>
        <p:blipFill rotWithShape="1">
          <a:blip r:embed="rId3">
            <a:alphaModFix/>
          </a:blip>
          <a:srcRect b="-2" l="18741" r="21854" t="0"/>
          <a:stretch/>
        </p:blipFill>
        <p:spPr>
          <a:xfrm>
            <a:off x="6359308" y="470930"/>
            <a:ext cx="4833901" cy="5696169"/>
          </a:xfrm>
          <a:prstGeom prst="rect">
            <a:avLst/>
          </a:prstGeom>
          <a:noFill/>
          <a:ln>
            <a:noFill/>
          </a:ln>
        </p:spPr>
      </p:pic>
      <p:sp>
        <p:nvSpPr>
          <p:cNvPr id="173" name="Google Shape;173;p1"/>
          <p:cNvSpPr/>
          <p:nvPr/>
        </p:nvSpPr>
        <p:spPr>
          <a:xfrm>
            <a:off x="10762917" y="937735"/>
            <a:ext cx="891066" cy="891066"/>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1"/>
          <p:cNvSpPr/>
          <p:nvPr/>
        </p:nvSpPr>
        <p:spPr>
          <a:xfrm>
            <a:off x="10762917" y="937735"/>
            <a:ext cx="891066" cy="891066"/>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75" name="Google Shape;175;p1"/>
          <p:cNvGrpSpPr/>
          <p:nvPr/>
        </p:nvGrpSpPr>
        <p:grpSpPr>
          <a:xfrm>
            <a:off x="5858306" y="2360859"/>
            <a:ext cx="1054466" cy="469689"/>
            <a:chOff x="9841624" y="4115729"/>
            <a:chExt cx="602169" cy="268223"/>
          </a:xfrm>
        </p:grpSpPr>
        <p:sp>
          <p:nvSpPr>
            <p:cNvPr id="176" name="Google Shape;176;p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1" name="Google Shape;181;p1"/>
          <p:cNvSpPr/>
          <p:nvPr/>
        </p:nvSpPr>
        <p:spPr>
          <a:xfrm>
            <a:off x="6162610" y="5308473"/>
            <a:ext cx="445835" cy="445835"/>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1"/>
          <p:cNvSpPr/>
          <p:nvPr/>
        </p:nvSpPr>
        <p:spPr>
          <a:xfrm>
            <a:off x="6162610" y="5308473"/>
            <a:ext cx="445835" cy="445835"/>
          </a:xfrm>
          <a:prstGeom prst="ellipse">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0"/>
          <p:cNvSpPr txBox="1"/>
          <p:nvPr>
            <p:ph type="title"/>
          </p:nvPr>
        </p:nvSpPr>
        <p:spPr>
          <a:xfrm>
            <a:off x="701818" y="273685"/>
            <a:ext cx="8249142" cy="5797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TỔNG QUAN THEO THỜI GIAN</a:t>
            </a:r>
            <a:endParaRPr b="1">
              <a:latin typeface="Times New Roman"/>
              <a:ea typeface="Times New Roman"/>
              <a:cs typeface="Times New Roman"/>
              <a:sym typeface="Times New Roman"/>
            </a:endParaRPr>
          </a:p>
        </p:txBody>
      </p:sp>
      <p:sp>
        <p:nvSpPr>
          <p:cNvPr id="275" name="Google Shape;275;p10"/>
          <p:cNvSpPr txBox="1"/>
          <p:nvPr/>
        </p:nvSpPr>
        <p:spPr>
          <a:xfrm>
            <a:off x="701818" y="853440"/>
            <a:ext cx="475410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Xu hướng số vụ tai nạn theo từng tháng</a:t>
            </a:r>
            <a:endParaRPr sz="2000">
              <a:solidFill>
                <a:schemeClr val="dk1"/>
              </a:solidFill>
              <a:latin typeface="Times New Roman"/>
              <a:ea typeface="Times New Roman"/>
              <a:cs typeface="Times New Roman"/>
              <a:sym typeface="Times New Roman"/>
            </a:endParaRPr>
          </a:p>
        </p:txBody>
      </p:sp>
      <p:sp>
        <p:nvSpPr>
          <p:cNvPr id="276" name="Google Shape;276;p10"/>
          <p:cNvSpPr txBox="1"/>
          <p:nvPr/>
        </p:nvSpPr>
        <p:spPr>
          <a:xfrm>
            <a:off x="6908800" y="1059923"/>
            <a:ext cx="4874246"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Nhận xét:</a:t>
            </a:r>
            <a:endParaRPr b="1"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Số vụ tai nạn giao thông có xu hướng tăng từ đầu năm, đạt đỉnh vào giữa năm, sau đó giảm và ổn định vào nửa cuối năm.</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Số vụ tai nạn tăng dần từ tháng 1 đến tháng 5, đạt đỉnh vào tháng 5 với khoảng 400 vụ tai nạn.</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Từ tháng 6, số vụ tai nạn giảm rõ rệt, đặc biệt vào tháng 7, trước khi ổn định và tăng nhẹ vào các tháng cuối năm.</a:t>
            </a:r>
            <a:endParaRPr/>
          </a:p>
        </p:txBody>
      </p:sp>
      <p:sp>
        <p:nvSpPr>
          <p:cNvPr id="277" name="Google Shape;277;p10"/>
          <p:cNvSpPr txBox="1"/>
          <p:nvPr/>
        </p:nvSpPr>
        <p:spPr>
          <a:xfrm>
            <a:off x="701818" y="4515982"/>
            <a:ext cx="11152348"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Ý nghĩa: </a:t>
            </a:r>
            <a:r>
              <a:rPr lang="en-US" sz="2000">
                <a:solidFill>
                  <a:schemeClr val="dk1"/>
                </a:solidFill>
                <a:latin typeface="Times New Roman"/>
                <a:ea typeface="Times New Roman"/>
                <a:cs typeface="Times New Roman"/>
                <a:sym typeface="Times New Roman"/>
              </a:rPr>
              <a:t>Biểu đồ này nhấn mạnh nhu cầu cần có các biện pháp quản lý giao thông chặt chẽ hơn trong các thời điểm cao điểm, đặc biệt là giữa năm và cuối năm. Các cơ quan chức năng cần triển khai các chiến dịch nâng cao ý thức lái xe an toàn, cải thiện hạ tầng giao thông và tăng cường kiểm soát tại các khu vực trọng điểm.</a:t>
            </a:r>
            <a:endParaRPr sz="2000">
              <a:solidFill>
                <a:schemeClr val="dk1"/>
              </a:solidFill>
              <a:latin typeface="Times New Roman"/>
              <a:ea typeface="Times New Roman"/>
              <a:cs typeface="Times New Roman"/>
              <a:sym typeface="Times New Roman"/>
            </a:endParaRPr>
          </a:p>
        </p:txBody>
      </p:sp>
      <p:pic>
        <p:nvPicPr>
          <p:cNvPr id="278" name="Google Shape;278;p10"/>
          <p:cNvPicPr preferRelativeResize="0"/>
          <p:nvPr/>
        </p:nvPicPr>
        <p:blipFill rotWithShape="1">
          <a:blip r:embed="rId3">
            <a:alphaModFix/>
          </a:blip>
          <a:srcRect b="4934" l="0" r="0" t="8546"/>
          <a:stretch/>
        </p:blipFill>
        <p:spPr>
          <a:xfrm>
            <a:off x="986299" y="1258098"/>
            <a:ext cx="5648182" cy="32578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1"/>
          <p:cNvSpPr txBox="1"/>
          <p:nvPr/>
        </p:nvSpPr>
        <p:spPr>
          <a:xfrm>
            <a:off x="701818" y="853440"/>
            <a:ext cx="6096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Xu hướng số vụ tai nạn theo ngày trong tháng</a:t>
            </a:r>
            <a:endParaRPr sz="2000">
              <a:solidFill>
                <a:schemeClr val="dk1"/>
              </a:solidFill>
              <a:latin typeface="Times New Roman"/>
              <a:ea typeface="Times New Roman"/>
              <a:cs typeface="Times New Roman"/>
              <a:sym typeface="Times New Roman"/>
            </a:endParaRPr>
          </a:p>
        </p:txBody>
      </p:sp>
      <p:sp>
        <p:nvSpPr>
          <p:cNvPr id="285" name="Google Shape;285;p11"/>
          <p:cNvSpPr txBox="1"/>
          <p:nvPr/>
        </p:nvSpPr>
        <p:spPr>
          <a:xfrm>
            <a:off x="4941887" y="4111050"/>
            <a:ext cx="6981825" cy="183364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US" sz="2000">
                <a:solidFill>
                  <a:schemeClr val="dk1"/>
                </a:solidFill>
                <a:latin typeface="Times New Roman"/>
                <a:ea typeface="Times New Roman"/>
                <a:cs typeface="Times New Roman"/>
                <a:sym typeface="Times New Roman"/>
              </a:rPr>
              <a:t>Ý nghĩa: </a:t>
            </a:r>
            <a:r>
              <a:rPr lang="en-US" sz="2000">
                <a:solidFill>
                  <a:schemeClr val="dk1"/>
                </a:solidFill>
                <a:latin typeface="Times New Roman"/>
                <a:ea typeface="Times New Roman"/>
                <a:cs typeface="Times New Roman"/>
                <a:sym typeface="Times New Roman"/>
              </a:rPr>
              <a:t>Biểu đồ này nhấn mạnh nhu cầu tăng cường các biện pháp kiểm soát giao thông ở các ngày đầu tháng và giữa tháng, khi tai nạn giao thông có xu hướng cao. Các chiến dịch nâng cao nhận thức lái xe an toàn nên được tổ chức đều đặn để giảm thiểu tai nạn trong suốt tháng.</a:t>
            </a:r>
            <a:endParaRPr sz="2000">
              <a:solidFill>
                <a:schemeClr val="dk1"/>
              </a:solidFill>
              <a:latin typeface="Times New Roman"/>
              <a:ea typeface="Times New Roman"/>
              <a:cs typeface="Times New Roman"/>
              <a:sym typeface="Times New Roman"/>
            </a:endParaRPr>
          </a:p>
        </p:txBody>
      </p:sp>
      <p:sp>
        <p:nvSpPr>
          <p:cNvPr id="286" name="Google Shape;286;p11"/>
          <p:cNvSpPr txBox="1"/>
          <p:nvPr/>
        </p:nvSpPr>
        <p:spPr>
          <a:xfrm>
            <a:off x="701818" y="1253550"/>
            <a:ext cx="4063820" cy="470898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Nhận xét: </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Số vụ tai nạn có xu hướng cao vào đầu tháng, dao động nhẹ ở giữa tháng và giảm dần vào cuối tháng.</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Số vụ tai nạn có xu hướng cao vào ngày đầu tháng (trên 150 vụ), giảm mạnh vào ngày 2 và tăng dần từ ngày 3 đến ngày 6.</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Số vụ tai nạn biến động giảm xuống mức thấp nhất vào ngày 9 trước khi tăng trở lại và duy trì ở mức ổn định.</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Số vụ tai nạn giảm dần từ ngày 21 đến ngày cuối tháng, đặc biệt giảm mạnh vào ngày 30 - 31.</a:t>
            </a:r>
            <a:endParaRPr/>
          </a:p>
        </p:txBody>
      </p:sp>
      <p:sp>
        <p:nvSpPr>
          <p:cNvPr id="287" name="Google Shape;287;p11"/>
          <p:cNvSpPr txBox="1"/>
          <p:nvPr/>
        </p:nvSpPr>
        <p:spPr>
          <a:xfrm>
            <a:off x="701818" y="273685"/>
            <a:ext cx="8249142" cy="579755"/>
          </a:xfrm>
          <a:prstGeom prst="rect">
            <a:avLst/>
          </a:prstGeom>
          <a:no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00000"/>
              <a:buFont typeface="Times New Roman"/>
              <a:buNone/>
            </a:pPr>
            <a:r>
              <a:rPr b="1" lang="en-US" sz="4400">
                <a:solidFill>
                  <a:schemeClr val="dk1"/>
                </a:solidFill>
                <a:latin typeface="Times New Roman"/>
                <a:ea typeface="Times New Roman"/>
                <a:cs typeface="Times New Roman"/>
                <a:sym typeface="Times New Roman"/>
              </a:rPr>
              <a:t>TỔNG QUAN THEO THỜI GIAN</a:t>
            </a:r>
            <a:endParaRPr b="1" sz="4400">
              <a:solidFill>
                <a:schemeClr val="dk1"/>
              </a:solidFill>
              <a:latin typeface="Times New Roman"/>
              <a:ea typeface="Times New Roman"/>
              <a:cs typeface="Times New Roman"/>
              <a:sym typeface="Times New Roman"/>
            </a:endParaRPr>
          </a:p>
        </p:txBody>
      </p:sp>
      <p:pic>
        <p:nvPicPr>
          <p:cNvPr id="288" name="Google Shape;288;p11"/>
          <p:cNvPicPr preferRelativeResize="0"/>
          <p:nvPr/>
        </p:nvPicPr>
        <p:blipFill rotWithShape="1">
          <a:blip r:embed="rId3">
            <a:alphaModFix/>
          </a:blip>
          <a:srcRect b="4934" l="0" r="7452" t="8489"/>
          <a:stretch/>
        </p:blipFill>
        <p:spPr>
          <a:xfrm>
            <a:off x="5994400" y="783740"/>
            <a:ext cx="5335140" cy="33273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2"/>
          <p:cNvSpPr txBox="1"/>
          <p:nvPr/>
        </p:nvSpPr>
        <p:spPr>
          <a:xfrm>
            <a:off x="701818" y="790695"/>
            <a:ext cx="60960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Xu hướng tai nạn theo các thứ trong tuần</a:t>
            </a:r>
            <a:endParaRPr sz="2000">
              <a:solidFill>
                <a:schemeClr val="dk1"/>
              </a:solidFill>
              <a:latin typeface="Times New Roman"/>
              <a:ea typeface="Times New Roman"/>
              <a:cs typeface="Times New Roman"/>
              <a:sym typeface="Times New Roman"/>
            </a:endParaRPr>
          </a:p>
        </p:txBody>
      </p:sp>
      <p:sp>
        <p:nvSpPr>
          <p:cNvPr id="295" name="Google Shape;295;p12"/>
          <p:cNvSpPr txBox="1"/>
          <p:nvPr/>
        </p:nvSpPr>
        <p:spPr>
          <a:xfrm>
            <a:off x="6583680" y="804150"/>
            <a:ext cx="5174789"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Nhận xét:</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Số vụ tai nạn tăng dần từ đầu tuần và đạt đỉnh vào cuối tuần, đặc biệt vào Thứ Bảy.</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Thứ Hai và Thứ Ba có số vụ tai nạn thấp nhất trong tuần, với 530 vụ vào Thứ Hai và 545 vụ vào Thứ Ba.</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Số vụ tai nạn tăng dần từ Thứ Tư (573 vụ) đến Thứ Sáu (585 vụ).</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Thứ Bảy ghi nhận số vụ tai nạn cao nhất trong tuần (654 vụ), tiếp theo là Chủ Nhật (623 vụ).</a:t>
            </a:r>
            <a:endParaRPr/>
          </a:p>
        </p:txBody>
      </p:sp>
      <p:sp>
        <p:nvSpPr>
          <p:cNvPr id="296" name="Google Shape;296;p12"/>
          <p:cNvSpPr txBox="1"/>
          <p:nvPr/>
        </p:nvSpPr>
        <p:spPr>
          <a:xfrm>
            <a:off x="433531" y="4648996"/>
            <a:ext cx="11324938" cy="112575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US" sz="2000">
                <a:solidFill>
                  <a:schemeClr val="dk1"/>
                </a:solidFill>
                <a:latin typeface="Times New Roman"/>
                <a:ea typeface="Times New Roman"/>
                <a:cs typeface="Times New Roman"/>
                <a:sym typeface="Times New Roman"/>
              </a:rPr>
              <a:t>Ý nghĩa: </a:t>
            </a:r>
            <a:r>
              <a:rPr lang="en-US" sz="2000">
                <a:solidFill>
                  <a:schemeClr val="dk1"/>
                </a:solidFill>
                <a:latin typeface="Times New Roman"/>
                <a:ea typeface="Times New Roman"/>
                <a:cs typeface="Times New Roman"/>
                <a:sym typeface="Times New Roman"/>
              </a:rPr>
              <a:t>Biểu đồ này nhấn mạnh nhu cầu tăng cường các biện pháp kiểm soát giao thông vào cuối tuần, đặc biệt vào Thứ Bảy và Chủ Nhật. Các chiến dịch tuyên truyền lái xe an toàn, cùng với việc tăng cường kiểm tra nồng độ cồn và tuần tra giao thông, là cần thiết để giảm thiểu số vụ tai nạn trong thời gian này.</a:t>
            </a:r>
            <a:endParaRPr sz="2000">
              <a:solidFill>
                <a:schemeClr val="dk1"/>
              </a:solidFill>
              <a:latin typeface="Times New Roman"/>
              <a:ea typeface="Times New Roman"/>
              <a:cs typeface="Times New Roman"/>
              <a:sym typeface="Times New Roman"/>
            </a:endParaRPr>
          </a:p>
        </p:txBody>
      </p:sp>
      <p:sp>
        <p:nvSpPr>
          <p:cNvPr id="297" name="Google Shape;297;p12"/>
          <p:cNvSpPr txBox="1"/>
          <p:nvPr/>
        </p:nvSpPr>
        <p:spPr>
          <a:xfrm>
            <a:off x="701818" y="273685"/>
            <a:ext cx="8249142" cy="579755"/>
          </a:xfrm>
          <a:prstGeom prst="rect">
            <a:avLst/>
          </a:prstGeom>
          <a:no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00000"/>
              <a:buFont typeface="Times New Roman"/>
              <a:buNone/>
            </a:pPr>
            <a:r>
              <a:rPr b="1" lang="en-US" sz="4400">
                <a:solidFill>
                  <a:schemeClr val="dk1"/>
                </a:solidFill>
                <a:latin typeface="Times New Roman"/>
                <a:ea typeface="Times New Roman"/>
                <a:cs typeface="Times New Roman"/>
                <a:sym typeface="Times New Roman"/>
              </a:rPr>
              <a:t>TỔNG QUAN THEO THỜI GIAN</a:t>
            </a:r>
            <a:endParaRPr b="1" sz="4400">
              <a:solidFill>
                <a:schemeClr val="dk1"/>
              </a:solidFill>
              <a:latin typeface="Times New Roman"/>
              <a:ea typeface="Times New Roman"/>
              <a:cs typeface="Times New Roman"/>
              <a:sym typeface="Times New Roman"/>
            </a:endParaRPr>
          </a:p>
        </p:txBody>
      </p:sp>
      <p:pic>
        <p:nvPicPr>
          <p:cNvPr id="298" name="Google Shape;298;p12"/>
          <p:cNvPicPr preferRelativeResize="0"/>
          <p:nvPr/>
        </p:nvPicPr>
        <p:blipFill rotWithShape="1">
          <a:blip r:embed="rId3">
            <a:alphaModFix/>
          </a:blip>
          <a:srcRect b="5093" l="0" r="0" t="5093"/>
          <a:stretch/>
        </p:blipFill>
        <p:spPr>
          <a:xfrm>
            <a:off x="433531" y="1190804"/>
            <a:ext cx="6023506" cy="33811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3"/>
          <p:cNvSpPr txBox="1"/>
          <p:nvPr/>
        </p:nvSpPr>
        <p:spPr>
          <a:xfrm>
            <a:off x="701818" y="755564"/>
            <a:ext cx="65524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Xu hướng tai nạn theo từng thời điểm trong ngày</a:t>
            </a:r>
            <a:endParaRPr sz="2000">
              <a:solidFill>
                <a:schemeClr val="dk1"/>
              </a:solidFill>
              <a:latin typeface="Times New Roman"/>
              <a:ea typeface="Times New Roman"/>
              <a:cs typeface="Times New Roman"/>
              <a:sym typeface="Times New Roman"/>
            </a:endParaRPr>
          </a:p>
        </p:txBody>
      </p:sp>
      <p:sp>
        <p:nvSpPr>
          <p:cNvPr id="305" name="Google Shape;305;p13"/>
          <p:cNvSpPr txBox="1"/>
          <p:nvPr/>
        </p:nvSpPr>
        <p:spPr>
          <a:xfrm>
            <a:off x="701818" y="1155674"/>
            <a:ext cx="4845542" cy="501675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Nhận xét:</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Số vụ tai nạn thấp nhất vào sáng sớm (0h - 6h), tăng dần trong ngày và đạt đỉnh vào buổi tối (20h - 22h).</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Số vụ tai nạn từ 0h – 6h là thấp nhất trong ngày, dao động từ 69 vụ (lúc 3h) đến 140 vụ (lúc 1h).</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Số vụ tai nạn từ 7h – 12h tăng dần, từ 113 vụ lúc 7h lên 155 vụ vào 11h.</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Số vụ tai nạn từ 13h – 19h tiếp tục tăng mạnh từ 158 vụ lúc 13h, đạt đỉnh 205 vụ vào 16h, sau đó giảm dần xuống 198 vụ lúc 19h.</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Từ 20h – 23h, đây là thời điểm ghi nhận số vụ tai nạn cao nhất, với đỉnh 334 vụ lúc 22h, sau đó giảm xuống 295 vụ lúc 23h.</a:t>
            </a:r>
            <a:endParaRPr sz="2000">
              <a:solidFill>
                <a:schemeClr val="dk1"/>
              </a:solidFill>
              <a:latin typeface="Times New Roman"/>
              <a:ea typeface="Times New Roman"/>
              <a:cs typeface="Times New Roman"/>
              <a:sym typeface="Times New Roman"/>
            </a:endParaRPr>
          </a:p>
        </p:txBody>
      </p:sp>
      <p:sp>
        <p:nvSpPr>
          <p:cNvPr id="306" name="Google Shape;306;p13"/>
          <p:cNvSpPr txBox="1"/>
          <p:nvPr/>
        </p:nvSpPr>
        <p:spPr>
          <a:xfrm>
            <a:off x="5667304" y="3984845"/>
            <a:ext cx="6057336" cy="218758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US" sz="2000">
                <a:solidFill>
                  <a:schemeClr val="dk1"/>
                </a:solidFill>
                <a:latin typeface="Times New Roman"/>
                <a:ea typeface="Times New Roman"/>
                <a:cs typeface="Times New Roman"/>
                <a:sym typeface="Times New Roman"/>
              </a:rPr>
              <a:t>Ý nghĩa:</a:t>
            </a: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42900" lvl="0" marL="342900" marR="0" rtl="0" algn="just">
              <a:lnSpc>
                <a:spcPct val="11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Cần tập trung vào các biện pháp giảm thiểu tai nạn trong khung giờ cao điểm buổi tối, bao gồm: Tăng cường kiểm tra nồng độ cồn, triển khai tuần tra vào các khung giờ nguy hiểm (20h - 23h) và tuyên truyền lái xe an toàn, đặc biệt vào buổi tối và đêm muộn.</a:t>
            </a:r>
            <a:endParaRPr/>
          </a:p>
        </p:txBody>
      </p:sp>
      <p:sp>
        <p:nvSpPr>
          <p:cNvPr id="307" name="Google Shape;307;p13"/>
          <p:cNvSpPr txBox="1"/>
          <p:nvPr/>
        </p:nvSpPr>
        <p:spPr>
          <a:xfrm>
            <a:off x="701818" y="273685"/>
            <a:ext cx="8249142" cy="579755"/>
          </a:xfrm>
          <a:prstGeom prst="rect">
            <a:avLst/>
          </a:prstGeom>
          <a:no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00000"/>
              <a:buFont typeface="Times New Roman"/>
              <a:buNone/>
            </a:pPr>
            <a:r>
              <a:rPr b="1" lang="en-US" sz="4400">
                <a:solidFill>
                  <a:schemeClr val="dk1"/>
                </a:solidFill>
                <a:latin typeface="Times New Roman"/>
                <a:ea typeface="Times New Roman"/>
                <a:cs typeface="Times New Roman"/>
                <a:sym typeface="Times New Roman"/>
              </a:rPr>
              <a:t>TỔNG QUAN THEO THỜI GIAN</a:t>
            </a:r>
            <a:endParaRPr b="1" sz="4400">
              <a:solidFill>
                <a:schemeClr val="dk1"/>
              </a:solidFill>
              <a:latin typeface="Times New Roman"/>
              <a:ea typeface="Times New Roman"/>
              <a:cs typeface="Times New Roman"/>
              <a:sym typeface="Times New Roman"/>
            </a:endParaRPr>
          </a:p>
        </p:txBody>
      </p:sp>
      <p:pic>
        <p:nvPicPr>
          <p:cNvPr id="308" name="Google Shape;308;p13"/>
          <p:cNvPicPr preferRelativeResize="0"/>
          <p:nvPr/>
        </p:nvPicPr>
        <p:blipFill rotWithShape="1">
          <a:blip r:embed="rId3">
            <a:alphaModFix/>
          </a:blip>
          <a:srcRect b="3961" l="1881" r="1889" t="3961"/>
          <a:stretch/>
        </p:blipFill>
        <p:spPr>
          <a:xfrm>
            <a:off x="6235919" y="755564"/>
            <a:ext cx="5254263" cy="33517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4"/>
          <p:cNvSpPr txBox="1"/>
          <p:nvPr>
            <p:ph type="title"/>
          </p:nvPr>
        </p:nvSpPr>
        <p:spPr>
          <a:xfrm>
            <a:off x="704446" y="241271"/>
            <a:ext cx="5608320" cy="11257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KẾT LUẬN CHUNG CHO DASHBOARD</a:t>
            </a:r>
            <a:endParaRPr b="1">
              <a:latin typeface="Times New Roman"/>
              <a:ea typeface="Times New Roman"/>
              <a:cs typeface="Times New Roman"/>
              <a:sym typeface="Times New Roman"/>
            </a:endParaRPr>
          </a:p>
        </p:txBody>
      </p:sp>
      <p:sp>
        <p:nvSpPr>
          <p:cNvPr id="314" name="Google Shape;314;p14"/>
          <p:cNvSpPr txBox="1"/>
          <p:nvPr/>
        </p:nvSpPr>
        <p:spPr>
          <a:xfrm>
            <a:off x="704446" y="1367028"/>
            <a:ext cx="4873394" cy="317009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Dashboard này giúp ta có </a:t>
            </a:r>
            <a:r>
              <a:rPr b="1" lang="en-US" sz="2000">
                <a:solidFill>
                  <a:schemeClr val="dk1"/>
                </a:solidFill>
                <a:latin typeface="Times New Roman"/>
                <a:ea typeface="Times New Roman"/>
                <a:cs typeface="Times New Roman"/>
                <a:sym typeface="Times New Roman"/>
              </a:rPr>
              <a:t>cái nhìn toàn diện về xu hướng tai nạn giao thông theo từng thang đo thời gian</a:t>
            </a:r>
            <a:r>
              <a:rPr lang="en-US" sz="2000">
                <a:solidFill>
                  <a:schemeClr val="dk1"/>
                </a:solidFill>
                <a:latin typeface="Times New Roman"/>
                <a:ea typeface="Times New Roman"/>
                <a:cs typeface="Times New Roman"/>
                <a:sym typeface="Times New Roman"/>
              </a:rPr>
              <a:t>, từ thang đo theo từng tháng đến thang đo theo giờ.</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biểu đồ trên cho thấy sự phân bố và thay đổi trong mật độ giao thông theo thời gian. Số vụ tai nạn giao thông có tính chu kỳ, thường tăng vào các thời điểm có mật độ giao thông cao như giữa năm, đầu tháng, cuối tuần hoặc cuối ngày</a:t>
            </a:r>
            <a:endParaRPr sz="2000">
              <a:solidFill>
                <a:schemeClr val="dk1"/>
              </a:solidFill>
              <a:latin typeface="Times New Roman"/>
              <a:ea typeface="Times New Roman"/>
              <a:cs typeface="Times New Roman"/>
              <a:sym typeface="Times New Roman"/>
            </a:endParaRPr>
          </a:p>
        </p:txBody>
      </p:sp>
      <p:sp>
        <p:nvSpPr>
          <p:cNvPr id="315" name="Google Shape;315;p14"/>
          <p:cNvSpPr txBox="1"/>
          <p:nvPr/>
        </p:nvSpPr>
        <p:spPr>
          <a:xfrm>
            <a:off x="704446" y="4473328"/>
            <a:ext cx="11182754" cy="132343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Từ các biểu đồ, chúng nhấn mạnh nhu cầu cần có các </a:t>
            </a:r>
            <a:r>
              <a:rPr b="1" lang="en-US" sz="2000">
                <a:solidFill>
                  <a:schemeClr val="dk1"/>
                </a:solidFill>
                <a:latin typeface="Times New Roman"/>
                <a:ea typeface="Times New Roman"/>
                <a:cs typeface="Times New Roman"/>
                <a:sym typeface="Times New Roman"/>
              </a:rPr>
              <a:t>biện pháp kiểm soát giao thông</a:t>
            </a:r>
            <a:r>
              <a:rPr lang="en-US" sz="2000">
                <a:solidFill>
                  <a:schemeClr val="dk1"/>
                </a:solidFill>
                <a:latin typeface="Times New Roman"/>
                <a:ea typeface="Times New Roman"/>
                <a:cs typeface="Times New Roman"/>
                <a:sym typeface="Times New Roman"/>
              </a:rPr>
              <a:t> chặt chẽ hơn vào các thời điểm cao điểm.  </a:t>
            </a:r>
            <a:endParaRPr/>
          </a:p>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Các chiến dịch</a:t>
            </a:r>
            <a:r>
              <a:rPr lang="en-US" sz="2000">
                <a:solidFill>
                  <a:schemeClr val="dk1"/>
                </a:solidFill>
                <a:latin typeface="Times New Roman"/>
                <a:ea typeface="Times New Roman"/>
                <a:cs typeface="Times New Roman"/>
                <a:sym typeface="Times New Roman"/>
              </a:rPr>
              <a:t> nâng cao ý thức người dân, kiểm tra nồng độ cồn, phân luồng giao thông, và tăng cường tuần tra sẽ giúp giảm thiểu tai nạn. </a:t>
            </a:r>
            <a:endParaRPr sz="2000">
              <a:solidFill>
                <a:schemeClr val="dk1"/>
              </a:solidFill>
              <a:latin typeface="Times New Roman"/>
              <a:ea typeface="Times New Roman"/>
              <a:cs typeface="Times New Roman"/>
              <a:sym typeface="Times New Roman"/>
            </a:endParaRPr>
          </a:p>
        </p:txBody>
      </p:sp>
      <p:pic>
        <p:nvPicPr>
          <p:cNvPr id="316" name="Google Shape;316;p14"/>
          <p:cNvPicPr preferRelativeResize="0"/>
          <p:nvPr/>
        </p:nvPicPr>
        <p:blipFill rotWithShape="1">
          <a:blip r:embed="rId3">
            <a:alphaModFix/>
          </a:blip>
          <a:srcRect b="0" l="0" r="0" t="0"/>
          <a:stretch/>
        </p:blipFill>
        <p:spPr>
          <a:xfrm>
            <a:off x="5584467" y="769107"/>
            <a:ext cx="6373961" cy="31035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grpSp>
        <p:nvGrpSpPr>
          <p:cNvPr id="321" name="Google Shape;321;p15"/>
          <p:cNvGrpSpPr/>
          <p:nvPr/>
        </p:nvGrpSpPr>
        <p:grpSpPr>
          <a:xfrm>
            <a:off x="10999576" y="5987064"/>
            <a:ext cx="1054466" cy="469689"/>
            <a:chOff x="9841624" y="4115729"/>
            <a:chExt cx="602169" cy="268223"/>
          </a:xfrm>
        </p:grpSpPr>
        <p:sp>
          <p:nvSpPr>
            <p:cNvPr id="322" name="Google Shape;322;p15"/>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3" name="Google Shape;323;p15"/>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4" name="Google Shape;324;p15"/>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5" name="Google Shape;325;p15"/>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6" name="Google Shape;326;p15"/>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27" name="Google Shape;327;p15"/>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8" name="Google Shape;328;p15"/>
          <p:cNvSpPr/>
          <p:nvPr/>
        </p:nvSpPr>
        <p:spPr>
          <a:xfrm>
            <a:off x="0" y="3741"/>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329" name="Google Shape;329;p15"/>
          <p:cNvPicPr preferRelativeResize="0"/>
          <p:nvPr/>
        </p:nvPicPr>
        <p:blipFill rotWithShape="1">
          <a:blip r:embed="rId3">
            <a:alphaModFix/>
          </a:blip>
          <a:srcRect b="0" l="6968" r="6967" t="0"/>
          <a:stretch/>
        </p:blipFill>
        <p:spPr>
          <a:xfrm>
            <a:off x="-1" y="10"/>
            <a:ext cx="12191999" cy="6857990"/>
          </a:xfrm>
          <a:prstGeom prst="rect">
            <a:avLst/>
          </a:prstGeom>
          <a:noFill/>
          <a:ln>
            <a:noFill/>
          </a:ln>
        </p:spPr>
      </p:pic>
      <p:sp>
        <p:nvSpPr>
          <p:cNvPr id="330" name="Google Shape;330;p15"/>
          <p:cNvSpPr/>
          <p:nvPr/>
        </p:nvSpPr>
        <p:spPr>
          <a:xfrm>
            <a:off x="2" y="0"/>
            <a:ext cx="7603955" cy="6858000"/>
          </a:xfrm>
          <a:prstGeom prst="rect">
            <a:avLst/>
          </a:prstGeom>
          <a:gradFill>
            <a:gsLst>
              <a:gs pos="0">
                <a:srgbClr val="000000">
                  <a:alpha val="0"/>
                </a:srgbClr>
              </a:gs>
              <a:gs pos="100000">
                <a:srgbClr val="000000">
                  <a:alpha val="2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31" name="Google Shape;331;p15"/>
          <p:cNvGrpSpPr/>
          <p:nvPr/>
        </p:nvGrpSpPr>
        <p:grpSpPr>
          <a:xfrm>
            <a:off x="376982" y="827494"/>
            <a:ext cx="1291642" cy="429215"/>
            <a:chOff x="2504802" y="1755501"/>
            <a:chExt cx="1598829" cy="531293"/>
          </a:xfrm>
        </p:grpSpPr>
        <p:sp>
          <p:nvSpPr>
            <p:cNvPr id="332" name="Google Shape;332;p15"/>
            <p:cNvSpPr/>
            <p:nvPr/>
          </p:nvSpPr>
          <p:spPr>
            <a:xfrm>
              <a:off x="2504802" y="2113855"/>
              <a:ext cx="1598614" cy="172939"/>
            </a:xfrm>
            <a:custGeom>
              <a:rect b="b" l="l" r="r" t="t"/>
              <a:pathLst>
                <a:path extrusionOk="0" h="172939" w="1598614">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15"/>
            <p:cNvSpPr/>
            <p:nvPr/>
          </p:nvSpPr>
          <p:spPr>
            <a:xfrm>
              <a:off x="2504802" y="1755501"/>
              <a:ext cx="1598829" cy="172724"/>
            </a:xfrm>
            <a:custGeom>
              <a:rect b="b" l="l" r="r" t="t"/>
              <a:pathLst>
                <a:path extrusionOk="0" h="172724" w="1598829">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34" name="Google Shape;334;p15"/>
          <p:cNvGrpSpPr/>
          <p:nvPr/>
        </p:nvGrpSpPr>
        <p:grpSpPr>
          <a:xfrm>
            <a:off x="338736" y="533549"/>
            <a:ext cx="5356040" cy="5343028"/>
            <a:chOff x="739960" y="1925092"/>
            <a:chExt cx="4376696" cy="4366063"/>
          </a:xfrm>
        </p:grpSpPr>
        <p:sp>
          <p:nvSpPr>
            <p:cNvPr id="335" name="Google Shape;335;p15"/>
            <p:cNvSpPr/>
            <p:nvPr/>
          </p:nvSpPr>
          <p:spPr>
            <a:xfrm>
              <a:off x="828562" y="2003061"/>
              <a:ext cx="4288094" cy="4288094"/>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6" name="Google Shape;336;p15"/>
            <p:cNvSpPr/>
            <p:nvPr/>
          </p:nvSpPr>
          <p:spPr>
            <a:xfrm>
              <a:off x="817929" y="2003061"/>
              <a:ext cx="4288094" cy="4288094"/>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7" name="Google Shape;337;p15"/>
            <p:cNvSpPr/>
            <p:nvPr/>
          </p:nvSpPr>
          <p:spPr>
            <a:xfrm>
              <a:off x="739960" y="1925092"/>
              <a:ext cx="4288094" cy="4288094"/>
            </a:xfrm>
            <a:prstGeom prst="ellipse">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38" name="Google Shape;338;p15"/>
          <p:cNvSpPr/>
          <p:nvPr/>
        </p:nvSpPr>
        <p:spPr>
          <a:xfrm>
            <a:off x="4260898" y="4861481"/>
            <a:ext cx="891066" cy="891066"/>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9" name="Google Shape;339;p15"/>
          <p:cNvSpPr/>
          <p:nvPr/>
        </p:nvSpPr>
        <p:spPr>
          <a:xfrm>
            <a:off x="4260898" y="4861481"/>
            <a:ext cx="891066" cy="891066"/>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15"/>
          <p:cNvSpPr txBox="1"/>
          <p:nvPr>
            <p:ph type="title"/>
          </p:nvPr>
        </p:nvSpPr>
        <p:spPr>
          <a:xfrm>
            <a:off x="1081744" y="2112291"/>
            <a:ext cx="3952428" cy="209012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50505"/>
              </a:buClr>
              <a:buSzPct val="100000"/>
              <a:buFont typeface="Times New Roman"/>
              <a:buNone/>
            </a:pPr>
            <a:r>
              <a:rPr b="1" lang="en-US" sz="4000">
                <a:solidFill>
                  <a:srgbClr val="050505"/>
                </a:solidFill>
                <a:latin typeface="Times New Roman"/>
                <a:ea typeface="Times New Roman"/>
                <a:cs typeface="Times New Roman"/>
                <a:sym typeface="Times New Roman"/>
              </a:rPr>
              <a:t>DASHBOARD 2 </a:t>
            </a:r>
            <a:br>
              <a:rPr b="1" lang="en-US" sz="4000">
                <a:solidFill>
                  <a:srgbClr val="050505"/>
                </a:solidFill>
                <a:latin typeface="Times New Roman"/>
                <a:ea typeface="Times New Roman"/>
                <a:cs typeface="Times New Roman"/>
                <a:sym typeface="Times New Roman"/>
              </a:rPr>
            </a:br>
            <a:r>
              <a:rPr lang="en-US" sz="4000">
                <a:solidFill>
                  <a:srgbClr val="050505"/>
                </a:solidFill>
                <a:latin typeface="Times New Roman"/>
                <a:ea typeface="Times New Roman"/>
                <a:cs typeface="Times New Roman"/>
                <a:sym typeface="Times New Roman"/>
              </a:rPr>
              <a:t>NGUYÊN NHÂN VÀ ĐIỀU KIỆN KHÁCH QUAN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40"/>
                                        </p:tgtEl>
                                        <p:attrNameLst>
                                          <p:attrName>style.visibility</p:attrName>
                                        </p:attrNameLst>
                                      </p:cBhvr>
                                      <p:to>
                                        <p:strVal val="visible"/>
                                      </p:to>
                                    </p:set>
                                    <p:animEffect filter="fade" transition="in">
                                      <p:cBhvr>
                                        <p:cTn dur="4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6"/>
          <p:cNvSpPr txBox="1"/>
          <p:nvPr>
            <p:ph type="title"/>
          </p:nvPr>
        </p:nvSpPr>
        <p:spPr>
          <a:xfrm>
            <a:off x="651446" y="169349"/>
            <a:ext cx="11499913" cy="7078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50505"/>
              </a:buClr>
              <a:buSzPct val="100000"/>
              <a:buFont typeface="Times New Roman"/>
              <a:buNone/>
            </a:pPr>
            <a:r>
              <a:rPr b="1" lang="en-US" sz="4400">
                <a:solidFill>
                  <a:srgbClr val="050505"/>
                </a:solidFill>
                <a:latin typeface="Times New Roman"/>
                <a:ea typeface="Times New Roman"/>
                <a:cs typeface="Times New Roman"/>
                <a:sym typeface="Times New Roman"/>
              </a:rPr>
              <a:t>NGUYÊN NHÂN VÀ ĐIỀU KIỆN KHÁCH QUAN</a:t>
            </a:r>
            <a:endParaRPr b="1">
              <a:latin typeface="Times New Roman"/>
              <a:ea typeface="Times New Roman"/>
              <a:cs typeface="Times New Roman"/>
              <a:sym typeface="Times New Roman"/>
            </a:endParaRPr>
          </a:p>
        </p:txBody>
      </p:sp>
      <p:sp>
        <p:nvSpPr>
          <p:cNvPr id="346" name="Google Shape;346;p16"/>
          <p:cNvSpPr txBox="1"/>
          <p:nvPr/>
        </p:nvSpPr>
        <p:spPr>
          <a:xfrm>
            <a:off x="692087" y="891400"/>
            <a:ext cx="4855273" cy="42639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2000">
                <a:solidFill>
                  <a:schemeClr val="dk1"/>
                </a:solidFill>
                <a:latin typeface="Times New Roman"/>
                <a:ea typeface="Times New Roman"/>
                <a:cs typeface="Times New Roman"/>
                <a:sym typeface="Times New Roman"/>
              </a:rPr>
              <a:t>Tỷ lệ tai nạn dựa trên điều kiện thời tiết</a:t>
            </a:r>
            <a:endParaRPr sz="2000">
              <a:solidFill>
                <a:schemeClr val="dk1"/>
              </a:solidFill>
              <a:latin typeface="Arial"/>
              <a:ea typeface="Arial"/>
              <a:cs typeface="Arial"/>
              <a:sym typeface="Arial"/>
            </a:endParaRPr>
          </a:p>
        </p:txBody>
      </p:sp>
      <p:sp>
        <p:nvSpPr>
          <p:cNvPr id="347" name="Google Shape;347;p16"/>
          <p:cNvSpPr txBox="1"/>
          <p:nvPr/>
        </p:nvSpPr>
        <p:spPr>
          <a:xfrm>
            <a:off x="692086" y="1317799"/>
            <a:ext cx="5221034"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Nhận xét:</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Xu hướng nổi bật: Tai nạn xảy ra phổ biến hơn trong điều kiện đêm tối so với các điều kiện thời tiết khác.</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Dù trời nắng được xem là điều kiện thời tiết tốt, tai nạn vẫn chiếm tỷ lệ cao thứ hai, cho thấy yếu tố thời tiết không phải là nguyên nhân duy nhất.</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điều kiện khắc nghiệt như mưa bão hoặc đêm tối kèm mưa gió có tỷ lệ rất thấp.</a:t>
            </a:r>
            <a:endParaRPr/>
          </a:p>
        </p:txBody>
      </p:sp>
      <p:sp>
        <p:nvSpPr>
          <p:cNvPr id="348" name="Google Shape;348;p16"/>
          <p:cNvSpPr txBox="1"/>
          <p:nvPr/>
        </p:nvSpPr>
        <p:spPr>
          <a:xfrm>
            <a:off x="692086" y="4675305"/>
            <a:ext cx="10697274" cy="112575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US" sz="2000">
                <a:solidFill>
                  <a:schemeClr val="dk1"/>
                </a:solidFill>
                <a:latin typeface="Times New Roman"/>
                <a:ea typeface="Times New Roman"/>
                <a:cs typeface="Times New Roman"/>
                <a:sym typeface="Times New Roman"/>
              </a:rPr>
              <a:t>Ý nghĩa: </a:t>
            </a:r>
            <a:r>
              <a:rPr lang="en-US" sz="2000">
                <a:solidFill>
                  <a:schemeClr val="dk1"/>
                </a:solidFill>
                <a:latin typeface="Times New Roman"/>
                <a:ea typeface="Times New Roman"/>
                <a:cs typeface="Times New Roman"/>
                <a:sym typeface="Times New Roman"/>
              </a:rPr>
              <a:t>Từ biểu đồ này, chúng ta phải </a:t>
            </a:r>
            <a:r>
              <a:rPr b="1" lang="en-US" sz="2000">
                <a:solidFill>
                  <a:schemeClr val="dk1"/>
                </a:solidFill>
                <a:latin typeface="Times New Roman"/>
                <a:ea typeface="Times New Roman"/>
                <a:cs typeface="Times New Roman"/>
                <a:sym typeface="Times New Roman"/>
              </a:rPr>
              <a:t>nâng cao ý thức khi lái xe trong mọi điều kiện thời tiết</a:t>
            </a:r>
            <a:r>
              <a:rPr lang="en-US" sz="2000">
                <a:solidFill>
                  <a:schemeClr val="dk1"/>
                </a:solidFill>
                <a:latin typeface="Times New Roman"/>
                <a:ea typeface="Times New Roman"/>
                <a:cs typeface="Times New Roman"/>
                <a:sym typeface="Times New Roman"/>
              </a:rPr>
              <a:t>, không chỉ tập trung vào các thời điểm hoặc tình huống đặc biệt mà cần chú ý trong cả những lúc thời tiết bình thường</a:t>
            </a:r>
            <a:endParaRPr sz="2000">
              <a:solidFill>
                <a:schemeClr val="dk1"/>
              </a:solidFill>
              <a:latin typeface="Times New Roman"/>
              <a:ea typeface="Times New Roman"/>
              <a:cs typeface="Times New Roman"/>
              <a:sym typeface="Times New Roman"/>
            </a:endParaRPr>
          </a:p>
        </p:txBody>
      </p:sp>
      <p:pic>
        <p:nvPicPr>
          <p:cNvPr id="349" name="Google Shape;349;p16"/>
          <p:cNvPicPr preferRelativeResize="0"/>
          <p:nvPr/>
        </p:nvPicPr>
        <p:blipFill rotWithShape="1">
          <a:blip r:embed="rId3">
            <a:alphaModFix/>
          </a:blip>
          <a:srcRect b="4442" l="14903" r="0" t="2943"/>
          <a:stretch/>
        </p:blipFill>
        <p:spPr>
          <a:xfrm>
            <a:off x="6401402" y="823838"/>
            <a:ext cx="4672998" cy="39555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7"/>
          <p:cNvSpPr txBox="1"/>
          <p:nvPr/>
        </p:nvSpPr>
        <p:spPr>
          <a:xfrm>
            <a:off x="692087" y="844634"/>
            <a:ext cx="771023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Mật độ tai nạn giao thông trên các loại đường khác nhau</a:t>
            </a:r>
            <a:endParaRPr sz="2000">
              <a:solidFill>
                <a:schemeClr val="dk1"/>
              </a:solidFill>
              <a:latin typeface="Times New Roman"/>
              <a:ea typeface="Times New Roman"/>
              <a:cs typeface="Times New Roman"/>
              <a:sym typeface="Times New Roman"/>
            </a:endParaRPr>
          </a:p>
        </p:txBody>
      </p:sp>
      <p:sp>
        <p:nvSpPr>
          <p:cNvPr id="356" name="Google Shape;356;p17"/>
          <p:cNvSpPr txBox="1"/>
          <p:nvPr/>
        </p:nvSpPr>
        <p:spPr>
          <a:xfrm>
            <a:off x="688028" y="1216650"/>
            <a:ext cx="4975150" cy="34778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Nhận xét:</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loại đường trong khu vực nội thị (đường huyện - nội thị, đường tỉnh - nội thị, quốc lộ - nội thị) có số vụ tai nạn cao hơn đáng kể so với khu vực nông thôn hoặc các tuyến đường ít phương tiện hơn như cao tốc.</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loại đường huyện (bao gồm đường huyện - nội thị và đường huyện thông thường) chiếm tỷ trọng lớn nhất trong tổng số vụ tai nạn.</a:t>
            </a:r>
            <a:endParaRPr/>
          </a:p>
        </p:txBody>
      </p:sp>
      <p:sp>
        <p:nvSpPr>
          <p:cNvPr id="357" name="Google Shape;357;p17"/>
          <p:cNvSpPr txBox="1"/>
          <p:nvPr/>
        </p:nvSpPr>
        <p:spPr>
          <a:xfrm>
            <a:off x="688028" y="4721174"/>
            <a:ext cx="10453434" cy="14797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US" sz="2000">
                <a:solidFill>
                  <a:schemeClr val="dk1"/>
                </a:solidFill>
                <a:latin typeface="Times New Roman"/>
                <a:ea typeface="Times New Roman"/>
                <a:cs typeface="Times New Roman"/>
                <a:sym typeface="Times New Roman"/>
              </a:rPr>
              <a:t>Ý nghĩa: </a:t>
            </a:r>
            <a:r>
              <a:rPr lang="en-US" sz="2000">
                <a:solidFill>
                  <a:schemeClr val="dk1"/>
                </a:solidFill>
                <a:latin typeface="Times New Roman"/>
                <a:ea typeface="Times New Roman"/>
                <a:cs typeface="Times New Roman"/>
                <a:sym typeface="Times New Roman"/>
              </a:rPr>
              <a:t>Biểu đồ </a:t>
            </a:r>
            <a:r>
              <a:rPr b="1" lang="en-US" sz="2000">
                <a:solidFill>
                  <a:schemeClr val="dk1"/>
                </a:solidFill>
                <a:latin typeface="Times New Roman"/>
                <a:ea typeface="Times New Roman"/>
                <a:cs typeface="Times New Roman"/>
                <a:sym typeface="Times New Roman"/>
              </a:rPr>
              <a:t>phản ánh số lượng tai nạn giao thông </a:t>
            </a:r>
            <a:r>
              <a:rPr lang="en-US" sz="2000">
                <a:solidFill>
                  <a:schemeClr val="dk1"/>
                </a:solidFill>
                <a:latin typeface="Times New Roman"/>
                <a:ea typeface="Times New Roman"/>
                <a:cs typeface="Times New Roman"/>
                <a:sym typeface="Times New Roman"/>
              </a:rPr>
              <a:t>với các loại đường khác nhau. Từ đây cần đầu tư vào cơ sở hạ tầng giao thông, đặc biệt là tại các khu vực nội thị thuộc đường huyện. Tăng cường tuần tra, kiểm soát và xử lý vi phạm giao thông tại các khu vực có số vụ tai nạn cao. Đồng thời đẩy mạnh tuyên truyền ý thức giao thông, đặc biệt ở các khu vực nội thị đông đúc.</a:t>
            </a:r>
            <a:endParaRPr sz="2000">
              <a:solidFill>
                <a:schemeClr val="dk1"/>
              </a:solidFill>
              <a:latin typeface="Times New Roman"/>
              <a:ea typeface="Times New Roman"/>
              <a:cs typeface="Times New Roman"/>
              <a:sym typeface="Times New Roman"/>
            </a:endParaRPr>
          </a:p>
        </p:txBody>
      </p:sp>
      <p:sp>
        <p:nvSpPr>
          <p:cNvPr id="358" name="Google Shape;358;p17"/>
          <p:cNvSpPr txBox="1"/>
          <p:nvPr>
            <p:ph type="title"/>
          </p:nvPr>
        </p:nvSpPr>
        <p:spPr>
          <a:xfrm>
            <a:off x="651446" y="169349"/>
            <a:ext cx="11499913" cy="7078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50505"/>
              </a:buClr>
              <a:buSzPct val="100000"/>
              <a:buFont typeface="Times New Roman"/>
              <a:buNone/>
            </a:pPr>
            <a:r>
              <a:rPr b="1" lang="en-US" sz="4400">
                <a:solidFill>
                  <a:srgbClr val="050505"/>
                </a:solidFill>
                <a:latin typeface="Times New Roman"/>
                <a:ea typeface="Times New Roman"/>
                <a:cs typeface="Times New Roman"/>
                <a:sym typeface="Times New Roman"/>
              </a:rPr>
              <a:t>NGUYÊN NHÂN VÀ ĐIỀU KIỆN KHÁCH QUAN</a:t>
            </a:r>
            <a:endParaRPr b="1">
              <a:latin typeface="Times New Roman"/>
              <a:ea typeface="Times New Roman"/>
              <a:cs typeface="Times New Roman"/>
              <a:sym typeface="Times New Roman"/>
            </a:endParaRPr>
          </a:p>
        </p:txBody>
      </p:sp>
      <p:pic>
        <p:nvPicPr>
          <p:cNvPr id="359" name="Google Shape;359;p17"/>
          <p:cNvPicPr preferRelativeResize="0"/>
          <p:nvPr/>
        </p:nvPicPr>
        <p:blipFill rotWithShape="1">
          <a:blip r:embed="rId3">
            <a:alphaModFix/>
          </a:blip>
          <a:srcRect b="4057" l="0" r="2117" t="3751"/>
          <a:stretch/>
        </p:blipFill>
        <p:spPr>
          <a:xfrm>
            <a:off x="5894600" y="1202053"/>
            <a:ext cx="4975150" cy="36445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8"/>
          <p:cNvSpPr txBox="1"/>
          <p:nvPr/>
        </p:nvSpPr>
        <p:spPr>
          <a:xfrm>
            <a:off x="732298" y="877235"/>
            <a:ext cx="48552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Những nguyên nhân hàng đầu gây tai nạn</a:t>
            </a:r>
            <a:endParaRPr sz="2000">
              <a:solidFill>
                <a:schemeClr val="dk1"/>
              </a:solidFill>
              <a:latin typeface="Times New Roman"/>
              <a:ea typeface="Times New Roman"/>
              <a:cs typeface="Times New Roman"/>
              <a:sym typeface="Times New Roman"/>
            </a:endParaRPr>
          </a:p>
        </p:txBody>
      </p:sp>
      <p:sp>
        <p:nvSpPr>
          <p:cNvPr id="366" name="Google Shape;366;p18"/>
          <p:cNvSpPr txBox="1"/>
          <p:nvPr/>
        </p:nvSpPr>
        <p:spPr>
          <a:xfrm>
            <a:off x="732298" y="1340430"/>
            <a:ext cx="4682982" cy="40934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Nhận xét:</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Không chú ý quan sát (NV1) là nguyên nhân chính dẫn đến tai nạn có người chết, chiếm tỷ trọng lớn nhất. Đây là hành vi phổ biến, xảy ra do sự lơ là hoặc mất tập trung của người điều khiển phương tiện.</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Sai phạm về phần đường/làn đường (NV2) và chuyển hướng không đúng quy định (NV3) là các hành vi sai luật giao thông phổ biến, gây ra các tình huống va chạm nguy hiểm.</a:t>
            </a:r>
            <a:endParaRPr/>
          </a:p>
          <a:p>
            <a:pPr indent="-215900" lvl="0" marL="342900" marR="0" rtl="0" algn="just">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367" name="Google Shape;367;p18"/>
          <p:cNvSpPr txBox="1"/>
          <p:nvPr/>
        </p:nvSpPr>
        <p:spPr>
          <a:xfrm>
            <a:off x="732298" y="5070773"/>
            <a:ext cx="10377662" cy="132343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lỗi kỹ thuật hoặc thao tác không đúng (NV4, NV5, NV6) cũng là nguyên nhân đáng chú ý, đặc biệt trong điều kiện giao thông tốc độ cao hoặc đông đúc.</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nguyên nhân ít phổ biến hơn (NV7-NV10) thường liên quan đến yếu tố mệt mỏi, mất kiểm soát hoặc hành vi nguy hiểm (vượt xe sai quy định).</a:t>
            </a:r>
            <a:endParaRPr/>
          </a:p>
        </p:txBody>
      </p:sp>
      <p:sp>
        <p:nvSpPr>
          <p:cNvPr id="368" name="Google Shape;368;p18"/>
          <p:cNvSpPr txBox="1"/>
          <p:nvPr/>
        </p:nvSpPr>
        <p:spPr>
          <a:xfrm>
            <a:off x="651446" y="169349"/>
            <a:ext cx="11499913" cy="707886"/>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90000"/>
              </a:lnSpc>
              <a:spcBef>
                <a:spcPts val="0"/>
              </a:spcBef>
              <a:spcAft>
                <a:spcPts val="0"/>
              </a:spcAft>
              <a:buClr>
                <a:srgbClr val="050505"/>
              </a:buClr>
              <a:buSzPct val="100000"/>
              <a:buFont typeface="Times New Roman"/>
              <a:buNone/>
            </a:pPr>
            <a:r>
              <a:rPr b="1" lang="en-US" sz="4400">
                <a:solidFill>
                  <a:srgbClr val="050505"/>
                </a:solidFill>
                <a:latin typeface="Times New Roman"/>
                <a:ea typeface="Times New Roman"/>
                <a:cs typeface="Times New Roman"/>
                <a:sym typeface="Times New Roman"/>
              </a:rPr>
              <a:t>NGUYÊN NHÂN VÀ ĐIỀU KIỆN KHÁCH QUAN</a:t>
            </a:r>
            <a:endParaRPr b="1" sz="4400">
              <a:solidFill>
                <a:schemeClr val="dk1"/>
              </a:solidFill>
              <a:latin typeface="Times New Roman"/>
              <a:ea typeface="Times New Roman"/>
              <a:cs typeface="Times New Roman"/>
              <a:sym typeface="Times New Roman"/>
            </a:endParaRPr>
          </a:p>
        </p:txBody>
      </p:sp>
      <p:pic>
        <p:nvPicPr>
          <p:cNvPr id="369" name="Google Shape;369;p18"/>
          <p:cNvPicPr preferRelativeResize="0"/>
          <p:nvPr/>
        </p:nvPicPr>
        <p:blipFill rotWithShape="1">
          <a:blip r:embed="rId3">
            <a:alphaModFix/>
          </a:blip>
          <a:srcRect b="4780" l="1893" r="1253" t="4779"/>
          <a:stretch/>
        </p:blipFill>
        <p:spPr>
          <a:xfrm>
            <a:off x="5415280" y="1340430"/>
            <a:ext cx="6410958" cy="35919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9"/>
          <p:cNvSpPr txBox="1"/>
          <p:nvPr>
            <p:ph type="title"/>
          </p:nvPr>
        </p:nvSpPr>
        <p:spPr>
          <a:xfrm>
            <a:off x="717058" y="119287"/>
            <a:ext cx="11647662" cy="81343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50505"/>
              </a:buClr>
              <a:buSzPct val="100000"/>
              <a:buFont typeface="Times New Roman"/>
              <a:buNone/>
            </a:pPr>
            <a:r>
              <a:rPr b="1" lang="en-US">
                <a:solidFill>
                  <a:srgbClr val="050505"/>
                </a:solidFill>
                <a:latin typeface="Times New Roman"/>
                <a:ea typeface="Times New Roman"/>
                <a:cs typeface="Times New Roman"/>
                <a:sym typeface="Times New Roman"/>
              </a:rPr>
              <a:t>NGUYÊN NHÂN VÀ ĐIỀU KIỆN KHÁCH QUAN</a:t>
            </a:r>
            <a:endParaRPr b="1">
              <a:latin typeface="Times New Roman"/>
              <a:ea typeface="Times New Roman"/>
              <a:cs typeface="Times New Roman"/>
              <a:sym typeface="Times New Roman"/>
            </a:endParaRPr>
          </a:p>
        </p:txBody>
      </p:sp>
      <p:sp>
        <p:nvSpPr>
          <p:cNvPr id="375" name="Google Shape;375;p19"/>
          <p:cNvSpPr txBox="1"/>
          <p:nvPr/>
        </p:nvSpPr>
        <p:spPr>
          <a:xfrm>
            <a:off x="692087" y="844634"/>
            <a:ext cx="566807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Số lượng người tử vong của các nước theo các nguyên nhân tử vong</a:t>
            </a:r>
            <a:endParaRPr sz="2000">
              <a:solidFill>
                <a:schemeClr val="dk1"/>
              </a:solidFill>
              <a:latin typeface="Times New Roman"/>
              <a:ea typeface="Times New Roman"/>
              <a:cs typeface="Times New Roman"/>
              <a:sym typeface="Times New Roman"/>
            </a:endParaRPr>
          </a:p>
        </p:txBody>
      </p:sp>
      <p:sp>
        <p:nvSpPr>
          <p:cNvPr id="376" name="Google Shape;376;p19"/>
          <p:cNvSpPr txBox="1"/>
          <p:nvPr/>
        </p:nvSpPr>
        <p:spPr>
          <a:xfrm>
            <a:off x="692086" y="1560280"/>
            <a:ext cx="5312474"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Nhận xét:</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Biểu đồ sử dụng là biểu đồ dạng treemap, thể hiện số vụ tai nạn giao thông được phân tích theo loại phương tiện và quận/huyện. Mô tô, xe máy chiếm tỷ lệ cao nhất về số vụ tai nạn ở hầu hết các quận/huyện.</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Tai nạn giao thông tập trung chủ yếu ở các khu vực đông dân cư hoặc có nhiều tuyến đường lớn (Bình Tân, Bình Chánh).</a:t>
            </a:r>
            <a:endParaRPr/>
          </a:p>
        </p:txBody>
      </p:sp>
      <p:sp>
        <p:nvSpPr>
          <p:cNvPr id="377" name="Google Shape;377;p19"/>
          <p:cNvSpPr txBox="1"/>
          <p:nvPr/>
        </p:nvSpPr>
        <p:spPr>
          <a:xfrm>
            <a:off x="717058" y="4418029"/>
            <a:ext cx="10895822" cy="163121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Do đó, cần tập trung tăng cường các biện pháp an toàn cho người đi mô tô, xe máy.</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Triển khai hệ thống giám sát giao thông hiệu quả hơn ở các quận có số vụ tai nạn cao như Bình Tân, Bình Chánh.</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Tăng cường kiểm tra phương tiện và nâng cao ý thức người tham gia giao thông tại các khu vực ngoại thành.</a:t>
            </a:r>
            <a:endParaRPr/>
          </a:p>
        </p:txBody>
      </p:sp>
      <p:pic>
        <p:nvPicPr>
          <p:cNvPr id="378" name="Google Shape;378;p19"/>
          <p:cNvPicPr preferRelativeResize="0"/>
          <p:nvPr/>
        </p:nvPicPr>
        <p:blipFill rotWithShape="1">
          <a:blip r:embed="rId3">
            <a:alphaModFix/>
          </a:blip>
          <a:srcRect b="8692" l="6202" r="1868" t="4008"/>
          <a:stretch/>
        </p:blipFill>
        <p:spPr>
          <a:xfrm>
            <a:off x="6187442" y="829866"/>
            <a:ext cx="4958080" cy="36620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
          <p:cNvSpPr txBox="1"/>
          <p:nvPr>
            <p:ph type="title"/>
          </p:nvPr>
        </p:nvSpPr>
        <p:spPr>
          <a:xfrm>
            <a:off x="803418" y="489880"/>
            <a:ext cx="5505942" cy="5797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50505"/>
              </a:buClr>
              <a:buSzPct val="100000"/>
              <a:buFont typeface="Times New Roman"/>
              <a:buNone/>
            </a:pPr>
            <a:r>
              <a:rPr b="1" lang="en-US" sz="4400">
                <a:solidFill>
                  <a:srgbClr val="050505"/>
                </a:solidFill>
                <a:latin typeface="Times New Roman"/>
                <a:ea typeface="Times New Roman"/>
                <a:cs typeface="Times New Roman"/>
                <a:sym typeface="Times New Roman"/>
              </a:rPr>
              <a:t>THÀNH VIÊN NHÓM</a:t>
            </a:r>
            <a:endParaRPr b="1" sz="4400">
              <a:solidFill>
                <a:srgbClr val="050505"/>
              </a:solidFill>
              <a:latin typeface="Times New Roman"/>
              <a:ea typeface="Times New Roman"/>
              <a:cs typeface="Times New Roman"/>
              <a:sym typeface="Times New Roman"/>
            </a:endParaRPr>
          </a:p>
        </p:txBody>
      </p:sp>
      <p:sp>
        <p:nvSpPr>
          <p:cNvPr id="188" name="Google Shape;188;p2"/>
          <p:cNvSpPr txBox="1"/>
          <p:nvPr/>
        </p:nvSpPr>
        <p:spPr>
          <a:xfrm>
            <a:off x="803418" y="1432560"/>
            <a:ext cx="4937372"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500">
                <a:solidFill>
                  <a:srgbClr val="050505"/>
                </a:solidFill>
                <a:latin typeface="Times New Roman"/>
                <a:ea typeface="Times New Roman"/>
                <a:cs typeface="Times New Roman"/>
                <a:sym typeface="Times New Roman"/>
              </a:rPr>
              <a:t>1. 22120099 – Trần Gia Hào</a:t>
            </a:r>
            <a:endParaRPr/>
          </a:p>
          <a:p>
            <a:pPr indent="0" lvl="0" marL="0" marR="0" rtl="0" algn="just">
              <a:spcBef>
                <a:spcPts val="0"/>
              </a:spcBef>
              <a:spcAft>
                <a:spcPts val="0"/>
              </a:spcAft>
              <a:buNone/>
            </a:pPr>
            <a:r>
              <a:rPr lang="en-US" sz="2500">
                <a:solidFill>
                  <a:srgbClr val="050505"/>
                </a:solidFill>
                <a:latin typeface="Times New Roman"/>
                <a:ea typeface="Times New Roman"/>
                <a:cs typeface="Times New Roman"/>
                <a:sym typeface="Times New Roman"/>
              </a:rPr>
              <a:t>2. 22120123 – Nguyễn Minh Hưng</a:t>
            </a:r>
            <a:endParaRPr/>
          </a:p>
          <a:p>
            <a:pPr indent="0" lvl="0" marL="0" marR="0" rtl="0" algn="just">
              <a:spcBef>
                <a:spcPts val="0"/>
              </a:spcBef>
              <a:spcAft>
                <a:spcPts val="0"/>
              </a:spcAft>
              <a:buNone/>
            </a:pPr>
            <a:r>
              <a:rPr b="0" i="0" lang="en-US" sz="2500">
                <a:solidFill>
                  <a:srgbClr val="050505"/>
                </a:solidFill>
                <a:latin typeface="Times New Roman"/>
                <a:ea typeface="Times New Roman"/>
                <a:cs typeface="Times New Roman"/>
                <a:sym typeface="Times New Roman"/>
              </a:rPr>
              <a:t>3. 22120126 – Nguyễn Tấn Hưng</a:t>
            </a:r>
            <a:endParaRPr/>
          </a:p>
          <a:p>
            <a:pPr indent="0" lvl="0" marL="0" marR="0" rtl="0" algn="just">
              <a:spcBef>
                <a:spcPts val="0"/>
              </a:spcBef>
              <a:spcAft>
                <a:spcPts val="0"/>
              </a:spcAft>
              <a:buNone/>
            </a:pPr>
            <a:r>
              <a:rPr lang="en-US" sz="2500">
                <a:solidFill>
                  <a:srgbClr val="050505"/>
                </a:solidFill>
                <a:latin typeface="Times New Roman"/>
                <a:ea typeface="Times New Roman"/>
                <a:cs typeface="Times New Roman"/>
                <a:sym typeface="Times New Roman"/>
              </a:rPr>
              <a:t>4. 22120133 – Hà Đức Huy</a:t>
            </a:r>
            <a:endParaRPr b="0" i="0" sz="2500">
              <a:solidFill>
                <a:srgbClr val="05050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0"/>
          <p:cNvSpPr txBox="1"/>
          <p:nvPr>
            <p:ph type="title"/>
          </p:nvPr>
        </p:nvSpPr>
        <p:spPr>
          <a:xfrm>
            <a:off x="704446" y="241271"/>
            <a:ext cx="5608320" cy="11257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KẾT LUẬN CHUNG CHO DASHBOARD</a:t>
            </a:r>
            <a:endParaRPr b="1">
              <a:latin typeface="Times New Roman"/>
              <a:ea typeface="Times New Roman"/>
              <a:cs typeface="Times New Roman"/>
              <a:sym typeface="Times New Roman"/>
            </a:endParaRPr>
          </a:p>
        </p:txBody>
      </p:sp>
      <p:sp>
        <p:nvSpPr>
          <p:cNvPr id="384" name="Google Shape;384;p20"/>
          <p:cNvSpPr txBox="1"/>
          <p:nvPr/>
        </p:nvSpPr>
        <p:spPr>
          <a:xfrm>
            <a:off x="704446" y="1367028"/>
            <a:ext cx="4934354" cy="317009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Dashboard này giúp ta có </a:t>
            </a:r>
            <a:r>
              <a:rPr b="1" lang="en-US" sz="2000">
                <a:solidFill>
                  <a:schemeClr val="dk1"/>
                </a:solidFill>
                <a:latin typeface="Times New Roman"/>
                <a:ea typeface="Times New Roman"/>
                <a:cs typeface="Times New Roman"/>
                <a:sym typeface="Times New Roman"/>
              </a:rPr>
              <a:t>cái nhìn toàn diện về các nguyên nhân và điều kiện khách quan tương ứng theo từng quận huyện</a:t>
            </a:r>
            <a:r>
              <a:rPr lang="en-US" sz="2000">
                <a:solidFill>
                  <a:schemeClr val="dk1"/>
                </a:solidFill>
                <a:latin typeface="Times New Roman"/>
                <a:ea typeface="Times New Roman"/>
                <a:cs typeface="Times New Roman"/>
                <a:sym typeface="Times New Roman"/>
              </a:rPr>
              <a:t>, từ các nguyên nhân chủ quan (lỗi vi phạm...) cho đến các điều kiện khách quan (thời tiết, loại đường...)</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biểu đồ trên cho thấy sự phân bố và xu hướng tai nạn ở từng khu vực, các nhà quản lý nhận diện rõ các yếu tố nguy cơ và ưu tiên trong chính sách giao thông.</a:t>
            </a:r>
            <a:endParaRPr sz="2000">
              <a:solidFill>
                <a:schemeClr val="dk1"/>
              </a:solidFill>
              <a:latin typeface="Times New Roman"/>
              <a:ea typeface="Times New Roman"/>
              <a:cs typeface="Times New Roman"/>
              <a:sym typeface="Times New Roman"/>
            </a:endParaRPr>
          </a:p>
        </p:txBody>
      </p:sp>
      <p:pic>
        <p:nvPicPr>
          <p:cNvPr id="385" name="Google Shape;385;p20"/>
          <p:cNvPicPr preferRelativeResize="0"/>
          <p:nvPr/>
        </p:nvPicPr>
        <p:blipFill rotWithShape="1">
          <a:blip r:embed="rId3">
            <a:alphaModFix/>
          </a:blip>
          <a:srcRect b="0" l="0" r="0" t="0"/>
          <a:stretch/>
        </p:blipFill>
        <p:spPr>
          <a:xfrm>
            <a:off x="5547389" y="937638"/>
            <a:ext cx="6433840" cy="3110293"/>
          </a:xfrm>
          <a:prstGeom prst="rect">
            <a:avLst/>
          </a:prstGeom>
          <a:noFill/>
          <a:ln>
            <a:noFill/>
          </a:ln>
        </p:spPr>
      </p:pic>
      <p:sp>
        <p:nvSpPr>
          <p:cNvPr id="386" name="Google Shape;386;p20"/>
          <p:cNvSpPr txBox="1"/>
          <p:nvPr/>
        </p:nvSpPr>
        <p:spPr>
          <a:xfrm>
            <a:off x="704446" y="4473328"/>
            <a:ext cx="11182754" cy="163121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Từ dashboard, nhu cầu cần phải có các </a:t>
            </a:r>
            <a:r>
              <a:rPr b="1" lang="en-US" sz="2000">
                <a:solidFill>
                  <a:schemeClr val="dk1"/>
                </a:solidFill>
                <a:latin typeface="Times New Roman"/>
                <a:ea typeface="Times New Roman"/>
                <a:cs typeface="Times New Roman"/>
                <a:sym typeface="Times New Roman"/>
              </a:rPr>
              <a:t>biện pháp kiểm soát giao thông</a:t>
            </a:r>
            <a:r>
              <a:rPr lang="en-US" sz="2000">
                <a:solidFill>
                  <a:schemeClr val="dk1"/>
                </a:solidFill>
                <a:latin typeface="Times New Roman"/>
                <a:ea typeface="Times New Roman"/>
                <a:cs typeface="Times New Roman"/>
                <a:sym typeface="Times New Roman"/>
              </a:rPr>
              <a:t> chặt chẽ và nghiêm khắc hơn, đánh mạnh vào các lỗi vi phạm để người tham gia giao thông được an toàn khi ra đường</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Ngoài ra, việc cải thiện cơ sở vật chất, cũng như chất lượng đường là ưu tiên hàng đầu trong việc giảm thiểu tai nạn giao thông  </a:t>
            </a:r>
            <a:endParaRPr/>
          </a:p>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Các chiến dịch</a:t>
            </a:r>
            <a:r>
              <a:rPr lang="en-US" sz="2000">
                <a:solidFill>
                  <a:schemeClr val="dk1"/>
                </a:solidFill>
                <a:latin typeface="Times New Roman"/>
                <a:ea typeface="Times New Roman"/>
                <a:cs typeface="Times New Roman"/>
                <a:sym typeface="Times New Roman"/>
              </a:rPr>
              <a:t> nâng cao ý thức người dân và tăng cường tuần tra sẽ giúp giảm thiểu tai nạn.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grpSp>
        <p:nvGrpSpPr>
          <p:cNvPr id="391" name="Google Shape;391;p21"/>
          <p:cNvGrpSpPr/>
          <p:nvPr/>
        </p:nvGrpSpPr>
        <p:grpSpPr>
          <a:xfrm>
            <a:off x="10999576" y="5987064"/>
            <a:ext cx="1054466" cy="469689"/>
            <a:chOff x="9841624" y="4115729"/>
            <a:chExt cx="602169" cy="268223"/>
          </a:xfrm>
        </p:grpSpPr>
        <p:sp>
          <p:nvSpPr>
            <p:cNvPr id="392" name="Google Shape;392;p2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3" name="Google Shape;393;p2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4" name="Google Shape;394;p2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2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6" name="Google Shape;396;p2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97" name="Google Shape;397;p21"/>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8" name="Google Shape;398;p21"/>
          <p:cNvSpPr/>
          <p:nvPr/>
        </p:nvSpPr>
        <p:spPr>
          <a:xfrm>
            <a:off x="0" y="3741"/>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399" name="Google Shape;399;p21"/>
          <p:cNvPicPr preferRelativeResize="0"/>
          <p:nvPr/>
        </p:nvPicPr>
        <p:blipFill rotWithShape="1">
          <a:blip r:embed="rId3">
            <a:alphaModFix/>
          </a:blip>
          <a:srcRect b="0" l="6776" r="6776" t="0"/>
          <a:stretch/>
        </p:blipFill>
        <p:spPr>
          <a:xfrm>
            <a:off x="20" y="10"/>
            <a:ext cx="12191980" cy="6857990"/>
          </a:xfrm>
          <a:prstGeom prst="rect">
            <a:avLst/>
          </a:prstGeom>
          <a:noFill/>
          <a:ln>
            <a:noFill/>
          </a:ln>
        </p:spPr>
      </p:pic>
      <p:sp>
        <p:nvSpPr>
          <p:cNvPr id="400" name="Google Shape;400;p21"/>
          <p:cNvSpPr/>
          <p:nvPr/>
        </p:nvSpPr>
        <p:spPr>
          <a:xfrm flipH="1">
            <a:off x="4588045" y="0"/>
            <a:ext cx="7603955" cy="6858000"/>
          </a:xfrm>
          <a:prstGeom prst="rect">
            <a:avLst/>
          </a:prstGeom>
          <a:gradFill>
            <a:gsLst>
              <a:gs pos="0">
                <a:srgbClr val="000000">
                  <a:alpha val="0"/>
                </a:srgbClr>
              </a:gs>
              <a:gs pos="100000">
                <a:srgbClr val="000000">
                  <a:alpha val="2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01" name="Google Shape;401;p21"/>
          <p:cNvGrpSpPr/>
          <p:nvPr/>
        </p:nvGrpSpPr>
        <p:grpSpPr>
          <a:xfrm>
            <a:off x="10525182" y="827494"/>
            <a:ext cx="1291642" cy="429215"/>
            <a:chOff x="2504802" y="1755501"/>
            <a:chExt cx="1598829" cy="531293"/>
          </a:xfrm>
        </p:grpSpPr>
        <p:sp>
          <p:nvSpPr>
            <p:cNvPr id="402" name="Google Shape;402;p21"/>
            <p:cNvSpPr/>
            <p:nvPr/>
          </p:nvSpPr>
          <p:spPr>
            <a:xfrm>
              <a:off x="2504802" y="2113855"/>
              <a:ext cx="1598614" cy="172939"/>
            </a:xfrm>
            <a:custGeom>
              <a:rect b="b" l="l" r="r" t="t"/>
              <a:pathLst>
                <a:path extrusionOk="0" h="172939" w="1598614">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3" name="Google Shape;403;p21"/>
            <p:cNvSpPr/>
            <p:nvPr/>
          </p:nvSpPr>
          <p:spPr>
            <a:xfrm>
              <a:off x="2504802" y="1755501"/>
              <a:ext cx="1598829" cy="172724"/>
            </a:xfrm>
            <a:custGeom>
              <a:rect b="b" l="l" r="r" t="t"/>
              <a:pathLst>
                <a:path extrusionOk="0" h="172724" w="1598829">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04" name="Google Shape;404;p21"/>
          <p:cNvGrpSpPr/>
          <p:nvPr/>
        </p:nvGrpSpPr>
        <p:grpSpPr>
          <a:xfrm>
            <a:off x="6624467" y="533549"/>
            <a:ext cx="5356040" cy="5343028"/>
            <a:chOff x="739960" y="1925092"/>
            <a:chExt cx="4376696" cy="4366063"/>
          </a:xfrm>
        </p:grpSpPr>
        <p:sp>
          <p:nvSpPr>
            <p:cNvPr id="405" name="Google Shape;405;p21"/>
            <p:cNvSpPr/>
            <p:nvPr/>
          </p:nvSpPr>
          <p:spPr>
            <a:xfrm>
              <a:off x="828562" y="2003061"/>
              <a:ext cx="4288094" cy="4288094"/>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6" name="Google Shape;406;p21"/>
            <p:cNvSpPr/>
            <p:nvPr/>
          </p:nvSpPr>
          <p:spPr>
            <a:xfrm>
              <a:off x="817929" y="2003061"/>
              <a:ext cx="4288094" cy="4288094"/>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7" name="Google Shape;407;p21"/>
            <p:cNvSpPr/>
            <p:nvPr/>
          </p:nvSpPr>
          <p:spPr>
            <a:xfrm>
              <a:off x="739960" y="1925092"/>
              <a:ext cx="4288094" cy="4288094"/>
            </a:xfrm>
            <a:prstGeom prst="ellipse">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08" name="Google Shape;408;p21"/>
          <p:cNvSpPr/>
          <p:nvPr/>
        </p:nvSpPr>
        <p:spPr>
          <a:xfrm>
            <a:off x="7709032" y="5254879"/>
            <a:ext cx="474046" cy="474046"/>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9" name="Google Shape;409;p21"/>
          <p:cNvSpPr/>
          <p:nvPr/>
        </p:nvSpPr>
        <p:spPr>
          <a:xfrm>
            <a:off x="7709032" y="5254879"/>
            <a:ext cx="474046" cy="474046"/>
          </a:xfrm>
          <a:prstGeom prst="ellipse">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0" name="Google Shape;410;p21"/>
          <p:cNvSpPr txBox="1"/>
          <p:nvPr/>
        </p:nvSpPr>
        <p:spPr>
          <a:xfrm>
            <a:off x="7317566" y="2283275"/>
            <a:ext cx="4078269"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4000">
                <a:solidFill>
                  <a:srgbClr val="050505"/>
                </a:solidFill>
                <a:latin typeface="Times New Roman"/>
                <a:ea typeface="Times New Roman"/>
                <a:cs typeface="Times New Roman"/>
                <a:sym typeface="Times New Roman"/>
              </a:rPr>
              <a:t>DASHBOARD 3: </a:t>
            </a:r>
            <a:r>
              <a:rPr lang="en-US" sz="4000">
                <a:solidFill>
                  <a:srgbClr val="050505"/>
                </a:solidFill>
                <a:latin typeface="Times New Roman"/>
                <a:ea typeface="Times New Roman"/>
                <a:cs typeface="Times New Roman"/>
                <a:sym typeface="Times New Roman"/>
              </a:rPr>
              <a:t>THIỆT HẠI VÀ TÁC ĐỘNG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2"/>
          <p:cNvSpPr txBox="1"/>
          <p:nvPr>
            <p:ph type="title"/>
          </p:nvPr>
        </p:nvSpPr>
        <p:spPr>
          <a:xfrm>
            <a:off x="681498" y="119694"/>
            <a:ext cx="7487142" cy="7290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50505"/>
              </a:buClr>
              <a:buSzPts val="4400"/>
              <a:buFont typeface="Times New Roman"/>
              <a:buNone/>
            </a:pPr>
            <a:r>
              <a:rPr b="1" lang="en-US" sz="4400">
                <a:solidFill>
                  <a:srgbClr val="050505"/>
                </a:solidFill>
                <a:latin typeface="Times New Roman"/>
                <a:ea typeface="Times New Roman"/>
                <a:cs typeface="Times New Roman"/>
                <a:sym typeface="Times New Roman"/>
              </a:rPr>
              <a:t>THIỆT HẠI VÀ TÁC ĐỘNG</a:t>
            </a:r>
            <a:endParaRPr b="1">
              <a:latin typeface="Times New Roman"/>
              <a:ea typeface="Times New Roman"/>
              <a:cs typeface="Times New Roman"/>
              <a:sym typeface="Times New Roman"/>
            </a:endParaRPr>
          </a:p>
        </p:txBody>
      </p:sp>
      <p:sp>
        <p:nvSpPr>
          <p:cNvPr id="416" name="Google Shape;416;p22"/>
          <p:cNvSpPr txBox="1"/>
          <p:nvPr/>
        </p:nvSpPr>
        <p:spPr>
          <a:xfrm>
            <a:off x="681496" y="800436"/>
            <a:ext cx="5048742" cy="5267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Số người chết và bị thương theo quận huyện</a:t>
            </a:r>
            <a:endParaRPr b="1" sz="2000">
              <a:solidFill>
                <a:schemeClr val="dk1"/>
              </a:solidFill>
              <a:latin typeface="Times New Roman"/>
              <a:ea typeface="Times New Roman"/>
              <a:cs typeface="Times New Roman"/>
              <a:sym typeface="Times New Roman"/>
            </a:endParaRPr>
          </a:p>
        </p:txBody>
      </p:sp>
      <p:sp>
        <p:nvSpPr>
          <p:cNvPr id="417" name="Google Shape;417;p22"/>
          <p:cNvSpPr txBox="1"/>
          <p:nvPr/>
        </p:nvSpPr>
        <p:spPr>
          <a:xfrm>
            <a:off x="681496" y="1236685"/>
            <a:ext cx="4693533"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Nhận xét:</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Phần lớn các vụ tai nạn giao thông tại các quận/huyện ở TP.HCM có số người bị thương cao hơn số người chết.</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quận Bình Tân, Bình Chánh, và Bình Thạnh là những điểm nóng tai nạn giao thông, chiếm phần lớn số vụ nghiêm trọng.</a:t>
            </a:r>
            <a:endParaRPr/>
          </a:p>
        </p:txBody>
      </p:sp>
      <p:sp>
        <p:nvSpPr>
          <p:cNvPr id="418" name="Google Shape;418;p22"/>
          <p:cNvSpPr txBox="1"/>
          <p:nvPr/>
        </p:nvSpPr>
        <p:spPr>
          <a:xfrm>
            <a:off x="681496" y="3985553"/>
            <a:ext cx="10504662"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Kết luận: </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quận/huyện như Bình Tân, Bình Chánh, và Bình Thạnh cần được ưu tiên cải thiện hạ tầng giao thông và tăng cường kiểm soát.</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quận như Phú Nhuận, Quận 8, và Quận 11 duy trì được mức độ an toàn tương đối, nhưng vẫn cần chú trọng đảm bảo an toàn giao thông để giảm thiểu rủi ro.</a:t>
            </a:r>
            <a:endParaRPr/>
          </a:p>
        </p:txBody>
      </p:sp>
      <p:pic>
        <p:nvPicPr>
          <p:cNvPr id="419" name="Google Shape;419;p22"/>
          <p:cNvPicPr preferRelativeResize="0"/>
          <p:nvPr/>
        </p:nvPicPr>
        <p:blipFill rotWithShape="1">
          <a:blip r:embed="rId3">
            <a:alphaModFix/>
          </a:blip>
          <a:srcRect b="0" l="2000" r="1359" t="4006"/>
          <a:stretch/>
        </p:blipFill>
        <p:spPr>
          <a:xfrm>
            <a:off x="5770102" y="800436"/>
            <a:ext cx="5740400" cy="342122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3"/>
          <p:cNvSpPr txBox="1"/>
          <p:nvPr>
            <p:ph type="title"/>
          </p:nvPr>
        </p:nvSpPr>
        <p:spPr>
          <a:xfrm>
            <a:off x="681498" y="119694"/>
            <a:ext cx="7487142" cy="7290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50505"/>
              </a:buClr>
              <a:buSzPts val="4400"/>
              <a:buFont typeface="Times New Roman"/>
              <a:buNone/>
            </a:pPr>
            <a:r>
              <a:rPr b="1" lang="en-US" sz="4400">
                <a:solidFill>
                  <a:srgbClr val="050505"/>
                </a:solidFill>
                <a:latin typeface="Times New Roman"/>
                <a:ea typeface="Times New Roman"/>
                <a:cs typeface="Times New Roman"/>
                <a:sym typeface="Times New Roman"/>
              </a:rPr>
              <a:t>THIỆT HẠI VÀ TÁC ĐỘNG</a:t>
            </a:r>
            <a:endParaRPr b="1">
              <a:latin typeface="Times New Roman"/>
              <a:ea typeface="Times New Roman"/>
              <a:cs typeface="Times New Roman"/>
              <a:sym typeface="Times New Roman"/>
            </a:endParaRPr>
          </a:p>
        </p:txBody>
      </p:sp>
      <p:sp>
        <p:nvSpPr>
          <p:cNvPr id="425" name="Google Shape;425;p23"/>
          <p:cNvSpPr txBox="1"/>
          <p:nvPr/>
        </p:nvSpPr>
        <p:spPr>
          <a:xfrm>
            <a:off x="681496" y="709941"/>
            <a:ext cx="5048742" cy="5267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Thiệt hại do tai nạn tại các quận/huyện</a:t>
            </a:r>
            <a:endParaRPr b="1" sz="2000">
              <a:solidFill>
                <a:schemeClr val="dk1"/>
              </a:solidFill>
              <a:latin typeface="Times New Roman"/>
              <a:ea typeface="Times New Roman"/>
              <a:cs typeface="Times New Roman"/>
              <a:sym typeface="Times New Roman"/>
            </a:endParaRPr>
          </a:p>
        </p:txBody>
      </p:sp>
      <p:sp>
        <p:nvSpPr>
          <p:cNvPr id="426" name="Google Shape;426;p23"/>
          <p:cNvSpPr txBox="1"/>
          <p:nvPr/>
        </p:nvSpPr>
        <p:spPr>
          <a:xfrm>
            <a:off x="681496" y="1236685"/>
            <a:ext cx="4693533"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Nhận xét:</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Biểu đồ cho thấy mối tương quan tuyến tính giữa số vụ tai nạn và tổng thiệt hại: khi số vụ tai nạn tăng, tổng thiệt hại cũng có xu hướng tăng.</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Tuy nhiên, có một số ngoại lệ đáng chú ý. </a:t>
            </a:r>
            <a:r>
              <a:rPr b="1" lang="en-US" sz="2000">
                <a:solidFill>
                  <a:schemeClr val="dk1"/>
                </a:solidFill>
                <a:latin typeface="Times New Roman"/>
                <a:ea typeface="Times New Roman"/>
                <a:cs typeface="Times New Roman"/>
                <a:sym typeface="Times New Roman"/>
              </a:rPr>
              <a:t>Bình Tân, Bình Thạnh </a:t>
            </a:r>
            <a:r>
              <a:rPr lang="en-US" sz="2000">
                <a:solidFill>
                  <a:schemeClr val="dk1"/>
                </a:solidFill>
                <a:latin typeface="Times New Roman"/>
                <a:ea typeface="Times New Roman"/>
                <a:cs typeface="Times New Roman"/>
                <a:sym typeface="Times New Roman"/>
              </a:rPr>
              <a:t>là những quận/huyện tuy có số vụ tai nạn lớn nhưng thiệt hại lại thấp</a:t>
            </a:r>
            <a:endParaRPr sz="2000">
              <a:solidFill>
                <a:schemeClr val="dk1"/>
              </a:solidFill>
              <a:latin typeface="Times New Roman"/>
              <a:ea typeface="Times New Roman"/>
              <a:cs typeface="Times New Roman"/>
              <a:sym typeface="Times New Roman"/>
            </a:endParaRPr>
          </a:p>
        </p:txBody>
      </p:sp>
      <p:sp>
        <p:nvSpPr>
          <p:cNvPr id="427" name="Google Shape;427;p23"/>
          <p:cNvSpPr txBox="1"/>
          <p:nvPr/>
        </p:nvSpPr>
        <p:spPr>
          <a:xfrm>
            <a:off x="681496" y="4112144"/>
            <a:ext cx="10504662"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Kết luận: </a:t>
            </a:r>
            <a:endParaRPr/>
          </a:p>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Bình Chánh </a:t>
            </a:r>
            <a:r>
              <a:rPr lang="en-US" sz="2000">
                <a:solidFill>
                  <a:schemeClr val="dk1"/>
                </a:solidFill>
                <a:latin typeface="Times New Roman"/>
                <a:ea typeface="Times New Roman"/>
                <a:cs typeface="Times New Roman"/>
                <a:sym typeface="Times New Roman"/>
              </a:rPr>
              <a:t>và </a:t>
            </a:r>
            <a:r>
              <a:rPr b="1" lang="en-US" sz="2000">
                <a:solidFill>
                  <a:schemeClr val="dk1"/>
                </a:solidFill>
                <a:latin typeface="Times New Roman"/>
                <a:ea typeface="Times New Roman"/>
                <a:cs typeface="Times New Roman"/>
                <a:sym typeface="Times New Roman"/>
              </a:rPr>
              <a:t>Thủ Đức </a:t>
            </a:r>
            <a:r>
              <a:rPr lang="en-US" sz="2000">
                <a:solidFill>
                  <a:schemeClr val="dk1"/>
                </a:solidFill>
                <a:latin typeface="Times New Roman"/>
                <a:ea typeface="Times New Roman"/>
                <a:cs typeface="Times New Roman"/>
                <a:sym typeface="Times New Roman"/>
              </a:rPr>
              <a:t>là hai khu vực nổi bật với tổng thiệt hại cao nhất, dù số vụ tai nạn không quá vượt trội.</a:t>
            </a:r>
            <a:endParaRPr/>
          </a:p>
          <a:p>
            <a:pPr indent="-342900" lvl="0" marL="342900" marR="0" rtl="0" algn="l">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Bình Tân </a:t>
            </a:r>
            <a:r>
              <a:rPr lang="en-US" sz="2000">
                <a:solidFill>
                  <a:schemeClr val="dk1"/>
                </a:solidFill>
                <a:latin typeface="Times New Roman"/>
                <a:ea typeface="Times New Roman"/>
                <a:cs typeface="Times New Roman"/>
                <a:sym typeface="Times New Roman"/>
              </a:rPr>
              <a:t>và </a:t>
            </a:r>
            <a:r>
              <a:rPr b="1" lang="en-US" sz="2000">
                <a:solidFill>
                  <a:schemeClr val="dk1"/>
                </a:solidFill>
                <a:latin typeface="Times New Roman"/>
                <a:ea typeface="Times New Roman"/>
                <a:cs typeface="Times New Roman"/>
                <a:sym typeface="Times New Roman"/>
              </a:rPr>
              <a:t>Bình Thạnh </a:t>
            </a:r>
            <a:r>
              <a:rPr lang="en-US" sz="2000">
                <a:solidFill>
                  <a:schemeClr val="dk1"/>
                </a:solidFill>
                <a:latin typeface="Times New Roman"/>
                <a:ea typeface="Times New Roman"/>
                <a:cs typeface="Times New Roman"/>
                <a:sym typeface="Times New Roman"/>
              </a:rPr>
              <a:t>lại có tổng thiệt hại thấp hơn so với số vụ tai nạn, điều này có thể do tính chất tai nạn nhẹ hơn hoặc mức độ nghiêm trọng thấp.</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quận như </a:t>
            </a:r>
            <a:r>
              <a:rPr b="1" lang="en-US" sz="2000">
                <a:solidFill>
                  <a:schemeClr val="dk1"/>
                </a:solidFill>
                <a:latin typeface="Times New Roman"/>
                <a:ea typeface="Times New Roman"/>
                <a:cs typeface="Times New Roman"/>
                <a:sym typeface="Times New Roman"/>
              </a:rPr>
              <a:t>Phú Nhuận </a:t>
            </a:r>
            <a:r>
              <a:rPr lang="en-US" sz="2000">
                <a:solidFill>
                  <a:schemeClr val="dk1"/>
                </a:solidFill>
                <a:latin typeface="Times New Roman"/>
                <a:ea typeface="Times New Roman"/>
                <a:cs typeface="Times New Roman"/>
                <a:sym typeface="Times New Roman"/>
              </a:rPr>
              <a:t>và </a:t>
            </a:r>
            <a:r>
              <a:rPr b="1" lang="en-US" sz="2000">
                <a:solidFill>
                  <a:schemeClr val="dk1"/>
                </a:solidFill>
                <a:latin typeface="Times New Roman"/>
                <a:ea typeface="Times New Roman"/>
                <a:cs typeface="Times New Roman"/>
                <a:sym typeface="Times New Roman"/>
              </a:rPr>
              <a:t>Cần Giờ </a:t>
            </a:r>
            <a:r>
              <a:rPr lang="en-US" sz="2000">
                <a:solidFill>
                  <a:schemeClr val="dk1"/>
                </a:solidFill>
                <a:latin typeface="Times New Roman"/>
                <a:ea typeface="Times New Roman"/>
                <a:cs typeface="Times New Roman"/>
                <a:sym typeface="Times New Roman"/>
              </a:rPr>
              <a:t>là những khu vực có số vụ tai nạn và tổng thiệt hại thấp, thể hiện mức độ an toàn giao thông cao hơn.</a:t>
            </a:r>
            <a:endParaRPr/>
          </a:p>
        </p:txBody>
      </p:sp>
      <p:pic>
        <p:nvPicPr>
          <p:cNvPr id="428" name="Google Shape;428;p23"/>
          <p:cNvPicPr preferRelativeResize="0"/>
          <p:nvPr/>
        </p:nvPicPr>
        <p:blipFill rotWithShape="1">
          <a:blip r:embed="rId3">
            <a:alphaModFix/>
          </a:blip>
          <a:srcRect b="4360" l="0" r="0" t="3753"/>
          <a:stretch/>
        </p:blipFill>
        <p:spPr>
          <a:xfrm>
            <a:off x="5918212" y="792659"/>
            <a:ext cx="5166347" cy="36922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4"/>
          <p:cNvSpPr txBox="1"/>
          <p:nvPr>
            <p:ph type="title"/>
          </p:nvPr>
        </p:nvSpPr>
        <p:spPr>
          <a:xfrm>
            <a:off x="681498" y="119694"/>
            <a:ext cx="7487142" cy="7290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50505"/>
              </a:buClr>
              <a:buSzPts val="4400"/>
              <a:buFont typeface="Times New Roman"/>
              <a:buNone/>
            </a:pPr>
            <a:r>
              <a:rPr b="1" lang="en-US" sz="4400">
                <a:solidFill>
                  <a:srgbClr val="050505"/>
                </a:solidFill>
                <a:latin typeface="Times New Roman"/>
                <a:ea typeface="Times New Roman"/>
                <a:cs typeface="Times New Roman"/>
                <a:sym typeface="Times New Roman"/>
              </a:rPr>
              <a:t>THIỆT HẠI VÀ TÁC ĐỘNG</a:t>
            </a:r>
            <a:endParaRPr b="1">
              <a:latin typeface="Times New Roman"/>
              <a:ea typeface="Times New Roman"/>
              <a:cs typeface="Times New Roman"/>
              <a:sym typeface="Times New Roman"/>
            </a:endParaRPr>
          </a:p>
        </p:txBody>
      </p:sp>
      <p:sp>
        <p:nvSpPr>
          <p:cNvPr id="434" name="Google Shape;434;p24"/>
          <p:cNvSpPr txBox="1"/>
          <p:nvPr/>
        </p:nvSpPr>
        <p:spPr>
          <a:xfrm>
            <a:off x="681496" y="696804"/>
            <a:ext cx="5048742" cy="5267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Thiệt hại trung bình theo loại phương tiện</a:t>
            </a:r>
            <a:endParaRPr b="1" sz="2000">
              <a:solidFill>
                <a:schemeClr val="dk1"/>
              </a:solidFill>
              <a:latin typeface="Times New Roman"/>
              <a:ea typeface="Times New Roman"/>
              <a:cs typeface="Times New Roman"/>
              <a:sym typeface="Times New Roman"/>
            </a:endParaRPr>
          </a:p>
        </p:txBody>
      </p:sp>
      <p:sp>
        <p:nvSpPr>
          <p:cNvPr id="435" name="Google Shape;435;p24"/>
          <p:cNvSpPr txBox="1"/>
          <p:nvPr/>
        </p:nvSpPr>
        <p:spPr>
          <a:xfrm>
            <a:off x="681496" y="1105428"/>
            <a:ext cx="5709144" cy="34778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Nhận xét:</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Biểu đồ hiển thị thiệt hại trung bình (triệu đồng) gây ra bởi các loại phương tiện khác nhau trong các vụ tai nạn giao thông.</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Thiệt hại trung bình cao nhất tập trung vào rơ mooc, sơ mi rơ mooc và ô tô tải. Thiệt hại trung bình thấp nhất thuộc về các phương tiện như xe thô sơ và ô tô chuyên dụng. </a:t>
            </a:r>
            <a:endParaRPr/>
          </a:p>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Mô tô, xe máy</a:t>
            </a:r>
            <a:r>
              <a:rPr lang="en-US" sz="2000">
                <a:solidFill>
                  <a:schemeClr val="dk1"/>
                </a:solidFill>
                <a:latin typeface="Times New Roman"/>
                <a:ea typeface="Times New Roman"/>
                <a:cs typeface="Times New Roman"/>
                <a:sym typeface="Times New Roman"/>
              </a:rPr>
              <a:t> có thiệt hại trung bình thấp hơn ô tô nhưng là phương tiện phổ biến, vì vậy cần tập trung vào an toàn giao thông cho nhóm này</a:t>
            </a:r>
            <a:endParaRPr sz="2000">
              <a:solidFill>
                <a:schemeClr val="dk1"/>
              </a:solidFill>
              <a:latin typeface="Times New Roman"/>
              <a:ea typeface="Times New Roman"/>
              <a:cs typeface="Times New Roman"/>
              <a:sym typeface="Times New Roman"/>
            </a:endParaRPr>
          </a:p>
        </p:txBody>
      </p:sp>
      <p:sp>
        <p:nvSpPr>
          <p:cNvPr id="436" name="Google Shape;436;p24"/>
          <p:cNvSpPr txBox="1"/>
          <p:nvPr/>
        </p:nvSpPr>
        <p:spPr>
          <a:xfrm>
            <a:off x="681496" y="4502840"/>
            <a:ext cx="10504662"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Đề xuất: </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Tăng cường kiểm soát và giám sát an toàn giao thông đối với rơ mooc, sơ mi rơ mooc và ô tô tải, đặc biệt tại các tuyến đường quốc lộ.</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Nâng cao ý thức tham gia giao thông cho nhóm sử dụng mô tô, xe máy vì đây là phương tiện phổ biến nhất.</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Bố trí thêm biển báo, gờ giảm tốc và đèn tín hiệu ở các khu vực có nhiều xe tải hoặc rơ mooc hoạt động.</a:t>
            </a:r>
            <a:endParaRPr/>
          </a:p>
        </p:txBody>
      </p:sp>
      <p:pic>
        <p:nvPicPr>
          <p:cNvPr id="437" name="Google Shape;437;p24"/>
          <p:cNvPicPr preferRelativeResize="0"/>
          <p:nvPr/>
        </p:nvPicPr>
        <p:blipFill rotWithShape="1">
          <a:blip r:embed="rId3">
            <a:alphaModFix/>
          </a:blip>
          <a:srcRect b="0" l="0" r="0" t="0"/>
          <a:stretch/>
        </p:blipFill>
        <p:spPr>
          <a:xfrm>
            <a:off x="6390640" y="833480"/>
            <a:ext cx="5658919" cy="37726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5"/>
          <p:cNvSpPr txBox="1"/>
          <p:nvPr>
            <p:ph type="title"/>
          </p:nvPr>
        </p:nvSpPr>
        <p:spPr>
          <a:xfrm>
            <a:off x="681498" y="119694"/>
            <a:ext cx="7487142" cy="7290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50505"/>
              </a:buClr>
              <a:buSzPts val="4400"/>
              <a:buFont typeface="Times New Roman"/>
              <a:buNone/>
            </a:pPr>
            <a:r>
              <a:rPr b="1" lang="en-US" sz="4400">
                <a:solidFill>
                  <a:srgbClr val="050505"/>
                </a:solidFill>
                <a:latin typeface="Times New Roman"/>
                <a:ea typeface="Times New Roman"/>
                <a:cs typeface="Times New Roman"/>
                <a:sym typeface="Times New Roman"/>
              </a:rPr>
              <a:t>THIỆT HẠI VÀ TÁC ĐỘNG</a:t>
            </a:r>
            <a:endParaRPr b="1">
              <a:latin typeface="Times New Roman"/>
              <a:ea typeface="Times New Roman"/>
              <a:cs typeface="Times New Roman"/>
              <a:sym typeface="Times New Roman"/>
            </a:endParaRPr>
          </a:p>
        </p:txBody>
      </p:sp>
      <p:sp>
        <p:nvSpPr>
          <p:cNvPr id="443" name="Google Shape;443;p25"/>
          <p:cNvSpPr txBox="1"/>
          <p:nvPr/>
        </p:nvSpPr>
        <p:spPr>
          <a:xfrm>
            <a:off x="681495" y="696804"/>
            <a:ext cx="5631607" cy="5267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Số người chết và bị thương theo loại phương tiện</a:t>
            </a:r>
            <a:endParaRPr b="1" sz="2000">
              <a:solidFill>
                <a:schemeClr val="dk1"/>
              </a:solidFill>
              <a:latin typeface="Times New Roman"/>
              <a:ea typeface="Times New Roman"/>
              <a:cs typeface="Times New Roman"/>
              <a:sym typeface="Times New Roman"/>
            </a:endParaRPr>
          </a:p>
        </p:txBody>
      </p:sp>
      <p:sp>
        <p:nvSpPr>
          <p:cNvPr id="444" name="Google Shape;444;p25"/>
          <p:cNvSpPr txBox="1"/>
          <p:nvPr/>
        </p:nvSpPr>
        <p:spPr>
          <a:xfrm>
            <a:off x="681496" y="1223548"/>
            <a:ext cx="5709144"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Nhận xét:</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Biểu đồ thể hiện sự chênh lệch rõ rệt về số người chết và bị thương giữa các loại phương tiện.</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Mô tô, xe máy là loại phương tiện dẫn đầu cả về số người chết và bị thương, trong khi các loại phương tiện chuyên dụng hoặc ít phổ biến có số liệu thấp hơn đáng kể.</a:t>
            </a:r>
            <a:endParaRPr/>
          </a:p>
        </p:txBody>
      </p:sp>
      <p:sp>
        <p:nvSpPr>
          <p:cNvPr id="445" name="Google Shape;445;p25"/>
          <p:cNvSpPr txBox="1"/>
          <p:nvPr/>
        </p:nvSpPr>
        <p:spPr>
          <a:xfrm>
            <a:off x="681495" y="3551597"/>
            <a:ext cx="10504662"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Kết luận: </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Mô tô, xe máy là nguyên nhân chính dẫn đến số vụ tai nạn và thương vong cao, cần được ưu tiên xử lý.</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Ô tô tải có tỷ lệ tử vong cao, phản ánh sự nghiêm trọng của các vụ tai nạn liên quan đến loại phương tiện này.</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phương tiện ít ảnh hưởng hơn như ô tô chuyên dụng hay rơ mooc có thể không phải là trọng tâm trong việc giảm thiểu tai nạn giao thông.</a:t>
            </a:r>
            <a:endParaRPr/>
          </a:p>
        </p:txBody>
      </p:sp>
      <p:pic>
        <p:nvPicPr>
          <p:cNvPr id="446" name="Google Shape;446;p25"/>
          <p:cNvPicPr preferRelativeResize="0"/>
          <p:nvPr/>
        </p:nvPicPr>
        <p:blipFill rotWithShape="1">
          <a:blip r:embed="rId3">
            <a:alphaModFix/>
          </a:blip>
          <a:srcRect b="0" l="1290" r="1644" t="4851"/>
          <a:stretch/>
        </p:blipFill>
        <p:spPr>
          <a:xfrm>
            <a:off x="6468177" y="805344"/>
            <a:ext cx="4717981" cy="3083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6"/>
          <p:cNvSpPr txBox="1"/>
          <p:nvPr>
            <p:ph type="title"/>
          </p:nvPr>
        </p:nvSpPr>
        <p:spPr>
          <a:xfrm>
            <a:off x="704446" y="241271"/>
            <a:ext cx="4900288" cy="11257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KẾT LUẬN CHUNG CHO DASHBOARD</a:t>
            </a:r>
            <a:endParaRPr b="1">
              <a:latin typeface="Times New Roman"/>
              <a:ea typeface="Times New Roman"/>
              <a:cs typeface="Times New Roman"/>
              <a:sym typeface="Times New Roman"/>
            </a:endParaRPr>
          </a:p>
        </p:txBody>
      </p:sp>
      <p:sp>
        <p:nvSpPr>
          <p:cNvPr id="452" name="Google Shape;452;p26"/>
          <p:cNvSpPr txBox="1"/>
          <p:nvPr/>
        </p:nvSpPr>
        <p:spPr>
          <a:xfrm>
            <a:off x="629949" y="1403628"/>
            <a:ext cx="4599074" cy="224676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Dashboard này giúp ta có </a:t>
            </a:r>
            <a:r>
              <a:rPr b="1" lang="en-US" sz="2000">
                <a:solidFill>
                  <a:schemeClr val="dk1"/>
                </a:solidFill>
                <a:latin typeface="Times New Roman"/>
                <a:ea typeface="Times New Roman"/>
                <a:cs typeface="Times New Roman"/>
                <a:sym typeface="Times New Roman"/>
              </a:rPr>
              <a:t>cái nhìn toàn diện về thiệt hại và tác động của các vụ tai nạn theo từng quận huyện</a:t>
            </a:r>
            <a:r>
              <a:rPr lang="en-US" sz="2000">
                <a:solidFill>
                  <a:schemeClr val="dk1"/>
                </a:solidFill>
                <a:latin typeface="Times New Roman"/>
                <a:ea typeface="Times New Roman"/>
                <a:cs typeface="Times New Roman"/>
                <a:sym typeface="Times New Roman"/>
              </a:rPr>
              <a:t>, từ đó cho chúng ta thấy được mức độ nguy hiểm và cấp bách cho các giải pháp nhằm phòng tránh và giải quyết các tác động này.</a:t>
            </a:r>
            <a:endParaRPr sz="2000">
              <a:solidFill>
                <a:schemeClr val="dk1"/>
              </a:solidFill>
              <a:latin typeface="Times New Roman"/>
              <a:ea typeface="Times New Roman"/>
              <a:cs typeface="Times New Roman"/>
              <a:sym typeface="Times New Roman"/>
            </a:endParaRPr>
          </a:p>
        </p:txBody>
      </p:sp>
      <p:sp>
        <p:nvSpPr>
          <p:cNvPr id="453" name="Google Shape;453;p26"/>
          <p:cNvSpPr txBox="1"/>
          <p:nvPr/>
        </p:nvSpPr>
        <p:spPr>
          <a:xfrm>
            <a:off x="629949" y="3699945"/>
            <a:ext cx="11365634" cy="132343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Các nhà quản lý </a:t>
            </a:r>
            <a:r>
              <a:rPr b="1" lang="en-US" sz="2000">
                <a:solidFill>
                  <a:schemeClr val="dk1"/>
                </a:solidFill>
                <a:latin typeface="Times New Roman"/>
                <a:ea typeface="Times New Roman"/>
                <a:cs typeface="Times New Roman"/>
                <a:sym typeface="Times New Roman"/>
              </a:rPr>
              <a:t>cần tiếp tục </a:t>
            </a:r>
            <a:r>
              <a:rPr lang="en-US" sz="2000">
                <a:solidFill>
                  <a:schemeClr val="dk1"/>
                </a:solidFill>
                <a:latin typeface="Times New Roman"/>
                <a:ea typeface="Times New Roman"/>
                <a:cs typeface="Times New Roman"/>
                <a:sym typeface="Times New Roman"/>
              </a:rPr>
              <a:t>tăng cường kiểm soát giao thông, thắt chặt quản lý đối với các phương tiện phân khối lớn, cũng như phương tiện phổ biến là xe máy. Đồng thời </a:t>
            </a:r>
            <a:r>
              <a:rPr b="1" lang="en-US" sz="2000">
                <a:solidFill>
                  <a:schemeClr val="dk1"/>
                </a:solidFill>
                <a:latin typeface="Times New Roman"/>
                <a:ea typeface="Times New Roman"/>
                <a:cs typeface="Times New Roman"/>
                <a:sym typeface="Times New Roman"/>
              </a:rPr>
              <a:t>cải thiện cơ sở hạ tầng giao thông, nâng cao ý thức tham gia giao thông</a:t>
            </a:r>
            <a:r>
              <a:rPr lang="en-US" sz="2000">
                <a:solidFill>
                  <a:schemeClr val="dk1"/>
                </a:solidFill>
                <a:latin typeface="Times New Roman"/>
                <a:ea typeface="Times New Roman"/>
                <a:cs typeface="Times New Roman"/>
                <a:sym typeface="Times New Roman"/>
              </a:rPr>
              <a:t> cho người tham gia giao thông để phòng tránh cũng như giảm thiểu tác động của tai nạn giao thông gây ra</a:t>
            </a:r>
            <a:endParaRPr sz="2000">
              <a:solidFill>
                <a:schemeClr val="dk1"/>
              </a:solidFill>
              <a:latin typeface="Times New Roman"/>
              <a:ea typeface="Times New Roman"/>
              <a:cs typeface="Times New Roman"/>
              <a:sym typeface="Times New Roman"/>
            </a:endParaRPr>
          </a:p>
        </p:txBody>
      </p:sp>
      <p:pic>
        <p:nvPicPr>
          <p:cNvPr id="454" name="Google Shape;454;p26"/>
          <p:cNvPicPr preferRelativeResize="0"/>
          <p:nvPr/>
        </p:nvPicPr>
        <p:blipFill rotWithShape="1">
          <a:blip r:embed="rId3">
            <a:alphaModFix/>
          </a:blip>
          <a:srcRect b="0" l="0" r="0" t="0"/>
          <a:stretch/>
        </p:blipFill>
        <p:spPr>
          <a:xfrm>
            <a:off x="5507915" y="416778"/>
            <a:ext cx="6390849" cy="31076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8" name="Shape 458"/>
        <p:cNvGrpSpPr/>
        <p:nvPr/>
      </p:nvGrpSpPr>
      <p:grpSpPr>
        <a:xfrm>
          <a:off x="0" y="0"/>
          <a:ext cx="0" cy="0"/>
          <a:chOff x="0" y="0"/>
          <a:chExt cx="0" cy="0"/>
        </a:xfrm>
      </p:grpSpPr>
      <p:sp>
        <p:nvSpPr>
          <p:cNvPr id="459" name="Google Shape;459;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olorful light bulb with business icons" id="460" name="Google Shape;460;p27"/>
          <p:cNvPicPr preferRelativeResize="0"/>
          <p:nvPr/>
        </p:nvPicPr>
        <p:blipFill rotWithShape="1">
          <a:blip r:embed="rId3">
            <a:alphaModFix/>
          </a:blip>
          <a:srcRect b="3" l="13442" r="16560" t="0"/>
          <a:stretch/>
        </p:blipFill>
        <p:spPr>
          <a:xfrm>
            <a:off x="6536411" y="254456"/>
            <a:ext cx="4203526" cy="4203526"/>
          </a:xfrm>
          <a:custGeom>
            <a:rect b="b" l="l" r="r" t="t"/>
            <a:pathLst>
              <a:path extrusionOk="0" h="2813056" w="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a:noFill/>
          <a:ln>
            <a:noFill/>
          </a:ln>
        </p:spPr>
      </p:pic>
      <p:sp>
        <p:nvSpPr>
          <p:cNvPr id="461" name="Google Shape;461;p27"/>
          <p:cNvSpPr/>
          <p:nvPr/>
        </p:nvSpPr>
        <p:spPr>
          <a:xfrm>
            <a:off x="1847014" y="1128803"/>
            <a:ext cx="5290997" cy="5290997"/>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2" name="Google Shape;462;p27"/>
          <p:cNvSpPr/>
          <p:nvPr/>
        </p:nvSpPr>
        <p:spPr>
          <a:xfrm>
            <a:off x="1840778" y="1131641"/>
            <a:ext cx="5290997" cy="5290997"/>
          </a:xfrm>
          <a:prstGeom prst="ellipse">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3" name="Google Shape;463;p27"/>
          <p:cNvSpPr/>
          <p:nvPr/>
        </p:nvSpPr>
        <p:spPr>
          <a:xfrm>
            <a:off x="1712254" y="1065353"/>
            <a:ext cx="5290997" cy="5290997"/>
          </a:xfrm>
          <a:prstGeom prst="ellipse">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4" name="Google Shape;464;p27"/>
          <p:cNvSpPr/>
          <p:nvPr/>
        </p:nvSpPr>
        <p:spPr>
          <a:xfrm>
            <a:off x="10605044" y="541947"/>
            <a:ext cx="413564" cy="413564"/>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5" name="Google Shape;465;p27"/>
          <p:cNvSpPr/>
          <p:nvPr/>
        </p:nvSpPr>
        <p:spPr>
          <a:xfrm>
            <a:off x="10605044" y="541947"/>
            <a:ext cx="413564" cy="413564"/>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66" name="Google Shape;466;p27"/>
          <p:cNvGrpSpPr/>
          <p:nvPr/>
        </p:nvGrpSpPr>
        <p:grpSpPr>
          <a:xfrm>
            <a:off x="0" y="1065353"/>
            <a:ext cx="1861854" cy="717514"/>
            <a:chOff x="0" y="1065353"/>
            <a:chExt cx="1861854" cy="717514"/>
          </a:xfrm>
        </p:grpSpPr>
        <p:sp>
          <p:nvSpPr>
            <p:cNvPr id="467" name="Google Shape;467;p27"/>
            <p:cNvSpPr/>
            <p:nvPr/>
          </p:nvSpPr>
          <p:spPr>
            <a:xfrm>
              <a:off x="0" y="106535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8" name="Google Shape;468;p27"/>
            <p:cNvSpPr/>
            <p:nvPr/>
          </p:nvSpPr>
          <p:spPr>
            <a:xfrm>
              <a:off x="0" y="150508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69" name="Google Shape;469;p27"/>
          <p:cNvGrpSpPr/>
          <p:nvPr/>
        </p:nvGrpSpPr>
        <p:grpSpPr>
          <a:xfrm>
            <a:off x="0" y="1065353"/>
            <a:ext cx="1861854" cy="717514"/>
            <a:chOff x="0" y="1065353"/>
            <a:chExt cx="1861854" cy="717514"/>
          </a:xfrm>
        </p:grpSpPr>
        <p:sp>
          <p:nvSpPr>
            <p:cNvPr id="470" name="Google Shape;470;p27"/>
            <p:cNvSpPr/>
            <p:nvPr/>
          </p:nvSpPr>
          <p:spPr>
            <a:xfrm>
              <a:off x="0" y="106535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p27"/>
            <p:cNvSpPr/>
            <p:nvPr/>
          </p:nvSpPr>
          <p:spPr>
            <a:xfrm>
              <a:off x="0" y="150508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72" name="Google Shape;472;p27"/>
          <p:cNvGrpSpPr/>
          <p:nvPr/>
        </p:nvGrpSpPr>
        <p:grpSpPr>
          <a:xfrm>
            <a:off x="9488320" y="4140693"/>
            <a:ext cx="1054466" cy="469689"/>
            <a:chOff x="9841624" y="4115729"/>
            <a:chExt cx="602169" cy="268223"/>
          </a:xfrm>
        </p:grpSpPr>
        <p:sp>
          <p:nvSpPr>
            <p:cNvPr id="473" name="Google Shape;473;p27"/>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p27"/>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5" name="Google Shape;475;p27"/>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6" name="Google Shape;476;p27"/>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7" name="Google Shape;477;p27"/>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78" name="Google Shape;478;p27"/>
          <p:cNvSpPr/>
          <p:nvPr/>
        </p:nvSpPr>
        <p:spPr>
          <a:xfrm>
            <a:off x="1185735" y="4917084"/>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9" name="Google Shape;479;p27"/>
          <p:cNvSpPr/>
          <p:nvPr/>
        </p:nvSpPr>
        <p:spPr>
          <a:xfrm>
            <a:off x="1185735" y="4917084"/>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0" name="Google Shape;480;p27"/>
          <p:cNvSpPr txBox="1"/>
          <p:nvPr/>
        </p:nvSpPr>
        <p:spPr>
          <a:xfrm>
            <a:off x="2299424" y="1741081"/>
            <a:ext cx="4386587" cy="39395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000">
                <a:solidFill>
                  <a:schemeClr val="dk1"/>
                </a:solidFill>
                <a:latin typeface="Times New Roman"/>
                <a:ea typeface="Times New Roman"/>
                <a:cs typeface="Times New Roman"/>
                <a:sym typeface="Times New Roman"/>
              </a:rPr>
              <a:t>KẾT LUẬN VÀ NHỮNG CÂU CHUYỆN LIÊN QUAN</a:t>
            </a:r>
            <a:endParaRPr b="1" sz="50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8"/>
          <p:cNvSpPr txBox="1"/>
          <p:nvPr>
            <p:ph type="title"/>
          </p:nvPr>
        </p:nvSpPr>
        <p:spPr>
          <a:xfrm>
            <a:off x="704446" y="241271"/>
            <a:ext cx="5608320" cy="112575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KẾT LUẬN</a:t>
            </a:r>
            <a:endParaRPr b="1">
              <a:latin typeface="Times New Roman"/>
              <a:ea typeface="Times New Roman"/>
              <a:cs typeface="Times New Roman"/>
              <a:sym typeface="Times New Roman"/>
            </a:endParaRPr>
          </a:p>
        </p:txBody>
      </p:sp>
      <p:sp>
        <p:nvSpPr>
          <p:cNvPr id="486" name="Google Shape;486;p28"/>
          <p:cNvSpPr txBox="1"/>
          <p:nvPr/>
        </p:nvSpPr>
        <p:spPr>
          <a:xfrm>
            <a:off x="704446" y="1258431"/>
            <a:ext cx="10556212" cy="355481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Các dashboard cung cấp bức tranh toàn cảnh về tình hình tai nạn giao thông tại TP.HCM, giúp nhận diện rõ các thách thức trong quản lý giao thông, xây dựng cơ sở hạ tầng và nâng cao ý thức người tham gia giao thông.</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TP.HCM cần triển khai các biện pháp phù hợp với đặc thù giao thông đô thị, nhằm giảm thiểu số vụ tai nạn và hạn chế thiệt hại về người và tài sản.</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Các chính sách tập trung vào cải thiện hạ tầng giao thông, tăng cường giáo dục ý thức an toàn cho người dân, kiểm soát vi phạm luật giao thông và ứng dụng công nghệ vào quản lý giao thông sẽ góp phần nâng cao an toàn giao thông và giảm tỷ lệ tai nạn trên địa bàn thành phố</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9"/>
          <p:cNvSpPr txBox="1"/>
          <p:nvPr>
            <p:ph type="title"/>
          </p:nvPr>
        </p:nvSpPr>
        <p:spPr>
          <a:xfrm>
            <a:off x="681495" y="241271"/>
            <a:ext cx="8917074" cy="62232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NHỮNG CÂU CHUYỆN LIÊN QUAN</a:t>
            </a:r>
            <a:endParaRPr b="1">
              <a:latin typeface="Times New Roman"/>
              <a:ea typeface="Times New Roman"/>
              <a:cs typeface="Times New Roman"/>
              <a:sym typeface="Times New Roman"/>
            </a:endParaRPr>
          </a:p>
        </p:txBody>
      </p:sp>
      <p:sp>
        <p:nvSpPr>
          <p:cNvPr id="493" name="Google Shape;493;p29"/>
          <p:cNvSpPr txBox="1"/>
          <p:nvPr/>
        </p:nvSpPr>
        <p:spPr>
          <a:xfrm>
            <a:off x="681495" y="788244"/>
            <a:ext cx="5631607" cy="5267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Câu chuyện 1:</a:t>
            </a:r>
            <a:endParaRPr b="1" sz="2000">
              <a:solidFill>
                <a:schemeClr val="dk1"/>
              </a:solidFill>
              <a:latin typeface="Times New Roman"/>
              <a:ea typeface="Times New Roman"/>
              <a:cs typeface="Times New Roman"/>
              <a:sym typeface="Times New Roman"/>
            </a:endParaRPr>
          </a:p>
        </p:txBody>
      </p:sp>
      <p:pic>
        <p:nvPicPr>
          <p:cNvPr id="494" name="Google Shape;494;p29"/>
          <p:cNvPicPr preferRelativeResize="0"/>
          <p:nvPr/>
        </p:nvPicPr>
        <p:blipFill rotWithShape="1">
          <a:blip r:embed="rId3">
            <a:alphaModFix/>
          </a:blip>
          <a:srcRect b="0" l="0" r="0" t="0"/>
          <a:stretch/>
        </p:blipFill>
        <p:spPr>
          <a:xfrm>
            <a:off x="681495" y="1314988"/>
            <a:ext cx="6302421" cy="4754768"/>
          </a:xfrm>
          <a:prstGeom prst="rect">
            <a:avLst/>
          </a:prstGeom>
          <a:noFill/>
          <a:ln>
            <a:noFill/>
          </a:ln>
        </p:spPr>
      </p:pic>
      <p:sp>
        <p:nvSpPr>
          <p:cNvPr id="495" name="Google Shape;495;p29"/>
          <p:cNvSpPr txBox="1"/>
          <p:nvPr/>
        </p:nvSpPr>
        <p:spPr>
          <a:xfrm>
            <a:off x="6983916" y="1314988"/>
            <a:ext cx="4687138" cy="317009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00000"/>
              </a:buClr>
              <a:buSzPts val="2500"/>
              <a:buFont typeface="Noto Sans Symbols"/>
              <a:buChar char="❑"/>
            </a:pPr>
            <a:r>
              <a:rPr b="0" i="0" lang="en-US" sz="2500">
                <a:solidFill>
                  <a:srgbClr val="000000"/>
                </a:solidFill>
                <a:latin typeface="Times New Roman"/>
                <a:ea typeface="Times New Roman"/>
                <a:cs typeface="Times New Roman"/>
                <a:sym typeface="Times New Roman"/>
              </a:rPr>
              <a:t>Theo thống kê của Ban ATGT TP.HCM, năm 2021, TP xảy ra 1.784 vụ TNGT, làm chết 477 người và bị thương 1.042 người. So với cùng kỳ năm 2020, giảm 1.146 vụ TNGT; giảm 70 người chết và giảm 993 người bị thương.</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
          <p:cNvSpPr txBox="1"/>
          <p:nvPr>
            <p:ph type="title"/>
          </p:nvPr>
        </p:nvSpPr>
        <p:spPr>
          <a:xfrm>
            <a:off x="803418" y="532174"/>
            <a:ext cx="5505942" cy="5797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50505"/>
              </a:buClr>
              <a:buSzPct val="100000"/>
              <a:buFont typeface="Times New Roman"/>
              <a:buNone/>
            </a:pPr>
            <a:r>
              <a:rPr b="1" lang="en-US" sz="4400">
                <a:solidFill>
                  <a:srgbClr val="050505"/>
                </a:solidFill>
                <a:latin typeface="Times New Roman"/>
                <a:ea typeface="Times New Roman"/>
                <a:cs typeface="Times New Roman"/>
                <a:sym typeface="Times New Roman"/>
              </a:rPr>
              <a:t>NỘI DUNG:</a:t>
            </a:r>
            <a:endParaRPr b="1" sz="4400">
              <a:solidFill>
                <a:srgbClr val="050505"/>
              </a:solidFill>
              <a:latin typeface="Times New Roman"/>
              <a:ea typeface="Times New Roman"/>
              <a:cs typeface="Times New Roman"/>
              <a:sym typeface="Times New Roman"/>
            </a:endParaRPr>
          </a:p>
        </p:txBody>
      </p:sp>
      <p:sp>
        <p:nvSpPr>
          <p:cNvPr id="194" name="Google Shape;194;p3"/>
          <p:cNvSpPr txBox="1"/>
          <p:nvPr/>
        </p:nvSpPr>
        <p:spPr>
          <a:xfrm>
            <a:off x="803418" y="1241174"/>
            <a:ext cx="10677382" cy="2785378"/>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rgbClr val="050505"/>
              </a:buClr>
              <a:buSzPts val="2500"/>
              <a:buFont typeface="Times New Roman"/>
              <a:buAutoNum type="arabicPeriod"/>
            </a:pPr>
            <a:r>
              <a:rPr b="1" i="1" lang="en-US" sz="2500">
                <a:solidFill>
                  <a:srgbClr val="050505"/>
                </a:solidFill>
                <a:latin typeface="Times New Roman"/>
                <a:ea typeface="Times New Roman"/>
                <a:cs typeface="Times New Roman"/>
                <a:sym typeface="Times New Roman"/>
              </a:rPr>
              <a:t>GIỚI THIỆU CHUNG</a:t>
            </a:r>
            <a:endParaRPr/>
          </a:p>
          <a:p>
            <a:pPr indent="-457200" lvl="0" marL="457200" marR="0" rtl="0" algn="just">
              <a:spcBef>
                <a:spcPts val="0"/>
              </a:spcBef>
              <a:spcAft>
                <a:spcPts val="0"/>
              </a:spcAft>
              <a:buClr>
                <a:srgbClr val="050505"/>
              </a:buClr>
              <a:buSzPts val="2500"/>
              <a:buFont typeface="Times New Roman"/>
              <a:buAutoNum type="arabicPeriod"/>
            </a:pPr>
            <a:r>
              <a:rPr b="1" i="1" lang="en-US" sz="2500">
                <a:solidFill>
                  <a:srgbClr val="050505"/>
                </a:solidFill>
                <a:latin typeface="Times New Roman"/>
                <a:ea typeface="Times New Roman"/>
                <a:cs typeface="Times New Roman"/>
                <a:sym typeface="Times New Roman"/>
              </a:rPr>
              <a:t>DASHBOARD 1: </a:t>
            </a:r>
            <a:r>
              <a:rPr i="1" lang="en-US" sz="2500">
                <a:solidFill>
                  <a:srgbClr val="050505"/>
                </a:solidFill>
                <a:latin typeface="Times New Roman"/>
                <a:ea typeface="Times New Roman"/>
                <a:cs typeface="Times New Roman"/>
                <a:sym typeface="Times New Roman"/>
              </a:rPr>
              <a:t>TỔNG QUAN TAI NẠN GIAO THÔNG THEO THỜI GIAN</a:t>
            </a:r>
            <a:endParaRPr/>
          </a:p>
          <a:p>
            <a:pPr indent="-457200" lvl="0" marL="457200" marR="0" rtl="0" algn="just">
              <a:spcBef>
                <a:spcPts val="0"/>
              </a:spcBef>
              <a:spcAft>
                <a:spcPts val="0"/>
              </a:spcAft>
              <a:buClr>
                <a:srgbClr val="050505"/>
              </a:buClr>
              <a:buSzPts val="2500"/>
              <a:buFont typeface="Times New Roman"/>
              <a:buAutoNum type="arabicPeriod"/>
            </a:pPr>
            <a:r>
              <a:rPr b="1" i="1" lang="en-US" sz="2500">
                <a:solidFill>
                  <a:srgbClr val="050505"/>
                </a:solidFill>
                <a:latin typeface="Times New Roman"/>
                <a:ea typeface="Times New Roman"/>
                <a:cs typeface="Times New Roman"/>
                <a:sym typeface="Times New Roman"/>
              </a:rPr>
              <a:t>DASHBOARD 2: </a:t>
            </a:r>
            <a:r>
              <a:rPr i="1" lang="en-US" sz="2500">
                <a:solidFill>
                  <a:srgbClr val="050505"/>
                </a:solidFill>
                <a:latin typeface="Times New Roman"/>
                <a:ea typeface="Times New Roman"/>
                <a:cs typeface="Times New Roman"/>
                <a:sym typeface="Times New Roman"/>
              </a:rPr>
              <a:t>NGUYÊN NHÂN VÀ ĐIỀU KIỆN KHÁCH QUAN</a:t>
            </a:r>
            <a:endParaRPr/>
          </a:p>
          <a:p>
            <a:pPr indent="-457200" lvl="0" marL="457200" marR="0" rtl="0" algn="just">
              <a:spcBef>
                <a:spcPts val="0"/>
              </a:spcBef>
              <a:spcAft>
                <a:spcPts val="0"/>
              </a:spcAft>
              <a:buClr>
                <a:srgbClr val="050505"/>
              </a:buClr>
              <a:buSzPts val="2500"/>
              <a:buFont typeface="Times New Roman"/>
              <a:buAutoNum type="arabicPeriod"/>
            </a:pPr>
            <a:r>
              <a:rPr b="1" i="1" lang="en-US" sz="2500">
                <a:solidFill>
                  <a:srgbClr val="050505"/>
                </a:solidFill>
                <a:latin typeface="Times New Roman"/>
                <a:ea typeface="Times New Roman"/>
                <a:cs typeface="Times New Roman"/>
                <a:sym typeface="Times New Roman"/>
              </a:rPr>
              <a:t>DASHBOARD 3: </a:t>
            </a:r>
            <a:r>
              <a:rPr i="1" lang="en-US" sz="2500">
                <a:solidFill>
                  <a:srgbClr val="050505"/>
                </a:solidFill>
                <a:latin typeface="Times New Roman"/>
                <a:ea typeface="Times New Roman"/>
                <a:cs typeface="Times New Roman"/>
                <a:sym typeface="Times New Roman"/>
              </a:rPr>
              <a:t>THIỆT HẠI VÀ TÁC ĐỘNG</a:t>
            </a:r>
            <a:endParaRPr/>
          </a:p>
          <a:p>
            <a:pPr indent="-457200" lvl="0" marL="457200" marR="0" rtl="0" algn="just">
              <a:spcBef>
                <a:spcPts val="0"/>
              </a:spcBef>
              <a:spcAft>
                <a:spcPts val="0"/>
              </a:spcAft>
              <a:buClr>
                <a:srgbClr val="050505"/>
              </a:buClr>
              <a:buSzPts val="2500"/>
              <a:buFont typeface="Times New Roman"/>
              <a:buAutoNum type="arabicPeriod"/>
            </a:pPr>
            <a:r>
              <a:rPr b="1" i="1" lang="en-US" sz="2500">
                <a:solidFill>
                  <a:srgbClr val="050505"/>
                </a:solidFill>
                <a:latin typeface="Times New Roman"/>
                <a:ea typeface="Times New Roman"/>
                <a:cs typeface="Times New Roman"/>
                <a:sym typeface="Times New Roman"/>
              </a:rPr>
              <a:t>KẾT LUẬN VÀ NHỮNG CÂU CHUYỆN LIÊN QUAN</a:t>
            </a:r>
            <a:endParaRPr/>
          </a:p>
          <a:p>
            <a:pPr indent="-457200" lvl="0" marL="457200" marR="0" rtl="0" algn="just">
              <a:spcBef>
                <a:spcPts val="0"/>
              </a:spcBef>
              <a:spcAft>
                <a:spcPts val="0"/>
              </a:spcAft>
              <a:buClr>
                <a:srgbClr val="050505"/>
              </a:buClr>
              <a:buSzPts val="2500"/>
              <a:buFont typeface="Times New Roman"/>
              <a:buAutoNum type="arabicPeriod"/>
            </a:pPr>
            <a:r>
              <a:rPr b="1" i="1" lang="en-US" sz="2500">
                <a:solidFill>
                  <a:srgbClr val="050505"/>
                </a:solidFill>
                <a:latin typeface="Times New Roman"/>
                <a:ea typeface="Times New Roman"/>
                <a:cs typeface="Times New Roman"/>
                <a:sym typeface="Times New Roman"/>
              </a:rPr>
              <a:t>TÍCH HỢP AI</a:t>
            </a:r>
            <a:endParaRPr b="1" i="1" sz="2500">
              <a:solidFill>
                <a:srgbClr val="050505"/>
              </a:solidFill>
              <a:latin typeface="Times New Roman"/>
              <a:ea typeface="Times New Roman"/>
              <a:cs typeface="Times New Roman"/>
              <a:sym typeface="Times New Roman"/>
            </a:endParaRPr>
          </a:p>
          <a:p>
            <a:pPr indent="-457200" lvl="0" marL="457200" marR="0" rtl="0" algn="just">
              <a:spcBef>
                <a:spcPts val="0"/>
              </a:spcBef>
              <a:spcAft>
                <a:spcPts val="0"/>
              </a:spcAft>
              <a:buClr>
                <a:srgbClr val="050505"/>
              </a:buClr>
              <a:buSzPts val="2500"/>
              <a:buFont typeface="Times New Roman"/>
              <a:buAutoNum type="arabicPeriod"/>
            </a:pPr>
            <a:r>
              <a:rPr b="1" i="1" lang="en-US" sz="2500">
                <a:solidFill>
                  <a:srgbClr val="050505"/>
                </a:solidFill>
                <a:latin typeface="Times New Roman"/>
                <a:ea typeface="Times New Roman"/>
                <a:cs typeface="Times New Roman"/>
                <a:sym typeface="Times New Roman"/>
              </a:rPr>
              <a:t>ĐÁNH GIÁ ĐỒ ÁN PHÂN TÍCH</a:t>
            </a:r>
            <a:endParaRPr b="1" i="1" sz="2500">
              <a:solidFill>
                <a:srgbClr val="050505"/>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0"/>
          <p:cNvSpPr txBox="1"/>
          <p:nvPr>
            <p:ph type="title"/>
          </p:nvPr>
        </p:nvSpPr>
        <p:spPr>
          <a:xfrm>
            <a:off x="681495" y="241271"/>
            <a:ext cx="8917074" cy="62232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NHỮNG CÂU CHUYỆN LIÊN QUAN</a:t>
            </a:r>
            <a:endParaRPr b="1">
              <a:latin typeface="Times New Roman"/>
              <a:ea typeface="Times New Roman"/>
              <a:cs typeface="Times New Roman"/>
              <a:sym typeface="Times New Roman"/>
            </a:endParaRPr>
          </a:p>
        </p:txBody>
      </p:sp>
      <p:sp>
        <p:nvSpPr>
          <p:cNvPr id="501" name="Google Shape;501;p30"/>
          <p:cNvSpPr txBox="1"/>
          <p:nvPr/>
        </p:nvSpPr>
        <p:spPr>
          <a:xfrm>
            <a:off x="681495" y="788244"/>
            <a:ext cx="5631607" cy="5267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Câu chuyện 2:</a:t>
            </a:r>
            <a:endParaRPr b="1" sz="2000">
              <a:solidFill>
                <a:schemeClr val="dk1"/>
              </a:solidFill>
              <a:latin typeface="Times New Roman"/>
              <a:ea typeface="Times New Roman"/>
              <a:cs typeface="Times New Roman"/>
              <a:sym typeface="Times New Roman"/>
            </a:endParaRPr>
          </a:p>
        </p:txBody>
      </p:sp>
      <p:sp>
        <p:nvSpPr>
          <p:cNvPr id="502" name="Google Shape;502;p30"/>
          <p:cNvSpPr txBox="1"/>
          <p:nvPr/>
        </p:nvSpPr>
        <p:spPr>
          <a:xfrm>
            <a:off x="6709596" y="1288856"/>
            <a:ext cx="4882964" cy="224676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50505"/>
              </a:buClr>
              <a:buSzPts val="2000"/>
              <a:buFont typeface="Noto Sans Symbols"/>
              <a:buChar char="❑"/>
            </a:pPr>
            <a:r>
              <a:rPr b="0" i="0" lang="en-US" sz="2000">
                <a:solidFill>
                  <a:srgbClr val="050505"/>
                </a:solidFill>
                <a:latin typeface="Times New Roman"/>
                <a:ea typeface="Times New Roman"/>
                <a:cs typeface="Times New Roman"/>
                <a:sym typeface="Times New Roman"/>
              </a:rPr>
              <a:t>Tình hình tai nạn giao thông giảm rất sâu cả về số vụ, số người chết và số người bị thương (tỉ lệ giảm trên 15% mỗi tiêu chí so với năm 2023), nhất là số người chết do tai nạn giao thông giảm 193 người (-28,9%); hạn chế được tối đa các vụ ùn tắc giao thông kéo dài trên 30 phút.</a:t>
            </a:r>
            <a:endParaRPr sz="2000">
              <a:solidFill>
                <a:schemeClr val="dk1"/>
              </a:solidFill>
              <a:latin typeface="Times New Roman"/>
              <a:ea typeface="Times New Roman"/>
              <a:cs typeface="Times New Roman"/>
              <a:sym typeface="Times New Roman"/>
            </a:endParaRPr>
          </a:p>
        </p:txBody>
      </p:sp>
      <p:pic>
        <p:nvPicPr>
          <p:cNvPr id="503" name="Google Shape;503;p30"/>
          <p:cNvPicPr preferRelativeResize="0"/>
          <p:nvPr/>
        </p:nvPicPr>
        <p:blipFill rotWithShape="1">
          <a:blip r:embed="rId3">
            <a:alphaModFix/>
          </a:blip>
          <a:srcRect b="0" l="0" r="0" t="0"/>
          <a:stretch/>
        </p:blipFill>
        <p:spPr>
          <a:xfrm>
            <a:off x="784986" y="1314988"/>
            <a:ext cx="5424623" cy="2668935"/>
          </a:xfrm>
          <a:prstGeom prst="rect">
            <a:avLst/>
          </a:prstGeom>
          <a:noFill/>
          <a:ln>
            <a:noFill/>
          </a:ln>
        </p:spPr>
      </p:pic>
      <p:pic>
        <p:nvPicPr>
          <p:cNvPr id="504" name="Google Shape;504;p30"/>
          <p:cNvPicPr preferRelativeResize="0"/>
          <p:nvPr/>
        </p:nvPicPr>
        <p:blipFill rotWithShape="1">
          <a:blip r:embed="rId4">
            <a:alphaModFix/>
          </a:blip>
          <a:srcRect b="0" l="0" r="0" t="0"/>
          <a:stretch/>
        </p:blipFill>
        <p:spPr>
          <a:xfrm>
            <a:off x="4456668" y="3731561"/>
            <a:ext cx="5424623" cy="271752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1"/>
          <p:cNvSpPr txBox="1"/>
          <p:nvPr>
            <p:ph type="title"/>
          </p:nvPr>
        </p:nvSpPr>
        <p:spPr>
          <a:xfrm>
            <a:off x="681495" y="241271"/>
            <a:ext cx="8917074" cy="62232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NHỮNG CÂU CHUYỆN LIÊN QUAN</a:t>
            </a:r>
            <a:endParaRPr b="1">
              <a:latin typeface="Times New Roman"/>
              <a:ea typeface="Times New Roman"/>
              <a:cs typeface="Times New Roman"/>
              <a:sym typeface="Times New Roman"/>
            </a:endParaRPr>
          </a:p>
        </p:txBody>
      </p:sp>
      <p:sp>
        <p:nvSpPr>
          <p:cNvPr id="510" name="Google Shape;510;p31"/>
          <p:cNvSpPr txBox="1"/>
          <p:nvPr/>
        </p:nvSpPr>
        <p:spPr>
          <a:xfrm>
            <a:off x="681495" y="788244"/>
            <a:ext cx="5631607" cy="5267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Câu chuyện 3:</a:t>
            </a:r>
            <a:endParaRPr b="1" sz="2000">
              <a:solidFill>
                <a:schemeClr val="dk1"/>
              </a:solidFill>
              <a:latin typeface="Times New Roman"/>
              <a:ea typeface="Times New Roman"/>
              <a:cs typeface="Times New Roman"/>
              <a:sym typeface="Times New Roman"/>
            </a:endParaRPr>
          </a:p>
        </p:txBody>
      </p:sp>
      <p:pic>
        <p:nvPicPr>
          <p:cNvPr descr="A graph with numbers and a red line&#10;&#10;Description automatically generated" id="511" name="Google Shape;511;p31"/>
          <p:cNvPicPr preferRelativeResize="0"/>
          <p:nvPr/>
        </p:nvPicPr>
        <p:blipFill rotWithShape="1">
          <a:blip r:embed="rId3">
            <a:alphaModFix/>
          </a:blip>
          <a:srcRect b="0" l="0" r="0" t="0"/>
          <a:stretch/>
        </p:blipFill>
        <p:spPr>
          <a:xfrm>
            <a:off x="435362" y="1410573"/>
            <a:ext cx="5822315" cy="3638947"/>
          </a:xfrm>
          <a:prstGeom prst="rect">
            <a:avLst/>
          </a:prstGeom>
          <a:noFill/>
          <a:ln>
            <a:noFill/>
          </a:ln>
        </p:spPr>
      </p:pic>
      <p:sp>
        <p:nvSpPr>
          <p:cNvPr id="512" name="Google Shape;512;p31"/>
          <p:cNvSpPr txBox="1"/>
          <p:nvPr/>
        </p:nvSpPr>
        <p:spPr>
          <a:xfrm>
            <a:off x="6709596" y="1288856"/>
            <a:ext cx="4882964" cy="44012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a:solidFill>
                  <a:srgbClr val="050505"/>
                </a:solidFill>
                <a:latin typeface="Times New Roman"/>
                <a:ea typeface="Times New Roman"/>
                <a:cs typeface="Times New Roman"/>
                <a:sym typeface="Times New Roman"/>
              </a:rPr>
              <a:t>Thứ 7 và Chủ nhật lại có số vụ tai nạn nhiều hơn khá nhiều so với các ngày khác. Lý do tai nạn tăng vào thứ 7 và Chủ nhật:</a:t>
            </a:r>
            <a:endParaRPr b="0" i="0" sz="2000">
              <a:solidFill>
                <a:srgbClr val="050505"/>
              </a:solidFill>
              <a:latin typeface="Times New Roman"/>
              <a:ea typeface="Times New Roman"/>
              <a:cs typeface="Times New Roman"/>
              <a:sym typeface="Times New Roman"/>
            </a:endParaRPr>
          </a:p>
          <a:p>
            <a:pPr indent="-342900" lvl="0" marL="342900" marR="0" rtl="0" algn="just">
              <a:spcBef>
                <a:spcPts val="0"/>
              </a:spcBef>
              <a:spcAft>
                <a:spcPts val="0"/>
              </a:spcAft>
              <a:buClr>
                <a:srgbClr val="050505"/>
              </a:buClr>
              <a:buSzPts val="2000"/>
              <a:buFont typeface="Noto Sans Symbols"/>
              <a:buChar char="❑"/>
            </a:pPr>
            <a:r>
              <a:rPr b="0" i="0" lang="en-US" sz="2000">
                <a:solidFill>
                  <a:srgbClr val="050505"/>
                </a:solidFill>
                <a:latin typeface="Times New Roman"/>
                <a:ea typeface="Times New Roman"/>
                <a:cs typeface="Times New Roman"/>
                <a:sym typeface="Times New Roman"/>
              </a:rPr>
              <a:t>Lưu lượng giao thông cao: Nhu cầu đi lại, vui chơi, du lịch tăng.</a:t>
            </a:r>
            <a:endParaRPr/>
          </a:p>
          <a:p>
            <a:pPr indent="-342900" lvl="0" marL="342900" marR="0" rtl="0" algn="just">
              <a:spcBef>
                <a:spcPts val="0"/>
              </a:spcBef>
              <a:spcAft>
                <a:spcPts val="0"/>
              </a:spcAft>
              <a:buClr>
                <a:srgbClr val="050505"/>
              </a:buClr>
              <a:buSzPts val="2000"/>
              <a:buFont typeface="Noto Sans Symbols"/>
              <a:buChar char="❑"/>
            </a:pPr>
            <a:r>
              <a:rPr b="0" i="0" lang="en-US" sz="2000">
                <a:solidFill>
                  <a:srgbClr val="050505"/>
                </a:solidFill>
                <a:latin typeface="Times New Roman"/>
                <a:ea typeface="Times New Roman"/>
                <a:cs typeface="Times New Roman"/>
                <a:sym typeface="Times New Roman"/>
              </a:rPr>
              <a:t>Sử dụng rượu bia: Tiệc tùng, sự kiện xã hội cuối tuần làm tăng vi phạm nồng độ cồn.</a:t>
            </a:r>
            <a:endParaRPr/>
          </a:p>
          <a:p>
            <a:pPr indent="-342900" lvl="0" marL="342900" marR="0" rtl="0" algn="just">
              <a:spcBef>
                <a:spcPts val="0"/>
              </a:spcBef>
              <a:spcAft>
                <a:spcPts val="0"/>
              </a:spcAft>
              <a:buClr>
                <a:srgbClr val="050505"/>
              </a:buClr>
              <a:buSzPts val="2000"/>
              <a:buFont typeface="Noto Sans Symbols"/>
              <a:buChar char="❑"/>
            </a:pPr>
            <a:r>
              <a:rPr b="0" i="0" lang="en-US" sz="2000">
                <a:solidFill>
                  <a:srgbClr val="050505"/>
                </a:solidFill>
                <a:latin typeface="Times New Roman"/>
                <a:ea typeface="Times New Roman"/>
                <a:cs typeface="Times New Roman"/>
                <a:sym typeface="Times New Roman"/>
              </a:rPr>
              <a:t>Tâm lý chủ quan: Thoải mái, ít tuân thủ luật giao thông.</a:t>
            </a:r>
            <a:endParaRPr/>
          </a:p>
          <a:p>
            <a:pPr indent="-342900" lvl="0" marL="342900" marR="0" rtl="0" algn="just">
              <a:spcBef>
                <a:spcPts val="0"/>
              </a:spcBef>
              <a:spcAft>
                <a:spcPts val="0"/>
              </a:spcAft>
              <a:buClr>
                <a:srgbClr val="050505"/>
              </a:buClr>
              <a:buSzPts val="2000"/>
              <a:buFont typeface="Noto Sans Symbols"/>
              <a:buChar char="❑"/>
            </a:pPr>
            <a:r>
              <a:rPr b="0" i="0" lang="en-US" sz="2000">
                <a:solidFill>
                  <a:srgbClr val="050505"/>
                </a:solidFill>
                <a:latin typeface="Times New Roman"/>
                <a:ea typeface="Times New Roman"/>
                <a:cs typeface="Times New Roman"/>
                <a:sym typeface="Times New Roman"/>
              </a:rPr>
              <a:t>Di chuyển đường dài: Về quê, đi chơi xa dẫn đến mệt mỏi, mất tập trung.</a:t>
            </a:r>
            <a:endParaRPr/>
          </a:p>
          <a:p>
            <a:pPr indent="-342900" lvl="0" marL="342900" marR="0" rtl="0" algn="just">
              <a:spcBef>
                <a:spcPts val="0"/>
              </a:spcBef>
              <a:spcAft>
                <a:spcPts val="0"/>
              </a:spcAft>
              <a:buClr>
                <a:srgbClr val="050505"/>
              </a:buClr>
              <a:buSzPts val="2000"/>
              <a:buFont typeface="Noto Sans Symbols"/>
              <a:buChar char="❑"/>
            </a:pPr>
            <a:r>
              <a:rPr b="0" i="0" lang="en-US" sz="2000">
                <a:solidFill>
                  <a:srgbClr val="050505"/>
                </a:solidFill>
                <a:latin typeface="Times New Roman"/>
                <a:ea typeface="Times New Roman"/>
                <a:cs typeface="Times New Roman"/>
                <a:sym typeface="Times New Roman"/>
              </a:rPr>
              <a:t>Giao thông đông đúc: Phương tiện cá nhân tăng mạnh.</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2"/>
          <p:cNvSpPr txBox="1"/>
          <p:nvPr>
            <p:ph type="title"/>
          </p:nvPr>
        </p:nvSpPr>
        <p:spPr>
          <a:xfrm>
            <a:off x="681495" y="241271"/>
            <a:ext cx="8917074" cy="62232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NHỮNG CÂU CHUYỆN LIÊN QUAN</a:t>
            </a:r>
            <a:endParaRPr b="1">
              <a:latin typeface="Times New Roman"/>
              <a:ea typeface="Times New Roman"/>
              <a:cs typeface="Times New Roman"/>
              <a:sym typeface="Times New Roman"/>
            </a:endParaRPr>
          </a:p>
        </p:txBody>
      </p:sp>
      <p:sp>
        <p:nvSpPr>
          <p:cNvPr id="518" name="Google Shape;518;p32"/>
          <p:cNvSpPr txBox="1"/>
          <p:nvPr/>
        </p:nvSpPr>
        <p:spPr>
          <a:xfrm>
            <a:off x="681495" y="788244"/>
            <a:ext cx="5631607" cy="5267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Câu chuyện 4:</a:t>
            </a:r>
            <a:endParaRPr b="1" sz="2000">
              <a:solidFill>
                <a:schemeClr val="dk1"/>
              </a:solidFill>
              <a:latin typeface="Times New Roman"/>
              <a:ea typeface="Times New Roman"/>
              <a:cs typeface="Times New Roman"/>
              <a:sym typeface="Times New Roman"/>
            </a:endParaRPr>
          </a:p>
        </p:txBody>
      </p:sp>
      <p:pic>
        <p:nvPicPr>
          <p:cNvPr descr="A graph with different colored bars&#10;&#10;Description automatically generated" id="519" name="Google Shape;519;p32"/>
          <p:cNvPicPr preferRelativeResize="0"/>
          <p:nvPr/>
        </p:nvPicPr>
        <p:blipFill rotWithShape="1">
          <a:blip r:embed="rId3">
            <a:alphaModFix/>
          </a:blip>
          <a:srcRect b="0" l="0" r="0" t="0"/>
          <a:stretch/>
        </p:blipFill>
        <p:spPr>
          <a:xfrm>
            <a:off x="573425" y="1166936"/>
            <a:ext cx="4846787" cy="3231191"/>
          </a:xfrm>
          <a:prstGeom prst="rect">
            <a:avLst/>
          </a:prstGeom>
          <a:noFill/>
          <a:ln>
            <a:noFill/>
          </a:ln>
        </p:spPr>
      </p:pic>
      <p:pic>
        <p:nvPicPr>
          <p:cNvPr id="520" name="Google Shape;520;p32"/>
          <p:cNvPicPr preferRelativeResize="0"/>
          <p:nvPr/>
        </p:nvPicPr>
        <p:blipFill rotWithShape="1">
          <a:blip r:embed="rId4">
            <a:alphaModFix/>
          </a:blip>
          <a:srcRect b="4442" l="14903" r="0" t="2943"/>
          <a:stretch/>
        </p:blipFill>
        <p:spPr>
          <a:xfrm>
            <a:off x="6926617" y="3000929"/>
            <a:ext cx="4556610" cy="3857071"/>
          </a:xfrm>
          <a:prstGeom prst="rect">
            <a:avLst/>
          </a:prstGeom>
          <a:noFill/>
          <a:ln>
            <a:noFill/>
          </a:ln>
        </p:spPr>
      </p:pic>
      <p:sp>
        <p:nvSpPr>
          <p:cNvPr id="521" name="Google Shape;521;p32"/>
          <p:cNvSpPr txBox="1"/>
          <p:nvPr/>
        </p:nvSpPr>
        <p:spPr>
          <a:xfrm>
            <a:off x="6421172" y="1061937"/>
            <a:ext cx="4883100" cy="1323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2000">
              <a:solidFill>
                <a:srgbClr val="050505"/>
              </a:solidFill>
              <a:latin typeface="Times New Roman"/>
              <a:ea typeface="Times New Roman"/>
              <a:cs typeface="Times New Roman"/>
              <a:sym typeface="Times New Roman"/>
            </a:endParaRPr>
          </a:p>
          <a:p>
            <a:pPr indent="-342900" lvl="0" marL="342900" marR="0" rtl="0" algn="just">
              <a:spcBef>
                <a:spcPts val="0"/>
              </a:spcBef>
              <a:spcAft>
                <a:spcPts val="0"/>
              </a:spcAft>
              <a:buClr>
                <a:srgbClr val="050505"/>
              </a:buClr>
              <a:buSzPts val="2000"/>
              <a:buFont typeface="Noto Sans Symbols"/>
              <a:buChar char="❑"/>
            </a:pPr>
            <a:r>
              <a:rPr b="0" i="0" lang="en-US" sz="2000">
                <a:solidFill>
                  <a:srgbClr val="050505"/>
                </a:solidFill>
                <a:latin typeface="Times New Roman"/>
                <a:ea typeface="Times New Roman"/>
                <a:cs typeface="Times New Roman"/>
                <a:sym typeface="Times New Roman"/>
              </a:rPr>
              <a:t>Khung giờ 20-23h có số vụ tai nạn cao nhất trong ngày, chiếm tỷ lệ lớn vào ban đêm (51%). </a:t>
            </a:r>
            <a:endParaRPr/>
          </a:p>
        </p:txBody>
      </p:sp>
      <p:sp>
        <p:nvSpPr>
          <p:cNvPr id="522" name="Google Shape;522;p32"/>
          <p:cNvSpPr txBox="1"/>
          <p:nvPr/>
        </p:nvSpPr>
        <p:spPr>
          <a:xfrm>
            <a:off x="449298" y="4366494"/>
            <a:ext cx="6096000" cy="163121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50505"/>
              </a:buClr>
              <a:buSzPts val="2000"/>
              <a:buFont typeface="Noto Sans Symbols"/>
              <a:buChar char="❑"/>
            </a:pPr>
            <a:r>
              <a:rPr b="0" i="0" lang="en-US" sz="2000">
                <a:solidFill>
                  <a:srgbClr val="050505"/>
                </a:solidFill>
                <a:latin typeface="Times New Roman"/>
                <a:ea typeface="Times New Roman"/>
                <a:cs typeface="Times New Roman"/>
                <a:sym typeface="Times New Roman"/>
              </a:rPr>
              <a:t>Nguyên nhân: Tầm nhìn hạn chế, mệt mỏi, sử dụng rượu bia, tâm lý chủ quan Tâm lý chủ quan: Thoải mái, ít tuân thủ luật giao thông.</a:t>
            </a:r>
            <a:endParaRPr/>
          </a:p>
          <a:p>
            <a:pPr indent="-342900" lvl="0" marL="342900" marR="0" rtl="0" algn="just">
              <a:spcBef>
                <a:spcPts val="0"/>
              </a:spcBef>
              <a:spcAft>
                <a:spcPts val="0"/>
              </a:spcAft>
              <a:buClr>
                <a:srgbClr val="050505"/>
              </a:buClr>
              <a:buSzPts val="2000"/>
              <a:buFont typeface="Noto Sans Symbols"/>
              <a:buChar char="❑"/>
            </a:pPr>
            <a:r>
              <a:rPr b="0" i="0" lang="en-US" sz="2000">
                <a:solidFill>
                  <a:srgbClr val="050505"/>
                </a:solidFill>
                <a:latin typeface="Times New Roman"/>
                <a:ea typeface="Times New Roman"/>
                <a:cs typeface="Times New Roman"/>
                <a:sym typeface="Times New Roman"/>
              </a:rPr>
              <a:t>Giải pháp: Tăng cường kiểm soát giao thông, cải thiện chiếu sáng, nâng cao ý thức người dân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6" name="Shape 526"/>
        <p:cNvGrpSpPr/>
        <p:nvPr/>
      </p:nvGrpSpPr>
      <p:grpSpPr>
        <a:xfrm>
          <a:off x="0" y="0"/>
          <a:ext cx="0" cy="0"/>
          <a:chOff x="0" y="0"/>
          <a:chExt cx="0" cy="0"/>
        </a:xfrm>
      </p:grpSpPr>
      <p:sp>
        <p:nvSpPr>
          <p:cNvPr id="527" name="Google Shape;527;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olorful light bulb with business icons" id="528" name="Google Shape;528;p33"/>
          <p:cNvPicPr preferRelativeResize="0"/>
          <p:nvPr/>
        </p:nvPicPr>
        <p:blipFill rotWithShape="1">
          <a:blip r:embed="rId3">
            <a:alphaModFix/>
          </a:blip>
          <a:srcRect b="3" l="13442" r="16560" t="0"/>
          <a:stretch/>
        </p:blipFill>
        <p:spPr>
          <a:xfrm>
            <a:off x="6536411" y="254456"/>
            <a:ext cx="4203526" cy="4203526"/>
          </a:xfrm>
          <a:custGeom>
            <a:rect b="b" l="l" r="r" t="t"/>
            <a:pathLst>
              <a:path extrusionOk="0" h="2813056" w="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a:noFill/>
          <a:ln>
            <a:noFill/>
          </a:ln>
        </p:spPr>
      </p:pic>
      <p:sp>
        <p:nvSpPr>
          <p:cNvPr id="529" name="Google Shape;529;p33"/>
          <p:cNvSpPr/>
          <p:nvPr/>
        </p:nvSpPr>
        <p:spPr>
          <a:xfrm>
            <a:off x="1847014" y="1128803"/>
            <a:ext cx="5290997" cy="5290997"/>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0" name="Google Shape;530;p33"/>
          <p:cNvSpPr/>
          <p:nvPr/>
        </p:nvSpPr>
        <p:spPr>
          <a:xfrm>
            <a:off x="1840778" y="1131641"/>
            <a:ext cx="5290997" cy="5290997"/>
          </a:xfrm>
          <a:prstGeom prst="ellipse">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1" name="Google Shape;531;p33"/>
          <p:cNvSpPr/>
          <p:nvPr/>
        </p:nvSpPr>
        <p:spPr>
          <a:xfrm>
            <a:off x="1712254" y="1065353"/>
            <a:ext cx="5290997" cy="5290997"/>
          </a:xfrm>
          <a:prstGeom prst="ellipse">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2" name="Google Shape;532;p33"/>
          <p:cNvSpPr/>
          <p:nvPr/>
        </p:nvSpPr>
        <p:spPr>
          <a:xfrm>
            <a:off x="10605044" y="541947"/>
            <a:ext cx="413564" cy="413564"/>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3" name="Google Shape;533;p33"/>
          <p:cNvSpPr/>
          <p:nvPr/>
        </p:nvSpPr>
        <p:spPr>
          <a:xfrm>
            <a:off x="10605044" y="541947"/>
            <a:ext cx="413564" cy="413564"/>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34" name="Google Shape;534;p33"/>
          <p:cNvGrpSpPr/>
          <p:nvPr/>
        </p:nvGrpSpPr>
        <p:grpSpPr>
          <a:xfrm>
            <a:off x="0" y="1065353"/>
            <a:ext cx="1861854" cy="717514"/>
            <a:chOff x="0" y="1065353"/>
            <a:chExt cx="1861854" cy="717514"/>
          </a:xfrm>
        </p:grpSpPr>
        <p:sp>
          <p:nvSpPr>
            <p:cNvPr id="535" name="Google Shape;535;p33"/>
            <p:cNvSpPr/>
            <p:nvPr/>
          </p:nvSpPr>
          <p:spPr>
            <a:xfrm>
              <a:off x="0" y="106535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6" name="Google Shape;536;p33"/>
            <p:cNvSpPr/>
            <p:nvPr/>
          </p:nvSpPr>
          <p:spPr>
            <a:xfrm>
              <a:off x="0" y="150508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37" name="Google Shape;537;p33"/>
          <p:cNvGrpSpPr/>
          <p:nvPr/>
        </p:nvGrpSpPr>
        <p:grpSpPr>
          <a:xfrm>
            <a:off x="0" y="1065353"/>
            <a:ext cx="1861854" cy="717514"/>
            <a:chOff x="0" y="1065353"/>
            <a:chExt cx="1861854" cy="717514"/>
          </a:xfrm>
        </p:grpSpPr>
        <p:sp>
          <p:nvSpPr>
            <p:cNvPr id="538" name="Google Shape;538;p33"/>
            <p:cNvSpPr/>
            <p:nvPr/>
          </p:nvSpPr>
          <p:spPr>
            <a:xfrm>
              <a:off x="0" y="106535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9" name="Google Shape;539;p33"/>
            <p:cNvSpPr/>
            <p:nvPr/>
          </p:nvSpPr>
          <p:spPr>
            <a:xfrm>
              <a:off x="0" y="150508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40" name="Google Shape;540;p33"/>
          <p:cNvGrpSpPr/>
          <p:nvPr/>
        </p:nvGrpSpPr>
        <p:grpSpPr>
          <a:xfrm>
            <a:off x="9488320" y="4140693"/>
            <a:ext cx="1054466" cy="469689"/>
            <a:chOff x="9841624" y="4115729"/>
            <a:chExt cx="602169" cy="268223"/>
          </a:xfrm>
        </p:grpSpPr>
        <p:sp>
          <p:nvSpPr>
            <p:cNvPr id="541" name="Google Shape;541;p3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2" name="Google Shape;542;p3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3" name="Google Shape;543;p3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4" name="Google Shape;544;p3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5" name="Google Shape;545;p3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46" name="Google Shape;546;p33"/>
          <p:cNvSpPr/>
          <p:nvPr/>
        </p:nvSpPr>
        <p:spPr>
          <a:xfrm>
            <a:off x="1185735" y="4917084"/>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7" name="Google Shape;547;p33"/>
          <p:cNvSpPr/>
          <p:nvPr/>
        </p:nvSpPr>
        <p:spPr>
          <a:xfrm>
            <a:off x="1185735" y="4917084"/>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8" name="Google Shape;548;p33"/>
          <p:cNvSpPr txBox="1"/>
          <p:nvPr/>
        </p:nvSpPr>
        <p:spPr>
          <a:xfrm>
            <a:off x="2162725" y="3278925"/>
            <a:ext cx="4286400" cy="86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000">
                <a:solidFill>
                  <a:schemeClr val="dk1"/>
                </a:solidFill>
                <a:latin typeface="Times New Roman"/>
                <a:ea typeface="Times New Roman"/>
                <a:cs typeface="Times New Roman"/>
                <a:sym typeface="Times New Roman"/>
              </a:rPr>
              <a:t>TÍCH HỢP AI</a:t>
            </a:r>
            <a:endParaRPr b="1" sz="50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4"/>
          <p:cNvSpPr txBox="1"/>
          <p:nvPr>
            <p:ph type="title"/>
          </p:nvPr>
        </p:nvSpPr>
        <p:spPr>
          <a:xfrm>
            <a:off x="704446" y="264160"/>
            <a:ext cx="5608320" cy="7472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TÍCH HỢP AI</a:t>
            </a:r>
            <a:endParaRPr b="1">
              <a:latin typeface="Times New Roman"/>
              <a:ea typeface="Times New Roman"/>
              <a:cs typeface="Times New Roman"/>
              <a:sym typeface="Times New Roman"/>
            </a:endParaRPr>
          </a:p>
        </p:txBody>
      </p:sp>
      <p:sp>
        <p:nvSpPr>
          <p:cNvPr id="554" name="Google Shape;554;p34"/>
          <p:cNvSpPr txBox="1"/>
          <p:nvPr/>
        </p:nvSpPr>
        <p:spPr>
          <a:xfrm>
            <a:off x="704446" y="1011428"/>
            <a:ext cx="4497474" cy="547842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500"/>
              <a:buFont typeface="Noto Sans Symbols"/>
              <a:buChar char="❑"/>
            </a:pPr>
            <a:r>
              <a:rPr b="1" lang="en-US" sz="2500">
                <a:solidFill>
                  <a:schemeClr val="dk1"/>
                </a:solidFill>
                <a:latin typeface="Times New Roman"/>
                <a:ea typeface="Times New Roman"/>
                <a:cs typeface="Times New Roman"/>
                <a:sym typeface="Times New Roman"/>
              </a:rPr>
              <a:t>Giới thiệu: </a:t>
            </a:r>
            <a:r>
              <a:rPr lang="en-US" sz="2500">
                <a:solidFill>
                  <a:schemeClr val="dk1"/>
                </a:solidFill>
                <a:latin typeface="Times New Roman"/>
                <a:ea typeface="Times New Roman"/>
                <a:cs typeface="Times New Roman"/>
                <a:sym typeface="Times New Roman"/>
              </a:rPr>
              <a:t>Với sự phát triển mạnh mẽ của công nghệ và dữ liệu, nhu cầu truy xuất thông tin nhanh chóng và chính xác từ các bộ dữ liệu lớn ngày càng trở nên quan trọng. Việc sử dụng chatbot để tự động hóa quá trình này không chỉ giảm tải công việc cho con người mà còn nâng cao hiệu quả truy vấn thông tin. </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Vì thế, nhóm em đã xây dựng chatbot sử dụng PandasAI và OpenAI API</a:t>
            </a:r>
            <a:endParaRPr/>
          </a:p>
        </p:txBody>
      </p:sp>
      <p:pic>
        <p:nvPicPr>
          <p:cNvPr descr="Trí tuệ nhân tạo AI" id="555" name="Google Shape;555;p34"/>
          <p:cNvPicPr preferRelativeResize="0"/>
          <p:nvPr/>
        </p:nvPicPr>
        <p:blipFill rotWithShape="1">
          <a:blip r:embed="rId3">
            <a:alphaModFix/>
          </a:blip>
          <a:srcRect b="0" l="0" r="0" t="0"/>
          <a:stretch/>
        </p:blipFill>
        <p:spPr>
          <a:xfrm>
            <a:off x="5651455" y="1426060"/>
            <a:ext cx="6008819" cy="400587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5"/>
          <p:cNvSpPr txBox="1"/>
          <p:nvPr>
            <p:ph type="title"/>
          </p:nvPr>
        </p:nvSpPr>
        <p:spPr>
          <a:xfrm>
            <a:off x="704446" y="264160"/>
            <a:ext cx="5608320" cy="7472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TÍCH HỢP AI</a:t>
            </a:r>
            <a:endParaRPr b="1">
              <a:latin typeface="Times New Roman"/>
              <a:ea typeface="Times New Roman"/>
              <a:cs typeface="Times New Roman"/>
              <a:sym typeface="Times New Roman"/>
            </a:endParaRPr>
          </a:p>
        </p:txBody>
      </p:sp>
      <p:sp>
        <p:nvSpPr>
          <p:cNvPr id="561" name="Google Shape;561;p35"/>
          <p:cNvSpPr txBox="1"/>
          <p:nvPr/>
        </p:nvSpPr>
        <p:spPr>
          <a:xfrm>
            <a:off x="704445" y="1011428"/>
            <a:ext cx="10913813" cy="124649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500"/>
              <a:buFont typeface="Noto Sans Symbols"/>
              <a:buChar char="❑"/>
            </a:pPr>
            <a:r>
              <a:rPr b="1" lang="en-US" sz="2500">
                <a:solidFill>
                  <a:schemeClr val="dk1"/>
                </a:solidFill>
                <a:latin typeface="Times New Roman"/>
                <a:ea typeface="Times New Roman"/>
                <a:cs typeface="Times New Roman"/>
                <a:sym typeface="Times New Roman"/>
              </a:rPr>
              <a:t>Các tính năng nổi bật: </a:t>
            </a:r>
            <a:r>
              <a:rPr lang="en-US" sz="2500">
                <a:solidFill>
                  <a:schemeClr val="dk1"/>
                </a:solidFill>
                <a:latin typeface="Times New Roman"/>
                <a:ea typeface="Times New Roman"/>
                <a:cs typeface="Times New Roman"/>
                <a:sym typeface="Times New Roman"/>
              </a:rPr>
              <a:t>Truy vấn thông tin, nhận xét biểu đồ tải lên, tạo ra 1 bài báo cáo dựa trên các yêu cầu đầu vào.</a:t>
            </a:r>
            <a:endParaRPr/>
          </a:p>
          <a:p>
            <a:pPr indent="-342900" lvl="0" marL="342900" marR="0" rtl="0" algn="just">
              <a:spcBef>
                <a:spcPts val="0"/>
              </a:spcBef>
              <a:spcAft>
                <a:spcPts val="0"/>
              </a:spcAft>
              <a:buClr>
                <a:schemeClr val="dk1"/>
              </a:buClr>
              <a:buSzPts val="2500"/>
              <a:buFont typeface="Noto Sans Symbols"/>
              <a:buChar char="❑"/>
            </a:pPr>
            <a:r>
              <a:rPr b="1" lang="en-US" sz="2500">
                <a:solidFill>
                  <a:schemeClr val="dk1"/>
                </a:solidFill>
                <a:latin typeface="Times New Roman"/>
                <a:ea typeface="Times New Roman"/>
                <a:cs typeface="Times New Roman"/>
                <a:sym typeface="Times New Roman"/>
              </a:rPr>
              <a:t>Công cụ sử dụng: </a:t>
            </a:r>
            <a:r>
              <a:rPr lang="en-US" sz="2500">
                <a:solidFill>
                  <a:schemeClr val="dk1"/>
                </a:solidFill>
                <a:latin typeface="Times New Roman"/>
                <a:ea typeface="Times New Roman"/>
                <a:cs typeface="Times New Roman"/>
                <a:sym typeface="Times New Roman"/>
              </a:rPr>
              <a:t>PandasAI, OpenAI API, Streamlit, Matplotlib/Seaborn</a:t>
            </a:r>
            <a:endParaRPr/>
          </a:p>
        </p:txBody>
      </p:sp>
      <p:pic>
        <p:nvPicPr>
          <p:cNvPr id="562" name="Google Shape;562;p35"/>
          <p:cNvPicPr preferRelativeResize="0"/>
          <p:nvPr/>
        </p:nvPicPr>
        <p:blipFill rotWithShape="1">
          <a:blip r:embed="rId3">
            <a:alphaModFix/>
          </a:blip>
          <a:srcRect b="0" l="4147" r="0" t="0"/>
          <a:stretch/>
        </p:blipFill>
        <p:spPr>
          <a:xfrm>
            <a:off x="1341406" y="2339203"/>
            <a:ext cx="9509188" cy="411060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6" name="Shape 566"/>
        <p:cNvGrpSpPr/>
        <p:nvPr/>
      </p:nvGrpSpPr>
      <p:grpSpPr>
        <a:xfrm>
          <a:off x="0" y="0"/>
          <a:ext cx="0" cy="0"/>
          <a:chOff x="0" y="0"/>
          <a:chExt cx="0" cy="0"/>
        </a:xfrm>
      </p:grpSpPr>
      <p:sp>
        <p:nvSpPr>
          <p:cNvPr id="567" name="Google Shape;567;p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olorful light bulb with business icons" id="568" name="Google Shape;568;p36"/>
          <p:cNvPicPr preferRelativeResize="0"/>
          <p:nvPr/>
        </p:nvPicPr>
        <p:blipFill rotWithShape="1">
          <a:blip r:embed="rId3">
            <a:alphaModFix/>
          </a:blip>
          <a:srcRect b="1" l="8757" r="11872" t="0"/>
          <a:stretch/>
        </p:blipFill>
        <p:spPr>
          <a:xfrm>
            <a:off x="1291634" y="1148747"/>
            <a:ext cx="4793260" cy="4227387"/>
          </a:xfrm>
          <a:prstGeom prst="rect">
            <a:avLst/>
          </a:prstGeom>
          <a:noFill/>
          <a:ln>
            <a:noFill/>
          </a:ln>
        </p:spPr>
      </p:pic>
      <p:grpSp>
        <p:nvGrpSpPr>
          <p:cNvPr id="569" name="Google Shape;569;p36"/>
          <p:cNvGrpSpPr/>
          <p:nvPr/>
        </p:nvGrpSpPr>
        <p:grpSpPr>
          <a:xfrm>
            <a:off x="6835096" y="657544"/>
            <a:ext cx="4843727" cy="5534144"/>
            <a:chOff x="1674895" y="1345036"/>
            <a:chExt cx="5428610" cy="4210939"/>
          </a:xfrm>
        </p:grpSpPr>
        <p:sp>
          <p:nvSpPr>
            <p:cNvPr id="570" name="Google Shape;570;p36"/>
            <p:cNvSpPr/>
            <p:nvPr/>
          </p:nvSpPr>
          <p:spPr>
            <a:xfrm>
              <a:off x="1674895" y="1345036"/>
              <a:ext cx="5428610" cy="4210939"/>
            </a:xfrm>
            <a:prstGeom prst="rect">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1" name="Google Shape;571;p36"/>
            <p:cNvSpPr/>
            <p:nvPr/>
          </p:nvSpPr>
          <p:spPr>
            <a:xfrm>
              <a:off x="1674895" y="1345036"/>
              <a:ext cx="5428610" cy="4210939"/>
            </a:xfrm>
            <a:prstGeom prst="rect">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72" name="Google Shape;572;p36"/>
          <p:cNvSpPr/>
          <p:nvPr/>
        </p:nvSpPr>
        <p:spPr>
          <a:xfrm>
            <a:off x="6688435" y="401247"/>
            <a:ext cx="4860256" cy="5669873"/>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3" name="Google Shape;573;p36"/>
          <p:cNvSpPr/>
          <p:nvPr/>
        </p:nvSpPr>
        <p:spPr>
          <a:xfrm>
            <a:off x="5090051" y="771024"/>
            <a:ext cx="693403" cy="693403"/>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4" name="Google Shape;574;p36"/>
          <p:cNvSpPr/>
          <p:nvPr/>
        </p:nvSpPr>
        <p:spPr>
          <a:xfrm>
            <a:off x="5090051" y="771024"/>
            <a:ext cx="693403" cy="693403"/>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5" name="Google Shape;575;p36"/>
          <p:cNvSpPr/>
          <p:nvPr/>
        </p:nvSpPr>
        <p:spPr>
          <a:xfrm>
            <a:off x="0" y="158003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6" name="Google Shape;576;p36"/>
          <p:cNvSpPr/>
          <p:nvPr/>
        </p:nvSpPr>
        <p:spPr>
          <a:xfrm>
            <a:off x="0" y="201976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7" name="Google Shape;577;p36"/>
          <p:cNvSpPr/>
          <p:nvPr/>
        </p:nvSpPr>
        <p:spPr>
          <a:xfrm>
            <a:off x="1126512" y="4357092"/>
            <a:ext cx="319941" cy="31994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8" name="Google Shape;578;p36"/>
          <p:cNvSpPr/>
          <p:nvPr/>
        </p:nvSpPr>
        <p:spPr>
          <a:xfrm>
            <a:off x="1126512" y="4357092"/>
            <a:ext cx="319941" cy="319941"/>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79" name="Google Shape;579;p36"/>
          <p:cNvGrpSpPr/>
          <p:nvPr/>
        </p:nvGrpSpPr>
        <p:grpSpPr>
          <a:xfrm>
            <a:off x="3959160" y="5987064"/>
            <a:ext cx="1054466" cy="469689"/>
            <a:chOff x="9841624" y="4115729"/>
            <a:chExt cx="602169" cy="268223"/>
          </a:xfrm>
        </p:grpSpPr>
        <p:sp>
          <p:nvSpPr>
            <p:cNvPr id="580" name="Google Shape;580;p36"/>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1" name="Google Shape;581;p36"/>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Google Shape;582;p36"/>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Google Shape;583;p36"/>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4" name="Google Shape;584;p36"/>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85" name="Google Shape;585;p36"/>
          <p:cNvSpPr txBox="1"/>
          <p:nvPr/>
        </p:nvSpPr>
        <p:spPr>
          <a:xfrm>
            <a:off x="7106926" y="2062111"/>
            <a:ext cx="4023274" cy="240065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000">
                <a:solidFill>
                  <a:schemeClr val="dk1"/>
                </a:solidFill>
                <a:latin typeface="Times New Roman"/>
                <a:ea typeface="Times New Roman"/>
                <a:cs typeface="Times New Roman"/>
                <a:sym typeface="Times New Roman"/>
              </a:rPr>
              <a:t>ĐÁNH GIÁ ĐỒ ÁN PHÂN TÍCH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7"/>
          <p:cNvSpPr txBox="1"/>
          <p:nvPr>
            <p:ph type="title"/>
          </p:nvPr>
        </p:nvSpPr>
        <p:spPr>
          <a:xfrm>
            <a:off x="704446" y="241271"/>
            <a:ext cx="7723274" cy="11257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ĐÁNH GIÁ ĐỒ ÁN PHÂN TÍCH</a:t>
            </a:r>
            <a:endParaRPr b="1">
              <a:latin typeface="Times New Roman"/>
              <a:ea typeface="Times New Roman"/>
              <a:cs typeface="Times New Roman"/>
              <a:sym typeface="Times New Roman"/>
            </a:endParaRPr>
          </a:p>
        </p:txBody>
      </p:sp>
      <p:sp>
        <p:nvSpPr>
          <p:cNvPr id="591" name="Google Shape;591;p37"/>
          <p:cNvSpPr txBox="1"/>
          <p:nvPr/>
        </p:nvSpPr>
        <p:spPr>
          <a:xfrm>
            <a:off x="704446" y="1258431"/>
            <a:ext cx="10556212" cy="509370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500"/>
              <a:buFont typeface="Noto Sans Symbols"/>
              <a:buChar char="❑"/>
            </a:pPr>
            <a:r>
              <a:rPr b="1" lang="en-US" sz="2500">
                <a:solidFill>
                  <a:schemeClr val="dk1"/>
                </a:solidFill>
                <a:latin typeface="Times New Roman"/>
                <a:ea typeface="Times New Roman"/>
                <a:cs typeface="Times New Roman"/>
                <a:sym typeface="Times New Roman"/>
              </a:rPr>
              <a:t>1. Kết hợp nguồn dữ liệu đáng tin cậy:</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Dữ liệu được lấy từ cuộc thi Data4Life, một cuộc thi uy tín do ĐH Bách Khoa Hà Nội tổ chức, đồng thời bộ dữ liệu này được công khai, cho nên dữ liệu nhóm sử dụng là đáng tin cậy và được cung cấp một cách minh bạch.</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Dữ liệu này có một vài thiếu sót như là nhiều ô trống, hoặc một vài thuộc tính dữ liệu không cần thiết, nhóm giải quyết bằng cách xóa những dữ liệu không cần thiết ra khỏi bộ dữ liệu, chỉ giữ lại dữ liệu quan trọng để trực quan hóa.</a:t>
            </a:r>
            <a:endParaRPr/>
          </a:p>
          <a:p>
            <a:pPr indent="-342900" lvl="0" marL="342900" marR="0" rtl="0" algn="just">
              <a:spcBef>
                <a:spcPts val="0"/>
              </a:spcBef>
              <a:spcAft>
                <a:spcPts val="0"/>
              </a:spcAft>
              <a:buClr>
                <a:schemeClr val="dk1"/>
              </a:buClr>
              <a:buSzPts val="2500"/>
              <a:buFont typeface="Noto Sans Symbols"/>
              <a:buChar char="❑"/>
            </a:pPr>
            <a:r>
              <a:rPr b="1" lang="en-US" sz="2500">
                <a:solidFill>
                  <a:schemeClr val="dk1"/>
                </a:solidFill>
                <a:latin typeface="Times New Roman"/>
                <a:ea typeface="Times New Roman"/>
                <a:cs typeface="Times New Roman"/>
                <a:sym typeface="Times New Roman"/>
              </a:rPr>
              <a:t>2. Phù hợp với mục đích: </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Nhóm đã sử dụng nhiều loại biểu đồ khác nhau như biểu đồ cột, cột chồng; biểu đồ miền; biểu đồ đường; biểu đồ tròn; biểu đồ phân tán; biểu đồ treemap và sử dụng các biểu đồ đúng với mục đích sử dụng của nó.</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Việc trực quan hóa của từng biểu đồ nhóm đánh giá là phù hợp với đối tượng mục tiêu được trực quan.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8"/>
          <p:cNvSpPr txBox="1"/>
          <p:nvPr>
            <p:ph type="title"/>
          </p:nvPr>
        </p:nvSpPr>
        <p:spPr>
          <a:xfrm>
            <a:off x="704446" y="241271"/>
            <a:ext cx="7723274" cy="11257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ĐÁNH GIÁ ĐỒ ÁN PHÂN TÍCH</a:t>
            </a:r>
            <a:endParaRPr b="1">
              <a:latin typeface="Times New Roman"/>
              <a:ea typeface="Times New Roman"/>
              <a:cs typeface="Times New Roman"/>
              <a:sym typeface="Times New Roman"/>
            </a:endParaRPr>
          </a:p>
        </p:txBody>
      </p:sp>
      <p:sp>
        <p:nvSpPr>
          <p:cNvPr id="597" name="Google Shape;597;p38"/>
          <p:cNvSpPr txBox="1"/>
          <p:nvPr/>
        </p:nvSpPr>
        <p:spPr>
          <a:xfrm>
            <a:off x="704446" y="1258431"/>
            <a:ext cx="10556212" cy="4708981"/>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500"/>
              <a:buFont typeface="Noto Sans Symbols"/>
              <a:buChar char="❑"/>
            </a:pPr>
            <a:r>
              <a:rPr b="1" lang="en-US" sz="2500">
                <a:solidFill>
                  <a:schemeClr val="dk1"/>
                </a:solidFill>
                <a:latin typeface="Times New Roman"/>
                <a:ea typeface="Times New Roman"/>
                <a:cs typeface="Times New Roman"/>
                <a:sym typeface="Times New Roman"/>
              </a:rPr>
              <a:t>3. Rõ ràng và dễ hiểu:</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Nhóm sử dụng các biểu đồ trực quan và dễ hiểu như biểu đồ cột, biểu đồ tròn,... và không trực quan quá nhiều thuộc tính để không làm rối mắt người xem khi nhìn vào từng biểu đồ.</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Biểu đồ ít thuộc tính và được đánh dấu bằng các màu sắc khác nhau cho nên người xem có thể nhanh chóng nhận thức và hiểu được thông tin biểu đồ truyền đạt</a:t>
            </a:r>
            <a:endParaRPr/>
          </a:p>
          <a:p>
            <a:pPr indent="-342900" lvl="0" marL="342900" marR="0" rtl="0" algn="just">
              <a:spcBef>
                <a:spcPts val="0"/>
              </a:spcBef>
              <a:spcAft>
                <a:spcPts val="0"/>
              </a:spcAft>
              <a:buClr>
                <a:schemeClr val="dk1"/>
              </a:buClr>
              <a:buSzPts val="2500"/>
              <a:buFont typeface="Noto Sans Symbols"/>
              <a:buChar char="❑"/>
            </a:pPr>
            <a:r>
              <a:rPr b="1" lang="en-US" sz="2500">
                <a:solidFill>
                  <a:schemeClr val="dk1"/>
                </a:solidFill>
                <a:latin typeface="Times New Roman"/>
                <a:ea typeface="Times New Roman"/>
                <a:cs typeface="Times New Roman"/>
                <a:sym typeface="Times New Roman"/>
              </a:rPr>
              <a:t>4. Sự tích hợp và liên kết: </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Nhiều biểu đồ và đồ thị trong các dashboard đều cho phép sự liên kết và tích hợp lẫn nhau từ thời gian, khu vực đến các nguyên nhân, loại phương tiện, đồng thời mối quan hệ của chúng là rất rõ ràng và có thể nhận biết được nhanh chóng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9"/>
          <p:cNvSpPr txBox="1"/>
          <p:nvPr>
            <p:ph type="title"/>
          </p:nvPr>
        </p:nvSpPr>
        <p:spPr>
          <a:xfrm>
            <a:off x="704446" y="241271"/>
            <a:ext cx="7723274" cy="11257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ĐÁNH GIÁ ĐỒ ÁN PHÂN TÍCH</a:t>
            </a:r>
            <a:endParaRPr b="1">
              <a:latin typeface="Times New Roman"/>
              <a:ea typeface="Times New Roman"/>
              <a:cs typeface="Times New Roman"/>
              <a:sym typeface="Times New Roman"/>
            </a:endParaRPr>
          </a:p>
        </p:txBody>
      </p:sp>
      <p:sp>
        <p:nvSpPr>
          <p:cNvPr id="603" name="Google Shape;603;p39"/>
          <p:cNvSpPr txBox="1"/>
          <p:nvPr/>
        </p:nvSpPr>
        <p:spPr>
          <a:xfrm>
            <a:off x="704446" y="1258431"/>
            <a:ext cx="10556212" cy="4708981"/>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500"/>
              <a:buFont typeface="Noto Sans Symbols"/>
              <a:buChar char="❑"/>
            </a:pPr>
            <a:r>
              <a:rPr b="1" lang="en-US" sz="2500">
                <a:solidFill>
                  <a:schemeClr val="dk1"/>
                </a:solidFill>
                <a:latin typeface="Times New Roman"/>
                <a:ea typeface="Times New Roman"/>
                <a:cs typeface="Times New Roman"/>
                <a:sym typeface="Times New Roman"/>
              </a:rPr>
              <a:t>5. Tương tác và điều hướng: </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Nhóm đã trực quan các biểu đồ biểu thị sự thay đổi của các thuộc tính theo thời gian ở từng dashboard, giúp cho người xem có thể nhận biết được xu thế thay đổi của các thuộc tính trong từng thời điểm.</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Mỗi dashboard đều có các biểu đồ cho phép người xem có thể thay đổi thuộc tính hoặc thời gian (năm) để theo dõi được sự thay đổi của biểu đồ theo thuộc tính và theo năm. Điều này giúp cho người xem có thể thăm dò dữ liệu và dễ dàng nắm bắt được xu thế của dữ liệu phân bố.</a:t>
            </a:r>
            <a:endParaRPr/>
          </a:p>
          <a:p>
            <a:pPr indent="-342900" lvl="0" marL="342900" marR="0" rtl="0" algn="just">
              <a:spcBef>
                <a:spcPts val="0"/>
              </a:spcBef>
              <a:spcAft>
                <a:spcPts val="0"/>
              </a:spcAft>
              <a:buClr>
                <a:schemeClr val="dk1"/>
              </a:buClr>
              <a:buSzPts val="2500"/>
              <a:buFont typeface="Noto Sans Symbols"/>
              <a:buChar char="❑"/>
            </a:pPr>
            <a:r>
              <a:rPr b="1" lang="en-US" sz="2500">
                <a:solidFill>
                  <a:schemeClr val="dk1"/>
                </a:solidFill>
                <a:latin typeface="Times New Roman"/>
                <a:ea typeface="Times New Roman"/>
                <a:cs typeface="Times New Roman"/>
                <a:sym typeface="Times New Roman"/>
              </a:rPr>
              <a:t>6. Thiết kế hấp dẫn: </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Các biểu đồ sử dụng màu sắc hợp lý và không sử dụng quá nhiều màu, giúp cho biểu đồ dễ xem và dễ theo dõi. Điều này cũng giúp cho dashboard trở nên hấp dẫn và dễ thu hút sự chú ý.</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
          <p:cNvSpPr txBox="1"/>
          <p:nvPr>
            <p:ph type="title"/>
          </p:nvPr>
        </p:nvSpPr>
        <p:spPr>
          <a:xfrm>
            <a:off x="803418" y="202565"/>
            <a:ext cx="5505942" cy="5797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GIỚI THIỆU CHUNG</a:t>
            </a:r>
            <a:endParaRPr b="1">
              <a:latin typeface="Times New Roman"/>
              <a:ea typeface="Times New Roman"/>
              <a:cs typeface="Times New Roman"/>
              <a:sym typeface="Times New Roman"/>
            </a:endParaRPr>
          </a:p>
        </p:txBody>
      </p:sp>
      <p:sp>
        <p:nvSpPr>
          <p:cNvPr id="200" name="Google Shape;200;p4"/>
          <p:cNvSpPr txBox="1"/>
          <p:nvPr/>
        </p:nvSpPr>
        <p:spPr>
          <a:xfrm>
            <a:off x="884308" y="1459664"/>
            <a:ext cx="3413372" cy="278537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500">
                <a:solidFill>
                  <a:srgbClr val="050505"/>
                </a:solidFill>
                <a:latin typeface="Times New Roman"/>
                <a:ea typeface="Times New Roman"/>
                <a:cs typeface="Times New Roman"/>
                <a:sym typeface="Times New Roman"/>
              </a:rPr>
              <a:t>Nguồn gốc: </a:t>
            </a:r>
            <a:r>
              <a:rPr b="0" i="0" lang="en-US" sz="2500">
                <a:solidFill>
                  <a:srgbClr val="050505"/>
                </a:solidFill>
                <a:latin typeface="Times New Roman"/>
                <a:ea typeface="Times New Roman"/>
                <a:cs typeface="Times New Roman"/>
                <a:sym typeface="Times New Roman"/>
              </a:rPr>
              <a:t>Dataset thu thập từ các cơ quan cảnh sát giao thông tại TP.HCM, chứa thông tin về </a:t>
            </a:r>
            <a:r>
              <a:rPr lang="en-US" sz="2500">
                <a:solidFill>
                  <a:srgbClr val="050505"/>
                </a:solidFill>
                <a:latin typeface="Times New Roman"/>
                <a:ea typeface="Times New Roman"/>
                <a:cs typeface="Times New Roman"/>
                <a:sym typeface="Times New Roman"/>
              </a:rPr>
              <a:t>các vụ tai nạn giao thông tại các quận/huyện trong năm 2020 và 2021.</a:t>
            </a:r>
            <a:endParaRPr b="0" i="0" sz="2500">
              <a:solidFill>
                <a:srgbClr val="050505"/>
              </a:solidFill>
              <a:latin typeface="Times New Roman"/>
              <a:ea typeface="Times New Roman"/>
              <a:cs typeface="Times New Roman"/>
              <a:sym typeface="Times New Roman"/>
            </a:endParaRPr>
          </a:p>
        </p:txBody>
      </p:sp>
      <p:sp>
        <p:nvSpPr>
          <p:cNvPr id="201" name="Google Shape;201;p4"/>
          <p:cNvSpPr txBox="1"/>
          <p:nvPr/>
        </p:nvSpPr>
        <p:spPr>
          <a:xfrm>
            <a:off x="884308" y="4641638"/>
            <a:ext cx="10230344"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500">
                <a:solidFill>
                  <a:srgbClr val="050505"/>
                </a:solidFill>
                <a:latin typeface="Times New Roman"/>
                <a:ea typeface="Times New Roman"/>
                <a:cs typeface="Times New Roman"/>
                <a:sym typeface="Times New Roman"/>
              </a:rPr>
              <a:t>Nội dung: </a:t>
            </a:r>
            <a:r>
              <a:rPr b="0" i="0" lang="en-US" sz="2500">
                <a:solidFill>
                  <a:srgbClr val="050505"/>
                </a:solidFill>
                <a:latin typeface="Times New Roman"/>
                <a:ea typeface="Times New Roman"/>
                <a:cs typeface="Times New Roman"/>
                <a:sym typeface="Times New Roman"/>
              </a:rPr>
              <a:t>Bao gồm các thông tin về thời gian tai nạn, số người chết, bị thương, nguyên nhân tai nạn, điều kiện ngoại cảnh... Dữ liệu được chia theo các quận huyện của TPHCM, cho phép so sánh mức độ tai nạn giữa các khu vực khác nhau. </a:t>
            </a:r>
            <a:endParaRPr/>
          </a:p>
        </p:txBody>
      </p:sp>
      <p:sp>
        <p:nvSpPr>
          <p:cNvPr id="202" name="Google Shape;202;p4"/>
          <p:cNvSpPr txBox="1"/>
          <p:nvPr/>
        </p:nvSpPr>
        <p:spPr>
          <a:xfrm>
            <a:off x="884308" y="768149"/>
            <a:ext cx="8066652"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000">
                <a:solidFill>
                  <a:srgbClr val="050505"/>
                </a:solidFill>
                <a:latin typeface="Times New Roman"/>
                <a:ea typeface="Times New Roman"/>
                <a:cs typeface="Times New Roman"/>
                <a:sym typeface="Times New Roman"/>
              </a:rPr>
              <a:t>I. NGUỒN GỐC VÀ NỘI DUNG DATASET:</a:t>
            </a:r>
            <a:endParaRPr b="1" i="1" sz="3000">
              <a:solidFill>
                <a:srgbClr val="050505"/>
              </a:solidFill>
              <a:latin typeface="Times New Roman"/>
              <a:ea typeface="Times New Roman"/>
              <a:cs typeface="Times New Roman"/>
              <a:sym typeface="Times New Roman"/>
            </a:endParaRPr>
          </a:p>
        </p:txBody>
      </p:sp>
      <p:pic>
        <p:nvPicPr>
          <p:cNvPr id="203" name="Google Shape;203;p4"/>
          <p:cNvPicPr preferRelativeResize="0"/>
          <p:nvPr/>
        </p:nvPicPr>
        <p:blipFill rotWithShape="1">
          <a:blip r:embed="rId3">
            <a:alphaModFix/>
          </a:blip>
          <a:srcRect b="0" l="0" r="0" t="0"/>
          <a:stretch/>
        </p:blipFill>
        <p:spPr>
          <a:xfrm>
            <a:off x="5100320" y="1258577"/>
            <a:ext cx="6014332" cy="338306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0"/>
          <p:cNvSpPr txBox="1"/>
          <p:nvPr>
            <p:ph type="title"/>
          </p:nvPr>
        </p:nvSpPr>
        <p:spPr>
          <a:xfrm>
            <a:off x="704446" y="241271"/>
            <a:ext cx="7723274" cy="11257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ĐÁNH GIÁ ĐỒ ÁN PHÂN TÍCH</a:t>
            </a:r>
            <a:endParaRPr b="1">
              <a:latin typeface="Times New Roman"/>
              <a:ea typeface="Times New Roman"/>
              <a:cs typeface="Times New Roman"/>
              <a:sym typeface="Times New Roman"/>
            </a:endParaRPr>
          </a:p>
        </p:txBody>
      </p:sp>
      <p:sp>
        <p:nvSpPr>
          <p:cNvPr id="609" name="Google Shape;609;p40"/>
          <p:cNvSpPr txBox="1"/>
          <p:nvPr/>
        </p:nvSpPr>
        <p:spPr>
          <a:xfrm>
            <a:off x="704446" y="1138306"/>
            <a:ext cx="10556212" cy="4708981"/>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500"/>
              <a:buFont typeface="Noto Sans Symbols"/>
              <a:buChar char="❑"/>
            </a:pPr>
            <a:r>
              <a:rPr b="1" lang="en-US" sz="2500">
                <a:solidFill>
                  <a:schemeClr val="dk1"/>
                </a:solidFill>
                <a:latin typeface="Times New Roman"/>
                <a:ea typeface="Times New Roman"/>
                <a:cs typeface="Times New Roman"/>
                <a:sym typeface="Times New Roman"/>
              </a:rPr>
              <a:t>7. Tính phản hồi: </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Như đã phân tích ở các biểu đồ trên, các dashboard thể hiện sự thay đổi và xu hướng theo thời gian. </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Ngoài ra, mối quan hệ giữa các biến cũng được làm rõ ràng. Trong mỗi biểu đồ đều có thể tương tác để giúp người xem nhận biết về các biến được trực quan, cũng như xem xét về mối quan hệ giữa chúng </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Từ các dashboard này, nhóm cũng đã đưa ra kết luận, cũng như những câu chuyện bên lề liên quan đến bộ dữ liệu.</a:t>
            </a:r>
            <a:endParaRPr/>
          </a:p>
          <a:p>
            <a:pPr indent="-342900" lvl="0" marL="342900" marR="0" rtl="0" algn="just">
              <a:spcBef>
                <a:spcPts val="0"/>
              </a:spcBef>
              <a:spcAft>
                <a:spcPts val="0"/>
              </a:spcAft>
              <a:buClr>
                <a:schemeClr val="dk1"/>
              </a:buClr>
              <a:buSzPts val="2500"/>
              <a:buFont typeface="Noto Sans Symbols"/>
              <a:buChar char="❑"/>
            </a:pPr>
            <a:r>
              <a:rPr b="1" lang="en-US" sz="2500">
                <a:solidFill>
                  <a:schemeClr val="dk1"/>
                </a:solidFill>
                <a:latin typeface="Times New Roman"/>
                <a:ea typeface="Times New Roman"/>
                <a:cs typeface="Times New Roman"/>
                <a:sym typeface="Times New Roman"/>
              </a:rPr>
              <a:t>8. Tích hợp AI: </a:t>
            </a:r>
            <a:endParaRPr/>
          </a:p>
          <a:p>
            <a:pPr indent="-342900" lvl="0" marL="342900" marR="0" rtl="0" algn="just">
              <a:spcBef>
                <a:spcPts val="0"/>
              </a:spcBef>
              <a:spcAft>
                <a:spcPts val="0"/>
              </a:spcAft>
              <a:buClr>
                <a:schemeClr val="dk1"/>
              </a:buClr>
              <a:buSzPts val="2500"/>
              <a:buFont typeface="Noto Sans Symbols"/>
              <a:buChar char="⮚"/>
            </a:pPr>
            <a:r>
              <a:rPr lang="en-US" sz="2500">
                <a:solidFill>
                  <a:schemeClr val="dk1"/>
                </a:solidFill>
                <a:latin typeface="Times New Roman"/>
                <a:ea typeface="Times New Roman"/>
                <a:cs typeface="Times New Roman"/>
                <a:sym typeface="Times New Roman"/>
              </a:rPr>
              <a:t>Nhóm đã tích hợp công cụ Chatbot, giúp người dùng có thể tương tác và nhận về những nhận xét, cũng như câu trả lời cho câu hỏi của người dùng liên quan đến bộ dữ liệu này.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4" name="Shape 614"/>
        <p:cNvGrpSpPr/>
        <p:nvPr/>
      </p:nvGrpSpPr>
      <p:grpSpPr>
        <a:xfrm>
          <a:off x="0" y="0"/>
          <a:ext cx="0" cy="0"/>
          <a:chOff x="0" y="0"/>
          <a:chExt cx="0" cy="0"/>
        </a:xfrm>
      </p:grpSpPr>
      <p:grpSp>
        <p:nvGrpSpPr>
          <p:cNvPr id="615" name="Google Shape;615;p41"/>
          <p:cNvGrpSpPr/>
          <p:nvPr/>
        </p:nvGrpSpPr>
        <p:grpSpPr>
          <a:xfrm>
            <a:off x="10999576" y="5987064"/>
            <a:ext cx="1054466" cy="469689"/>
            <a:chOff x="9841624" y="4115729"/>
            <a:chExt cx="602169" cy="268223"/>
          </a:xfrm>
        </p:grpSpPr>
        <p:sp>
          <p:nvSpPr>
            <p:cNvPr id="616" name="Google Shape;616;p4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7" name="Google Shape;617;p4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8" name="Google Shape;618;p4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9" name="Google Shape;619;p4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0" name="Google Shape;620;p4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21" name="Google Shape;621;p41"/>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2" name="Google Shape;622;p4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3" name="Google Shape;623;p41"/>
          <p:cNvSpPr/>
          <p:nvPr/>
        </p:nvSpPr>
        <p:spPr>
          <a:xfrm>
            <a:off x="0" y="1124561"/>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4" name="Google Shape;624;p41"/>
          <p:cNvSpPr/>
          <p:nvPr/>
        </p:nvSpPr>
        <p:spPr>
          <a:xfrm>
            <a:off x="0" y="1124561"/>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5" name="Google Shape;625;p41"/>
          <p:cNvSpPr/>
          <p:nvPr/>
        </p:nvSpPr>
        <p:spPr>
          <a:xfrm>
            <a:off x="0" y="1564296"/>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6" name="Google Shape;626;p41"/>
          <p:cNvSpPr/>
          <p:nvPr/>
        </p:nvSpPr>
        <p:spPr>
          <a:xfrm>
            <a:off x="0" y="1564296"/>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7" name="Google Shape;627;p41"/>
          <p:cNvSpPr/>
          <p:nvPr/>
        </p:nvSpPr>
        <p:spPr>
          <a:xfrm>
            <a:off x="0" y="0"/>
            <a:ext cx="2782347" cy="2943932"/>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Arial"/>
              <a:ea typeface="Arial"/>
              <a:cs typeface="Arial"/>
              <a:sym typeface="Arial"/>
            </a:endParaRPr>
          </a:p>
        </p:txBody>
      </p:sp>
      <p:sp>
        <p:nvSpPr>
          <p:cNvPr id="628" name="Google Shape;628;p41"/>
          <p:cNvSpPr/>
          <p:nvPr/>
        </p:nvSpPr>
        <p:spPr>
          <a:xfrm>
            <a:off x="0" y="0"/>
            <a:ext cx="2782347" cy="2943932"/>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Arial"/>
              <a:ea typeface="Arial"/>
              <a:cs typeface="Arial"/>
              <a:sym typeface="Arial"/>
            </a:endParaRPr>
          </a:p>
        </p:txBody>
      </p:sp>
      <p:sp>
        <p:nvSpPr>
          <p:cNvPr id="629" name="Google Shape;629;p41"/>
          <p:cNvSpPr/>
          <p:nvPr/>
        </p:nvSpPr>
        <p:spPr>
          <a:xfrm>
            <a:off x="9765207" y="4529611"/>
            <a:ext cx="2426793" cy="2328389"/>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0" name="Google Shape;630;p41"/>
          <p:cNvSpPr/>
          <p:nvPr/>
        </p:nvSpPr>
        <p:spPr>
          <a:xfrm>
            <a:off x="9765207" y="4529611"/>
            <a:ext cx="2426793" cy="2328389"/>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1" name="Google Shape;631;p41"/>
          <p:cNvSpPr/>
          <p:nvPr/>
        </p:nvSpPr>
        <p:spPr>
          <a:xfrm>
            <a:off x="1821898" y="819446"/>
            <a:ext cx="8751370" cy="5402463"/>
          </a:xfrm>
          <a:prstGeom prst="rect">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2" name="Google Shape;632;p41"/>
          <p:cNvSpPr/>
          <p:nvPr/>
        </p:nvSpPr>
        <p:spPr>
          <a:xfrm>
            <a:off x="1821898" y="819446"/>
            <a:ext cx="8751370" cy="5402463"/>
          </a:xfrm>
          <a:prstGeom prst="rect">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3" name="Google Shape;633;p41"/>
          <p:cNvSpPr/>
          <p:nvPr/>
        </p:nvSpPr>
        <p:spPr>
          <a:xfrm>
            <a:off x="1720315" y="727769"/>
            <a:ext cx="8751370" cy="5402463"/>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4" name="Google Shape;634;p41"/>
          <p:cNvSpPr/>
          <p:nvPr/>
        </p:nvSpPr>
        <p:spPr>
          <a:xfrm>
            <a:off x="1429446" y="4786746"/>
            <a:ext cx="620727" cy="620727"/>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5" name="Google Shape;635;p41"/>
          <p:cNvSpPr/>
          <p:nvPr/>
        </p:nvSpPr>
        <p:spPr>
          <a:xfrm>
            <a:off x="1429446" y="4786746"/>
            <a:ext cx="620727" cy="620727"/>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6" name="Google Shape;636;p41"/>
          <p:cNvSpPr txBox="1"/>
          <p:nvPr/>
        </p:nvSpPr>
        <p:spPr>
          <a:xfrm>
            <a:off x="2475736" y="2705069"/>
            <a:ext cx="7443693" cy="16312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000">
                <a:solidFill>
                  <a:schemeClr val="dk1"/>
                </a:solidFill>
                <a:latin typeface="Times New Roman"/>
                <a:ea typeface="Times New Roman"/>
                <a:cs typeface="Times New Roman"/>
                <a:sym typeface="Times New Roman"/>
              </a:rPr>
              <a:t>CẢM ƠN THẦY VÀ CÁC BẠN ĐÃ LẮNG NGHE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
          <p:cNvSpPr txBox="1"/>
          <p:nvPr>
            <p:ph type="title"/>
          </p:nvPr>
        </p:nvSpPr>
        <p:spPr>
          <a:xfrm>
            <a:off x="803418" y="202565"/>
            <a:ext cx="5505942" cy="5797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GIỚI THIỆU CHUNG</a:t>
            </a:r>
            <a:endParaRPr b="1">
              <a:latin typeface="Times New Roman"/>
              <a:ea typeface="Times New Roman"/>
              <a:cs typeface="Times New Roman"/>
              <a:sym typeface="Times New Roman"/>
            </a:endParaRPr>
          </a:p>
        </p:txBody>
      </p:sp>
      <p:sp>
        <p:nvSpPr>
          <p:cNvPr id="210" name="Google Shape;210;p5"/>
          <p:cNvSpPr txBox="1"/>
          <p:nvPr/>
        </p:nvSpPr>
        <p:spPr>
          <a:xfrm>
            <a:off x="884308" y="768149"/>
            <a:ext cx="8066652"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000">
                <a:solidFill>
                  <a:srgbClr val="050505"/>
                </a:solidFill>
                <a:latin typeface="Times New Roman"/>
                <a:ea typeface="Times New Roman"/>
                <a:cs typeface="Times New Roman"/>
                <a:sym typeface="Times New Roman"/>
              </a:rPr>
              <a:t>I. NGUỒN GỐC VÀ NỘI DUNG DATASET:</a:t>
            </a:r>
            <a:endParaRPr b="1" i="1" sz="3000">
              <a:solidFill>
                <a:srgbClr val="050505"/>
              </a:solidFill>
              <a:latin typeface="Times New Roman"/>
              <a:ea typeface="Times New Roman"/>
              <a:cs typeface="Times New Roman"/>
              <a:sym typeface="Times New Roman"/>
            </a:endParaRPr>
          </a:p>
        </p:txBody>
      </p:sp>
      <p:sp>
        <p:nvSpPr>
          <p:cNvPr id="211" name="Google Shape;211;p5"/>
          <p:cNvSpPr txBox="1"/>
          <p:nvPr/>
        </p:nvSpPr>
        <p:spPr>
          <a:xfrm>
            <a:off x="884308" y="1574820"/>
            <a:ext cx="4967852" cy="12464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500">
                <a:solidFill>
                  <a:srgbClr val="050505"/>
                </a:solidFill>
                <a:latin typeface="Times New Roman"/>
                <a:ea typeface="Times New Roman"/>
                <a:cs typeface="Times New Roman"/>
                <a:sym typeface="Times New Roman"/>
              </a:rPr>
              <a:t>Nơi thu thập: </a:t>
            </a:r>
            <a:r>
              <a:rPr i="0" lang="en-US" sz="2500">
                <a:solidFill>
                  <a:srgbClr val="050505"/>
                </a:solidFill>
                <a:latin typeface="Times New Roman"/>
                <a:ea typeface="Times New Roman"/>
                <a:cs typeface="Times New Roman"/>
                <a:sym typeface="Times New Roman"/>
              </a:rPr>
              <a:t>Dữ liệu được lấy từ cuộc thi Data4Life do ĐH Bách Khoa Hà Nội tổ chức.</a:t>
            </a:r>
            <a:endParaRPr b="0" i="0" sz="2500">
              <a:solidFill>
                <a:srgbClr val="050505"/>
              </a:solidFill>
              <a:latin typeface="Times New Roman"/>
              <a:ea typeface="Times New Roman"/>
              <a:cs typeface="Times New Roman"/>
              <a:sym typeface="Times New Roman"/>
            </a:endParaRPr>
          </a:p>
        </p:txBody>
      </p:sp>
      <p:sp>
        <p:nvSpPr>
          <p:cNvPr id="212" name="Google Shape;212;p5"/>
          <p:cNvSpPr txBox="1"/>
          <p:nvPr/>
        </p:nvSpPr>
        <p:spPr>
          <a:xfrm>
            <a:off x="884308" y="2998113"/>
            <a:ext cx="5689212" cy="86177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500">
                <a:solidFill>
                  <a:srgbClr val="050505"/>
                </a:solidFill>
                <a:latin typeface="Times New Roman"/>
                <a:ea typeface="Times New Roman"/>
                <a:cs typeface="Times New Roman"/>
                <a:sym typeface="Times New Roman"/>
              </a:rPr>
              <a:t>Link cuộc thi Data4Life</a:t>
            </a:r>
            <a:r>
              <a:rPr b="1" i="0" lang="en-US" sz="2500">
                <a:solidFill>
                  <a:srgbClr val="050505"/>
                </a:solidFill>
                <a:latin typeface="Times New Roman"/>
                <a:ea typeface="Times New Roman"/>
                <a:cs typeface="Times New Roman"/>
                <a:sym typeface="Times New Roman"/>
              </a:rPr>
              <a:t>: </a:t>
            </a:r>
            <a:r>
              <a:rPr b="1" i="0" lang="en-US" sz="2500" u="sng">
                <a:solidFill>
                  <a:srgbClr val="0070C0"/>
                </a:solidFill>
                <a:latin typeface="Times New Roman"/>
                <a:ea typeface="Times New Roman"/>
                <a:cs typeface="Times New Roman"/>
                <a:sym typeface="Times New Roman"/>
                <a:hlinkClick r:id="rId3">
                  <a:extLst>
                    <a:ext uri="{A12FA001-AC4F-418D-AE19-62706E023703}">
                      <ahyp:hlinkClr val="tx"/>
                    </a:ext>
                  </a:extLst>
                </a:hlinkClick>
              </a:rPr>
              <a:t>Link cuộc thi</a:t>
            </a:r>
            <a:r>
              <a:rPr b="1" i="0" lang="en-US" sz="2500">
                <a:solidFill>
                  <a:srgbClr val="0070C0"/>
                </a:solidFill>
                <a:latin typeface="Times New Roman"/>
                <a:ea typeface="Times New Roman"/>
                <a:cs typeface="Times New Roman"/>
                <a:sym typeface="Times New Roman"/>
              </a:rPr>
              <a:t> </a:t>
            </a:r>
            <a:endParaRPr/>
          </a:p>
          <a:p>
            <a:pPr indent="0" lvl="0" marL="0" marR="0" rtl="0" algn="just">
              <a:spcBef>
                <a:spcPts val="0"/>
              </a:spcBef>
              <a:spcAft>
                <a:spcPts val="0"/>
              </a:spcAft>
              <a:buNone/>
            </a:pPr>
            <a:r>
              <a:rPr b="1" lang="en-US" sz="2500">
                <a:solidFill>
                  <a:schemeClr val="dk1"/>
                </a:solidFill>
                <a:latin typeface="Times New Roman"/>
                <a:ea typeface="Times New Roman"/>
                <a:cs typeface="Times New Roman"/>
                <a:sym typeface="Times New Roman"/>
              </a:rPr>
              <a:t>Link nhóm lấy dữ liệu: </a:t>
            </a:r>
            <a:r>
              <a:rPr b="1" lang="en-US" sz="2500" u="sng">
                <a:solidFill>
                  <a:srgbClr val="0070C0"/>
                </a:solidFill>
                <a:latin typeface="Times New Roman"/>
                <a:ea typeface="Times New Roman"/>
                <a:cs typeface="Times New Roman"/>
                <a:sym typeface="Times New Roman"/>
                <a:hlinkClick r:id="rId4">
                  <a:extLst>
                    <a:ext uri="{A12FA001-AC4F-418D-AE19-62706E023703}">
                      <ahyp:hlinkClr val="tx"/>
                    </a:ext>
                  </a:extLst>
                </a:hlinkClick>
              </a:rPr>
              <a:t>Link Data</a:t>
            </a:r>
            <a:endParaRPr b="0" i="0" sz="2500">
              <a:solidFill>
                <a:srgbClr val="0070C0"/>
              </a:solidFill>
              <a:latin typeface="Times New Roman"/>
              <a:ea typeface="Times New Roman"/>
              <a:cs typeface="Times New Roman"/>
              <a:sym typeface="Times New Roman"/>
            </a:endParaRPr>
          </a:p>
        </p:txBody>
      </p:sp>
      <p:pic>
        <p:nvPicPr>
          <p:cNvPr id="213" name="Google Shape;213;p5"/>
          <p:cNvPicPr preferRelativeResize="0"/>
          <p:nvPr/>
        </p:nvPicPr>
        <p:blipFill rotWithShape="1">
          <a:blip r:embed="rId5">
            <a:alphaModFix/>
          </a:blip>
          <a:srcRect b="0" l="0" r="0" t="0"/>
          <a:stretch/>
        </p:blipFill>
        <p:spPr>
          <a:xfrm>
            <a:off x="6309360" y="1398022"/>
            <a:ext cx="5689212" cy="32001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
          <p:cNvSpPr txBox="1"/>
          <p:nvPr>
            <p:ph type="title"/>
          </p:nvPr>
        </p:nvSpPr>
        <p:spPr>
          <a:xfrm>
            <a:off x="803418" y="202565"/>
            <a:ext cx="5505942" cy="5797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GIỚI THIỆU CHUNG</a:t>
            </a:r>
            <a:endParaRPr b="1">
              <a:latin typeface="Times New Roman"/>
              <a:ea typeface="Times New Roman"/>
              <a:cs typeface="Times New Roman"/>
              <a:sym typeface="Times New Roman"/>
            </a:endParaRPr>
          </a:p>
        </p:txBody>
      </p:sp>
      <p:sp>
        <p:nvSpPr>
          <p:cNvPr id="219" name="Google Shape;219;p6"/>
          <p:cNvSpPr txBox="1"/>
          <p:nvPr/>
        </p:nvSpPr>
        <p:spPr>
          <a:xfrm>
            <a:off x="753007" y="1259374"/>
            <a:ext cx="5068674" cy="278537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500">
                <a:solidFill>
                  <a:srgbClr val="050505"/>
                </a:solidFill>
                <a:latin typeface="Times New Roman"/>
                <a:ea typeface="Times New Roman"/>
                <a:cs typeface="Times New Roman"/>
                <a:sym typeface="Times New Roman"/>
              </a:rPr>
              <a:t>Hiểu xu hướng tai nạn giao thông tại TPHCM: </a:t>
            </a:r>
            <a:r>
              <a:rPr b="0" i="0" lang="en-US" sz="2500">
                <a:solidFill>
                  <a:srgbClr val="050505"/>
                </a:solidFill>
                <a:latin typeface="Times New Roman"/>
                <a:ea typeface="Times New Roman"/>
                <a:cs typeface="Times New Roman"/>
                <a:sym typeface="Times New Roman"/>
              </a:rPr>
              <a:t>Cung cấp cái nhìn tổng quan về các nguyên nhân gây tai nạn phổ biến ở TPHCM để hỗ trợ các nhà nghiên cứu và hoạch định chiến lược của TPHCM xây dựng chính sách giao thông.</a:t>
            </a:r>
            <a:endParaRPr sz="2500">
              <a:solidFill>
                <a:schemeClr val="dk1"/>
              </a:solidFill>
              <a:latin typeface="Times New Roman"/>
              <a:ea typeface="Times New Roman"/>
              <a:cs typeface="Times New Roman"/>
              <a:sym typeface="Times New Roman"/>
            </a:endParaRPr>
          </a:p>
        </p:txBody>
      </p:sp>
      <p:sp>
        <p:nvSpPr>
          <p:cNvPr id="220" name="Google Shape;220;p6"/>
          <p:cNvSpPr txBox="1"/>
          <p:nvPr/>
        </p:nvSpPr>
        <p:spPr>
          <a:xfrm>
            <a:off x="803418" y="782320"/>
            <a:ext cx="6096000"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500">
                <a:solidFill>
                  <a:srgbClr val="050505"/>
                </a:solidFill>
                <a:latin typeface="Times New Roman"/>
                <a:ea typeface="Times New Roman"/>
                <a:cs typeface="Times New Roman"/>
                <a:sym typeface="Times New Roman"/>
              </a:rPr>
              <a:t>II. MỤC TIÊU CỦA DASHBOARD:</a:t>
            </a:r>
            <a:endParaRPr b="1" i="1" sz="2500">
              <a:solidFill>
                <a:srgbClr val="050505"/>
              </a:solidFill>
              <a:latin typeface="Times New Roman"/>
              <a:ea typeface="Times New Roman"/>
              <a:cs typeface="Times New Roman"/>
              <a:sym typeface="Times New Roman"/>
            </a:endParaRPr>
          </a:p>
        </p:txBody>
      </p:sp>
      <p:sp>
        <p:nvSpPr>
          <p:cNvPr id="221" name="Google Shape;221;p6"/>
          <p:cNvSpPr txBox="1"/>
          <p:nvPr/>
        </p:nvSpPr>
        <p:spPr>
          <a:xfrm>
            <a:off x="753007" y="3974381"/>
            <a:ext cx="5068674"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500">
                <a:solidFill>
                  <a:srgbClr val="050505"/>
                </a:solidFill>
                <a:latin typeface="Times New Roman"/>
                <a:ea typeface="Times New Roman"/>
                <a:cs typeface="Times New Roman"/>
                <a:sym typeface="Times New Roman"/>
              </a:rPr>
              <a:t>Phân tích sâu các yếu tố nguy cơ: </a:t>
            </a:r>
            <a:r>
              <a:rPr b="0" i="0" lang="en-US" sz="2500">
                <a:solidFill>
                  <a:srgbClr val="050505"/>
                </a:solidFill>
                <a:latin typeface="Times New Roman"/>
                <a:ea typeface="Times New Roman"/>
                <a:cs typeface="Times New Roman"/>
                <a:sym typeface="Times New Roman"/>
              </a:rPr>
              <a:t>Dashboard giúp xác định thời gian và địa điểm cần ưu tiên giám sát để giảm thiểu tình trạng tai nạn giao thông.</a:t>
            </a:r>
            <a:endParaRPr sz="2500">
              <a:solidFill>
                <a:schemeClr val="dk1"/>
              </a:solidFill>
              <a:latin typeface="Times New Roman"/>
              <a:ea typeface="Times New Roman"/>
              <a:cs typeface="Times New Roman"/>
              <a:sym typeface="Times New Roman"/>
            </a:endParaRPr>
          </a:p>
        </p:txBody>
      </p:sp>
      <p:pic>
        <p:nvPicPr>
          <p:cNvPr id="222" name="Google Shape;222;p6"/>
          <p:cNvPicPr preferRelativeResize="0"/>
          <p:nvPr/>
        </p:nvPicPr>
        <p:blipFill rotWithShape="1">
          <a:blip r:embed="rId3">
            <a:alphaModFix/>
          </a:blip>
          <a:srcRect b="0" l="0" r="0" t="0"/>
          <a:stretch/>
        </p:blipFill>
        <p:spPr>
          <a:xfrm>
            <a:off x="5906019" y="1727927"/>
            <a:ext cx="6048259" cy="34021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7"/>
          <p:cNvSpPr txBox="1"/>
          <p:nvPr>
            <p:ph type="title"/>
          </p:nvPr>
        </p:nvSpPr>
        <p:spPr>
          <a:xfrm>
            <a:off x="803418" y="202565"/>
            <a:ext cx="5505942" cy="5797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GIỚI THIỆU CHUNG</a:t>
            </a:r>
            <a:endParaRPr b="1">
              <a:latin typeface="Times New Roman"/>
              <a:ea typeface="Times New Roman"/>
              <a:cs typeface="Times New Roman"/>
              <a:sym typeface="Times New Roman"/>
            </a:endParaRPr>
          </a:p>
        </p:txBody>
      </p:sp>
      <p:sp>
        <p:nvSpPr>
          <p:cNvPr id="228" name="Google Shape;228;p7"/>
          <p:cNvSpPr txBox="1"/>
          <p:nvPr/>
        </p:nvSpPr>
        <p:spPr>
          <a:xfrm>
            <a:off x="721360" y="1362075"/>
            <a:ext cx="4572000" cy="240065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500">
                <a:solidFill>
                  <a:srgbClr val="050505"/>
                </a:solidFill>
                <a:latin typeface="Times New Roman"/>
                <a:ea typeface="Times New Roman"/>
                <a:cs typeface="Times New Roman"/>
                <a:sym typeface="Times New Roman"/>
              </a:rPr>
              <a:t>Ý nghĩa:</a:t>
            </a:r>
            <a:endParaRPr/>
          </a:p>
          <a:p>
            <a:pPr indent="0" lvl="0" marL="0" marR="0" rtl="0" algn="just">
              <a:spcBef>
                <a:spcPts val="0"/>
              </a:spcBef>
              <a:spcAft>
                <a:spcPts val="0"/>
              </a:spcAft>
              <a:buNone/>
            </a:pPr>
            <a:r>
              <a:rPr b="0" i="0" lang="en-US" sz="2500">
                <a:solidFill>
                  <a:srgbClr val="050505"/>
                </a:solidFill>
                <a:latin typeface="Times New Roman"/>
                <a:ea typeface="Times New Roman"/>
                <a:cs typeface="Times New Roman"/>
                <a:sym typeface="Times New Roman"/>
              </a:rPr>
              <a:t>Đánh giá và dự đoán xu hướng: Cho phép đánh giá sự thay đổi các nguyên nhân </a:t>
            </a:r>
            <a:r>
              <a:rPr lang="en-US" sz="2500">
                <a:solidFill>
                  <a:srgbClr val="050505"/>
                </a:solidFill>
                <a:latin typeface="Times New Roman"/>
                <a:ea typeface="Times New Roman"/>
                <a:cs typeface="Times New Roman"/>
                <a:sym typeface="Times New Roman"/>
              </a:rPr>
              <a:t>chủ quan và khách quan gây tai nạn</a:t>
            </a:r>
            <a:r>
              <a:rPr b="0" i="0" lang="en-US" sz="2500">
                <a:solidFill>
                  <a:srgbClr val="050505"/>
                </a:solidFill>
                <a:latin typeface="Times New Roman"/>
                <a:ea typeface="Times New Roman"/>
                <a:cs typeface="Times New Roman"/>
                <a:sym typeface="Times New Roman"/>
              </a:rPr>
              <a:t> theo thời gian và vị trí địa lý. </a:t>
            </a:r>
            <a:endParaRPr/>
          </a:p>
        </p:txBody>
      </p:sp>
      <p:sp>
        <p:nvSpPr>
          <p:cNvPr id="229" name="Google Shape;229;p7"/>
          <p:cNvSpPr txBox="1"/>
          <p:nvPr/>
        </p:nvSpPr>
        <p:spPr>
          <a:xfrm>
            <a:off x="803418" y="782320"/>
            <a:ext cx="6786102"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500">
                <a:solidFill>
                  <a:srgbClr val="050505"/>
                </a:solidFill>
                <a:latin typeface="Times New Roman"/>
                <a:ea typeface="Times New Roman"/>
                <a:cs typeface="Times New Roman"/>
                <a:sym typeface="Times New Roman"/>
              </a:rPr>
              <a:t>III. Ý NGHĨA VÀ ỨNG DỤNG CỦA DỮ LIỆU:</a:t>
            </a:r>
            <a:endParaRPr b="1" i="1" sz="2500">
              <a:solidFill>
                <a:srgbClr val="050505"/>
              </a:solidFill>
              <a:latin typeface="Times New Roman"/>
              <a:ea typeface="Times New Roman"/>
              <a:cs typeface="Times New Roman"/>
              <a:sym typeface="Times New Roman"/>
            </a:endParaRPr>
          </a:p>
        </p:txBody>
      </p:sp>
      <p:sp>
        <p:nvSpPr>
          <p:cNvPr id="230" name="Google Shape;230;p7"/>
          <p:cNvSpPr txBox="1"/>
          <p:nvPr/>
        </p:nvSpPr>
        <p:spPr>
          <a:xfrm>
            <a:off x="721360" y="3762732"/>
            <a:ext cx="4572000" cy="278537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500">
                <a:solidFill>
                  <a:srgbClr val="050505"/>
                </a:solidFill>
                <a:latin typeface="Times New Roman"/>
                <a:ea typeface="Times New Roman"/>
                <a:cs typeface="Times New Roman"/>
                <a:sym typeface="Times New Roman"/>
              </a:rPr>
              <a:t>Ứng dụng thực tiễn: </a:t>
            </a:r>
            <a:endParaRPr b="1" i="0" sz="2500">
              <a:solidFill>
                <a:srgbClr val="050505"/>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2500">
                <a:solidFill>
                  <a:srgbClr val="050505"/>
                </a:solidFill>
                <a:latin typeface="Times New Roman"/>
                <a:ea typeface="Times New Roman"/>
                <a:cs typeface="Times New Roman"/>
                <a:sym typeface="Times New Roman"/>
              </a:rPr>
              <a:t>Dữ liệu này có thể giúp xây dựng các chiến lược </a:t>
            </a:r>
            <a:r>
              <a:rPr lang="en-US" sz="2500">
                <a:solidFill>
                  <a:srgbClr val="050505"/>
                </a:solidFill>
                <a:latin typeface="Times New Roman"/>
                <a:ea typeface="Times New Roman"/>
                <a:cs typeface="Times New Roman"/>
                <a:sym typeface="Times New Roman"/>
              </a:rPr>
              <a:t>về giao thông</a:t>
            </a:r>
            <a:r>
              <a:rPr b="0" i="0" lang="en-US" sz="2500">
                <a:solidFill>
                  <a:srgbClr val="050505"/>
                </a:solidFill>
                <a:latin typeface="Times New Roman"/>
                <a:ea typeface="Times New Roman"/>
                <a:cs typeface="Times New Roman"/>
                <a:sym typeface="Times New Roman"/>
              </a:rPr>
              <a:t> hiệu quả, nâng cao </a:t>
            </a:r>
            <a:r>
              <a:rPr lang="en-US" sz="2500">
                <a:solidFill>
                  <a:srgbClr val="050505"/>
                </a:solidFill>
                <a:latin typeface="Times New Roman"/>
                <a:ea typeface="Times New Roman"/>
                <a:cs typeface="Times New Roman"/>
                <a:sym typeface="Times New Roman"/>
              </a:rPr>
              <a:t>ý thức chấp hành giao thông của </a:t>
            </a:r>
            <a:r>
              <a:rPr b="0" i="0" lang="en-US" sz="2500">
                <a:solidFill>
                  <a:srgbClr val="050505"/>
                </a:solidFill>
                <a:latin typeface="Times New Roman"/>
                <a:ea typeface="Times New Roman"/>
                <a:cs typeface="Times New Roman"/>
                <a:sym typeface="Times New Roman"/>
              </a:rPr>
              <a:t>cộng đồng và tăng cường nhận thức về các rủi ro khi tham gia giao thông.</a:t>
            </a:r>
            <a:endParaRPr sz="2500">
              <a:solidFill>
                <a:schemeClr val="dk1"/>
              </a:solidFill>
              <a:latin typeface="Times New Roman"/>
              <a:ea typeface="Times New Roman"/>
              <a:cs typeface="Times New Roman"/>
              <a:sym typeface="Times New Roman"/>
            </a:endParaRPr>
          </a:p>
        </p:txBody>
      </p:sp>
      <p:pic>
        <p:nvPicPr>
          <p:cNvPr descr="khẩu hiệu an toàn giao thông" id="231" name="Google Shape;231;p7"/>
          <p:cNvPicPr preferRelativeResize="0"/>
          <p:nvPr/>
        </p:nvPicPr>
        <p:blipFill rotWithShape="1">
          <a:blip r:embed="rId3">
            <a:alphaModFix/>
          </a:blip>
          <a:srcRect b="0" l="0" r="0" t="0"/>
          <a:stretch/>
        </p:blipFill>
        <p:spPr>
          <a:xfrm>
            <a:off x="5412361" y="2027409"/>
            <a:ext cx="6619759" cy="34706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type="title"/>
          </p:nvPr>
        </p:nvSpPr>
        <p:spPr>
          <a:xfrm>
            <a:off x="803418" y="202565"/>
            <a:ext cx="5505942" cy="5797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GIỚI THIỆU CHUNG</a:t>
            </a:r>
            <a:endParaRPr b="1">
              <a:latin typeface="Times New Roman"/>
              <a:ea typeface="Times New Roman"/>
              <a:cs typeface="Times New Roman"/>
              <a:sym typeface="Times New Roman"/>
            </a:endParaRPr>
          </a:p>
        </p:txBody>
      </p:sp>
      <p:sp>
        <p:nvSpPr>
          <p:cNvPr id="237" name="Google Shape;237;p8"/>
          <p:cNvSpPr txBox="1"/>
          <p:nvPr/>
        </p:nvSpPr>
        <p:spPr>
          <a:xfrm>
            <a:off x="6687925" y="3538076"/>
            <a:ext cx="419608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050505"/>
                </a:solidFill>
                <a:latin typeface="Times New Roman"/>
                <a:ea typeface="Times New Roman"/>
                <a:cs typeface="Times New Roman"/>
                <a:sym typeface="Times New Roman"/>
              </a:rPr>
              <a:t>NGUYÊN NHÂN VÀ ĐIỀU KIỆN KHÁCH QUAN</a:t>
            </a:r>
            <a:endParaRPr/>
          </a:p>
        </p:txBody>
      </p:sp>
      <p:sp>
        <p:nvSpPr>
          <p:cNvPr id="238" name="Google Shape;238;p8"/>
          <p:cNvSpPr txBox="1"/>
          <p:nvPr/>
        </p:nvSpPr>
        <p:spPr>
          <a:xfrm>
            <a:off x="803418" y="745866"/>
            <a:ext cx="6786102"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500">
                <a:solidFill>
                  <a:srgbClr val="050505"/>
                </a:solidFill>
                <a:latin typeface="Times New Roman"/>
                <a:ea typeface="Times New Roman"/>
                <a:cs typeface="Times New Roman"/>
                <a:sym typeface="Times New Roman"/>
              </a:rPr>
              <a:t>III. TỔNG QUAN DASHBOARD:</a:t>
            </a:r>
            <a:endParaRPr b="1" i="1" sz="2500">
              <a:solidFill>
                <a:srgbClr val="050505"/>
              </a:solidFill>
              <a:latin typeface="Times New Roman"/>
              <a:ea typeface="Times New Roman"/>
              <a:cs typeface="Times New Roman"/>
              <a:sym typeface="Times New Roman"/>
            </a:endParaRPr>
          </a:p>
        </p:txBody>
      </p:sp>
      <p:sp>
        <p:nvSpPr>
          <p:cNvPr id="239" name="Google Shape;239;p8"/>
          <p:cNvSpPr txBox="1"/>
          <p:nvPr/>
        </p:nvSpPr>
        <p:spPr>
          <a:xfrm>
            <a:off x="1501529" y="3538075"/>
            <a:ext cx="410972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050505"/>
                </a:solidFill>
                <a:latin typeface="Times New Roman"/>
                <a:ea typeface="Times New Roman"/>
                <a:cs typeface="Times New Roman"/>
                <a:sym typeface="Times New Roman"/>
              </a:rPr>
              <a:t>TỔNG QUAN TAI NẠN GIAO THÔNG THEO THỜI GIAN</a:t>
            </a:r>
            <a:endParaRPr/>
          </a:p>
        </p:txBody>
      </p:sp>
      <p:sp>
        <p:nvSpPr>
          <p:cNvPr id="240" name="Google Shape;240;p8"/>
          <p:cNvSpPr txBox="1"/>
          <p:nvPr/>
        </p:nvSpPr>
        <p:spPr>
          <a:xfrm>
            <a:off x="4418330" y="6401019"/>
            <a:ext cx="3355340"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50505"/>
                </a:solidFill>
                <a:latin typeface="Times New Roman"/>
                <a:ea typeface="Times New Roman"/>
                <a:cs typeface="Times New Roman"/>
                <a:sym typeface="Times New Roman"/>
              </a:rPr>
              <a:t>THIỆT HẠI VÀ TÁC ĐỘNG</a:t>
            </a:r>
            <a:endParaRPr/>
          </a:p>
        </p:txBody>
      </p:sp>
      <p:sp>
        <p:nvSpPr>
          <p:cNvPr id="241" name="Google Shape;241;p8"/>
          <p:cNvSpPr txBox="1"/>
          <p:nvPr/>
        </p:nvSpPr>
        <p:spPr>
          <a:xfrm>
            <a:off x="803418" y="1089511"/>
            <a:ext cx="623200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Dashboard trực quan hóa dataset này gồm 3 mục lớn:</a:t>
            </a:r>
            <a:endParaRPr sz="2000">
              <a:solidFill>
                <a:schemeClr val="dk1"/>
              </a:solidFill>
              <a:latin typeface="Times New Roman"/>
              <a:ea typeface="Times New Roman"/>
              <a:cs typeface="Times New Roman"/>
              <a:sym typeface="Times New Roman"/>
            </a:endParaRPr>
          </a:p>
        </p:txBody>
      </p:sp>
      <p:pic>
        <p:nvPicPr>
          <p:cNvPr id="242" name="Google Shape;242;p8"/>
          <p:cNvPicPr preferRelativeResize="0"/>
          <p:nvPr/>
        </p:nvPicPr>
        <p:blipFill rotWithShape="1">
          <a:blip r:embed="rId3">
            <a:alphaModFix/>
          </a:blip>
          <a:srcRect b="0" l="0" r="0" t="0"/>
          <a:stretch/>
        </p:blipFill>
        <p:spPr>
          <a:xfrm>
            <a:off x="1363525" y="1446126"/>
            <a:ext cx="4385726" cy="2135444"/>
          </a:xfrm>
          <a:prstGeom prst="rect">
            <a:avLst/>
          </a:prstGeom>
          <a:noFill/>
          <a:ln>
            <a:noFill/>
          </a:ln>
        </p:spPr>
      </p:pic>
      <p:pic>
        <p:nvPicPr>
          <p:cNvPr id="243" name="Google Shape;243;p8"/>
          <p:cNvPicPr preferRelativeResize="0"/>
          <p:nvPr/>
        </p:nvPicPr>
        <p:blipFill rotWithShape="1">
          <a:blip r:embed="rId4">
            <a:alphaModFix/>
          </a:blip>
          <a:srcRect b="0" l="0" r="0" t="0"/>
          <a:stretch/>
        </p:blipFill>
        <p:spPr>
          <a:xfrm>
            <a:off x="6588430" y="1468024"/>
            <a:ext cx="4320589" cy="2091650"/>
          </a:xfrm>
          <a:prstGeom prst="rect">
            <a:avLst/>
          </a:prstGeom>
          <a:noFill/>
          <a:ln>
            <a:noFill/>
          </a:ln>
        </p:spPr>
      </p:pic>
      <p:pic>
        <p:nvPicPr>
          <p:cNvPr id="244" name="Google Shape;244;p8"/>
          <p:cNvPicPr preferRelativeResize="0"/>
          <p:nvPr/>
        </p:nvPicPr>
        <p:blipFill rotWithShape="1">
          <a:blip r:embed="rId5">
            <a:alphaModFix/>
          </a:blip>
          <a:srcRect b="0" l="0" r="0" t="0"/>
          <a:stretch/>
        </p:blipFill>
        <p:spPr>
          <a:xfrm>
            <a:off x="3764355" y="4136669"/>
            <a:ext cx="4663289" cy="22822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grpSp>
        <p:nvGrpSpPr>
          <p:cNvPr id="250" name="Google Shape;250;p9"/>
          <p:cNvGrpSpPr/>
          <p:nvPr/>
        </p:nvGrpSpPr>
        <p:grpSpPr>
          <a:xfrm>
            <a:off x="10999576" y="5987064"/>
            <a:ext cx="1054466" cy="469689"/>
            <a:chOff x="9841624" y="4115729"/>
            <a:chExt cx="602169" cy="268223"/>
          </a:xfrm>
        </p:grpSpPr>
        <p:sp>
          <p:nvSpPr>
            <p:cNvPr id="251" name="Google Shape;251;p9"/>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9"/>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9"/>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9"/>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p9"/>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56" name="Google Shape;256;p9"/>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9"/>
          <p:cNvSpPr/>
          <p:nvPr/>
        </p:nvSpPr>
        <p:spPr>
          <a:xfrm>
            <a:off x="0" y="3741"/>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258" name="Google Shape;258;p9"/>
          <p:cNvPicPr preferRelativeResize="0"/>
          <p:nvPr/>
        </p:nvPicPr>
        <p:blipFill rotWithShape="1">
          <a:blip r:embed="rId3">
            <a:alphaModFix/>
          </a:blip>
          <a:srcRect b="0" l="5879" r="5879" t="0"/>
          <a:stretch/>
        </p:blipFill>
        <p:spPr>
          <a:xfrm>
            <a:off x="-236668" y="10"/>
            <a:ext cx="12428668" cy="6857990"/>
          </a:xfrm>
          <a:prstGeom prst="rect">
            <a:avLst/>
          </a:prstGeom>
          <a:noFill/>
          <a:ln>
            <a:noFill/>
          </a:ln>
        </p:spPr>
      </p:pic>
      <p:sp>
        <p:nvSpPr>
          <p:cNvPr id="259" name="Google Shape;259;p9"/>
          <p:cNvSpPr/>
          <p:nvPr/>
        </p:nvSpPr>
        <p:spPr>
          <a:xfrm flipH="1">
            <a:off x="4588045" y="0"/>
            <a:ext cx="7603955" cy="6858000"/>
          </a:xfrm>
          <a:prstGeom prst="rect">
            <a:avLst/>
          </a:prstGeom>
          <a:gradFill>
            <a:gsLst>
              <a:gs pos="0">
                <a:srgbClr val="000000">
                  <a:alpha val="0"/>
                </a:srgbClr>
              </a:gs>
              <a:gs pos="100000">
                <a:srgbClr val="000000">
                  <a:alpha val="2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60" name="Google Shape;260;p9"/>
          <p:cNvGrpSpPr/>
          <p:nvPr/>
        </p:nvGrpSpPr>
        <p:grpSpPr>
          <a:xfrm>
            <a:off x="10525182" y="827494"/>
            <a:ext cx="1291642" cy="429215"/>
            <a:chOff x="2504802" y="1755501"/>
            <a:chExt cx="1598829" cy="531293"/>
          </a:xfrm>
        </p:grpSpPr>
        <p:sp>
          <p:nvSpPr>
            <p:cNvPr id="261" name="Google Shape;261;p9"/>
            <p:cNvSpPr/>
            <p:nvPr/>
          </p:nvSpPr>
          <p:spPr>
            <a:xfrm>
              <a:off x="2504802" y="2113855"/>
              <a:ext cx="1598614" cy="172939"/>
            </a:xfrm>
            <a:custGeom>
              <a:rect b="b" l="l" r="r" t="t"/>
              <a:pathLst>
                <a:path extrusionOk="0" h="172939" w="1598614">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9"/>
            <p:cNvSpPr/>
            <p:nvPr/>
          </p:nvSpPr>
          <p:spPr>
            <a:xfrm>
              <a:off x="2504802" y="1755501"/>
              <a:ext cx="1598829" cy="172724"/>
            </a:xfrm>
            <a:custGeom>
              <a:rect b="b" l="l" r="r" t="t"/>
              <a:pathLst>
                <a:path extrusionOk="0" h="172724" w="1598829">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63" name="Google Shape;263;p9"/>
          <p:cNvGrpSpPr/>
          <p:nvPr/>
        </p:nvGrpSpPr>
        <p:grpSpPr>
          <a:xfrm>
            <a:off x="6624467" y="533549"/>
            <a:ext cx="5356040" cy="5343028"/>
            <a:chOff x="739960" y="1925092"/>
            <a:chExt cx="4376696" cy="4366063"/>
          </a:xfrm>
        </p:grpSpPr>
        <p:sp>
          <p:nvSpPr>
            <p:cNvPr id="264" name="Google Shape;264;p9"/>
            <p:cNvSpPr/>
            <p:nvPr/>
          </p:nvSpPr>
          <p:spPr>
            <a:xfrm>
              <a:off x="828562" y="2003061"/>
              <a:ext cx="4288094" cy="4288094"/>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9"/>
            <p:cNvSpPr/>
            <p:nvPr/>
          </p:nvSpPr>
          <p:spPr>
            <a:xfrm>
              <a:off x="817929" y="2003061"/>
              <a:ext cx="4288094" cy="4288094"/>
            </a:xfrm>
            <a:prstGeom prst="ellipse">
              <a:avLst/>
            </a:prstGeom>
            <a:solidFill>
              <a:schemeClr val="accent3">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6" name="Google Shape;266;p9"/>
            <p:cNvSpPr/>
            <p:nvPr/>
          </p:nvSpPr>
          <p:spPr>
            <a:xfrm>
              <a:off x="739960" y="1925092"/>
              <a:ext cx="4288094" cy="4288094"/>
            </a:xfrm>
            <a:prstGeom prst="ellipse">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67" name="Google Shape;267;p9"/>
          <p:cNvSpPr/>
          <p:nvPr/>
        </p:nvSpPr>
        <p:spPr>
          <a:xfrm>
            <a:off x="7709032" y="5254879"/>
            <a:ext cx="474046" cy="474046"/>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8" name="Google Shape;268;p9"/>
          <p:cNvSpPr/>
          <p:nvPr/>
        </p:nvSpPr>
        <p:spPr>
          <a:xfrm>
            <a:off x="7709032" y="5254879"/>
            <a:ext cx="474046" cy="474046"/>
          </a:xfrm>
          <a:prstGeom prst="ellipse">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9"/>
          <p:cNvSpPr txBox="1"/>
          <p:nvPr/>
        </p:nvSpPr>
        <p:spPr>
          <a:xfrm>
            <a:off x="6876793" y="2098609"/>
            <a:ext cx="4742959"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50505"/>
                </a:solidFill>
                <a:latin typeface="Times New Roman"/>
                <a:ea typeface="Times New Roman"/>
                <a:cs typeface="Times New Roman"/>
                <a:sym typeface="Times New Roman"/>
              </a:rPr>
              <a:t>DASHBOARD 1 </a:t>
            </a:r>
            <a:endParaRPr/>
          </a:p>
          <a:p>
            <a:pPr indent="0" lvl="0" marL="0" marR="0" rtl="0" algn="ctr">
              <a:spcBef>
                <a:spcPts val="0"/>
              </a:spcBef>
              <a:spcAft>
                <a:spcPts val="0"/>
              </a:spcAft>
              <a:buNone/>
            </a:pPr>
            <a:r>
              <a:rPr lang="en-US" sz="3600">
                <a:solidFill>
                  <a:srgbClr val="050505"/>
                </a:solidFill>
                <a:latin typeface="Times New Roman"/>
                <a:ea typeface="Times New Roman"/>
                <a:cs typeface="Times New Roman"/>
                <a:sym typeface="Times New Roman"/>
              </a:rPr>
              <a:t>TỔNG QUAN TAI NẠN GIAO THÔNG THEO THỜI GIAN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unkyShapesVTI">
  <a:themeElements>
    <a:clrScheme name="Custom 15">
      <a:dk1>
        <a:srgbClr val="000000"/>
      </a:dk1>
      <a:lt1>
        <a:srgbClr val="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2024-10-27T14:47:50Z</dcterms:created>
  <dc:creator>HÀ ĐỨC HUY</dc:creator>
</cp:coreProperties>
</file>