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8288000" cy="10287000"/>
  <p:notesSz cx="6858000" cy="9144000"/>
  <p:embeddedFontLst>
    <p:embeddedFont>
      <p:font typeface="Barlow Condensed Heavy" charset="1" panose="00000A06000000000000"/>
      <p:regular r:id="rId48"/>
    </p:embeddedFont>
    <p:embeddedFont>
      <p:font typeface="Aileron" charset="1" panose="00000500000000000000"/>
      <p:regular r:id="rId49"/>
    </p:embeddedFont>
    <p:embeddedFont>
      <p:font typeface="Noto Sans Bold" charset="1" panose="020B0802040504020204"/>
      <p:regular r:id="rId50"/>
    </p:embeddedFont>
    <p:embeddedFont>
      <p:font typeface="Aileron Heavy" charset="1" panose="00000A00000000000000"/>
      <p:regular r:id="rId51"/>
    </p:embeddedFont>
    <p:embeddedFont>
      <p:font typeface="Aileron Bold" charset="1" panose="00000800000000000000"/>
      <p:regular r:id="rId52"/>
    </p:embeddedFont>
    <p:embeddedFont>
      <p:font typeface="Aileron Ultra-Bold" charset="1" panose="00000A00000000000000"/>
      <p:regular r:id="rId53"/>
    </p:embeddedFont>
    <p:embeddedFont>
      <p:font typeface="Akzidenz-Grotesk Heavy" charset="1" panose="02000503050000020004"/>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https://opendatacommons.org/licenses/dbcl/1-0/" TargetMode="External" Type="http://schemas.openxmlformats.org/officeDocument/2006/relationships/hyperlink"/></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12" Target="../media/image46.png" Type="http://schemas.openxmlformats.org/officeDocument/2006/relationships/image"/><Relationship Id="rId13" Target="../media/image47.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11" Target="../media/image51.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8.png" Type="http://schemas.openxmlformats.org/officeDocument/2006/relationships/image"/><Relationship Id="rId9" Target="../media/image49.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svg" Type="http://schemas.openxmlformats.org/officeDocument/2006/relationships/image"/><Relationship Id="rId12" Target="../media/image56.png" Type="http://schemas.openxmlformats.org/officeDocument/2006/relationships/image"/><Relationship Id="rId13" Target="../media/image57.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11" Target="../media/image61.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62.png" Type="http://schemas.openxmlformats.org/officeDocument/2006/relationships/image"/><Relationship Id="rId9" Target="../media/image63.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https://www.kaggle.com/code/nareshbhat/outlier-the-silent-killer" TargetMode="External" Type="http://schemas.openxmlformats.org/officeDocument/2006/relationships/hyperlink"/><Relationship Id="rId7" Target="https://www.kaggle.com/code/vincentlugat/ibm-attrition-analysis-and-prediction" TargetMode="External" Type="http://schemas.openxmlformats.org/officeDocument/2006/relationships/hyperlink"/><Relationship Id="rId8" Target="https://www.kaggle.com/code/kellibelcher/hr-analytics-and-prediction-of-employee-attrition" TargetMode="External" Type="http://schemas.openxmlformats.org/officeDocument/2006/relationships/hyperlink"/></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4.png" Type="http://schemas.openxmlformats.org/officeDocument/2006/relationships/image"/><Relationship Id="rId5" Target="../media/image65.svg" Type="http://schemas.openxmlformats.org/officeDocument/2006/relationships/image"/><Relationship Id="rId6" Target="../media/image66.png" Type="http://schemas.openxmlformats.org/officeDocument/2006/relationships/image"/><Relationship Id="rId7" Target="../media/image6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469396" y="2719229"/>
            <a:ext cx="2544433" cy="2544433"/>
          </a:xfrm>
          <a:custGeom>
            <a:avLst/>
            <a:gdLst/>
            <a:ahLst/>
            <a:cxnLst/>
            <a:rect r="r" b="b" t="t" l="l"/>
            <a:pathLst>
              <a:path h="2544433" w="2544433">
                <a:moveTo>
                  <a:pt x="0" y="0"/>
                </a:moveTo>
                <a:lnTo>
                  <a:pt x="2544432" y="0"/>
                </a:lnTo>
                <a:lnTo>
                  <a:pt x="2544432" y="2544433"/>
                </a:lnTo>
                <a:lnTo>
                  <a:pt x="0" y="2544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36521" y="3307946"/>
            <a:ext cx="2594369" cy="4588246"/>
            <a:chOff x="0" y="0"/>
            <a:chExt cx="683291" cy="1208427"/>
          </a:xfrm>
        </p:grpSpPr>
        <p:sp>
          <p:nvSpPr>
            <p:cNvPr name="Freeform 4" id="4"/>
            <p:cNvSpPr/>
            <p:nvPr/>
          </p:nvSpPr>
          <p:spPr>
            <a:xfrm flipH="false" flipV="false" rot="0">
              <a:off x="0" y="0"/>
              <a:ext cx="683291" cy="1208427"/>
            </a:xfrm>
            <a:custGeom>
              <a:avLst/>
              <a:gdLst/>
              <a:ahLst/>
              <a:cxnLst/>
              <a:rect r="r" b="b" t="t" l="l"/>
              <a:pathLst>
                <a:path h="1208427" w="683291">
                  <a:moveTo>
                    <a:pt x="152190" y="0"/>
                  </a:moveTo>
                  <a:lnTo>
                    <a:pt x="531100" y="0"/>
                  </a:lnTo>
                  <a:cubicBezTo>
                    <a:pt x="571464" y="0"/>
                    <a:pt x="610174" y="16034"/>
                    <a:pt x="638715" y="44576"/>
                  </a:cubicBezTo>
                  <a:cubicBezTo>
                    <a:pt x="667256" y="73117"/>
                    <a:pt x="683291" y="111827"/>
                    <a:pt x="683291" y="152190"/>
                  </a:cubicBezTo>
                  <a:lnTo>
                    <a:pt x="683291" y="1056237"/>
                  </a:lnTo>
                  <a:cubicBezTo>
                    <a:pt x="683291" y="1096600"/>
                    <a:pt x="667256" y="1135310"/>
                    <a:pt x="638715" y="1163852"/>
                  </a:cubicBezTo>
                  <a:cubicBezTo>
                    <a:pt x="610174" y="1192393"/>
                    <a:pt x="571464" y="1208427"/>
                    <a:pt x="531100" y="1208427"/>
                  </a:cubicBezTo>
                  <a:lnTo>
                    <a:pt x="152190" y="1208427"/>
                  </a:lnTo>
                  <a:cubicBezTo>
                    <a:pt x="111827" y="1208427"/>
                    <a:pt x="73117" y="1192393"/>
                    <a:pt x="44576" y="1163852"/>
                  </a:cubicBezTo>
                  <a:cubicBezTo>
                    <a:pt x="16034" y="1135310"/>
                    <a:pt x="0" y="1096600"/>
                    <a:pt x="0" y="1056237"/>
                  </a:cubicBezTo>
                  <a:lnTo>
                    <a:pt x="0" y="152190"/>
                  </a:lnTo>
                  <a:cubicBezTo>
                    <a:pt x="0" y="111827"/>
                    <a:pt x="16034" y="73117"/>
                    <a:pt x="44576" y="44576"/>
                  </a:cubicBezTo>
                  <a:cubicBezTo>
                    <a:pt x="73117" y="16034"/>
                    <a:pt x="111827" y="0"/>
                    <a:pt x="152190" y="0"/>
                  </a:cubicBezTo>
                  <a:close/>
                </a:path>
              </a:pathLst>
            </a:custGeom>
            <a:solidFill>
              <a:srgbClr val="5188CC"/>
            </a:solidFill>
          </p:spPr>
        </p:sp>
        <p:sp>
          <p:nvSpPr>
            <p:cNvPr name="TextBox 5" id="5"/>
            <p:cNvSpPr txBox="true"/>
            <p:nvPr/>
          </p:nvSpPr>
          <p:spPr>
            <a:xfrm>
              <a:off x="0" y="-47625"/>
              <a:ext cx="683291" cy="1256052"/>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3731511" y="1434222"/>
            <a:ext cx="305535" cy="302202"/>
          </a:xfrm>
          <a:custGeom>
            <a:avLst/>
            <a:gdLst/>
            <a:ahLst/>
            <a:cxnLst/>
            <a:rect r="r" b="b" t="t" l="l"/>
            <a:pathLst>
              <a:path h="302202" w="305535">
                <a:moveTo>
                  <a:pt x="0" y="0"/>
                </a:moveTo>
                <a:lnTo>
                  <a:pt x="305535" y="0"/>
                </a:lnTo>
                <a:lnTo>
                  <a:pt x="305535" y="302203"/>
                </a:lnTo>
                <a:lnTo>
                  <a:pt x="0" y="302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252231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958605" y="3307946"/>
            <a:ext cx="1025128" cy="1025128"/>
          </a:xfrm>
          <a:custGeom>
            <a:avLst/>
            <a:gdLst/>
            <a:ahLst/>
            <a:cxnLst/>
            <a:rect r="r" b="b" t="t" l="l"/>
            <a:pathLst>
              <a:path h="1025128" w="1025128">
                <a:moveTo>
                  <a:pt x="0" y="0"/>
                </a:moveTo>
                <a:lnTo>
                  <a:pt x="1025127" y="0"/>
                </a:lnTo>
                <a:lnTo>
                  <a:pt x="1025127" y="1025127"/>
                </a:lnTo>
                <a:lnTo>
                  <a:pt x="0" y="10251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843805" y="824861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736545" y="2909729"/>
            <a:ext cx="9734623" cy="1663551"/>
          </a:xfrm>
          <a:prstGeom prst="rect">
            <a:avLst/>
          </a:prstGeom>
        </p:spPr>
        <p:txBody>
          <a:bodyPr anchor="t" rtlCol="false" tIns="0" lIns="0" bIns="0" rIns="0">
            <a:spAutoFit/>
          </a:bodyPr>
          <a:lstStyle/>
          <a:p>
            <a:pPr algn="l">
              <a:lnSpc>
                <a:spcPts val="12564"/>
              </a:lnSpc>
            </a:pPr>
            <a:r>
              <a:rPr lang="en-US" sz="12198" b="true">
                <a:solidFill>
                  <a:srgbClr val="0E2F5F"/>
                </a:solidFill>
                <a:latin typeface="Barlow Condensed Heavy"/>
                <a:ea typeface="Barlow Condensed Heavy"/>
                <a:cs typeface="Barlow Condensed Heavy"/>
                <a:sym typeface="Barlow Condensed Heavy"/>
              </a:rPr>
              <a:t>BÁO CÁO ĐỒ ÁN</a:t>
            </a:r>
          </a:p>
        </p:txBody>
      </p:sp>
      <p:sp>
        <p:nvSpPr>
          <p:cNvPr name="Freeform 11" id="11"/>
          <p:cNvSpPr/>
          <p:nvPr/>
        </p:nvSpPr>
        <p:spPr>
          <a:xfrm flipH="false" flipV="false" rot="0">
            <a:off x="12769424" y="2436835"/>
            <a:ext cx="806841" cy="564789"/>
          </a:xfrm>
          <a:custGeom>
            <a:avLst/>
            <a:gdLst/>
            <a:ahLst/>
            <a:cxnLst/>
            <a:rect r="r" b="b" t="t" l="l"/>
            <a:pathLst>
              <a:path h="564789" w="806841">
                <a:moveTo>
                  <a:pt x="0" y="0"/>
                </a:moveTo>
                <a:lnTo>
                  <a:pt x="806840" y="0"/>
                </a:lnTo>
                <a:lnTo>
                  <a:pt x="806840" y="564788"/>
                </a:lnTo>
                <a:lnTo>
                  <a:pt x="0" y="5647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4211574" y="1415172"/>
            <a:ext cx="3009626" cy="306958"/>
          </a:xfrm>
          <a:prstGeom prst="rect">
            <a:avLst/>
          </a:prstGeom>
        </p:spPr>
        <p:txBody>
          <a:bodyPr anchor="t" rtlCol="false" tIns="0" lIns="0" bIns="0" rIns="0">
            <a:spAutoFit/>
          </a:bodyPr>
          <a:lstStyle/>
          <a:p>
            <a:pPr algn="l">
              <a:lnSpc>
                <a:spcPts val="2413"/>
              </a:lnSpc>
            </a:pPr>
            <a:r>
              <a:rPr lang="en-US" sz="1900">
                <a:solidFill>
                  <a:srgbClr val="FFFFFF"/>
                </a:solidFill>
                <a:latin typeface="Aileron"/>
                <a:ea typeface="Aileron"/>
                <a:cs typeface="Aileron"/>
                <a:sym typeface="Aileron"/>
              </a:rPr>
              <a:t>www.reallygreatsite.com</a:t>
            </a:r>
          </a:p>
        </p:txBody>
      </p:sp>
      <p:sp>
        <p:nvSpPr>
          <p:cNvPr name="Freeform 13" id="13"/>
          <p:cNvSpPr/>
          <p:nvPr/>
        </p:nvSpPr>
        <p:spPr>
          <a:xfrm flipH="false" flipV="false" rot="0">
            <a:off x="2412807" y="8799767"/>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2412807" y="4860139"/>
            <a:ext cx="9057896" cy="1407659"/>
          </a:xfrm>
          <a:prstGeom prst="rect">
            <a:avLst/>
          </a:prstGeom>
        </p:spPr>
        <p:txBody>
          <a:bodyPr anchor="t" rtlCol="false" tIns="0" lIns="0" bIns="0" rIns="0">
            <a:spAutoFit/>
          </a:bodyPr>
          <a:lstStyle/>
          <a:p>
            <a:pPr algn="ctr">
              <a:lnSpc>
                <a:spcPts val="5671"/>
              </a:lnSpc>
            </a:pPr>
            <a:r>
              <a:rPr lang="en-US" sz="4050" b="true">
                <a:solidFill>
                  <a:srgbClr val="000000"/>
                </a:solidFill>
                <a:latin typeface="Noto Sans Bold"/>
                <a:ea typeface="Noto Sans Bold"/>
                <a:cs typeface="Noto Sans Bold"/>
                <a:sym typeface="Noto Sans Bold"/>
              </a:rPr>
              <a:t>Phân tích Nghỉ việc và Hiệu suất của nhân viên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77492" y="3111125"/>
            <a:ext cx="11301259" cy="5608250"/>
          </a:xfrm>
          <a:custGeom>
            <a:avLst/>
            <a:gdLst/>
            <a:ahLst/>
            <a:cxnLst/>
            <a:rect r="r" b="b" t="t" l="l"/>
            <a:pathLst>
              <a:path h="5608250" w="11301259">
                <a:moveTo>
                  <a:pt x="0" y="0"/>
                </a:moveTo>
                <a:lnTo>
                  <a:pt x="11301259" y="0"/>
                </a:lnTo>
                <a:lnTo>
                  <a:pt x="11301259" y="5608250"/>
                </a:lnTo>
                <a:lnTo>
                  <a:pt x="0" y="5608250"/>
                </a:lnTo>
                <a:lnTo>
                  <a:pt x="0" y="0"/>
                </a:lnTo>
                <a:close/>
              </a:path>
            </a:pathLst>
          </a:custGeom>
          <a:blipFill>
            <a:blip r:embed="rId6"/>
            <a:stretch>
              <a:fillRect l="0" t="0" r="0" b="0"/>
            </a:stretch>
          </a:blipFill>
        </p:spPr>
      </p:sp>
      <p:sp>
        <p:nvSpPr>
          <p:cNvPr name="TextBox 11" id="11"/>
          <p:cNvSpPr txBox="true"/>
          <p:nvPr/>
        </p:nvSpPr>
        <p:spPr>
          <a:xfrm rot="0">
            <a:off x="11724552" y="3109788"/>
            <a:ext cx="6336790" cy="5062662"/>
          </a:xfrm>
          <a:prstGeom prst="rect">
            <a:avLst/>
          </a:prstGeom>
        </p:spPr>
        <p:txBody>
          <a:bodyPr anchor="t" rtlCol="false" tIns="0" lIns="0" bIns="0" rIns="0">
            <a:spAutoFit/>
          </a:bodyPr>
          <a:lstStyle/>
          <a:p>
            <a:pPr algn="just">
              <a:lnSpc>
                <a:spcPts val="2880"/>
              </a:lnSpc>
            </a:pPr>
            <a:r>
              <a:rPr lang="en-US" sz="2057" b="true">
                <a:solidFill>
                  <a:srgbClr val="021828"/>
                </a:solidFill>
                <a:latin typeface="Aileron Bold"/>
                <a:ea typeface="Aileron Bold"/>
                <a:cs typeface="Aileron Bold"/>
                <a:sym typeface="Aileron Bold"/>
              </a:rPr>
              <a:t>- Thu nhập trung bình của nhóm chưa nghỉ việc luôn cao hơn nhóm đã nghỉ việc ở tất cả các mức độ hài lòng công việc. </a:t>
            </a:r>
          </a:p>
          <a:p>
            <a:pPr algn="just">
              <a:lnSpc>
                <a:spcPts val="2880"/>
              </a:lnSpc>
            </a:pPr>
            <a:r>
              <a:rPr lang="en-US" sz="2057" b="true">
                <a:solidFill>
                  <a:srgbClr val="021828"/>
                </a:solidFill>
                <a:latin typeface="Aileron Bold"/>
                <a:ea typeface="Aileron Bold"/>
                <a:cs typeface="Aileron Bold"/>
                <a:sym typeface="Aileron Bold"/>
              </a:rPr>
              <a:t>- Khi mức độ hài lòng công việc tăng lên, mức chênh lệch thu nhập giữa hai nhóm có xu hướng giảm xuống:</a:t>
            </a:r>
          </a:p>
          <a:p>
            <a:pPr algn="just">
              <a:lnSpc>
                <a:spcPts val="2880"/>
              </a:lnSpc>
            </a:pPr>
            <a:r>
              <a:rPr lang="en-US" sz="2057" b="true">
                <a:solidFill>
                  <a:srgbClr val="021828"/>
                </a:solidFill>
                <a:latin typeface="Aileron Bold"/>
                <a:ea typeface="Aileron Bold"/>
                <a:cs typeface="Aileron Bold"/>
                <a:sym typeface="Aileron Bold"/>
              </a:rPr>
              <a:t> * Mức độ hài lòng 1: Chênh lệch thu nhập lớn nhất. Nhóm chưa nghỉ việc có thu nhập trung bình cao hơn đáng kể so với nhóm đã nghỉ việc.</a:t>
            </a:r>
          </a:p>
          <a:p>
            <a:pPr algn="just">
              <a:lnSpc>
                <a:spcPts val="2880"/>
              </a:lnSpc>
            </a:pPr>
            <a:r>
              <a:rPr lang="en-US" sz="2057" b="true">
                <a:solidFill>
                  <a:srgbClr val="021828"/>
                </a:solidFill>
                <a:latin typeface="Aileron Bold"/>
                <a:ea typeface="Aileron Bold"/>
                <a:cs typeface="Aileron Bold"/>
                <a:sym typeface="Aileron Bold"/>
              </a:rPr>
              <a:t> * Mức độ hài lòng 2 và 3: Chênh lệch thu nhập vẫn tồn tại nhưng đã thu hẹp hơn so với mức 1.</a:t>
            </a:r>
          </a:p>
          <a:p>
            <a:pPr algn="just">
              <a:lnSpc>
                <a:spcPts val="2880"/>
              </a:lnSpc>
            </a:pPr>
            <a:r>
              <a:rPr lang="en-US" sz="2057" b="true">
                <a:solidFill>
                  <a:srgbClr val="021828"/>
                </a:solidFill>
                <a:latin typeface="Aileron Bold"/>
                <a:ea typeface="Aileron Bold"/>
                <a:cs typeface="Aileron Bold"/>
                <a:sym typeface="Aileron Bold"/>
              </a:rPr>
              <a:t> * Mức độ hài lòng 4: Chênh lệch thu nhập là nhỏ nhất.</a:t>
            </a:r>
          </a:p>
          <a:p>
            <a:pPr algn="just" marL="0" indent="0" lvl="0">
              <a:lnSpc>
                <a:spcPts val="2880"/>
              </a:lnSpc>
              <a:spcBef>
                <a:spcPct val="0"/>
              </a:spcBef>
            </a:pPr>
          </a:p>
        </p:txBody>
      </p:sp>
      <p:sp>
        <p:nvSpPr>
          <p:cNvPr name="TextBox 12" id="12"/>
          <p:cNvSpPr txBox="true"/>
          <p:nvPr/>
        </p:nvSpPr>
        <p:spPr>
          <a:xfrm rot="0">
            <a:off x="2854368" y="586492"/>
            <a:ext cx="14982592" cy="2884170"/>
          </a:xfrm>
          <a:prstGeom prst="rect">
            <a:avLst/>
          </a:prstGeom>
        </p:spPr>
        <p:txBody>
          <a:bodyPr anchor="t" rtlCol="false" tIns="0" lIns="0" bIns="0" rIns="0">
            <a:spAutoFit/>
          </a:bodyPr>
          <a:lstStyle/>
          <a:p>
            <a:pPr algn="l">
              <a:lnSpc>
                <a:spcPts val="5715"/>
              </a:lnSpc>
            </a:pPr>
            <a:r>
              <a:rPr lang="en-US" sz="4500" b="true">
                <a:solidFill>
                  <a:srgbClr val="0E2F5F"/>
                </a:solidFill>
                <a:latin typeface="Noto Sans Bold"/>
                <a:ea typeface="Noto Sans Bold"/>
                <a:cs typeface="Noto Sans Bold"/>
                <a:sym typeface="Noto Sans Bold"/>
              </a:rPr>
              <a:t>Câu hỏi 1: Mức thu nhập có thực sự là yếu tố quan trọng dẫn đến quyết định nghỉ việc không?</a:t>
            </a:r>
          </a:p>
          <a:p>
            <a:pPr algn="l">
              <a:lnSpc>
                <a:spcPts val="5715"/>
              </a:lnSpc>
            </a:pPr>
          </a:p>
          <a:p>
            <a:pPr algn="l" marL="0" indent="0" lvl="0">
              <a:lnSpc>
                <a:spcPts val="571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47058" y="2818470"/>
            <a:ext cx="8996450" cy="5364133"/>
          </a:xfrm>
          <a:custGeom>
            <a:avLst/>
            <a:gdLst/>
            <a:ahLst/>
            <a:cxnLst/>
            <a:rect r="r" b="b" t="t" l="l"/>
            <a:pathLst>
              <a:path h="5364133" w="8996450">
                <a:moveTo>
                  <a:pt x="0" y="0"/>
                </a:moveTo>
                <a:lnTo>
                  <a:pt x="8996450" y="0"/>
                </a:lnTo>
                <a:lnTo>
                  <a:pt x="8996450" y="5364133"/>
                </a:lnTo>
                <a:lnTo>
                  <a:pt x="0" y="5364133"/>
                </a:lnTo>
                <a:lnTo>
                  <a:pt x="0" y="0"/>
                </a:lnTo>
                <a:close/>
              </a:path>
            </a:pathLst>
          </a:custGeom>
          <a:blipFill>
            <a:blip r:embed="rId6"/>
            <a:stretch>
              <a:fillRect l="0" t="0" r="0" b="0"/>
            </a:stretch>
          </a:blipFill>
        </p:spPr>
      </p:sp>
      <p:sp>
        <p:nvSpPr>
          <p:cNvPr name="TextBox 11" id="11"/>
          <p:cNvSpPr txBox="true"/>
          <p:nvPr/>
        </p:nvSpPr>
        <p:spPr>
          <a:xfrm rot="0">
            <a:off x="9717698" y="3423037"/>
            <a:ext cx="8119262" cy="3520637"/>
          </a:xfrm>
          <a:prstGeom prst="rect">
            <a:avLst/>
          </a:prstGeom>
        </p:spPr>
        <p:txBody>
          <a:bodyPr anchor="t" rtlCol="false" tIns="0" lIns="0" bIns="0" rIns="0">
            <a:spAutoFit/>
          </a:bodyPr>
          <a:lstStyle/>
          <a:p>
            <a:pPr algn="just">
              <a:lnSpc>
                <a:spcPts val="2824"/>
              </a:lnSpc>
            </a:pPr>
            <a:r>
              <a:rPr lang="en-US" sz="2017" b="true">
                <a:solidFill>
                  <a:srgbClr val="021828"/>
                </a:solidFill>
                <a:latin typeface="Aileron Bold"/>
                <a:ea typeface="Aileron Bold"/>
                <a:cs typeface="Aileron Bold"/>
                <a:sym typeface="Aileron Bold"/>
              </a:rPr>
              <a:t>- Nhóm có thu nhập cao hơn nghỉ việc nhiều hơn: Ở các vị trí Research Director (17.8%), Healthcare Representative (12.8%), và Sales Executive (9.1%), những người nghỉ việc có thu nhập trung bình cao hơn đáng kể so với những người ở lại. </a:t>
            </a:r>
          </a:p>
          <a:p>
            <a:pPr algn="just">
              <a:lnSpc>
                <a:spcPts val="2824"/>
              </a:lnSpc>
            </a:pPr>
            <a:r>
              <a:rPr lang="en-US" sz="2017" b="true">
                <a:solidFill>
                  <a:srgbClr val="021828"/>
                </a:solidFill>
                <a:latin typeface="Aileron Bold"/>
                <a:ea typeface="Aileron Bold"/>
                <a:cs typeface="Aileron Bold"/>
                <a:sym typeface="Aileron Bold"/>
              </a:rPr>
              <a:t>- Nhóm có thu nhập thấp hơn nghỉ việc nhiều hơn: Ở các vị trí Research Scientist (-19.7%), Sales Representative (-18.3%), Human Resources (-18.2%), Laboratory Technician (-14.3%), và Manager (-2.4%), những người nghỉ việc có thu nhập trung bình thấp hơn so với những người ở lại.</a:t>
            </a:r>
          </a:p>
          <a:p>
            <a:pPr algn="just" marL="0" indent="0" lvl="0">
              <a:lnSpc>
                <a:spcPts val="2824"/>
              </a:lnSpc>
              <a:spcBef>
                <a:spcPct val="0"/>
              </a:spcBef>
            </a:pPr>
          </a:p>
        </p:txBody>
      </p:sp>
      <p:sp>
        <p:nvSpPr>
          <p:cNvPr name="TextBox 12" id="12"/>
          <p:cNvSpPr txBox="true"/>
          <p:nvPr/>
        </p:nvSpPr>
        <p:spPr>
          <a:xfrm rot="0">
            <a:off x="2854368" y="586492"/>
            <a:ext cx="14982592" cy="2884170"/>
          </a:xfrm>
          <a:prstGeom prst="rect">
            <a:avLst/>
          </a:prstGeom>
        </p:spPr>
        <p:txBody>
          <a:bodyPr anchor="t" rtlCol="false" tIns="0" lIns="0" bIns="0" rIns="0">
            <a:spAutoFit/>
          </a:bodyPr>
          <a:lstStyle/>
          <a:p>
            <a:pPr algn="l">
              <a:lnSpc>
                <a:spcPts val="5715"/>
              </a:lnSpc>
            </a:pPr>
            <a:r>
              <a:rPr lang="en-US" sz="4500" b="true">
                <a:solidFill>
                  <a:srgbClr val="0E2F5F"/>
                </a:solidFill>
                <a:latin typeface="Noto Sans Bold"/>
                <a:ea typeface="Noto Sans Bold"/>
                <a:cs typeface="Noto Sans Bold"/>
                <a:sym typeface="Noto Sans Bold"/>
              </a:rPr>
              <a:t>Câu hỏi 1: Mức thu nhập có thực sự là yếu tố quan trọng dẫn đến quyết định nghỉ việc không?</a:t>
            </a:r>
          </a:p>
          <a:p>
            <a:pPr algn="l">
              <a:lnSpc>
                <a:spcPts val="5715"/>
              </a:lnSpc>
            </a:pPr>
          </a:p>
          <a:p>
            <a:pPr algn="l" marL="0" indent="0" lvl="0">
              <a:lnSpc>
                <a:spcPts val="5715"/>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854368" y="586492"/>
            <a:ext cx="14982592" cy="2884170"/>
          </a:xfrm>
          <a:prstGeom prst="rect">
            <a:avLst/>
          </a:prstGeom>
        </p:spPr>
        <p:txBody>
          <a:bodyPr anchor="t" rtlCol="false" tIns="0" lIns="0" bIns="0" rIns="0">
            <a:spAutoFit/>
          </a:bodyPr>
          <a:lstStyle/>
          <a:p>
            <a:pPr algn="l">
              <a:lnSpc>
                <a:spcPts val="5715"/>
              </a:lnSpc>
            </a:pPr>
            <a:r>
              <a:rPr lang="en-US" sz="4500" b="true">
                <a:solidFill>
                  <a:srgbClr val="0E2F5F"/>
                </a:solidFill>
                <a:latin typeface="Noto Sans Bold"/>
                <a:ea typeface="Noto Sans Bold"/>
                <a:cs typeface="Noto Sans Bold"/>
                <a:sym typeface="Noto Sans Bold"/>
              </a:rPr>
              <a:t>Câu hỏi 2: Môi trường làm việc ảnh hưởng như thế nào đến tỷ lệ nghỉ việc của nhân viên trong tổ chức?</a:t>
            </a:r>
          </a:p>
          <a:p>
            <a:pPr algn="l">
              <a:lnSpc>
                <a:spcPts val="5715"/>
              </a:lnSpc>
            </a:pPr>
          </a:p>
          <a:p>
            <a:pPr algn="l" marL="0" indent="0" lvl="0">
              <a:lnSpc>
                <a:spcPts val="5715"/>
              </a:lnSpc>
              <a:spcBef>
                <a:spcPct val="0"/>
              </a:spcBef>
            </a:pPr>
          </a:p>
        </p:txBody>
      </p:sp>
      <p:sp>
        <p:nvSpPr>
          <p:cNvPr name="TextBox 10" id="10"/>
          <p:cNvSpPr txBox="true"/>
          <p:nvPr/>
        </p:nvSpPr>
        <p:spPr>
          <a:xfrm rot="0">
            <a:off x="2029613" y="3883999"/>
            <a:ext cx="6456614" cy="4035118"/>
          </a:xfrm>
          <a:prstGeom prst="rect">
            <a:avLst/>
          </a:prstGeom>
        </p:spPr>
        <p:txBody>
          <a:bodyPr anchor="t" rtlCol="false" tIns="0" lIns="0" bIns="0" rIns="0">
            <a:spAutoFit/>
          </a:bodyPr>
          <a:lstStyle/>
          <a:p>
            <a:pPr algn="just">
              <a:lnSpc>
                <a:spcPts val="4032"/>
              </a:lnSpc>
            </a:pPr>
            <a:r>
              <a:rPr lang="en-US" sz="2880" b="true">
                <a:solidFill>
                  <a:srgbClr val="021828"/>
                </a:solidFill>
                <a:latin typeface="Noto Sans Bold"/>
                <a:ea typeface="Noto Sans Bold"/>
                <a:cs typeface="Noto Sans Bold"/>
                <a:sym typeface="Noto Sans Bold"/>
              </a:rPr>
              <a:t>Mục tiêu:</a:t>
            </a:r>
          </a:p>
          <a:p>
            <a:pPr algn="just">
              <a:lnSpc>
                <a:spcPts val="4032"/>
              </a:lnSpc>
            </a:pPr>
            <a:r>
              <a:rPr lang="en-US" sz="2880" b="true">
                <a:solidFill>
                  <a:srgbClr val="021828"/>
                </a:solidFill>
                <a:latin typeface="Noto Sans Bold"/>
                <a:ea typeface="Noto Sans Bold"/>
                <a:cs typeface="Noto Sans Bold"/>
                <a:sym typeface="Noto Sans Bold"/>
              </a:rPr>
              <a:t>- Đánh giá các tác động của môi trường làm việc đến tỷ lệ nghỉ việc của nhân viên.</a:t>
            </a:r>
          </a:p>
          <a:p>
            <a:pPr algn="just">
              <a:lnSpc>
                <a:spcPts val="4032"/>
              </a:lnSpc>
            </a:pPr>
            <a:r>
              <a:rPr lang="en-US" sz="2880" b="true">
                <a:solidFill>
                  <a:srgbClr val="021828"/>
                </a:solidFill>
                <a:latin typeface="Noto Sans Bold"/>
                <a:ea typeface="Noto Sans Bold"/>
                <a:cs typeface="Noto Sans Bold"/>
                <a:sym typeface="Noto Sans Bold"/>
              </a:rPr>
              <a:t>- Phân tích các yếu tố trong môi trường làm việc cần cải thiện để nâng cao hiệu quả công việc.</a:t>
            </a:r>
          </a:p>
          <a:p>
            <a:pPr algn="just" marL="0" indent="0" lvl="0">
              <a:lnSpc>
                <a:spcPts val="4032"/>
              </a:lnSpc>
              <a:spcBef>
                <a:spcPct val="0"/>
              </a:spcBef>
            </a:pPr>
          </a:p>
        </p:txBody>
      </p:sp>
      <p:sp>
        <p:nvSpPr>
          <p:cNvPr name="Freeform 11" id="11"/>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9717698" y="3980650"/>
            <a:ext cx="8119262" cy="3938467"/>
          </a:xfrm>
          <a:prstGeom prst="rect">
            <a:avLst/>
          </a:prstGeom>
        </p:spPr>
        <p:txBody>
          <a:bodyPr anchor="t" rtlCol="false" tIns="0" lIns="0" bIns="0" rIns="0">
            <a:spAutoFit/>
          </a:bodyPr>
          <a:lstStyle/>
          <a:p>
            <a:pPr algn="just">
              <a:lnSpc>
                <a:spcPts val="3944"/>
              </a:lnSpc>
            </a:pPr>
            <a:r>
              <a:rPr lang="en-US" sz="2817" b="true">
                <a:solidFill>
                  <a:srgbClr val="021828"/>
                </a:solidFill>
                <a:latin typeface="Noto Sans Bold"/>
                <a:ea typeface="Noto Sans Bold"/>
                <a:cs typeface="Noto Sans Bold"/>
                <a:sym typeface="Noto Sans Bold"/>
              </a:rPr>
              <a:t>Các bước phân tích:</a:t>
            </a:r>
          </a:p>
          <a:p>
            <a:pPr algn="just">
              <a:lnSpc>
                <a:spcPts val="3944"/>
              </a:lnSpc>
            </a:pPr>
            <a:r>
              <a:rPr lang="en-US" sz="2817" b="true">
                <a:solidFill>
                  <a:srgbClr val="021828"/>
                </a:solidFill>
                <a:latin typeface="Noto Sans Bold"/>
                <a:ea typeface="Noto Sans Bold"/>
                <a:cs typeface="Noto Sans Bold"/>
                <a:sym typeface="Noto Sans Bold"/>
              </a:rPr>
              <a:t>- Tỷ lệ nghỉ việc theo mức độ hài lòng về các mối quan hệ tại nơi làm việc.</a:t>
            </a:r>
          </a:p>
          <a:p>
            <a:pPr algn="just">
              <a:lnSpc>
                <a:spcPts val="3944"/>
              </a:lnSpc>
            </a:pPr>
            <a:r>
              <a:rPr lang="en-US" sz="2817" b="true">
                <a:solidFill>
                  <a:srgbClr val="021828"/>
                </a:solidFill>
                <a:latin typeface="Noto Sans Bold"/>
                <a:ea typeface="Noto Sans Bold"/>
                <a:cs typeface="Noto Sans Bold"/>
                <a:sym typeface="Noto Sans Bold"/>
              </a:rPr>
              <a:t>- Tỷ lệ nghỉ việc theo từng vai trò công việc.</a:t>
            </a:r>
          </a:p>
          <a:p>
            <a:pPr algn="just">
              <a:lnSpc>
                <a:spcPts val="3944"/>
              </a:lnSpc>
            </a:pPr>
            <a:r>
              <a:rPr lang="en-US" sz="2817" b="true">
                <a:solidFill>
                  <a:srgbClr val="021828"/>
                </a:solidFill>
                <a:latin typeface="Noto Sans Bold"/>
                <a:ea typeface="Noto Sans Bold"/>
                <a:cs typeface="Noto Sans Bold"/>
                <a:sym typeface="Noto Sans Bold"/>
              </a:rPr>
              <a:t>- Mức độ hài lòng với môi trường làm việc theo từng vai trò công việc.</a:t>
            </a:r>
          </a:p>
          <a:p>
            <a:pPr algn="just">
              <a:lnSpc>
                <a:spcPts val="3944"/>
              </a:lnSpc>
            </a:pPr>
          </a:p>
          <a:p>
            <a:pPr algn="just" marL="0" indent="0" lvl="0">
              <a:lnSpc>
                <a:spcPts val="3944"/>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47058" y="3458329"/>
            <a:ext cx="8955534" cy="5339737"/>
          </a:xfrm>
          <a:custGeom>
            <a:avLst/>
            <a:gdLst/>
            <a:ahLst/>
            <a:cxnLst/>
            <a:rect r="r" b="b" t="t" l="l"/>
            <a:pathLst>
              <a:path h="5339737" w="8955534">
                <a:moveTo>
                  <a:pt x="0" y="0"/>
                </a:moveTo>
                <a:lnTo>
                  <a:pt x="8955534" y="0"/>
                </a:lnTo>
                <a:lnTo>
                  <a:pt x="8955534" y="5339738"/>
                </a:lnTo>
                <a:lnTo>
                  <a:pt x="0" y="5339738"/>
                </a:lnTo>
                <a:lnTo>
                  <a:pt x="0" y="0"/>
                </a:lnTo>
                <a:close/>
              </a:path>
            </a:pathLst>
          </a:custGeom>
          <a:blipFill>
            <a:blip r:embed="rId6"/>
            <a:stretch>
              <a:fillRect l="0" t="0" r="0" b="0"/>
            </a:stretch>
          </a:blipFill>
        </p:spPr>
      </p:sp>
      <p:sp>
        <p:nvSpPr>
          <p:cNvPr name="TextBox 11" id="11"/>
          <p:cNvSpPr txBox="true"/>
          <p:nvPr/>
        </p:nvSpPr>
        <p:spPr>
          <a:xfrm rot="0">
            <a:off x="9717698" y="3704492"/>
            <a:ext cx="8119262" cy="3168212"/>
          </a:xfrm>
          <a:prstGeom prst="rect">
            <a:avLst/>
          </a:prstGeom>
        </p:spPr>
        <p:txBody>
          <a:bodyPr anchor="t" rtlCol="false" tIns="0" lIns="0" bIns="0" rIns="0">
            <a:spAutoFit/>
          </a:bodyPr>
          <a:lstStyle/>
          <a:p>
            <a:pPr algn="just">
              <a:lnSpc>
                <a:spcPts val="2824"/>
              </a:lnSpc>
            </a:pPr>
            <a:r>
              <a:rPr lang="en-US" sz="2017" b="true">
                <a:solidFill>
                  <a:srgbClr val="021828"/>
                </a:solidFill>
                <a:latin typeface="Aileron Bold"/>
                <a:ea typeface="Aileron Bold"/>
                <a:cs typeface="Aileron Bold"/>
                <a:sym typeface="Aileron Bold"/>
              </a:rPr>
              <a:t>Tỷ lệ nghỉ việc (Yes) thấp hơn ở những nhóm có mức độ hài lòng cao hơn:</a:t>
            </a:r>
          </a:p>
          <a:p>
            <a:pPr algn="just">
              <a:lnSpc>
                <a:spcPts val="2824"/>
              </a:lnSpc>
            </a:pPr>
            <a:r>
              <a:rPr lang="en-US" sz="2017" b="true">
                <a:solidFill>
                  <a:srgbClr val="021828"/>
                </a:solidFill>
                <a:latin typeface="Aileron Bold"/>
                <a:ea typeface="Aileron Bold"/>
                <a:cs typeface="Aileron Bold"/>
                <a:sym typeface="Aileron Bold"/>
              </a:rPr>
              <a:t>- Nhóm có mức độ hài lòng về mối quan hệ là 1 (thấp nhất) có tỷ lệ nghỉ việc cao nhất (20.65%).</a:t>
            </a:r>
          </a:p>
          <a:p>
            <a:pPr algn="just">
              <a:lnSpc>
                <a:spcPts val="2824"/>
              </a:lnSpc>
            </a:pPr>
            <a:r>
              <a:rPr lang="en-US" sz="2017" b="true">
                <a:solidFill>
                  <a:srgbClr val="021828"/>
                </a:solidFill>
                <a:latin typeface="Aileron Bold"/>
                <a:ea typeface="Aileron Bold"/>
                <a:cs typeface="Aileron Bold"/>
                <a:sym typeface="Aileron Bold"/>
              </a:rPr>
              <a:t>- Nhóm có mức độ hài lòng về mối quan hệ là 2, 3 và 4 (cao hơn) có tỷ lệ nghỉ việc thấp hơn và tương đương nhau (lần lượt là 14.85%, 15.47%, và 14.81%).</a:t>
            </a:r>
          </a:p>
          <a:p>
            <a:pPr algn="just">
              <a:lnSpc>
                <a:spcPts val="2824"/>
              </a:lnSpc>
            </a:pPr>
          </a:p>
          <a:p>
            <a:pPr algn="just" marL="0" indent="0" lvl="0">
              <a:lnSpc>
                <a:spcPts val="2824"/>
              </a:lnSpc>
              <a:spcBef>
                <a:spcPct val="0"/>
              </a:spcBef>
            </a:pPr>
          </a:p>
        </p:txBody>
      </p:sp>
      <p:sp>
        <p:nvSpPr>
          <p:cNvPr name="TextBox 12" id="12"/>
          <p:cNvSpPr txBox="true"/>
          <p:nvPr/>
        </p:nvSpPr>
        <p:spPr>
          <a:xfrm rot="0">
            <a:off x="2854368" y="586492"/>
            <a:ext cx="14982592" cy="2884170"/>
          </a:xfrm>
          <a:prstGeom prst="rect">
            <a:avLst/>
          </a:prstGeom>
        </p:spPr>
        <p:txBody>
          <a:bodyPr anchor="t" rtlCol="false" tIns="0" lIns="0" bIns="0" rIns="0">
            <a:spAutoFit/>
          </a:bodyPr>
          <a:lstStyle/>
          <a:p>
            <a:pPr algn="l">
              <a:lnSpc>
                <a:spcPts val="5715"/>
              </a:lnSpc>
            </a:pPr>
            <a:r>
              <a:rPr lang="en-US" sz="4500" b="true">
                <a:solidFill>
                  <a:srgbClr val="0E2F5F"/>
                </a:solidFill>
                <a:latin typeface="Noto Sans Bold"/>
                <a:ea typeface="Noto Sans Bold"/>
                <a:cs typeface="Noto Sans Bold"/>
                <a:sym typeface="Noto Sans Bold"/>
              </a:rPr>
              <a:t>Câu hỏi 2: Môi trường làm việc ảnh hưởng như thế nào đến tỷ lệ nghỉ việc của nhân viên trong tổ chức?</a:t>
            </a:r>
          </a:p>
          <a:p>
            <a:pPr algn="l">
              <a:lnSpc>
                <a:spcPts val="5715"/>
              </a:lnSpc>
            </a:pPr>
          </a:p>
          <a:p>
            <a:pPr algn="l" marL="0" indent="0" lvl="0">
              <a:lnSpc>
                <a:spcPts val="5715"/>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32296" y="3561150"/>
            <a:ext cx="9554968" cy="5697150"/>
          </a:xfrm>
          <a:custGeom>
            <a:avLst/>
            <a:gdLst/>
            <a:ahLst/>
            <a:cxnLst/>
            <a:rect r="r" b="b" t="t" l="l"/>
            <a:pathLst>
              <a:path h="5697150" w="9554968">
                <a:moveTo>
                  <a:pt x="0" y="0"/>
                </a:moveTo>
                <a:lnTo>
                  <a:pt x="9554968" y="0"/>
                </a:lnTo>
                <a:lnTo>
                  <a:pt x="9554968" y="5697150"/>
                </a:lnTo>
                <a:lnTo>
                  <a:pt x="0" y="5697150"/>
                </a:lnTo>
                <a:lnTo>
                  <a:pt x="0" y="0"/>
                </a:lnTo>
                <a:close/>
              </a:path>
            </a:pathLst>
          </a:custGeom>
          <a:blipFill>
            <a:blip r:embed="rId6"/>
            <a:stretch>
              <a:fillRect l="0" t="0" r="0" b="0"/>
            </a:stretch>
          </a:blipFill>
        </p:spPr>
      </p:sp>
      <p:sp>
        <p:nvSpPr>
          <p:cNvPr name="TextBox 11" id="11"/>
          <p:cNvSpPr txBox="true"/>
          <p:nvPr/>
        </p:nvSpPr>
        <p:spPr>
          <a:xfrm rot="0">
            <a:off x="10113352" y="3780587"/>
            <a:ext cx="7723607" cy="4225487"/>
          </a:xfrm>
          <a:prstGeom prst="rect">
            <a:avLst/>
          </a:prstGeom>
        </p:spPr>
        <p:txBody>
          <a:bodyPr anchor="t" rtlCol="false" tIns="0" lIns="0" bIns="0" rIns="0">
            <a:spAutoFit/>
          </a:bodyPr>
          <a:lstStyle/>
          <a:p>
            <a:pPr algn="just">
              <a:lnSpc>
                <a:spcPts val="2824"/>
              </a:lnSpc>
            </a:pPr>
            <a:r>
              <a:rPr lang="en-US" sz="2017" b="true">
                <a:solidFill>
                  <a:srgbClr val="021828"/>
                </a:solidFill>
                <a:latin typeface="Aileron Bold"/>
                <a:ea typeface="Aileron Bold"/>
                <a:cs typeface="Aileron Bold"/>
                <a:sym typeface="Aileron Bold"/>
              </a:rPr>
              <a:t>Biểu đồ tỷ lệ nghỉ việc theo từng vai trò công việc cho thấy sự khác biệt lớn về tỷ lệ nghỉ việc giữa các vị trí. Các vị trí chịu áp lực cao như Sales Representative và Sales Executive có tỷ lệ nghỉ việc cao, lần lượt là 39.8% và 17.5%, có thể do áp lực công việc lớn, mức độ hài lòng thấp với công việc. </a:t>
            </a:r>
          </a:p>
          <a:p>
            <a:pPr algn="just">
              <a:lnSpc>
                <a:spcPts val="2824"/>
              </a:lnSpc>
            </a:pPr>
          </a:p>
          <a:p>
            <a:pPr algn="just">
              <a:lnSpc>
                <a:spcPts val="2824"/>
              </a:lnSpc>
            </a:pPr>
            <a:r>
              <a:rPr lang="en-US" sz="2017" b="true">
                <a:solidFill>
                  <a:srgbClr val="021828"/>
                </a:solidFill>
                <a:latin typeface="Aileron Bold"/>
                <a:ea typeface="Aileron Bold"/>
                <a:cs typeface="Aileron Bold"/>
                <a:sym typeface="Aileron Bold"/>
              </a:rPr>
              <a:t>Ngược lại, các vị trí quản lý như Manager, Healthcare Representative và Manufacturing Director có tỷ lệ nghỉ việc thấp hơn, đều dưới 7%, cho thấy tổ chức thực hiện quản lý nhân sự, giữ chân nhân tài tốt với các vai trò này.</a:t>
            </a:r>
          </a:p>
          <a:p>
            <a:pPr algn="just">
              <a:lnSpc>
                <a:spcPts val="2824"/>
              </a:lnSpc>
            </a:pPr>
          </a:p>
          <a:p>
            <a:pPr algn="just" marL="0" indent="0" lvl="0">
              <a:lnSpc>
                <a:spcPts val="2824"/>
              </a:lnSpc>
              <a:spcBef>
                <a:spcPct val="0"/>
              </a:spcBef>
            </a:pPr>
          </a:p>
        </p:txBody>
      </p:sp>
      <p:sp>
        <p:nvSpPr>
          <p:cNvPr name="TextBox 12" id="12"/>
          <p:cNvSpPr txBox="true"/>
          <p:nvPr/>
        </p:nvSpPr>
        <p:spPr>
          <a:xfrm rot="0">
            <a:off x="2854368" y="586492"/>
            <a:ext cx="14982592" cy="2884170"/>
          </a:xfrm>
          <a:prstGeom prst="rect">
            <a:avLst/>
          </a:prstGeom>
        </p:spPr>
        <p:txBody>
          <a:bodyPr anchor="t" rtlCol="false" tIns="0" lIns="0" bIns="0" rIns="0">
            <a:spAutoFit/>
          </a:bodyPr>
          <a:lstStyle/>
          <a:p>
            <a:pPr algn="l">
              <a:lnSpc>
                <a:spcPts val="5715"/>
              </a:lnSpc>
            </a:pPr>
            <a:r>
              <a:rPr lang="en-US" sz="4500" b="true">
                <a:solidFill>
                  <a:srgbClr val="0E2F5F"/>
                </a:solidFill>
                <a:latin typeface="Noto Sans Bold"/>
                <a:ea typeface="Noto Sans Bold"/>
                <a:cs typeface="Noto Sans Bold"/>
                <a:sym typeface="Noto Sans Bold"/>
              </a:rPr>
              <a:t>Câu hỏi 2: Môi trường làm việc ảnh hưởng như thế nào đến tỷ lệ nghỉ việc của nhân viên trong tổ chức?</a:t>
            </a:r>
          </a:p>
          <a:p>
            <a:pPr algn="l">
              <a:lnSpc>
                <a:spcPts val="5715"/>
              </a:lnSpc>
            </a:pPr>
          </a:p>
          <a:p>
            <a:pPr algn="l" marL="0" indent="0" lvl="0">
              <a:lnSpc>
                <a:spcPts val="5715"/>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92615" y="2839165"/>
            <a:ext cx="9522910" cy="5701842"/>
          </a:xfrm>
          <a:custGeom>
            <a:avLst/>
            <a:gdLst/>
            <a:ahLst/>
            <a:cxnLst/>
            <a:rect r="r" b="b" t="t" l="l"/>
            <a:pathLst>
              <a:path h="5701842" w="9522910">
                <a:moveTo>
                  <a:pt x="0" y="0"/>
                </a:moveTo>
                <a:lnTo>
                  <a:pt x="9522910" y="0"/>
                </a:lnTo>
                <a:lnTo>
                  <a:pt x="9522910" y="5701843"/>
                </a:lnTo>
                <a:lnTo>
                  <a:pt x="0" y="5701843"/>
                </a:lnTo>
                <a:lnTo>
                  <a:pt x="0" y="0"/>
                </a:lnTo>
                <a:close/>
              </a:path>
            </a:pathLst>
          </a:custGeom>
          <a:blipFill>
            <a:blip r:embed="rId6"/>
            <a:stretch>
              <a:fillRect l="0" t="0" r="0" b="0"/>
            </a:stretch>
          </a:blipFill>
        </p:spPr>
      </p:sp>
      <p:sp>
        <p:nvSpPr>
          <p:cNvPr name="TextBox 11" id="11"/>
          <p:cNvSpPr txBox="true"/>
          <p:nvPr/>
        </p:nvSpPr>
        <p:spPr>
          <a:xfrm rot="0">
            <a:off x="10081877" y="3308103"/>
            <a:ext cx="7921434" cy="5282762"/>
          </a:xfrm>
          <a:prstGeom prst="rect">
            <a:avLst/>
          </a:prstGeom>
        </p:spPr>
        <p:txBody>
          <a:bodyPr anchor="t" rtlCol="false" tIns="0" lIns="0" bIns="0" rIns="0">
            <a:spAutoFit/>
          </a:bodyPr>
          <a:lstStyle/>
          <a:p>
            <a:pPr algn="just">
              <a:lnSpc>
                <a:spcPts val="2824"/>
              </a:lnSpc>
            </a:pPr>
            <a:r>
              <a:rPr lang="en-US" sz="2017" b="true">
                <a:solidFill>
                  <a:srgbClr val="021828"/>
                </a:solidFill>
                <a:latin typeface="Aileron Bold"/>
                <a:ea typeface="Aileron Bold"/>
                <a:cs typeface="Aileron Bold"/>
                <a:sym typeface="Aileron Bold"/>
              </a:rPr>
              <a:t>Biểu đồ mức độ hài lòng với môi trường làm việc cho thấy sự tương quan đáng kể giữa mức độ hài lòng và trạng thái nghỉ việc. Nhìn chung, nhân viên không nghỉ việc có mức độ hài lòng cao hơn đáng kể so với nhóm nghỉ việc ở hầu hết các vai trò, ngoại trừ Research Director.</a:t>
            </a:r>
          </a:p>
          <a:p>
            <a:pPr algn="just">
              <a:lnSpc>
                <a:spcPts val="2824"/>
              </a:lnSpc>
            </a:pPr>
          </a:p>
          <a:p>
            <a:pPr algn="just">
              <a:lnSpc>
                <a:spcPts val="2824"/>
              </a:lnSpc>
            </a:pPr>
            <a:r>
              <a:rPr lang="en-US" sz="2017" b="true">
                <a:solidFill>
                  <a:srgbClr val="021828"/>
                </a:solidFill>
                <a:latin typeface="Aileron Bold"/>
                <a:ea typeface="Aileron Bold"/>
                <a:cs typeface="Aileron Bold"/>
                <a:sym typeface="Aileron Bold"/>
              </a:rPr>
              <a:t>Tuy nhiên, mức độ tác động của sự hài lòng với môi trường làm việc lên quyết định nghỉ việc có sự khác biệt giữa các vai trò. Ở vị trí Manager, mức độ hài lòng thấp (1.8 trên thang 4 ở nhóm nghỉ việc) có thể xuất phát từ áp lực công việc cao.</a:t>
            </a:r>
          </a:p>
          <a:p>
            <a:pPr algn="just">
              <a:lnSpc>
                <a:spcPts val="2824"/>
              </a:lnSpc>
            </a:pPr>
          </a:p>
          <a:p>
            <a:pPr algn="just">
              <a:lnSpc>
                <a:spcPts val="2824"/>
              </a:lnSpc>
            </a:pPr>
            <a:r>
              <a:rPr lang="en-US" sz="2017" b="true">
                <a:solidFill>
                  <a:srgbClr val="021828"/>
                </a:solidFill>
                <a:latin typeface="Aileron Bold"/>
                <a:ea typeface="Aileron Bold"/>
                <a:cs typeface="Aileron Bold"/>
                <a:sym typeface="Aileron Bold"/>
              </a:rPr>
              <a:t>Đối với Sales Representative và Sales Executive, dù mức độ hài lòng của nhóm nghỉ việc không thấp hơn nhiều so với các vai trò khác, nhưng tỷ lệ nghỉ việc vẫn cao.</a:t>
            </a:r>
          </a:p>
          <a:p>
            <a:pPr algn="just" marL="0" indent="0" lvl="0">
              <a:lnSpc>
                <a:spcPts val="2824"/>
              </a:lnSpc>
              <a:spcBef>
                <a:spcPct val="0"/>
              </a:spcBef>
            </a:pPr>
          </a:p>
        </p:txBody>
      </p:sp>
      <p:sp>
        <p:nvSpPr>
          <p:cNvPr name="TextBox 12" id="12"/>
          <p:cNvSpPr txBox="true"/>
          <p:nvPr/>
        </p:nvSpPr>
        <p:spPr>
          <a:xfrm rot="0">
            <a:off x="2854368" y="586492"/>
            <a:ext cx="14982592" cy="2884170"/>
          </a:xfrm>
          <a:prstGeom prst="rect">
            <a:avLst/>
          </a:prstGeom>
        </p:spPr>
        <p:txBody>
          <a:bodyPr anchor="t" rtlCol="false" tIns="0" lIns="0" bIns="0" rIns="0">
            <a:spAutoFit/>
          </a:bodyPr>
          <a:lstStyle/>
          <a:p>
            <a:pPr algn="l">
              <a:lnSpc>
                <a:spcPts val="5715"/>
              </a:lnSpc>
            </a:pPr>
            <a:r>
              <a:rPr lang="en-US" sz="4500" b="true">
                <a:solidFill>
                  <a:srgbClr val="0E2F5F"/>
                </a:solidFill>
                <a:latin typeface="Noto Sans Bold"/>
                <a:ea typeface="Noto Sans Bold"/>
                <a:cs typeface="Noto Sans Bold"/>
                <a:sym typeface="Noto Sans Bold"/>
              </a:rPr>
              <a:t>Câu hỏi 2: Môi trường làm việc ảnh hưởng như thế nào đến tỷ lệ nghỉ việc của nhân viên trong tổ chức?</a:t>
            </a:r>
          </a:p>
          <a:p>
            <a:pPr algn="l">
              <a:lnSpc>
                <a:spcPts val="5715"/>
              </a:lnSpc>
            </a:pPr>
          </a:p>
          <a:p>
            <a:pPr algn="l" marL="0" indent="0" lvl="0">
              <a:lnSpc>
                <a:spcPts val="5715"/>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549995" y="1009650"/>
            <a:ext cx="14709305" cy="1860169"/>
          </a:xfrm>
          <a:prstGeom prst="rect">
            <a:avLst/>
          </a:prstGeom>
        </p:spPr>
        <p:txBody>
          <a:bodyPr anchor="t" rtlCol="false" tIns="0" lIns="0" bIns="0" rIns="0">
            <a:spAutoFit/>
          </a:bodyPr>
          <a:lstStyle/>
          <a:p>
            <a:pPr algn="just" marL="0" indent="0" lvl="0">
              <a:lnSpc>
                <a:spcPts val="3683"/>
              </a:lnSpc>
              <a:spcBef>
                <a:spcPct val="0"/>
              </a:spcBef>
            </a:pPr>
            <a:r>
              <a:rPr lang="en-US" b="true" sz="2900">
                <a:solidFill>
                  <a:srgbClr val="0E2F5F"/>
                </a:solidFill>
                <a:latin typeface="Noto Sans Bold"/>
                <a:ea typeface="Noto Sans Bold"/>
                <a:cs typeface="Noto Sans Bold"/>
                <a:sym typeface="Noto Sans Bold"/>
              </a:rPr>
              <a:t>Câu hỏi 3: Trong các nhóm nhân viên được phân loại theo trình độ học vấn (Education Level), mức độ đào tạo (TrainingTimesLastYear) và các cơ hội phát triển (StockOptionLevel) được phân bổ như thế nào, và những yếu tố này có ảnh hưởng ra sao đến tỷ lệ nghỉ việc của công ty?</a:t>
            </a:r>
          </a:p>
        </p:txBody>
      </p:sp>
      <p:sp>
        <p:nvSpPr>
          <p:cNvPr name="TextBox 11" id="11"/>
          <p:cNvSpPr txBox="true"/>
          <p:nvPr/>
        </p:nvSpPr>
        <p:spPr>
          <a:xfrm rot="0">
            <a:off x="1617182" y="3991321"/>
            <a:ext cx="8663609" cy="4612639"/>
          </a:xfrm>
          <a:prstGeom prst="rect">
            <a:avLst/>
          </a:prstGeom>
        </p:spPr>
        <p:txBody>
          <a:bodyPr anchor="t" rtlCol="false" tIns="0" lIns="0" bIns="0" rIns="0">
            <a:spAutoFit/>
          </a:bodyPr>
          <a:lstStyle/>
          <a:p>
            <a:pPr algn="just">
              <a:lnSpc>
                <a:spcPts val="4060"/>
              </a:lnSpc>
            </a:pPr>
            <a:r>
              <a:rPr lang="en-US" sz="2900" b="true">
                <a:solidFill>
                  <a:srgbClr val="0E2F5F"/>
                </a:solidFill>
                <a:latin typeface="Noto Sans Bold"/>
                <a:ea typeface="Noto Sans Bold"/>
                <a:cs typeface="Noto Sans Bold"/>
                <a:sym typeface="Noto Sans Bold"/>
              </a:rPr>
              <a:t>Mục tiêu:</a:t>
            </a:r>
          </a:p>
          <a:p>
            <a:pPr algn="just">
              <a:lnSpc>
                <a:spcPts val="4060"/>
              </a:lnSpc>
            </a:pPr>
            <a:r>
              <a:rPr lang="en-US" sz="2900" b="true">
                <a:solidFill>
                  <a:srgbClr val="0E2F5F"/>
                </a:solidFill>
                <a:latin typeface="Noto Sans Bold"/>
                <a:ea typeface="Noto Sans Bold"/>
                <a:cs typeface="Noto Sans Bold"/>
                <a:sym typeface="Noto Sans Bold"/>
              </a:rPr>
              <a:t>- Xác định mối quan hệ giữa trình độ học vấn và số lần đào tạo, quyền chọn cổ phiếu.</a:t>
            </a:r>
          </a:p>
          <a:p>
            <a:pPr algn="just">
              <a:lnSpc>
                <a:spcPts val="4060"/>
              </a:lnSpc>
            </a:pPr>
            <a:r>
              <a:rPr lang="en-US" sz="2900" b="true">
                <a:solidFill>
                  <a:srgbClr val="0E2F5F"/>
                </a:solidFill>
                <a:latin typeface="Noto Sans Bold"/>
                <a:ea typeface="Noto Sans Bold"/>
                <a:cs typeface="Noto Sans Bold"/>
                <a:sym typeface="Noto Sans Bold"/>
              </a:rPr>
              <a:t>- Đánh giá tác động của việc đào tạo và cơ hội phát triển đến số năm gắn bó với công ty.</a:t>
            </a:r>
          </a:p>
          <a:p>
            <a:pPr algn="just">
              <a:lnSpc>
                <a:spcPts val="4060"/>
              </a:lnSpc>
              <a:spcBef>
                <a:spcPct val="0"/>
              </a:spcBef>
            </a:pPr>
            <a:r>
              <a:rPr lang="en-US" b="true" sz="2900">
                <a:solidFill>
                  <a:srgbClr val="0E2F5F"/>
                </a:solidFill>
                <a:latin typeface="Noto Sans Bold"/>
                <a:ea typeface="Noto Sans Bold"/>
                <a:cs typeface="Noto Sans Bold"/>
                <a:sym typeface="Noto Sans Bold"/>
              </a:rPr>
              <a:t>- Tìm hiểu liệu công ty có đang tập trung đào tạo và phát triển cho một số nhóm trình độ học vấn nhất định, từ đó đề xuất chiến lược phát triển nhân sự .</a:t>
            </a:r>
          </a:p>
        </p:txBody>
      </p:sp>
      <p:sp>
        <p:nvSpPr>
          <p:cNvPr name="TextBox 12" id="12"/>
          <p:cNvSpPr txBox="true"/>
          <p:nvPr/>
        </p:nvSpPr>
        <p:spPr>
          <a:xfrm rot="0">
            <a:off x="10889265" y="4164511"/>
            <a:ext cx="6370035" cy="4256735"/>
          </a:xfrm>
          <a:prstGeom prst="rect">
            <a:avLst/>
          </a:prstGeom>
        </p:spPr>
        <p:txBody>
          <a:bodyPr anchor="t" rtlCol="false" tIns="0" lIns="0" bIns="0" rIns="0">
            <a:spAutoFit/>
          </a:bodyPr>
          <a:lstStyle/>
          <a:p>
            <a:pPr algn="just">
              <a:lnSpc>
                <a:spcPts val="4251"/>
              </a:lnSpc>
            </a:pPr>
            <a:r>
              <a:rPr lang="en-US" sz="3037" b="true">
                <a:solidFill>
                  <a:srgbClr val="0E2F5F"/>
                </a:solidFill>
                <a:latin typeface="Aileron Bold"/>
                <a:ea typeface="Aileron Bold"/>
                <a:cs typeface="Aileron Bold"/>
                <a:sym typeface="Aileron Bold"/>
              </a:rPr>
              <a:t>Các bước phân tích:</a:t>
            </a:r>
          </a:p>
          <a:p>
            <a:pPr algn="just" marL="655694" indent="-327847" lvl="1">
              <a:lnSpc>
                <a:spcPts val="4251"/>
              </a:lnSpc>
              <a:buFont typeface="Arial"/>
              <a:buChar char="•"/>
            </a:pPr>
            <a:r>
              <a:rPr lang="en-US" b="true" sz="3037">
                <a:solidFill>
                  <a:srgbClr val="0E2F5F"/>
                </a:solidFill>
                <a:latin typeface="Aileron Bold"/>
                <a:ea typeface="Aileron Bold"/>
                <a:cs typeface="Aileron Bold"/>
                <a:sym typeface="Aileron Bold"/>
              </a:rPr>
              <a:t>Phân tích số lần tham gia đào trong năm theo trình độ học vấn</a:t>
            </a:r>
          </a:p>
          <a:p>
            <a:pPr algn="just" marL="655694" indent="-327847" lvl="1">
              <a:lnSpc>
                <a:spcPts val="4251"/>
              </a:lnSpc>
              <a:buFont typeface="Arial"/>
              <a:buChar char="•"/>
            </a:pPr>
            <a:r>
              <a:rPr lang="en-US" b="true" sz="3037">
                <a:solidFill>
                  <a:srgbClr val="0E2F5F"/>
                </a:solidFill>
                <a:latin typeface="Aileron Bold"/>
                <a:ea typeface="Aileron Bold"/>
                <a:cs typeface="Aileron Bold"/>
                <a:sym typeface="Aileron Bold"/>
              </a:rPr>
              <a:t>Phân tích mức quyền chọn cổ phiếu theo trình độ học vấn</a:t>
            </a:r>
          </a:p>
          <a:p>
            <a:pPr algn="just" marL="655694" indent="-327847" lvl="1">
              <a:lnSpc>
                <a:spcPts val="4251"/>
              </a:lnSpc>
              <a:spcBef>
                <a:spcPct val="0"/>
              </a:spcBef>
              <a:buFont typeface="Arial"/>
              <a:buChar char="•"/>
            </a:pPr>
            <a:r>
              <a:rPr lang="en-US" b="true" sz="3037">
                <a:solidFill>
                  <a:srgbClr val="0E2F5F"/>
                </a:solidFill>
                <a:latin typeface="Aileron Bold"/>
                <a:ea typeface="Aileron Bold"/>
                <a:cs typeface="Aileron Bold"/>
                <a:sym typeface="Aileron Bold"/>
              </a:rPr>
              <a:t>Phân tích tỷ lệ nghỉ việc dựa theo trình độ</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45997" y="3119774"/>
            <a:ext cx="9685788" cy="5678293"/>
          </a:xfrm>
          <a:custGeom>
            <a:avLst/>
            <a:gdLst/>
            <a:ahLst/>
            <a:cxnLst/>
            <a:rect r="r" b="b" t="t" l="l"/>
            <a:pathLst>
              <a:path h="5678293" w="9685788">
                <a:moveTo>
                  <a:pt x="0" y="0"/>
                </a:moveTo>
                <a:lnTo>
                  <a:pt x="9685787" y="0"/>
                </a:lnTo>
                <a:lnTo>
                  <a:pt x="9685787" y="5678293"/>
                </a:lnTo>
                <a:lnTo>
                  <a:pt x="0" y="5678293"/>
                </a:lnTo>
                <a:lnTo>
                  <a:pt x="0" y="0"/>
                </a:lnTo>
                <a:close/>
              </a:path>
            </a:pathLst>
          </a:custGeom>
          <a:blipFill>
            <a:blip r:embed="rId6"/>
            <a:stretch>
              <a:fillRect l="0" t="0" r="0" b="0"/>
            </a:stretch>
          </a:blipFill>
        </p:spPr>
      </p:sp>
      <p:sp>
        <p:nvSpPr>
          <p:cNvPr name="TextBox 11" id="11"/>
          <p:cNvSpPr txBox="true"/>
          <p:nvPr/>
        </p:nvSpPr>
        <p:spPr>
          <a:xfrm rot="0">
            <a:off x="2549995" y="1009650"/>
            <a:ext cx="14709305" cy="1860169"/>
          </a:xfrm>
          <a:prstGeom prst="rect">
            <a:avLst/>
          </a:prstGeom>
        </p:spPr>
        <p:txBody>
          <a:bodyPr anchor="t" rtlCol="false" tIns="0" lIns="0" bIns="0" rIns="0">
            <a:spAutoFit/>
          </a:bodyPr>
          <a:lstStyle/>
          <a:p>
            <a:pPr algn="just" marL="0" indent="0" lvl="0">
              <a:lnSpc>
                <a:spcPts val="3683"/>
              </a:lnSpc>
              <a:spcBef>
                <a:spcPct val="0"/>
              </a:spcBef>
            </a:pPr>
            <a:r>
              <a:rPr lang="en-US" b="true" sz="2900">
                <a:solidFill>
                  <a:srgbClr val="0E2F5F"/>
                </a:solidFill>
                <a:latin typeface="Noto Sans Bold"/>
                <a:ea typeface="Noto Sans Bold"/>
                <a:cs typeface="Noto Sans Bold"/>
                <a:sym typeface="Noto Sans Bold"/>
              </a:rPr>
              <a:t>Câu hỏi 3: Trong các nhóm nhân viên được phân loại theo trình độ học vấn (Education Level), mức độ đào tạo (TrainingTimesLastYear) và các cơ hội phát triển (StockOptionLevel) được phân bổ như thế nào, và những yếu tố này có ảnh hưởng ra sao đến tỷ lệ nghỉ việc của công ty?</a:t>
            </a:r>
          </a:p>
        </p:txBody>
      </p:sp>
      <p:sp>
        <p:nvSpPr>
          <p:cNvPr name="TextBox 12" id="12"/>
          <p:cNvSpPr txBox="true"/>
          <p:nvPr/>
        </p:nvSpPr>
        <p:spPr>
          <a:xfrm rot="0">
            <a:off x="11627042" y="3072149"/>
            <a:ext cx="6456132" cy="5163914"/>
          </a:xfrm>
          <a:prstGeom prst="rect">
            <a:avLst/>
          </a:prstGeom>
        </p:spPr>
        <p:txBody>
          <a:bodyPr anchor="t" rtlCol="false" tIns="0" lIns="0" bIns="0" rIns="0">
            <a:spAutoFit/>
          </a:bodyPr>
          <a:lstStyle/>
          <a:p>
            <a:pPr algn="l" marL="421979" indent="-210989" lvl="1">
              <a:lnSpc>
                <a:spcPts val="2736"/>
              </a:lnSpc>
              <a:spcBef>
                <a:spcPct val="0"/>
              </a:spcBef>
              <a:buAutoNum type="arabicPeriod" startAt="1"/>
            </a:pPr>
            <a:r>
              <a:rPr lang="en-US" b="true" sz="1954">
                <a:solidFill>
                  <a:srgbClr val="0E2F5F"/>
                </a:solidFill>
                <a:latin typeface="Aileron Bold"/>
                <a:ea typeface="Aileron Bold"/>
                <a:cs typeface="Aileron Bold"/>
                <a:sym typeface="Aileron Bold"/>
              </a:rPr>
              <a:t>Xu hướng giảm dần:</a:t>
            </a:r>
          </a:p>
          <a:p>
            <a:pPr algn="l" marL="843957" indent="-281319" lvl="2">
              <a:lnSpc>
                <a:spcPts val="2736"/>
              </a:lnSpc>
              <a:spcBef>
                <a:spcPct val="0"/>
              </a:spcBef>
              <a:buFont typeface="Arial"/>
              <a:buChar char="⚬"/>
            </a:pPr>
            <a:r>
              <a:rPr lang="en-US" b="true" sz="1954">
                <a:solidFill>
                  <a:srgbClr val="0E2F5F"/>
                </a:solidFill>
                <a:latin typeface="Aileron Bold"/>
                <a:ea typeface="Aileron Bold"/>
                <a:cs typeface="Aileron Bold"/>
                <a:sym typeface="Aileron Bold"/>
              </a:rPr>
              <a:t>Số lần đào tạo trung bình trong năm giảm dần từ nhóm Dưới Cao đẳng (2.86) đến nhóm Thạc sĩ (2.73).</a:t>
            </a:r>
          </a:p>
          <a:p>
            <a:pPr algn="l" marL="421979" indent="-210989" lvl="1">
              <a:lnSpc>
                <a:spcPts val="2736"/>
              </a:lnSpc>
              <a:spcBef>
                <a:spcPct val="0"/>
              </a:spcBef>
              <a:buAutoNum type="arabicPeriod" startAt="1"/>
            </a:pPr>
            <a:r>
              <a:rPr lang="en-US" b="true" sz="1954">
                <a:solidFill>
                  <a:srgbClr val="0E2F5F"/>
                </a:solidFill>
                <a:latin typeface="Aileron Bold"/>
                <a:ea typeface="Aileron Bold"/>
                <a:cs typeface="Aileron Bold"/>
                <a:sym typeface="Aileron Bold"/>
              </a:rPr>
              <a:t>Sự gia tăng đột ngột:</a:t>
            </a:r>
          </a:p>
          <a:p>
            <a:pPr algn="l" marL="843957" indent="-281319" lvl="2">
              <a:lnSpc>
                <a:spcPts val="2736"/>
              </a:lnSpc>
              <a:spcBef>
                <a:spcPct val="0"/>
              </a:spcBef>
              <a:buFont typeface="Arial"/>
              <a:buChar char="⚬"/>
            </a:pPr>
            <a:r>
              <a:rPr lang="en-US" b="true" sz="1954">
                <a:solidFill>
                  <a:srgbClr val="0E2F5F"/>
                </a:solidFill>
                <a:latin typeface="Aileron Bold"/>
                <a:ea typeface="Aileron Bold"/>
                <a:cs typeface="Aileron Bold"/>
                <a:sym typeface="Aileron Bold"/>
              </a:rPr>
              <a:t>Ở nhóm Tiến sĩ, số lần đào tạo trung bình tăng mạnh lên mức cao nhất, đạt 3.00.</a:t>
            </a:r>
          </a:p>
          <a:p>
            <a:pPr algn="l" marL="421979" indent="-210989" lvl="1">
              <a:lnSpc>
                <a:spcPts val="2736"/>
              </a:lnSpc>
              <a:spcBef>
                <a:spcPct val="0"/>
              </a:spcBef>
              <a:buAutoNum type="arabicPeriod" startAt="1"/>
            </a:pPr>
            <a:r>
              <a:rPr lang="en-US" b="true" sz="1954">
                <a:solidFill>
                  <a:srgbClr val="0E2F5F"/>
                </a:solidFill>
                <a:latin typeface="Aileron Bold"/>
                <a:ea typeface="Aileron Bold"/>
                <a:cs typeface="Aileron Bold"/>
                <a:sym typeface="Aileron Bold"/>
              </a:rPr>
              <a:t>Kết luận:</a:t>
            </a:r>
          </a:p>
          <a:p>
            <a:pPr algn="l" marL="843957" indent="-281319" lvl="2">
              <a:lnSpc>
                <a:spcPts val="2736"/>
              </a:lnSpc>
              <a:spcBef>
                <a:spcPct val="0"/>
              </a:spcBef>
              <a:buFont typeface="Arial"/>
              <a:buChar char="⚬"/>
            </a:pPr>
            <a:r>
              <a:rPr lang="en-US" b="true" sz="1954">
                <a:solidFill>
                  <a:srgbClr val="0E2F5F"/>
                </a:solidFill>
                <a:latin typeface="Aileron Bold"/>
                <a:ea typeface="Aileron Bold"/>
                <a:cs typeface="Aileron Bold"/>
                <a:sym typeface="Aileron Bold"/>
              </a:rPr>
              <a:t>N</a:t>
            </a:r>
            <a:r>
              <a:rPr lang="en-US" b="true" sz="1954">
                <a:solidFill>
                  <a:srgbClr val="0E2F5F"/>
                </a:solidFill>
                <a:latin typeface="Aileron Bold"/>
                <a:ea typeface="Aileron Bold"/>
                <a:cs typeface="Aileron Bold"/>
                <a:sym typeface="Aileron Bold"/>
              </a:rPr>
              <a:t>hân viên có trình độ Tiến sĩ được đào tạo nhiều nhất.</a:t>
            </a:r>
          </a:p>
          <a:p>
            <a:pPr algn="l" marL="843957" indent="-281319" lvl="2">
              <a:lnSpc>
                <a:spcPts val="2736"/>
              </a:lnSpc>
              <a:spcBef>
                <a:spcPct val="0"/>
              </a:spcBef>
              <a:buFont typeface="Arial"/>
              <a:buChar char="⚬"/>
            </a:pPr>
            <a:r>
              <a:rPr lang="en-US" b="true" sz="1954">
                <a:solidFill>
                  <a:srgbClr val="0E2F5F"/>
                </a:solidFill>
                <a:latin typeface="Aileron Bold"/>
                <a:ea typeface="Aileron Bold"/>
                <a:cs typeface="Aileron Bold"/>
                <a:sym typeface="Aileron Bold"/>
              </a:rPr>
              <a:t>Các nhóm từ Cao đẳng đến Thạc sĩ có ít cơ hội đào tạo hơn, cho thấy sự giảm đầu tư vào đào tạo khi trình độ học vấn tăng, ngoại trừ nhóm Tiến sĩ.</a:t>
            </a:r>
          </a:p>
          <a:p>
            <a:pPr algn="l">
              <a:lnSpc>
                <a:spcPts val="2736"/>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724829" y="3119774"/>
            <a:ext cx="9685788" cy="5678293"/>
          </a:xfrm>
          <a:custGeom>
            <a:avLst/>
            <a:gdLst/>
            <a:ahLst/>
            <a:cxnLst/>
            <a:rect r="r" b="b" t="t" l="l"/>
            <a:pathLst>
              <a:path h="5678293" w="9685788">
                <a:moveTo>
                  <a:pt x="0" y="0"/>
                </a:moveTo>
                <a:lnTo>
                  <a:pt x="9685788" y="0"/>
                </a:lnTo>
                <a:lnTo>
                  <a:pt x="9685788" y="5678293"/>
                </a:lnTo>
                <a:lnTo>
                  <a:pt x="0" y="5678293"/>
                </a:lnTo>
                <a:lnTo>
                  <a:pt x="0" y="0"/>
                </a:lnTo>
                <a:close/>
              </a:path>
            </a:pathLst>
          </a:custGeom>
          <a:blipFill>
            <a:blip r:embed="rId6"/>
            <a:stretch>
              <a:fillRect l="0" t="0" r="0" b="0"/>
            </a:stretch>
          </a:blipFill>
        </p:spPr>
      </p:sp>
      <p:sp>
        <p:nvSpPr>
          <p:cNvPr name="TextBox 11" id="11"/>
          <p:cNvSpPr txBox="true"/>
          <p:nvPr/>
        </p:nvSpPr>
        <p:spPr>
          <a:xfrm rot="0">
            <a:off x="2549995" y="1009650"/>
            <a:ext cx="14709305" cy="1860169"/>
          </a:xfrm>
          <a:prstGeom prst="rect">
            <a:avLst/>
          </a:prstGeom>
        </p:spPr>
        <p:txBody>
          <a:bodyPr anchor="t" rtlCol="false" tIns="0" lIns="0" bIns="0" rIns="0">
            <a:spAutoFit/>
          </a:bodyPr>
          <a:lstStyle/>
          <a:p>
            <a:pPr algn="just" marL="0" indent="0" lvl="0">
              <a:lnSpc>
                <a:spcPts val="3683"/>
              </a:lnSpc>
              <a:spcBef>
                <a:spcPct val="0"/>
              </a:spcBef>
            </a:pPr>
            <a:r>
              <a:rPr lang="en-US" b="true" sz="2900">
                <a:solidFill>
                  <a:srgbClr val="0E2F5F"/>
                </a:solidFill>
                <a:latin typeface="Noto Sans Bold"/>
                <a:ea typeface="Noto Sans Bold"/>
                <a:cs typeface="Noto Sans Bold"/>
                <a:sym typeface="Noto Sans Bold"/>
              </a:rPr>
              <a:t>Câu hỏi 3: Trong các nhóm nhân viên được phân loại theo trình độ học vấn (Education Level), mức độ đào tạo (TrainingTimesLastYear) và các cơ hội phát triển (StockOptionLevel) được phân bổ như thế nào, và những yếu tố này có ảnh hưởng ra sao đến tỷ lệ nghỉ việc của công ty?</a:t>
            </a:r>
          </a:p>
        </p:txBody>
      </p:sp>
      <p:sp>
        <p:nvSpPr>
          <p:cNvPr name="TextBox 12" id="12"/>
          <p:cNvSpPr txBox="true"/>
          <p:nvPr/>
        </p:nvSpPr>
        <p:spPr>
          <a:xfrm rot="0">
            <a:off x="11627042" y="3072149"/>
            <a:ext cx="6456132" cy="5141481"/>
          </a:xfrm>
          <a:prstGeom prst="rect">
            <a:avLst/>
          </a:prstGeom>
        </p:spPr>
        <p:txBody>
          <a:bodyPr anchor="t" rtlCol="false" tIns="0" lIns="0" bIns="0" rIns="0">
            <a:spAutoFit/>
          </a:bodyPr>
          <a:lstStyle/>
          <a:p>
            <a:pPr algn="l">
              <a:lnSpc>
                <a:spcPts val="2736"/>
              </a:lnSpc>
            </a:pPr>
          </a:p>
          <a:p>
            <a:pPr algn="l" marL="421978" indent="-210989" lvl="1">
              <a:lnSpc>
                <a:spcPts val="2736"/>
              </a:lnSpc>
              <a:buAutoNum type="arabicPeriod" startAt="1"/>
            </a:pPr>
            <a:r>
              <a:rPr lang="en-US" b="true" sz="1954">
                <a:solidFill>
                  <a:srgbClr val="0E2F5F"/>
                </a:solidFill>
                <a:latin typeface="Aileron Bold"/>
                <a:ea typeface="Aileron Bold"/>
                <a:cs typeface="Aileron Bold"/>
                <a:sym typeface="Aileron Bold"/>
              </a:rPr>
              <a:t>Nhóm Cao đẳng có mức quyền chọn cổ phiếu trung bình cao nhất (0.83).</a:t>
            </a:r>
          </a:p>
          <a:p>
            <a:pPr algn="l" marL="421978" indent="-210989" lvl="1">
              <a:lnSpc>
                <a:spcPts val="2736"/>
              </a:lnSpc>
              <a:buAutoNum type="arabicPeriod" startAt="1"/>
            </a:pPr>
            <a:r>
              <a:rPr lang="en-US" b="true" sz="1954">
                <a:solidFill>
                  <a:srgbClr val="0E2F5F"/>
                </a:solidFill>
                <a:latin typeface="Aileron Bold"/>
                <a:ea typeface="Aileron Bold"/>
                <a:cs typeface="Aileron Bold"/>
                <a:sym typeface="Aileron Bold"/>
              </a:rPr>
              <a:t>Mức quyền chọn cổ phiếu trung bình của nhóm Thạc sĩ (0.82) và nhóm Tiến sĩ (0.81) gần như tương đương nhau.</a:t>
            </a:r>
          </a:p>
          <a:p>
            <a:pPr algn="l" marL="421978" indent="-210989" lvl="1">
              <a:lnSpc>
                <a:spcPts val="2736"/>
              </a:lnSpc>
              <a:buAutoNum type="arabicPeriod" startAt="1"/>
            </a:pPr>
            <a:r>
              <a:rPr lang="en-US" b="true" sz="1954">
                <a:solidFill>
                  <a:srgbClr val="0E2F5F"/>
                </a:solidFill>
                <a:latin typeface="Aileron Bold"/>
                <a:ea typeface="Aileron Bold"/>
                <a:cs typeface="Aileron Bold"/>
                <a:sym typeface="Aileron Bold"/>
              </a:rPr>
              <a:t>Nhóm Dưới cao đẳng có mức quyền chọn cổ phiếu thấp nhất (0.74), cho thấy ít cơ hội hơn so với các nhóm còn lại.</a:t>
            </a:r>
          </a:p>
          <a:p>
            <a:pPr algn="l" marL="421978" indent="-210989" lvl="1">
              <a:lnSpc>
                <a:spcPts val="2736"/>
              </a:lnSpc>
              <a:buAutoNum type="arabicPeriod" startAt="1"/>
            </a:pPr>
            <a:r>
              <a:rPr lang="en-US" b="true" sz="1954">
                <a:solidFill>
                  <a:srgbClr val="0E2F5F"/>
                </a:solidFill>
                <a:latin typeface="Aileron Bold"/>
                <a:ea typeface="Aileron Bold"/>
                <a:cs typeface="Aileron Bold"/>
                <a:sym typeface="Aileron Bold"/>
              </a:rPr>
              <a:t>Kết luận:</a:t>
            </a:r>
          </a:p>
          <a:p>
            <a:pPr algn="l" marL="421978" indent="-210989" lvl="1">
              <a:lnSpc>
                <a:spcPts val="2736"/>
              </a:lnSpc>
              <a:buFont typeface="Arial"/>
              <a:buChar char="•"/>
            </a:pPr>
            <a:r>
              <a:rPr lang="en-US" b="true" sz="1954">
                <a:solidFill>
                  <a:srgbClr val="0E2F5F"/>
                </a:solidFill>
                <a:latin typeface="Aileron Bold"/>
                <a:ea typeface="Aileron Bold"/>
                <a:cs typeface="Aileron Bold"/>
                <a:sym typeface="Aileron Bold"/>
              </a:rPr>
              <a:t>Mức quyền chọn cổ phiếu trung bình khá đồng đều giữa các nhóm trình độ học vấn, cho thấy chính sách phân bổ quyền chọn cổ phiếu không có sự khác biệt lớn dựa trên trình độ học vấn.</a:t>
            </a:r>
          </a:p>
          <a:p>
            <a:pPr algn="l">
              <a:lnSpc>
                <a:spcPts val="2736"/>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940076" y="3119774"/>
            <a:ext cx="8866645" cy="5851986"/>
          </a:xfrm>
          <a:custGeom>
            <a:avLst/>
            <a:gdLst/>
            <a:ahLst/>
            <a:cxnLst/>
            <a:rect r="r" b="b" t="t" l="l"/>
            <a:pathLst>
              <a:path h="5851986" w="8866645">
                <a:moveTo>
                  <a:pt x="0" y="0"/>
                </a:moveTo>
                <a:lnTo>
                  <a:pt x="8866645" y="0"/>
                </a:lnTo>
                <a:lnTo>
                  <a:pt x="8866645" y="5851985"/>
                </a:lnTo>
                <a:lnTo>
                  <a:pt x="0" y="5851985"/>
                </a:lnTo>
                <a:lnTo>
                  <a:pt x="0" y="0"/>
                </a:lnTo>
                <a:close/>
              </a:path>
            </a:pathLst>
          </a:custGeom>
          <a:blipFill>
            <a:blip r:embed="rId6"/>
            <a:stretch>
              <a:fillRect l="0" t="0" r="0" b="0"/>
            </a:stretch>
          </a:blipFill>
        </p:spPr>
      </p:sp>
      <p:sp>
        <p:nvSpPr>
          <p:cNvPr name="TextBox 11" id="11"/>
          <p:cNvSpPr txBox="true"/>
          <p:nvPr/>
        </p:nvSpPr>
        <p:spPr>
          <a:xfrm rot="0">
            <a:off x="2549995" y="1009650"/>
            <a:ext cx="14709305" cy="1860169"/>
          </a:xfrm>
          <a:prstGeom prst="rect">
            <a:avLst/>
          </a:prstGeom>
        </p:spPr>
        <p:txBody>
          <a:bodyPr anchor="t" rtlCol="false" tIns="0" lIns="0" bIns="0" rIns="0">
            <a:spAutoFit/>
          </a:bodyPr>
          <a:lstStyle/>
          <a:p>
            <a:pPr algn="just" marL="0" indent="0" lvl="0">
              <a:lnSpc>
                <a:spcPts val="3683"/>
              </a:lnSpc>
              <a:spcBef>
                <a:spcPct val="0"/>
              </a:spcBef>
            </a:pPr>
            <a:r>
              <a:rPr lang="en-US" b="true" sz="2900">
                <a:solidFill>
                  <a:srgbClr val="0E2F5F"/>
                </a:solidFill>
                <a:latin typeface="Noto Sans Bold"/>
                <a:ea typeface="Noto Sans Bold"/>
                <a:cs typeface="Noto Sans Bold"/>
                <a:sym typeface="Noto Sans Bold"/>
              </a:rPr>
              <a:t>Câu hỏi 3: Trong các nhóm nhân viên được phân loại theo trình độ học vấn (Education Level), mức độ đào tạo (TrainingTimesLastYear) và các cơ hội phát triển (StockOptionLevel) được phân bổ như thế nào, và những yếu tố này có ảnh hưởng ra sao đến tỷ lệ nghỉ việc của công ty?</a:t>
            </a:r>
          </a:p>
        </p:txBody>
      </p:sp>
      <p:sp>
        <p:nvSpPr>
          <p:cNvPr name="TextBox 12" id="12"/>
          <p:cNvSpPr txBox="true"/>
          <p:nvPr/>
        </p:nvSpPr>
        <p:spPr>
          <a:xfrm rot="0">
            <a:off x="11235346" y="2745219"/>
            <a:ext cx="6456132" cy="6513081"/>
          </a:xfrm>
          <a:prstGeom prst="rect">
            <a:avLst/>
          </a:prstGeom>
        </p:spPr>
        <p:txBody>
          <a:bodyPr anchor="t" rtlCol="false" tIns="0" lIns="0" bIns="0" rIns="0">
            <a:spAutoFit/>
          </a:bodyPr>
          <a:lstStyle/>
          <a:p>
            <a:pPr algn="l">
              <a:lnSpc>
                <a:spcPts val="2736"/>
              </a:lnSpc>
            </a:pPr>
          </a:p>
          <a:p>
            <a:pPr algn="l" marL="421978" indent="-210989" lvl="1">
              <a:lnSpc>
                <a:spcPts val="2736"/>
              </a:lnSpc>
              <a:buAutoNum type="arabicPeriod" startAt="1"/>
            </a:pPr>
            <a:r>
              <a:rPr lang="en-US" b="true" sz="1954">
                <a:solidFill>
                  <a:srgbClr val="0E2F5F"/>
                </a:solidFill>
                <a:latin typeface="Aileron Bold"/>
                <a:ea typeface="Aileron Bold"/>
                <a:cs typeface="Aileron Bold"/>
                <a:sym typeface="Aileron Bold"/>
              </a:rPr>
              <a:t>Tỷ lệ nghỉ việc cao nhất:</a:t>
            </a:r>
          </a:p>
          <a:p>
            <a:pPr algn="l" marL="843956" indent="-281319" lvl="2">
              <a:lnSpc>
                <a:spcPts val="2736"/>
              </a:lnSpc>
              <a:buFont typeface="Arial"/>
              <a:buChar char="⚬"/>
            </a:pPr>
            <a:r>
              <a:rPr lang="en-US" b="true" sz="1954">
                <a:solidFill>
                  <a:srgbClr val="0E2F5F"/>
                </a:solidFill>
                <a:latin typeface="Aileron Bold"/>
                <a:ea typeface="Aileron Bold"/>
                <a:cs typeface="Aileron Bold"/>
                <a:sym typeface="Aileron Bold"/>
              </a:rPr>
              <a:t>Nhóm Cử nhân Đại học và mức quyền chọn cổ phiếu 0 có tỷ lệ nghỉ việc cao nhất (25.7%), cho thấy đây là nhóm dễ nghỉ việc nhất.</a:t>
            </a:r>
          </a:p>
          <a:p>
            <a:pPr algn="l" marL="421978" indent="-210989" lvl="1">
              <a:lnSpc>
                <a:spcPts val="2736"/>
              </a:lnSpc>
              <a:buAutoNum type="arabicPeriod" startAt="1"/>
            </a:pPr>
            <a:r>
              <a:rPr lang="en-US" b="true" sz="1954">
                <a:solidFill>
                  <a:srgbClr val="0E2F5F"/>
                </a:solidFill>
                <a:latin typeface="Aileron Bold"/>
                <a:ea typeface="Aileron Bold"/>
                <a:cs typeface="Aileron Bold"/>
                <a:sym typeface="Aileron Bold"/>
              </a:rPr>
              <a:t>Tỷ lệ nghỉ việc giảm dần khi mức quyền chọn cổ phiếu tăng:</a:t>
            </a:r>
          </a:p>
          <a:p>
            <a:pPr algn="l" marL="843956" indent="-281319" lvl="2">
              <a:lnSpc>
                <a:spcPts val="2736"/>
              </a:lnSpc>
              <a:buFont typeface="Arial"/>
              <a:buChar char="⚬"/>
            </a:pPr>
            <a:r>
              <a:rPr lang="en-US" b="true" sz="1954">
                <a:solidFill>
                  <a:srgbClr val="0E2F5F"/>
                </a:solidFill>
                <a:latin typeface="Aileron Bold"/>
                <a:ea typeface="Aileron Bold"/>
                <a:cs typeface="Aileron Bold"/>
                <a:sym typeface="Aileron Bold"/>
              </a:rPr>
              <a:t>Ở tất cả các trình độ học vấn, tỷ lệ nghỉ việc giảm rõ rệt với mức quyền chọn cổ phiếu 2 và 3, ch</a:t>
            </a:r>
            <a:r>
              <a:rPr lang="en-US" b="true" sz="1954">
                <a:solidFill>
                  <a:srgbClr val="0E2F5F"/>
                </a:solidFill>
                <a:latin typeface="Aileron Bold"/>
                <a:ea typeface="Aileron Bold"/>
                <a:cs typeface="Aileron Bold"/>
                <a:sym typeface="Aileron Bold"/>
              </a:rPr>
              <a:t>ứng tỏ quyền chọn cổ phiếu cao có tác động tích cực giữ chân nhân viên.</a:t>
            </a:r>
          </a:p>
          <a:p>
            <a:pPr algn="l" marL="421978" indent="-210989" lvl="1">
              <a:lnSpc>
                <a:spcPts val="2736"/>
              </a:lnSpc>
              <a:buAutoNum type="arabicPeriod" startAt="1"/>
            </a:pPr>
            <a:r>
              <a:rPr lang="en-US" b="true" sz="1954">
                <a:solidFill>
                  <a:srgbClr val="0E2F5F"/>
                </a:solidFill>
                <a:latin typeface="Aileron Bold"/>
                <a:ea typeface="Aileron Bold"/>
                <a:cs typeface="Aileron Bold"/>
                <a:sym typeface="Aileron Bold"/>
              </a:rPr>
              <a:t>Nhóm có trình độ cao ít nghỉ việc:</a:t>
            </a:r>
          </a:p>
          <a:p>
            <a:pPr algn="l" marL="843956" indent="-281319" lvl="2">
              <a:lnSpc>
                <a:spcPts val="2736"/>
              </a:lnSpc>
              <a:buFont typeface="Arial"/>
              <a:buChar char="⚬"/>
            </a:pPr>
            <a:r>
              <a:rPr lang="en-US" b="true" sz="1954">
                <a:solidFill>
                  <a:srgbClr val="0E2F5F"/>
                </a:solidFill>
                <a:latin typeface="Aileron Bold"/>
                <a:ea typeface="Aileron Bold"/>
                <a:cs typeface="Aileron Bold"/>
                <a:sym typeface="Aileron Bold"/>
              </a:rPr>
              <a:t>Nhóm Thạc sĩ và Tiến sĩ có tỷ lệ nghỉ việc thấp hơn đáng kể (dưới 5%) ở mọi mức quyền chọn cổ phiếu.</a:t>
            </a:r>
          </a:p>
          <a:p>
            <a:pPr algn="l" marL="421978" indent="-210989" lvl="1">
              <a:lnSpc>
                <a:spcPts val="2736"/>
              </a:lnSpc>
              <a:buAutoNum type="arabicPeriod" startAt="1"/>
            </a:pPr>
            <a:r>
              <a:rPr lang="en-US" b="true" sz="1954">
                <a:solidFill>
                  <a:srgbClr val="0E2F5F"/>
                </a:solidFill>
                <a:latin typeface="Aileron Bold"/>
                <a:ea typeface="Aileron Bold"/>
                <a:cs typeface="Aileron Bold"/>
                <a:sym typeface="Aileron Bold"/>
              </a:rPr>
              <a:t>Mức quyền chọn cổ phiếu thấp ảnh hưởng lớn:</a:t>
            </a:r>
          </a:p>
          <a:p>
            <a:pPr algn="l" marL="843956" indent="-281319" lvl="2">
              <a:lnSpc>
                <a:spcPts val="2736"/>
              </a:lnSpc>
              <a:buFont typeface="Arial"/>
              <a:buChar char="⚬"/>
            </a:pPr>
            <a:r>
              <a:rPr lang="en-US" b="true" sz="1954">
                <a:solidFill>
                  <a:srgbClr val="0E2F5F"/>
                </a:solidFill>
                <a:latin typeface="Aileron Bold"/>
                <a:ea typeface="Aileron Bold"/>
                <a:cs typeface="Aileron Bold"/>
                <a:sym typeface="Aileron Bold"/>
              </a:rPr>
              <a:t>Ở mọi trình độ, mức quyền chọn cổ phiếu 0 dẫn đến tỷ lệ nghỉ việc cao hơn đáng kể.</a:t>
            </a:r>
          </a:p>
          <a:p>
            <a:pPr algn="l">
              <a:lnSpc>
                <a:spcPts val="2736"/>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602603"/>
            <a:ext cx="18288000" cy="8075708"/>
            <a:chOff x="0" y="0"/>
            <a:chExt cx="4816593" cy="2126935"/>
          </a:xfrm>
        </p:grpSpPr>
        <p:sp>
          <p:nvSpPr>
            <p:cNvPr name="Freeform 3" id="3"/>
            <p:cNvSpPr/>
            <p:nvPr/>
          </p:nvSpPr>
          <p:spPr>
            <a:xfrm flipH="false" flipV="false" rot="0">
              <a:off x="0" y="0"/>
              <a:ext cx="4816592" cy="2126935"/>
            </a:xfrm>
            <a:custGeom>
              <a:avLst/>
              <a:gdLst/>
              <a:ahLst/>
              <a:cxnLst/>
              <a:rect r="r" b="b" t="t" l="l"/>
              <a:pathLst>
                <a:path h="2126935" w="4816592">
                  <a:moveTo>
                    <a:pt x="0" y="0"/>
                  </a:moveTo>
                  <a:lnTo>
                    <a:pt x="4816592" y="0"/>
                  </a:lnTo>
                  <a:lnTo>
                    <a:pt x="4816592" y="2126935"/>
                  </a:lnTo>
                  <a:lnTo>
                    <a:pt x="0" y="2126935"/>
                  </a:lnTo>
                  <a:close/>
                </a:path>
              </a:pathLst>
            </a:custGeom>
            <a:solidFill>
              <a:srgbClr val="E1EDFC"/>
            </a:solidFill>
          </p:spPr>
        </p:sp>
        <p:sp>
          <p:nvSpPr>
            <p:cNvPr name="TextBox 4" id="4"/>
            <p:cNvSpPr txBox="true"/>
            <p:nvPr/>
          </p:nvSpPr>
          <p:spPr>
            <a:xfrm>
              <a:off x="0" y="-47625"/>
              <a:ext cx="4816593" cy="217456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2889893" y="2326262"/>
            <a:ext cx="5060185" cy="1998158"/>
            <a:chOff x="0" y="0"/>
            <a:chExt cx="1332724" cy="526264"/>
          </a:xfrm>
        </p:grpSpPr>
        <p:sp>
          <p:nvSpPr>
            <p:cNvPr name="Freeform 6" id="6"/>
            <p:cNvSpPr/>
            <p:nvPr/>
          </p:nvSpPr>
          <p:spPr>
            <a:xfrm flipH="false" flipV="false" rot="0">
              <a:off x="0" y="0"/>
              <a:ext cx="1332724" cy="526264"/>
            </a:xfrm>
            <a:custGeom>
              <a:avLst/>
              <a:gdLst/>
              <a:ahLst/>
              <a:cxnLst/>
              <a:rect r="r" b="b" t="t" l="l"/>
              <a:pathLst>
                <a:path h="526264" w="1332724">
                  <a:moveTo>
                    <a:pt x="29069" y="0"/>
                  </a:moveTo>
                  <a:lnTo>
                    <a:pt x="1303654" y="0"/>
                  </a:lnTo>
                  <a:cubicBezTo>
                    <a:pt x="1319709" y="0"/>
                    <a:pt x="1332724" y="13015"/>
                    <a:pt x="1332724" y="29069"/>
                  </a:cubicBezTo>
                  <a:lnTo>
                    <a:pt x="1332724" y="497195"/>
                  </a:lnTo>
                  <a:cubicBezTo>
                    <a:pt x="1332724" y="504904"/>
                    <a:pt x="1329661" y="512298"/>
                    <a:pt x="1324209" y="517750"/>
                  </a:cubicBezTo>
                  <a:cubicBezTo>
                    <a:pt x="1318758" y="523201"/>
                    <a:pt x="1311364" y="526264"/>
                    <a:pt x="1303654" y="526264"/>
                  </a:cubicBezTo>
                  <a:lnTo>
                    <a:pt x="29069" y="526264"/>
                  </a:lnTo>
                  <a:cubicBezTo>
                    <a:pt x="13015" y="526264"/>
                    <a:pt x="0" y="513249"/>
                    <a:pt x="0" y="497195"/>
                  </a:cubicBezTo>
                  <a:lnTo>
                    <a:pt x="0" y="29069"/>
                  </a:lnTo>
                  <a:cubicBezTo>
                    <a:pt x="0" y="13015"/>
                    <a:pt x="13015" y="0"/>
                    <a:pt x="29069" y="0"/>
                  </a:cubicBezTo>
                  <a:close/>
                </a:path>
              </a:pathLst>
            </a:custGeom>
            <a:solidFill>
              <a:srgbClr val="3A577B"/>
            </a:solidFill>
          </p:spPr>
        </p:sp>
        <p:sp>
          <p:nvSpPr>
            <p:cNvPr name="TextBox 7" id="7"/>
            <p:cNvSpPr txBox="true"/>
            <p:nvPr/>
          </p:nvSpPr>
          <p:spPr>
            <a:xfrm>
              <a:off x="0" y="-47625"/>
              <a:ext cx="1332724" cy="573889"/>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0417053" y="2287689"/>
            <a:ext cx="5060185" cy="1998158"/>
            <a:chOff x="0" y="0"/>
            <a:chExt cx="1332724" cy="526264"/>
          </a:xfrm>
        </p:grpSpPr>
        <p:sp>
          <p:nvSpPr>
            <p:cNvPr name="Freeform 9" id="9"/>
            <p:cNvSpPr/>
            <p:nvPr/>
          </p:nvSpPr>
          <p:spPr>
            <a:xfrm flipH="false" flipV="false" rot="0">
              <a:off x="0" y="0"/>
              <a:ext cx="1332724" cy="526264"/>
            </a:xfrm>
            <a:custGeom>
              <a:avLst/>
              <a:gdLst/>
              <a:ahLst/>
              <a:cxnLst/>
              <a:rect r="r" b="b" t="t" l="l"/>
              <a:pathLst>
                <a:path h="526264" w="1332724">
                  <a:moveTo>
                    <a:pt x="29069" y="0"/>
                  </a:moveTo>
                  <a:lnTo>
                    <a:pt x="1303654" y="0"/>
                  </a:lnTo>
                  <a:cubicBezTo>
                    <a:pt x="1319709" y="0"/>
                    <a:pt x="1332724" y="13015"/>
                    <a:pt x="1332724" y="29069"/>
                  </a:cubicBezTo>
                  <a:lnTo>
                    <a:pt x="1332724" y="497195"/>
                  </a:lnTo>
                  <a:cubicBezTo>
                    <a:pt x="1332724" y="504904"/>
                    <a:pt x="1329661" y="512298"/>
                    <a:pt x="1324209" y="517750"/>
                  </a:cubicBezTo>
                  <a:cubicBezTo>
                    <a:pt x="1318758" y="523201"/>
                    <a:pt x="1311364" y="526264"/>
                    <a:pt x="1303654" y="526264"/>
                  </a:cubicBezTo>
                  <a:lnTo>
                    <a:pt x="29069" y="526264"/>
                  </a:lnTo>
                  <a:cubicBezTo>
                    <a:pt x="13015" y="526264"/>
                    <a:pt x="0" y="513249"/>
                    <a:pt x="0" y="497195"/>
                  </a:cubicBezTo>
                  <a:lnTo>
                    <a:pt x="0" y="29069"/>
                  </a:lnTo>
                  <a:cubicBezTo>
                    <a:pt x="0" y="13015"/>
                    <a:pt x="13015" y="0"/>
                    <a:pt x="29069" y="0"/>
                  </a:cubicBezTo>
                  <a:close/>
                </a:path>
              </a:pathLst>
            </a:custGeom>
            <a:solidFill>
              <a:srgbClr val="3A577B"/>
            </a:solidFill>
          </p:spPr>
        </p:sp>
        <p:sp>
          <p:nvSpPr>
            <p:cNvPr name="TextBox 10" id="10"/>
            <p:cNvSpPr txBox="true"/>
            <p:nvPr/>
          </p:nvSpPr>
          <p:spPr>
            <a:xfrm>
              <a:off x="0" y="-47625"/>
              <a:ext cx="1332724" cy="573889"/>
            </a:xfrm>
            <a:prstGeom prst="rect">
              <a:avLst/>
            </a:prstGeom>
          </p:spPr>
          <p:txBody>
            <a:bodyPr anchor="ctr" rtlCol="false" tIns="50800" lIns="50800" bIns="50800" rIns="50800"/>
            <a:lstStyle/>
            <a:p>
              <a:pPr algn="ctr">
                <a:lnSpc>
                  <a:spcPts val="2800"/>
                </a:lnSpc>
              </a:pPr>
            </a:p>
          </p:txBody>
        </p:sp>
      </p:grpSp>
      <p:grpSp>
        <p:nvGrpSpPr>
          <p:cNvPr name="Group 11" id="11"/>
          <p:cNvGrpSpPr/>
          <p:nvPr/>
        </p:nvGrpSpPr>
        <p:grpSpPr>
          <a:xfrm rot="0">
            <a:off x="2889893" y="4701691"/>
            <a:ext cx="5060185" cy="1998158"/>
            <a:chOff x="0" y="0"/>
            <a:chExt cx="1332724" cy="526264"/>
          </a:xfrm>
        </p:grpSpPr>
        <p:sp>
          <p:nvSpPr>
            <p:cNvPr name="Freeform 12" id="12"/>
            <p:cNvSpPr/>
            <p:nvPr/>
          </p:nvSpPr>
          <p:spPr>
            <a:xfrm flipH="false" flipV="false" rot="0">
              <a:off x="0" y="0"/>
              <a:ext cx="1332724" cy="526264"/>
            </a:xfrm>
            <a:custGeom>
              <a:avLst/>
              <a:gdLst/>
              <a:ahLst/>
              <a:cxnLst/>
              <a:rect r="r" b="b" t="t" l="l"/>
              <a:pathLst>
                <a:path h="526264" w="1332724">
                  <a:moveTo>
                    <a:pt x="29069" y="0"/>
                  </a:moveTo>
                  <a:lnTo>
                    <a:pt x="1303654" y="0"/>
                  </a:lnTo>
                  <a:cubicBezTo>
                    <a:pt x="1319709" y="0"/>
                    <a:pt x="1332724" y="13015"/>
                    <a:pt x="1332724" y="29069"/>
                  </a:cubicBezTo>
                  <a:lnTo>
                    <a:pt x="1332724" y="497195"/>
                  </a:lnTo>
                  <a:cubicBezTo>
                    <a:pt x="1332724" y="504904"/>
                    <a:pt x="1329661" y="512298"/>
                    <a:pt x="1324209" y="517750"/>
                  </a:cubicBezTo>
                  <a:cubicBezTo>
                    <a:pt x="1318758" y="523201"/>
                    <a:pt x="1311364" y="526264"/>
                    <a:pt x="1303654" y="526264"/>
                  </a:cubicBezTo>
                  <a:lnTo>
                    <a:pt x="29069" y="526264"/>
                  </a:lnTo>
                  <a:cubicBezTo>
                    <a:pt x="13015" y="526264"/>
                    <a:pt x="0" y="513249"/>
                    <a:pt x="0" y="497195"/>
                  </a:cubicBezTo>
                  <a:lnTo>
                    <a:pt x="0" y="29069"/>
                  </a:lnTo>
                  <a:cubicBezTo>
                    <a:pt x="0" y="13015"/>
                    <a:pt x="13015" y="0"/>
                    <a:pt x="29069" y="0"/>
                  </a:cubicBezTo>
                  <a:close/>
                </a:path>
              </a:pathLst>
            </a:custGeom>
            <a:solidFill>
              <a:srgbClr val="3A577B"/>
            </a:solidFill>
          </p:spPr>
        </p:sp>
        <p:sp>
          <p:nvSpPr>
            <p:cNvPr name="TextBox 13" id="13"/>
            <p:cNvSpPr txBox="true"/>
            <p:nvPr/>
          </p:nvSpPr>
          <p:spPr>
            <a:xfrm>
              <a:off x="0" y="-47625"/>
              <a:ext cx="1332724" cy="573889"/>
            </a:xfrm>
            <a:prstGeom prst="rect">
              <a:avLst/>
            </a:prstGeom>
          </p:spPr>
          <p:txBody>
            <a:bodyPr anchor="ctr" rtlCol="false" tIns="50800" lIns="50800" bIns="50800" rIns="50800"/>
            <a:lstStyle/>
            <a:p>
              <a:pPr algn="ctr">
                <a:lnSpc>
                  <a:spcPts val="2800"/>
                </a:lnSpc>
              </a:pPr>
            </a:p>
          </p:txBody>
        </p:sp>
      </p:grpSp>
      <p:sp>
        <p:nvSpPr>
          <p:cNvPr name="TextBox 14" id="14"/>
          <p:cNvSpPr txBox="true"/>
          <p:nvPr/>
        </p:nvSpPr>
        <p:spPr>
          <a:xfrm rot="0">
            <a:off x="5203111" y="252387"/>
            <a:ext cx="7881777" cy="1109345"/>
          </a:xfrm>
          <a:prstGeom prst="rect">
            <a:avLst/>
          </a:prstGeom>
        </p:spPr>
        <p:txBody>
          <a:bodyPr anchor="t" rtlCol="false" tIns="0" lIns="0" bIns="0" rIns="0">
            <a:spAutoFit/>
          </a:bodyPr>
          <a:lstStyle/>
          <a:p>
            <a:pPr algn="ctr" marL="0" indent="0" lvl="0">
              <a:lnSpc>
                <a:spcPts val="8889"/>
              </a:lnSpc>
              <a:spcBef>
                <a:spcPct val="0"/>
              </a:spcBef>
            </a:pPr>
            <a:r>
              <a:rPr lang="en-US" b="true" sz="6999">
                <a:solidFill>
                  <a:srgbClr val="0E2F5F"/>
                </a:solidFill>
                <a:latin typeface="Noto Sans Bold"/>
                <a:ea typeface="Noto Sans Bold"/>
                <a:cs typeface="Noto Sans Bold"/>
                <a:sym typeface="Noto Sans Bold"/>
              </a:rPr>
              <a:t>Nội dung</a:t>
            </a:r>
          </a:p>
        </p:txBody>
      </p:sp>
      <p:sp>
        <p:nvSpPr>
          <p:cNvPr name="TextBox 15" id="15"/>
          <p:cNvSpPr txBox="true"/>
          <p:nvPr/>
        </p:nvSpPr>
        <p:spPr>
          <a:xfrm rot="0">
            <a:off x="11657076" y="2708284"/>
            <a:ext cx="2580138" cy="1099820"/>
          </a:xfrm>
          <a:prstGeom prst="rect">
            <a:avLst/>
          </a:prstGeom>
        </p:spPr>
        <p:txBody>
          <a:bodyPr anchor="t" rtlCol="false" tIns="0" lIns="0" bIns="0" rIns="0">
            <a:spAutoFit/>
          </a:bodyPr>
          <a:lstStyle/>
          <a:p>
            <a:pPr algn="ctr">
              <a:lnSpc>
                <a:spcPts val="4480"/>
              </a:lnSpc>
            </a:pPr>
            <a:r>
              <a:rPr lang="en-US" sz="3200" b="true">
                <a:solidFill>
                  <a:srgbClr val="FFFFFF"/>
                </a:solidFill>
                <a:latin typeface="Aileron Heavy"/>
                <a:ea typeface="Aileron Heavy"/>
                <a:cs typeface="Aileron Heavy"/>
                <a:sym typeface="Aileron Heavy"/>
              </a:rPr>
              <a:t>Khám phá dữ liệu</a:t>
            </a:r>
          </a:p>
        </p:txBody>
      </p:sp>
      <p:sp>
        <p:nvSpPr>
          <p:cNvPr name="TextBox 16" id="16"/>
          <p:cNvSpPr txBox="true"/>
          <p:nvPr/>
        </p:nvSpPr>
        <p:spPr>
          <a:xfrm rot="0">
            <a:off x="3478854" y="5017121"/>
            <a:ext cx="3882262" cy="1099820"/>
          </a:xfrm>
          <a:prstGeom prst="rect">
            <a:avLst/>
          </a:prstGeom>
        </p:spPr>
        <p:txBody>
          <a:bodyPr anchor="t" rtlCol="false" tIns="0" lIns="0" bIns="0" rIns="0">
            <a:spAutoFit/>
          </a:bodyPr>
          <a:lstStyle/>
          <a:p>
            <a:pPr algn="ctr">
              <a:lnSpc>
                <a:spcPts val="4480"/>
              </a:lnSpc>
            </a:pPr>
            <a:r>
              <a:rPr lang="en-US" sz="3200" b="true">
                <a:solidFill>
                  <a:srgbClr val="FFFFFF"/>
                </a:solidFill>
                <a:latin typeface="Aileron Bold"/>
                <a:ea typeface="Aileron Bold"/>
                <a:cs typeface="Aileron Bold"/>
                <a:sym typeface="Aileron Bold"/>
              </a:rPr>
              <a:t>Đặt những câu hỏi có ý nghĩa</a:t>
            </a:r>
          </a:p>
        </p:txBody>
      </p:sp>
      <p:sp>
        <p:nvSpPr>
          <p:cNvPr name="TextBox 17" id="17"/>
          <p:cNvSpPr txBox="true"/>
          <p:nvPr/>
        </p:nvSpPr>
        <p:spPr>
          <a:xfrm rot="0">
            <a:off x="4337219" y="2746857"/>
            <a:ext cx="2165533" cy="1099819"/>
          </a:xfrm>
          <a:prstGeom prst="rect">
            <a:avLst/>
          </a:prstGeom>
        </p:spPr>
        <p:txBody>
          <a:bodyPr anchor="t" rtlCol="false" tIns="0" lIns="0" bIns="0" rIns="0">
            <a:spAutoFit/>
          </a:bodyPr>
          <a:lstStyle/>
          <a:p>
            <a:pPr algn="ctr">
              <a:lnSpc>
                <a:spcPts val="4480"/>
              </a:lnSpc>
            </a:pPr>
            <a:r>
              <a:rPr lang="en-US" sz="3200" b="true">
                <a:solidFill>
                  <a:srgbClr val="FFFFFF"/>
                </a:solidFill>
                <a:latin typeface="Aileron Heavy"/>
                <a:ea typeface="Aileron Heavy"/>
                <a:cs typeface="Aileron Heavy"/>
                <a:sym typeface="Aileron Heavy"/>
              </a:rPr>
              <a:t>Thu thập dữ liệu</a:t>
            </a:r>
          </a:p>
        </p:txBody>
      </p:sp>
      <p:sp>
        <p:nvSpPr>
          <p:cNvPr name="Freeform 18" id="18"/>
          <p:cNvSpPr/>
          <p:nvPr/>
        </p:nvSpPr>
        <p:spPr>
          <a:xfrm flipH="false" flipV="false" rot="0">
            <a:off x="281951" y="3965556"/>
            <a:ext cx="1583878" cy="1108714"/>
          </a:xfrm>
          <a:custGeom>
            <a:avLst/>
            <a:gdLst/>
            <a:ahLst/>
            <a:cxnLst/>
            <a:rect r="r" b="b" t="t" l="l"/>
            <a:pathLst>
              <a:path h="1108714" w="1583878">
                <a:moveTo>
                  <a:pt x="0" y="0"/>
                </a:moveTo>
                <a:lnTo>
                  <a:pt x="1583878" y="0"/>
                </a:lnTo>
                <a:lnTo>
                  <a:pt x="1583878" y="1108715"/>
                </a:lnTo>
                <a:lnTo>
                  <a:pt x="0" y="1108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6422171" y="3965556"/>
            <a:ext cx="1583878" cy="1108714"/>
          </a:xfrm>
          <a:custGeom>
            <a:avLst/>
            <a:gdLst/>
            <a:ahLst/>
            <a:cxnLst/>
            <a:rect r="r" b="b" t="t" l="l"/>
            <a:pathLst>
              <a:path h="1108714" w="1583878">
                <a:moveTo>
                  <a:pt x="0" y="0"/>
                </a:moveTo>
                <a:lnTo>
                  <a:pt x="1583878" y="0"/>
                </a:lnTo>
                <a:lnTo>
                  <a:pt x="1583878" y="1108715"/>
                </a:lnTo>
                <a:lnTo>
                  <a:pt x="0" y="1108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0417053" y="4701691"/>
            <a:ext cx="5060185" cy="1998158"/>
            <a:chOff x="0" y="0"/>
            <a:chExt cx="1332724" cy="526264"/>
          </a:xfrm>
        </p:grpSpPr>
        <p:sp>
          <p:nvSpPr>
            <p:cNvPr name="Freeform 21" id="21"/>
            <p:cNvSpPr/>
            <p:nvPr/>
          </p:nvSpPr>
          <p:spPr>
            <a:xfrm flipH="false" flipV="false" rot="0">
              <a:off x="0" y="0"/>
              <a:ext cx="1332724" cy="526264"/>
            </a:xfrm>
            <a:custGeom>
              <a:avLst/>
              <a:gdLst/>
              <a:ahLst/>
              <a:cxnLst/>
              <a:rect r="r" b="b" t="t" l="l"/>
              <a:pathLst>
                <a:path h="526264" w="1332724">
                  <a:moveTo>
                    <a:pt x="29069" y="0"/>
                  </a:moveTo>
                  <a:lnTo>
                    <a:pt x="1303654" y="0"/>
                  </a:lnTo>
                  <a:cubicBezTo>
                    <a:pt x="1319709" y="0"/>
                    <a:pt x="1332724" y="13015"/>
                    <a:pt x="1332724" y="29069"/>
                  </a:cubicBezTo>
                  <a:lnTo>
                    <a:pt x="1332724" y="497195"/>
                  </a:lnTo>
                  <a:cubicBezTo>
                    <a:pt x="1332724" y="504904"/>
                    <a:pt x="1329661" y="512298"/>
                    <a:pt x="1324209" y="517750"/>
                  </a:cubicBezTo>
                  <a:cubicBezTo>
                    <a:pt x="1318758" y="523201"/>
                    <a:pt x="1311364" y="526264"/>
                    <a:pt x="1303654" y="526264"/>
                  </a:cubicBezTo>
                  <a:lnTo>
                    <a:pt x="29069" y="526264"/>
                  </a:lnTo>
                  <a:cubicBezTo>
                    <a:pt x="13015" y="526264"/>
                    <a:pt x="0" y="513249"/>
                    <a:pt x="0" y="497195"/>
                  </a:cubicBezTo>
                  <a:lnTo>
                    <a:pt x="0" y="29069"/>
                  </a:lnTo>
                  <a:cubicBezTo>
                    <a:pt x="0" y="13015"/>
                    <a:pt x="13015" y="0"/>
                    <a:pt x="29069" y="0"/>
                  </a:cubicBezTo>
                  <a:close/>
                </a:path>
              </a:pathLst>
            </a:custGeom>
            <a:solidFill>
              <a:srgbClr val="3A577B"/>
            </a:solidFill>
          </p:spPr>
        </p:sp>
        <p:sp>
          <p:nvSpPr>
            <p:cNvPr name="TextBox 22" id="22"/>
            <p:cNvSpPr txBox="true"/>
            <p:nvPr/>
          </p:nvSpPr>
          <p:spPr>
            <a:xfrm>
              <a:off x="0" y="-47625"/>
              <a:ext cx="1332724" cy="573889"/>
            </a:xfrm>
            <a:prstGeom prst="rect">
              <a:avLst/>
            </a:prstGeom>
          </p:spPr>
          <p:txBody>
            <a:bodyPr anchor="ctr" rtlCol="false" tIns="50800" lIns="50800" bIns="50800" rIns="50800"/>
            <a:lstStyle/>
            <a:p>
              <a:pPr algn="ctr">
                <a:lnSpc>
                  <a:spcPts val="2800"/>
                </a:lnSpc>
              </a:pPr>
            </a:p>
          </p:txBody>
        </p:sp>
      </p:grpSp>
      <p:sp>
        <p:nvSpPr>
          <p:cNvPr name="TextBox 23" id="23"/>
          <p:cNvSpPr txBox="true"/>
          <p:nvPr/>
        </p:nvSpPr>
        <p:spPr>
          <a:xfrm rot="0">
            <a:off x="11502606" y="5122285"/>
            <a:ext cx="2889079" cy="1099820"/>
          </a:xfrm>
          <a:prstGeom prst="rect">
            <a:avLst/>
          </a:prstGeom>
        </p:spPr>
        <p:txBody>
          <a:bodyPr anchor="t" rtlCol="false" tIns="0" lIns="0" bIns="0" rIns="0">
            <a:spAutoFit/>
          </a:bodyPr>
          <a:lstStyle/>
          <a:p>
            <a:pPr algn="ctr">
              <a:lnSpc>
                <a:spcPts val="4480"/>
              </a:lnSpc>
            </a:pPr>
            <a:r>
              <a:rPr lang="en-US" sz="3200" b="true">
                <a:solidFill>
                  <a:srgbClr val="FFFFFF"/>
                </a:solidFill>
                <a:latin typeface="Aileron Heavy"/>
                <a:ea typeface="Aileron Heavy"/>
                <a:cs typeface="Aileron Heavy"/>
                <a:sym typeface="Aileron Heavy"/>
              </a:rPr>
              <a:t>Mô hình hóa dữ liệu</a:t>
            </a:r>
          </a:p>
        </p:txBody>
      </p:sp>
      <p:grpSp>
        <p:nvGrpSpPr>
          <p:cNvPr name="Group 24" id="24"/>
          <p:cNvGrpSpPr/>
          <p:nvPr/>
        </p:nvGrpSpPr>
        <p:grpSpPr>
          <a:xfrm rot="0">
            <a:off x="2889893" y="7077120"/>
            <a:ext cx="5060185" cy="1998158"/>
            <a:chOff x="0" y="0"/>
            <a:chExt cx="1332724" cy="526264"/>
          </a:xfrm>
        </p:grpSpPr>
        <p:sp>
          <p:nvSpPr>
            <p:cNvPr name="Freeform 25" id="25"/>
            <p:cNvSpPr/>
            <p:nvPr/>
          </p:nvSpPr>
          <p:spPr>
            <a:xfrm flipH="false" flipV="false" rot="0">
              <a:off x="0" y="0"/>
              <a:ext cx="1332724" cy="526264"/>
            </a:xfrm>
            <a:custGeom>
              <a:avLst/>
              <a:gdLst/>
              <a:ahLst/>
              <a:cxnLst/>
              <a:rect r="r" b="b" t="t" l="l"/>
              <a:pathLst>
                <a:path h="526264" w="1332724">
                  <a:moveTo>
                    <a:pt x="29069" y="0"/>
                  </a:moveTo>
                  <a:lnTo>
                    <a:pt x="1303654" y="0"/>
                  </a:lnTo>
                  <a:cubicBezTo>
                    <a:pt x="1319709" y="0"/>
                    <a:pt x="1332724" y="13015"/>
                    <a:pt x="1332724" y="29069"/>
                  </a:cubicBezTo>
                  <a:lnTo>
                    <a:pt x="1332724" y="497195"/>
                  </a:lnTo>
                  <a:cubicBezTo>
                    <a:pt x="1332724" y="504904"/>
                    <a:pt x="1329661" y="512298"/>
                    <a:pt x="1324209" y="517750"/>
                  </a:cubicBezTo>
                  <a:cubicBezTo>
                    <a:pt x="1318758" y="523201"/>
                    <a:pt x="1311364" y="526264"/>
                    <a:pt x="1303654" y="526264"/>
                  </a:cubicBezTo>
                  <a:lnTo>
                    <a:pt x="29069" y="526264"/>
                  </a:lnTo>
                  <a:cubicBezTo>
                    <a:pt x="13015" y="526264"/>
                    <a:pt x="0" y="513249"/>
                    <a:pt x="0" y="497195"/>
                  </a:cubicBezTo>
                  <a:lnTo>
                    <a:pt x="0" y="29069"/>
                  </a:lnTo>
                  <a:cubicBezTo>
                    <a:pt x="0" y="13015"/>
                    <a:pt x="13015" y="0"/>
                    <a:pt x="29069" y="0"/>
                  </a:cubicBezTo>
                  <a:close/>
                </a:path>
              </a:pathLst>
            </a:custGeom>
            <a:solidFill>
              <a:srgbClr val="3A577B"/>
            </a:solidFill>
          </p:spPr>
        </p:sp>
        <p:sp>
          <p:nvSpPr>
            <p:cNvPr name="TextBox 26" id="26"/>
            <p:cNvSpPr txBox="true"/>
            <p:nvPr/>
          </p:nvSpPr>
          <p:spPr>
            <a:xfrm>
              <a:off x="0" y="-47625"/>
              <a:ext cx="1332724" cy="573889"/>
            </a:xfrm>
            <a:prstGeom prst="rect">
              <a:avLst/>
            </a:prstGeom>
          </p:spPr>
          <p:txBody>
            <a:bodyPr anchor="ctr" rtlCol="false" tIns="50800" lIns="50800" bIns="50800" rIns="50800"/>
            <a:lstStyle/>
            <a:p>
              <a:pPr algn="ctr">
                <a:lnSpc>
                  <a:spcPts val="2800"/>
                </a:lnSpc>
              </a:pPr>
            </a:p>
          </p:txBody>
        </p:sp>
      </p:grpSp>
      <p:grpSp>
        <p:nvGrpSpPr>
          <p:cNvPr name="Group 27" id="27"/>
          <p:cNvGrpSpPr/>
          <p:nvPr/>
        </p:nvGrpSpPr>
        <p:grpSpPr>
          <a:xfrm rot="0">
            <a:off x="10417053" y="7077120"/>
            <a:ext cx="5060185" cy="1998158"/>
            <a:chOff x="0" y="0"/>
            <a:chExt cx="1332724" cy="526264"/>
          </a:xfrm>
        </p:grpSpPr>
        <p:sp>
          <p:nvSpPr>
            <p:cNvPr name="Freeform 28" id="28"/>
            <p:cNvSpPr/>
            <p:nvPr/>
          </p:nvSpPr>
          <p:spPr>
            <a:xfrm flipH="false" flipV="false" rot="0">
              <a:off x="0" y="0"/>
              <a:ext cx="1332724" cy="526264"/>
            </a:xfrm>
            <a:custGeom>
              <a:avLst/>
              <a:gdLst/>
              <a:ahLst/>
              <a:cxnLst/>
              <a:rect r="r" b="b" t="t" l="l"/>
              <a:pathLst>
                <a:path h="526264" w="1332724">
                  <a:moveTo>
                    <a:pt x="29069" y="0"/>
                  </a:moveTo>
                  <a:lnTo>
                    <a:pt x="1303654" y="0"/>
                  </a:lnTo>
                  <a:cubicBezTo>
                    <a:pt x="1319709" y="0"/>
                    <a:pt x="1332724" y="13015"/>
                    <a:pt x="1332724" y="29069"/>
                  </a:cubicBezTo>
                  <a:lnTo>
                    <a:pt x="1332724" y="497195"/>
                  </a:lnTo>
                  <a:cubicBezTo>
                    <a:pt x="1332724" y="504904"/>
                    <a:pt x="1329661" y="512298"/>
                    <a:pt x="1324209" y="517750"/>
                  </a:cubicBezTo>
                  <a:cubicBezTo>
                    <a:pt x="1318758" y="523201"/>
                    <a:pt x="1311364" y="526264"/>
                    <a:pt x="1303654" y="526264"/>
                  </a:cubicBezTo>
                  <a:lnTo>
                    <a:pt x="29069" y="526264"/>
                  </a:lnTo>
                  <a:cubicBezTo>
                    <a:pt x="13015" y="526264"/>
                    <a:pt x="0" y="513249"/>
                    <a:pt x="0" y="497195"/>
                  </a:cubicBezTo>
                  <a:lnTo>
                    <a:pt x="0" y="29069"/>
                  </a:lnTo>
                  <a:cubicBezTo>
                    <a:pt x="0" y="13015"/>
                    <a:pt x="13015" y="0"/>
                    <a:pt x="29069" y="0"/>
                  </a:cubicBezTo>
                  <a:close/>
                </a:path>
              </a:pathLst>
            </a:custGeom>
            <a:solidFill>
              <a:srgbClr val="3A577B"/>
            </a:solidFill>
          </p:spPr>
        </p:sp>
        <p:sp>
          <p:nvSpPr>
            <p:cNvPr name="TextBox 29" id="29"/>
            <p:cNvSpPr txBox="true"/>
            <p:nvPr/>
          </p:nvSpPr>
          <p:spPr>
            <a:xfrm>
              <a:off x="0" y="-47625"/>
              <a:ext cx="1332724" cy="573889"/>
            </a:xfrm>
            <a:prstGeom prst="rect">
              <a:avLst/>
            </a:prstGeom>
          </p:spPr>
          <p:txBody>
            <a:bodyPr anchor="ctr" rtlCol="false" tIns="50800" lIns="50800" bIns="50800" rIns="50800"/>
            <a:lstStyle/>
            <a:p>
              <a:pPr algn="ctr">
                <a:lnSpc>
                  <a:spcPts val="2800"/>
                </a:lnSpc>
              </a:pPr>
            </a:p>
          </p:txBody>
        </p:sp>
      </p:grpSp>
      <p:sp>
        <p:nvSpPr>
          <p:cNvPr name="TextBox 30" id="30"/>
          <p:cNvSpPr txBox="true"/>
          <p:nvPr/>
        </p:nvSpPr>
        <p:spPr>
          <a:xfrm rot="0">
            <a:off x="3478854" y="7778702"/>
            <a:ext cx="3882262" cy="537845"/>
          </a:xfrm>
          <a:prstGeom prst="rect">
            <a:avLst/>
          </a:prstGeom>
        </p:spPr>
        <p:txBody>
          <a:bodyPr anchor="t" rtlCol="false" tIns="0" lIns="0" bIns="0" rIns="0">
            <a:spAutoFit/>
          </a:bodyPr>
          <a:lstStyle/>
          <a:p>
            <a:pPr algn="ctr">
              <a:lnSpc>
                <a:spcPts val="4480"/>
              </a:lnSpc>
            </a:pPr>
            <a:r>
              <a:rPr lang="en-US" sz="3200" b="true">
                <a:solidFill>
                  <a:srgbClr val="FFFFFF"/>
                </a:solidFill>
                <a:latin typeface="Aileron Bold"/>
                <a:ea typeface="Aileron Bold"/>
                <a:cs typeface="Aileron Bold"/>
                <a:sym typeface="Aileron Bold"/>
              </a:rPr>
              <a:t>Phản hồi</a:t>
            </a:r>
          </a:p>
        </p:txBody>
      </p:sp>
      <p:sp>
        <p:nvSpPr>
          <p:cNvPr name="TextBox 31" id="31"/>
          <p:cNvSpPr txBox="true"/>
          <p:nvPr/>
        </p:nvSpPr>
        <p:spPr>
          <a:xfrm rot="0">
            <a:off x="11006014" y="7778702"/>
            <a:ext cx="3882262" cy="537845"/>
          </a:xfrm>
          <a:prstGeom prst="rect">
            <a:avLst/>
          </a:prstGeom>
        </p:spPr>
        <p:txBody>
          <a:bodyPr anchor="t" rtlCol="false" tIns="0" lIns="0" bIns="0" rIns="0">
            <a:spAutoFit/>
          </a:bodyPr>
          <a:lstStyle/>
          <a:p>
            <a:pPr algn="ctr">
              <a:lnSpc>
                <a:spcPts val="4480"/>
              </a:lnSpc>
            </a:pPr>
            <a:r>
              <a:rPr lang="en-US" sz="3200" b="true">
                <a:solidFill>
                  <a:srgbClr val="FFFFFF"/>
                </a:solidFill>
                <a:latin typeface="Aileron Bold"/>
                <a:ea typeface="Aileron Bold"/>
                <a:cs typeface="Aileron Bold"/>
                <a:sym typeface="Aileron Bold"/>
              </a:rPr>
              <a:t>Nguồn tham khảo</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549995" y="1009650"/>
            <a:ext cx="14709305" cy="926719"/>
          </a:xfrm>
          <a:prstGeom prst="rect">
            <a:avLst/>
          </a:prstGeom>
        </p:spPr>
        <p:txBody>
          <a:bodyPr anchor="t" rtlCol="false" tIns="0" lIns="0" bIns="0" rIns="0">
            <a:spAutoFit/>
          </a:bodyPr>
          <a:lstStyle/>
          <a:p>
            <a:pPr algn="just" marL="0" indent="0" lvl="0">
              <a:lnSpc>
                <a:spcPts val="3683"/>
              </a:lnSpc>
              <a:spcBef>
                <a:spcPct val="0"/>
              </a:spcBef>
            </a:pPr>
            <a:r>
              <a:rPr lang="en-US" b="true" sz="2900">
                <a:solidFill>
                  <a:srgbClr val="0E2F5F"/>
                </a:solidFill>
                <a:latin typeface="Noto Sans Bold"/>
                <a:ea typeface="Noto Sans Bold"/>
                <a:cs typeface="Noto Sans Bold"/>
                <a:sym typeface="Noto Sans Bold"/>
              </a:rPr>
              <a:t>Câu hỏi 4: Liệu tình trạng làm thêm giờ và sự cân bằng công việc - cuộc sống trong các phòng ban có ảnh hưởng đến tỷ lệ nghỉ việc của nhân viên không?</a:t>
            </a:r>
          </a:p>
        </p:txBody>
      </p:sp>
      <p:sp>
        <p:nvSpPr>
          <p:cNvPr name="TextBox 11" id="11"/>
          <p:cNvSpPr txBox="true"/>
          <p:nvPr/>
        </p:nvSpPr>
        <p:spPr>
          <a:xfrm rot="0">
            <a:off x="1733139" y="3740689"/>
            <a:ext cx="8663609" cy="3583939"/>
          </a:xfrm>
          <a:prstGeom prst="rect">
            <a:avLst/>
          </a:prstGeom>
        </p:spPr>
        <p:txBody>
          <a:bodyPr anchor="t" rtlCol="false" tIns="0" lIns="0" bIns="0" rIns="0">
            <a:spAutoFit/>
          </a:bodyPr>
          <a:lstStyle/>
          <a:p>
            <a:pPr algn="just">
              <a:lnSpc>
                <a:spcPts val="4060"/>
              </a:lnSpc>
            </a:pPr>
            <a:r>
              <a:rPr lang="en-US" sz="2900" b="true">
                <a:solidFill>
                  <a:srgbClr val="0E2F5F"/>
                </a:solidFill>
                <a:latin typeface="Noto Sans Bold"/>
                <a:ea typeface="Noto Sans Bold"/>
                <a:cs typeface="Noto Sans Bold"/>
                <a:sym typeface="Noto Sans Bold"/>
              </a:rPr>
              <a:t>Mục tiêu:</a:t>
            </a:r>
          </a:p>
          <a:p>
            <a:pPr algn="just">
              <a:lnSpc>
                <a:spcPts val="4060"/>
              </a:lnSpc>
              <a:spcBef>
                <a:spcPct val="0"/>
              </a:spcBef>
            </a:pPr>
            <a:r>
              <a:rPr lang="en-US" b="true" sz="2900">
                <a:solidFill>
                  <a:srgbClr val="0E2F5F"/>
                </a:solidFill>
                <a:latin typeface="Noto Sans Bold"/>
                <a:ea typeface="Noto Sans Bold"/>
                <a:cs typeface="Noto Sans Bold"/>
                <a:sym typeface="Noto Sans Bold"/>
              </a:rPr>
              <a:t>Đánh giá tác động của tình trạng làm thêm giờ (Overtime) và mức độ cân bằng công việc - cuộc sống (Work-Life Balance) trong các phòng ban đến tỷ lệ nghỉ việc của nhân viên. Từ đó, đề xuất giải pháp cải thiện môi trường làm việc, giảm áp lực và tăng sự gắn bó.</a:t>
            </a:r>
          </a:p>
        </p:txBody>
      </p:sp>
      <p:sp>
        <p:nvSpPr>
          <p:cNvPr name="TextBox 12" id="12"/>
          <p:cNvSpPr txBox="true"/>
          <p:nvPr/>
        </p:nvSpPr>
        <p:spPr>
          <a:xfrm rot="0">
            <a:off x="11038352" y="3601293"/>
            <a:ext cx="6370035" cy="3723335"/>
          </a:xfrm>
          <a:prstGeom prst="rect">
            <a:avLst/>
          </a:prstGeom>
        </p:spPr>
        <p:txBody>
          <a:bodyPr anchor="t" rtlCol="false" tIns="0" lIns="0" bIns="0" rIns="0">
            <a:spAutoFit/>
          </a:bodyPr>
          <a:lstStyle/>
          <a:p>
            <a:pPr algn="just">
              <a:lnSpc>
                <a:spcPts val="4251"/>
              </a:lnSpc>
            </a:pPr>
            <a:r>
              <a:rPr lang="en-US" sz="3037" b="true">
                <a:solidFill>
                  <a:srgbClr val="0E2F5F"/>
                </a:solidFill>
                <a:latin typeface="Aileron Bold"/>
                <a:ea typeface="Aileron Bold"/>
                <a:cs typeface="Aileron Bold"/>
                <a:sym typeface="Aileron Bold"/>
              </a:rPr>
              <a:t>Các bước phân tích:</a:t>
            </a:r>
          </a:p>
          <a:p>
            <a:pPr algn="just" marL="655694" indent="-327847" lvl="1">
              <a:lnSpc>
                <a:spcPts val="4251"/>
              </a:lnSpc>
              <a:buFont typeface="Arial"/>
              <a:buChar char="•"/>
            </a:pPr>
            <a:r>
              <a:rPr lang="en-US" b="true" sz="3037">
                <a:solidFill>
                  <a:srgbClr val="0E2F5F"/>
                </a:solidFill>
                <a:latin typeface="Aileron Bold"/>
                <a:ea typeface="Aileron Bold"/>
                <a:cs typeface="Aileron Bold"/>
                <a:sym typeface="Aileron Bold"/>
              </a:rPr>
              <a:t>Phân tích tỷ lệ nghỉ việc theo tình trạng làm thêm giờ</a:t>
            </a:r>
          </a:p>
          <a:p>
            <a:pPr algn="just" marL="655694" indent="-327847" lvl="1">
              <a:lnSpc>
                <a:spcPts val="4251"/>
              </a:lnSpc>
              <a:spcBef>
                <a:spcPct val="0"/>
              </a:spcBef>
              <a:buFont typeface="Arial"/>
              <a:buChar char="•"/>
            </a:pPr>
            <a:r>
              <a:rPr lang="en-US" b="true" sz="3037">
                <a:solidFill>
                  <a:srgbClr val="0E2F5F"/>
                </a:solidFill>
                <a:latin typeface="Aileron Bold"/>
                <a:ea typeface="Aileron Bold"/>
                <a:cs typeface="Aileron Bold"/>
                <a:sym typeface="Aileron Bold"/>
              </a:rPr>
              <a:t>Phân tích số lượng nhân viên nghỉ việc  dựa vào mức độ cân bằng công việc - cuộc sống của các phòng ban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0361" y="3207324"/>
            <a:ext cx="10051826" cy="4799747"/>
          </a:xfrm>
          <a:custGeom>
            <a:avLst/>
            <a:gdLst/>
            <a:ahLst/>
            <a:cxnLst/>
            <a:rect r="r" b="b" t="t" l="l"/>
            <a:pathLst>
              <a:path h="4799747" w="10051826">
                <a:moveTo>
                  <a:pt x="0" y="0"/>
                </a:moveTo>
                <a:lnTo>
                  <a:pt x="10051826" y="0"/>
                </a:lnTo>
                <a:lnTo>
                  <a:pt x="10051826" y="4799747"/>
                </a:lnTo>
                <a:lnTo>
                  <a:pt x="0" y="4799747"/>
                </a:lnTo>
                <a:lnTo>
                  <a:pt x="0" y="0"/>
                </a:lnTo>
                <a:close/>
              </a:path>
            </a:pathLst>
          </a:custGeom>
          <a:blipFill>
            <a:blip r:embed="rId6"/>
            <a:stretch>
              <a:fillRect l="0" t="0" r="0" b="0"/>
            </a:stretch>
          </a:blipFill>
        </p:spPr>
      </p:sp>
      <p:sp>
        <p:nvSpPr>
          <p:cNvPr name="TextBox 11" id="11"/>
          <p:cNvSpPr txBox="true"/>
          <p:nvPr/>
        </p:nvSpPr>
        <p:spPr>
          <a:xfrm rot="0">
            <a:off x="2549995" y="1009650"/>
            <a:ext cx="14709305" cy="926719"/>
          </a:xfrm>
          <a:prstGeom prst="rect">
            <a:avLst/>
          </a:prstGeom>
        </p:spPr>
        <p:txBody>
          <a:bodyPr anchor="t" rtlCol="false" tIns="0" lIns="0" bIns="0" rIns="0">
            <a:spAutoFit/>
          </a:bodyPr>
          <a:lstStyle/>
          <a:p>
            <a:pPr algn="just" marL="0" indent="0" lvl="0">
              <a:lnSpc>
                <a:spcPts val="3683"/>
              </a:lnSpc>
              <a:spcBef>
                <a:spcPct val="0"/>
              </a:spcBef>
            </a:pPr>
            <a:r>
              <a:rPr lang="en-US" b="true" sz="2900">
                <a:solidFill>
                  <a:srgbClr val="0E2F5F"/>
                </a:solidFill>
                <a:latin typeface="Noto Sans Bold"/>
                <a:ea typeface="Noto Sans Bold"/>
                <a:cs typeface="Noto Sans Bold"/>
                <a:sym typeface="Noto Sans Bold"/>
              </a:rPr>
              <a:t>Câu hỏi 4: Liệu tình trạng làm thêm giờ và sự cân bằng công việc - cuộc sống trong các phòng ban có ảnh hưởng đến tỷ lệ nghỉ việc của nhân viên không?</a:t>
            </a:r>
          </a:p>
        </p:txBody>
      </p:sp>
      <p:sp>
        <p:nvSpPr>
          <p:cNvPr name="TextBox 12" id="12"/>
          <p:cNvSpPr txBox="true"/>
          <p:nvPr/>
        </p:nvSpPr>
        <p:spPr>
          <a:xfrm rot="0">
            <a:off x="10336696" y="2994047"/>
            <a:ext cx="7951304" cy="4930773"/>
          </a:xfrm>
          <a:prstGeom prst="rect">
            <a:avLst/>
          </a:prstGeom>
        </p:spPr>
        <p:txBody>
          <a:bodyPr anchor="t" rtlCol="false" tIns="0" lIns="0" bIns="0" rIns="0">
            <a:spAutoFit/>
          </a:bodyPr>
          <a:lstStyle/>
          <a:p>
            <a:pPr algn="l" marL="431817" indent="-215908" lvl="1">
              <a:lnSpc>
                <a:spcPts val="2800"/>
              </a:lnSpc>
              <a:buFont typeface="Arial"/>
              <a:buChar char="•"/>
            </a:pPr>
            <a:r>
              <a:rPr lang="en-US" b="true" sz="2000">
                <a:solidFill>
                  <a:srgbClr val="0E2F5F"/>
                </a:solidFill>
                <a:latin typeface="Aileron Bold"/>
                <a:ea typeface="Aileron Bold"/>
                <a:cs typeface="Aileron Bold"/>
                <a:sym typeface="Aileron Bold"/>
              </a:rPr>
              <a:t>Biểu đồ tròn (Pie Chart):</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Tỷ lệ nghỉ việc của nhân viên làm thêm giờ (54%) cao hơn nhân viên không làm thêm giờ (46%), cho thấy làm thêm giờ có thể là m</a:t>
            </a:r>
            <a:r>
              <a:rPr lang="en-US" b="true" sz="2000">
                <a:solidFill>
                  <a:srgbClr val="0E2F5F"/>
                </a:solidFill>
                <a:latin typeface="Aileron Bold"/>
                <a:ea typeface="Aileron Bold"/>
                <a:cs typeface="Aileron Bold"/>
                <a:sym typeface="Aileron Bold"/>
              </a:rPr>
              <a:t>ột yếu tố ảnh hưởng đến việc nghỉ việc.</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Mặc dù chênh lệch không quá lớn, nhưng làm thêm giờ có thể gây áp lực và làm giảm sự hài lòng của nhân viên.</a:t>
            </a:r>
          </a:p>
          <a:p>
            <a:pPr algn="l" marL="431817" indent="-215908" lvl="1">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Biểu đồ cột (Bar Chart):</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Nhân viên làm thêm giờ chiếm số lượng nghỉ việc lớn hơn (127 nhân viên) so với nhân viên không làm thêm giờ (110 nhân viên).</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Điều này cho thấy, việc làm thêm giờ có thể làm gia tăng nguy cơ nghỉ việc, đặc biệt đối với những nhân viên phải làm thêm giờ liên tục trong thời gian dài.</a:t>
            </a:r>
          </a:p>
          <a:p>
            <a:pPr algn="l">
              <a:lnSpc>
                <a:spcPts val="2800"/>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34820" y="3163359"/>
            <a:ext cx="15424480" cy="4646625"/>
          </a:xfrm>
          <a:custGeom>
            <a:avLst/>
            <a:gdLst/>
            <a:ahLst/>
            <a:cxnLst/>
            <a:rect r="r" b="b" t="t" l="l"/>
            <a:pathLst>
              <a:path h="4646625" w="15424480">
                <a:moveTo>
                  <a:pt x="0" y="0"/>
                </a:moveTo>
                <a:lnTo>
                  <a:pt x="15424480" y="0"/>
                </a:lnTo>
                <a:lnTo>
                  <a:pt x="15424480" y="4646624"/>
                </a:lnTo>
                <a:lnTo>
                  <a:pt x="0" y="4646624"/>
                </a:lnTo>
                <a:lnTo>
                  <a:pt x="0" y="0"/>
                </a:lnTo>
                <a:close/>
              </a:path>
            </a:pathLst>
          </a:custGeom>
          <a:blipFill>
            <a:blip r:embed="rId6"/>
            <a:stretch>
              <a:fillRect l="0" t="0" r="0" b="0"/>
            </a:stretch>
          </a:blipFill>
        </p:spPr>
      </p:sp>
      <p:sp>
        <p:nvSpPr>
          <p:cNvPr name="TextBox 11" id="11"/>
          <p:cNvSpPr txBox="true"/>
          <p:nvPr/>
        </p:nvSpPr>
        <p:spPr>
          <a:xfrm rot="0">
            <a:off x="2549995" y="1009650"/>
            <a:ext cx="14709305" cy="926719"/>
          </a:xfrm>
          <a:prstGeom prst="rect">
            <a:avLst/>
          </a:prstGeom>
        </p:spPr>
        <p:txBody>
          <a:bodyPr anchor="t" rtlCol="false" tIns="0" lIns="0" bIns="0" rIns="0">
            <a:spAutoFit/>
          </a:bodyPr>
          <a:lstStyle/>
          <a:p>
            <a:pPr algn="just" marL="0" indent="0" lvl="0">
              <a:lnSpc>
                <a:spcPts val="3683"/>
              </a:lnSpc>
              <a:spcBef>
                <a:spcPct val="0"/>
              </a:spcBef>
            </a:pPr>
            <a:r>
              <a:rPr lang="en-US" b="true" sz="2900">
                <a:solidFill>
                  <a:srgbClr val="0E2F5F"/>
                </a:solidFill>
                <a:latin typeface="Noto Sans Bold"/>
                <a:ea typeface="Noto Sans Bold"/>
                <a:cs typeface="Noto Sans Bold"/>
                <a:sym typeface="Noto Sans Bold"/>
              </a:rPr>
              <a:t>Câu hỏi 4: Liệu tình trạng làm thêm giờ và sự cân bằng công việc - cuộc sống trong các phòng ban có ảnh hưởng đến tỷ lệ nghỉ việc của nhân viên không?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549995" y="1009650"/>
            <a:ext cx="14709305" cy="926719"/>
          </a:xfrm>
          <a:prstGeom prst="rect">
            <a:avLst/>
          </a:prstGeom>
        </p:spPr>
        <p:txBody>
          <a:bodyPr anchor="t" rtlCol="false" tIns="0" lIns="0" bIns="0" rIns="0">
            <a:spAutoFit/>
          </a:bodyPr>
          <a:lstStyle/>
          <a:p>
            <a:pPr algn="just" marL="0" indent="0" lvl="0">
              <a:lnSpc>
                <a:spcPts val="3683"/>
              </a:lnSpc>
              <a:spcBef>
                <a:spcPct val="0"/>
              </a:spcBef>
            </a:pPr>
            <a:r>
              <a:rPr lang="en-US" b="true" sz="2900">
                <a:solidFill>
                  <a:srgbClr val="0E2F5F"/>
                </a:solidFill>
                <a:latin typeface="Noto Sans Bold"/>
                <a:ea typeface="Noto Sans Bold"/>
                <a:cs typeface="Noto Sans Bold"/>
                <a:sym typeface="Noto Sans Bold"/>
              </a:rPr>
              <a:t>Câu hỏi 4: Liệu tình trạng làm thêm giờ và sự cân bằng công việc - cuộc sống trong các phòng ban có ảnh hưởng đến tỷ lệ nghỉ việc của nhân viên không?</a:t>
            </a:r>
          </a:p>
        </p:txBody>
      </p:sp>
      <p:sp>
        <p:nvSpPr>
          <p:cNvPr name="TextBox 11" id="11"/>
          <p:cNvSpPr txBox="true"/>
          <p:nvPr/>
        </p:nvSpPr>
        <p:spPr>
          <a:xfrm rot="0">
            <a:off x="1913656" y="2348197"/>
            <a:ext cx="16374344" cy="7045323"/>
          </a:xfrm>
          <a:prstGeom prst="rect">
            <a:avLst/>
          </a:prstGeom>
        </p:spPr>
        <p:txBody>
          <a:bodyPr anchor="t" rtlCol="false" tIns="0" lIns="0" bIns="0" rIns="0">
            <a:spAutoFit/>
          </a:bodyPr>
          <a:lstStyle/>
          <a:p>
            <a:pPr algn="just" marL="431817" indent="-215908" lvl="1">
              <a:lnSpc>
                <a:spcPts val="2800"/>
              </a:lnSpc>
              <a:buFont typeface="Arial"/>
              <a:buChar char="•"/>
            </a:pPr>
            <a:r>
              <a:rPr lang="en-US" b="true" sz="2000">
                <a:solidFill>
                  <a:srgbClr val="0E2F5F"/>
                </a:solidFill>
                <a:latin typeface="Aileron Bold"/>
                <a:ea typeface="Aileron Bold"/>
                <a:cs typeface="Aileron Bold"/>
                <a:sym typeface="Aileron Bold"/>
              </a:rPr>
              <a:t>Phòng ban Human Resources:</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Chủ yếu nghỉ việc ở mức 3 (9 nhân viên).</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Một số ít ở mức 2 (2 nhân viên) và mức 4 (1 nhân viên).</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 Kết luận: Số lượng nghỉ việc thấp nhưng vẫn tồn tại tình trạng mất cân bằng.</a:t>
            </a:r>
          </a:p>
          <a:p>
            <a:pPr algn="just" marL="431817" indent="-215908" lvl="1">
              <a:lnSpc>
                <a:spcPts val="2800"/>
              </a:lnSpc>
              <a:buFont typeface="Arial"/>
              <a:buChar char="•"/>
            </a:pPr>
            <a:r>
              <a:rPr lang="en-US" b="true" sz="2000">
                <a:solidFill>
                  <a:srgbClr val="0E2F5F"/>
                </a:solidFill>
                <a:latin typeface="Aileron Bold"/>
                <a:ea typeface="Aileron Bold"/>
                <a:cs typeface="Aileron Bold"/>
                <a:sym typeface="Aileron Bold"/>
              </a:rPr>
              <a:t>Phòng ban Research &amp; Development:</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Nghỉ việc tập trung ở mức 3 (68 nhân viên) và mức 2 (32 nhân viên).</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Mức 4 có 14 nhân viên.</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 Kết luận: Phòng ban này có số lượng nghỉ việc cao nhất, áp lực công việc còn lớn.</a:t>
            </a:r>
          </a:p>
          <a:p>
            <a:pPr algn="just" marL="431817" indent="-215908" lvl="1">
              <a:lnSpc>
                <a:spcPts val="2800"/>
              </a:lnSpc>
              <a:buFont typeface="Arial"/>
              <a:buChar char="•"/>
            </a:pPr>
            <a:r>
              <a:rPr lang="en-US" b="true" sz="2000">
                <a:solidFill>
                  <a:srgbClr val="0E2F5F"/>
                </a:solidFill>
                <a:latin typeface="Aileron Bold"/>
                <a:ea typeface="Aileron Bold"/>
                <a:cs typeface="Aileron Bold"/>
                <a:sym typeface="Aileron Bold"/>
              </a:rPr>
              <a:t>Phòng ban Sales:</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Mức 3 chiếm đa số (50 nhân viên).</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Mức 2 (24 nhân viên) và mức 4 (12 nhân viên).</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 Kết luận: Có sự cân bằng tương đối nhưng tình trạng mất cân bằng vẫn đáng kể.</a:t>
            </a:r>
          </a:p>
          <a:p>
            <a:pPr algn="just" marL="431817" indent="-215908" lvl="1">
              <a:lnSpc>
                <a:spcPts val="2800"/>
              </a:lnSpc>
              <a:buFont typeface="Arial"/>
              <a:buChar char="•"/>
            </a:pPr>
            <a:r>
              <a:rPr lang="en-US" b="true" sz="2000">
                <a:solidFill>
                  <a:srgbClr val="0E2F5F"/>
                </a:solidFill>
                <a:latin typeface="Aileron Bold"/>
                <a:ea typeface="Aileron Bold"/>
                <a:cs typeface="Aileron Bold"/>
                <a:sym typeface="Aileron Bold"/>
              </a:rPr>
              <a:t>Tổng Kết:</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Mức độ cân bằng công việc trung bình (mức 3) chiếm ưu thế ở cả 3 phòng ban.</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Research &amp; Development có số lượng nghỉ việc cao nhất, đặc biệt ở mức mất cân bằng (mức 2).</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Sales cần cải thiện để giảm tỷ lệ nghỉ việc do mất cân bằng công việc.</a:t>
            </a:r>
          </a:p>
          <a:p>
            <a:pPr algn="just" marL="863633" indent="-287878" lvl="2">
              <a:lnSpc>
                <a:spcPts val="2800"/>
              </a:lnSpc>
              <a:buFont typeface="Arial"/>
              <a:buChar char="⚬"/>
            </a:pPr>
            <a:r>
              <a:rPr lang="en-US" b="true" sz="2000">
                <a:solidFill>
                  <a:srgbClr val="0E2F5F"/>
                </a:solidFill>
                <a:latin typeface="Aileron Bold"/>
                <a:ea typeface="Aileron Bold"/>
                <a:cs typeface="Aileron Bold"/>
                <a:sym typeface="Aileron Bold"/>
              </a:rPr>
              <a:t>Human Resources có số nghỉ việc ít nhưng thiếu sự hài lòng cao về Work-Life Balance.</a:t>
            </a:r>
          </a:p>
          <a:p>
            <a:pPr algn="just" marL="431817" indent="-215908" lvl="1">
              <a:lnSpc>
                <a:spcPts val="2800"/>
              </a:lnSpc>
              <a:buFont typeface="Arial"/>
              <a:buChar char="•"/>
            </a:pPr>
            <a:r>
              <a:rPr lang="en-US" b="true" sz="2000">
                <a:solidFill>
                  <a:srgbClr val="0E2F5F"/>
                </a:solidFill>
                <a:latin typeface="Aileron Bold"/>
                <a:ea typeface="Aileron Bold"/>
                <a:cs typeface="Aileron Bold"/>
                <a:sym typeface="Aileron Bold"/>
              </a:rPr>
              <a:t>Đề xuất: Tăng cường chính sách hỗ trợ Work-Life Balance để giảm áp lực và tỷ lệ nghỉ việc, đặc biệt tại các phòng Research &amp; Development và Sales.</a:t>
            </a:r>
          </a:p>
          <a:p>
            <a:pPr algn="just">
              <a:lnSpc>
                <a:spcPts val="2800"/>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549995" y="1158737"/>
            <a:ext cx="14709305" cy="1019302"/>
          </a:xfrm>
          <a:prstGeom prst="rect">
            <a:avLst/>
          </a:prstGeom>
        </p:spPr>
        <p:txBody>
          <a:bodyPr anchor="t" rtlCol="false" tIns="0" lIns="0" bIns="0" rIns="0">
            <a:spAutoFit/>
          </a:bodyPr>
          <a:lstStyle/>
          <a:p>
            <a:pPr algn="just" marL="0" indent="0" lvl="0">
              <a:lnSpc>
                <a:spcPts val="4064"/>
              </a:lnSpc>
              <a:spcBef>
                <a:spcPct val="0"/>
              </a:spcBef>
            </a:pPr>
            <a:r>
              <a:rPr lang="en-US" b="true" sz="3200">
                <a:solidFill>
                  <a:srgbClr val="0E2F5F"/>
                </a:solidFill>
                <a:latin typeface="Noto Sans Bold"/>
                <a:ea typeface="Noto Sans Bold"/>
                <a:cs typeface="Noto Sans Bold"/>
                <a:sym typeface="Noto Sans Bold"/>
              </a:rPr>
              <a:t>Câu hỏi 5: Khoảng cách từ nơi làm việc và tần suất đi công tác có phải là yếu tố chính dẫn đến tình trạng nghỉ việc hay không</a:t>
            </a:r>
          </a:p>
        </p:txBody>
      </p:sp>
      <p:sp>
        <p:nvSpPr>
          <p:cNvPr name="TextBox 11" id="11"/>
          <p:cNvSpPr txBox="true"/>
          <p:nvPr/>
        </p:nvSpPr>
        <p:spPr>
          <a:xfrm rot="0">
            <a:off x="1508405" y="2995254"/>
            <a:ext cx="8663609" cy="4098289"/>
          </a:xfrm>
          <a:prstGeom prst="rect">
            <a:avLst/>
          </a:prstGeom>
        </p:spPr>
        <p:txBody>
          <a:bodyPr anchor="t" rtlCol="false" tIns="0" lIns="0" bIns="0" rIns="0">
            <a:spAutoFit/>
          </a:bodyPr>
          <a:lstStyle/>
          <a:p>
            <a:pPr algn="just">
              <a:lnSpc>
                <a:spcPts val="4060"/>
              </a:lnSpc>
            </a:pPr>
            <a:r>
              <a:rPr lang="en-US" sz="2900" b="true">
                <a:solidFill>
                  <a:srgbClr val="0E2F5F"/>
                </a:solidFill>
                <a:latin typeface="Noto Sans Bold"/>
                <a:ea typeface="Noto Sans Bold"/>
                <a:cs typeface="Noto Sans Bold"/>
                <a:sym typeface="Noto Sans Bold"/>
              </a:rPr>
              <a:t>Mục tiêu:</a:t>
            </a:r>
          </a:p>
          <a:p>
            <a:pPr algn="just" marL="626122" indent="-313061" lvl="1">
              <a:lnSpc>
                <a:spcPts val="4060"/>
              </a:lnSpc>
              <a:buFont typeface="Arial"/>
              <a:buChar char="•"/>
            </a:pPr>
            <a:r>
              <a:rPr lang="en-US" b="true" sz="2900">
                <a:solidFill>
                  <a:srgbClr val="0E2F5F"/>
                </a:solidFill>
                <a:latin typeface="Noto Sans Bold"/>
                <a:ea typeface="Noto Sans Bold"/>
                <a:cs typeface="Noto Sans Bold"/>
                <a:sym typeface="Noto Sans Bold"/>
              </a:rPr>
              <a:t>Phân tích mối liên hệ giữa khoảng cách từ nơi làm việc và tần suất đi công tác với tình trạng nghỉ việc.</a:t>
            </a:r>
          </a:p>
          <a:p>
            <a:pPr algn="just" marL="626122" indent="-313061" lvl="1">
              <a:lnSpc>
                <a:spcPts val="4060"/>
              </a:lnSpc>
              <a:spcBef>
                <a:spcPct val="0"/>
              </a:spcBef>
              <a:buFont typeface="Arial"/>
              <a:buChar char="•"/>
            </a:pPr>
            <a:r>
              <a:rPr lang="en-US" b="true" sz="2900">
                <a:solidFill>
                  <a:srgbClr val="0E2F5F"/>
                </a:solidFill>
                <a:latin typeface="Noto Sans Bold"/>
                <a:ea typeface="Noto Sans Bold"/>
                <a:cs typeface="Noto Sans Bold"/>
                <a:sym typeface="Noto Sans Bold"/>
              </a:rPr>
              <a:t>Đánh giá xem các yếu tố trên có ảnh hưởng đáng kể đến quyết định nghỉ việc của nhân viên hay không để giảm tỷ lệ nghỉ việc.</a:t>
            </a:r>
          </a:p>
          <a:p>
            <a:pPr algn="just">
              <a:lnSpc>
                <a:spcPts val="4060"/>
              </a:lnSpc>
              <a:spcBef>
                <a:spcPct val="0"/>
              </a:spcBef>
            </a:pPr>
          </a:p>
        </p:txBody>
      </p:sp>
      <p:sp>
        <p:nvSpPr>
          <p:cNvPr name="TextBox 12" id="12"/>
          <p:cNvSpPr txBox="true"/>
          <p:nvPr/>
        </p:nvSpPr>
        <p:spPr>
          <a:xfrm rot="0">
            <a:off x="11137743" y="2985729"/>
            <a:ext cx="6370035" cy="2656535"/>
          </a:xfrm>
          <a:prstGeom prst="rect">
            <a:avLst/>
          </a:prstGeom>
        </p:spPr>
        <p:txBody>
          <a:bodyPr anchor="t" rtlCol="false" tIns="0" lIns="0" bIns="0" rIns="0">
            <a:spAutoFit/>
          </a:bodyPr>
          <a:lstStyle/>
          <a:p>
            <a:pPr algn="just">
              <a:lnSpc>
                <a:spcPts val="4251"/>
              </a:lnSpc>
            </a:pPr>
            <a:r>
              <a:rPr lang="en-US" sz="3037" b="true">
                <a:solidFill>
                  <a:srgbClr val="0E2F5F"/>
                </a:solidFill>
                <a:latin typeface="Aileron Bold"/>
                <a:ea typeface="Aileron Bold"/>
                <a:cs typeface="Aileron Bold"/>
                <a:sym typeface="Aileron Bold"/>
              </a:rPr>
              <a:t>Các bước phân tích:</a:t>
            </a:r>
          </a:p>
          <a:p>
            <a:pPr algn="just" marL="655694" indent="-327847" lvl="1">
              <a:lnSpc>
                <a:spcPts val="4251"/>
              </a:lnSpc>
              <a:buFont typeface="Arial"/>
              <a:buChar char="•"/>
            </a:pPr>
            <a:r>
              <a:rPr lang="en-US" b="true" sz="3037">
                <a:solidFill>
                  <a:srgbClr val="0E2F5F"/>
                </a:solidFill>
                <a:latin typeface="Aileron Bold"/>
                <a:ea typeface="Aileron Bold"/>
                <a:cs typeface="Aileron Bold"/>
                <a:sym typeface="Aileron Bold"/>
              </a:rPr>
              <a:t>Phân tích tỷ lệ nghỉ việc theo khoảng cách</a:t>
            </a:r>
          </a:p>
          <a:p>
            <a:pPr algn="just" marL="655694" indent="-327847" lvl="1">
              <a:lnSpc>
                <a:spcPts val="4251"/>
              </a:lnSpc>
              <a:spcBef>
                <a:spcPct val="0"/>
              </a:spcBef>
              <a:buFont typeface="Arial"/>
              <a:buChar char="•"/>
            </a:pPr>
            <a:r>
              <a:rPr lang="en-US" b="true" sz="3037">
                <a:solidFill>
                  <a:srgbClr val="0E2F5F"/>
                </a:solidFill>
                <a:latin typeface="Aileron Bold"/>
                <a:ea typeface="Aileron Bold"/>
                <a:cs typeface="Aileron Bold"/>
                <a:sym typeface="Aileron Bold"/>
              </a:rPr>
              <a:t>Phân tích tỷ lệ nghỉ việc theo tần suất đi công tác</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874371" y="2416983"/>
            <a:ext cx="11301259" cy="4492250"/>
          </a:xfrm>
          <a:custGeom>
            <a:avLst/>
            <a:gdLst/>
            <a:ahLst/>
            <a:cxnLst/>
            <a:rect r="r" b="b" t="t" l="l"/>
            <a:pathLst>
              <a:path h="4492250" w="11301259">
                <a:moveTo>
                  <a:pt x="0" y="0"/>
                </a:moveTo>
                <a:lnTo>
                  <a:pt x="11301258" y="0"/>
                </a:lnTo>
                <a:lnTo>
                  <a:pt x="11301258" y="4492251"/>
                </a:lnTo>
                <a:lnTo>
                  <a:pt x="0" y="4492251"/>
                </a:lnTo>
                <a:lnTo>
                  <a:pt x="0" y="0"/>
                </a:lnTo>
                <a:close/>
              </a:path>
            </a:pathLst>
          </a:custGeom>
          <a:blipFill>
            <a:blip r:embed="rId6"/>
            <a:stretch>
              <a:fillRect l="0" t="0" r="0" b="0"/>
            </a:stretch>
          </a:blipFill>
        </p:spPr>
      </p:sp>
      <p:sp>
        <p:nvSpPr>
          <p:cNvPr name="TextBox 11" id="11"/>
          <p:cNvSpPr txBox="true"/>
          <p:nvPr/>
        </p:nvSpPr>
        <p:spPr>
          <a:xfrm rot="0">
            <a:off x="2549995" y="1158737"/>
            <a:ext cx="14709305" cy="1019302"/>
          </a:xfrm>
          <a:prstGeom prst="rect">
            <a:avLst/>
          </a:prstGeom>
        </p:spPr>
        <p:txBody>
          <a:bodyPr anchor="t" rtlCol="false" tIns="0" lIns="0" bIns="0" rIns="0">
            <a:spAutoFit/>
          </a:bodyPr>
          <a:lstStyle/>
          <a:p>
            <a:pPr algn="just" marL="0" indent="0" lvl="0">
              <a:lnSpc>
                <a:spcPts val="4064"/>
              </a:lnSpc>
              <a:spcBef>
                <a:spcPct val="0"/>
              </a:spcBef>
            </a:pPr>
            <a:r>
              <a:rPr lang="en-US" b="true" sz="3200">
                <a:solidFill>
                  <a:srgbClr val="0E2F5F"/>
                </a:solidFill>
                <a:latin typeface="Noto Sans Bold"/>
                <a:ea typeface="Noto Sans Bold"/>
                <a:cs typeface="Noto Sans Bold"/>
                <a:sym typeface="Noto Sans Bold"/>
              </a:rPr>
              <a:t>Câu hỏi 5: Khoảng cách từ nơi làm việc và tần suất đi công tác có phải là yếu tố chính dẫn đến tình trạng nghỉ việc hay không</a:t>
            </a:r>
          </a:p>
        </p:txBody>
      </p:sp>
      <p:sp>
        <p:nvSpPr>
          <p:cNvPr name="TextBox 12" id="12"/>
          <p:cNvSpPr txBox="true"/>
          <p:nvPr/>
        </p:nvSpPr>
        <p:spPr>
          <a:xfrm rot="0">
            <a:off x="1508405" y="7099734"/>
            <a:ext cx="16300174" cy="2816223"/>
          </a:xfrm>
          <a:prstGeom prst="rect">
            <a:avLst/>
          </a:prstGeom>
        </p:spPr>
        <p:txBody>
          <a:bodyPr anchor="t" rtlCol="false" tIns="0" lIns="0" bIns="0" rIns="0">
            <a:spAutoFit/>
          </a:bodyPr>
          <a:lstStyle/>
          <a:p>
            <a:pPr algn="l" marL="431817" indent="-215908" lvl="1">
              <a:lnSpc>
                <a:spcPts val="2800"/>
              </a:lnSpc>
              <a:buFont typeface="Arial"/>
              <a:buChar char="•"/>
            </a:pPr>
            <a:r>
              <a:rPr lang="en-US" b="true" sz="2000">
                <a:solidFill>
                  <a:srgbClr val="0E2F5F"/>
                </a:solidFill>
                <a:latin typeface="Aileron Bold"/>
                <a:ea typeface="Aileron Bold"/>
                <a:cs typeface="Aileron Bold"/>
                <a:sym typeface="Aileron Bold"/>
              </a:rPr>
              <a:t>Số lượng nhân viên nghỉ việc:</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Những người sống trên trung bình về khoảng cách từ nơi làm việc có 133 người nghỉ việc, cao hơn so với 104 người ở dưới trung bình.</a:t>
            </a:r>
          </a:p>
          <a:p>
            <a:pPr algn="l" marL="431817" indent="-215908" lvl="1">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Tỷ lệ nhân viên nghỉ việc:</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56% nhân viên sống xa nơi làm việc trên trung bình nghỉ việc, cao hơn so với 44% nhân viên ở gần nơi làm việc dưới trung bình.</a:t>
            </a:r>
          </a:p>
          <a:p>
            <a:pPr algn="l">
              <a:lnSpc>
                <a:spcPts val="2800"/>
              </a:lnSpc>
              <a:spcBef>
                <a:spcPct val="0"/>
              </a:spcBef>
            </a:pPr>
            <a:r>
              <a:rPr lang="en-US" b="true" sz="2000">
                <a:solidFill>
                  <a:srgbClr val="0E2F5F"/>
                </a:solidFill>
                <a:latin typeface="Aileron Bold"/>
                <a:ea typeface="Aileron Bold"/>
                <a:cs typeface="Aileron Bold"/>
                <a:sym typeface="Aileron Bold"/>
              </a:rPr>
              <a:t>Kết luận: Khoảng cách đến nơi làm việc có vẻ là một yếu tố quan trọng, vì tỷ lệ nghỉ việc cao hơn ở nhóm có khoảng cách xa. Điều này có thể liên quan đến chi phí di chuyển, thời gian đi lại, và sự cân bằng giữa công việc và cuộc sống.</a:t>
            </a:r>
          </a:p>
          <a:p>
            <a:pPr algn="l">
              <a:lnSpc>
                <a:spcPts val="2800"/>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407318" y="2195826"/>
            <a:ext cx="10389065" cy="7843744"/>
          </a:xfrm>
          <a:custGeom>
            <a:avLst/>
            <a:gdLst/>
            <a:ahLst/>
            <a:cxnLst/>
            <a:rect r="r" b="b" t="t" l="l"/>
            <a:pathLst>
              <a:path h="7843744" w="10389065">
                <a:moveTo>
                  <a:pt x="0" y="0"/>
                </a:moveTo>
                <a:lnTo>
                  <a:pt x="10389065" y="0"/>
                </a:lnTo>
                <a:lnTo>
                  <a:pt x="10389065" y="7843744"/>
                </a:lnTo>
                <a:lnTo>
                  <a:pt x="0" y="7843744"/>
                </a:lnTo>
                <a:lnTo>
                  <a:pt x="0" y="0"/>
                </a:lnTo>
                <a:close/>
              </a:path>
            </a:pathLst>
          </a:custGeom>
          <a:blipFill>
            <a:blip r:embed="rId6"/>
            <a:stretch>
              <a:fillRect l="0" t="0" r="0" b="0"/>
            </a:stretch>
          </a:blipFill>
        </p:spPr>
      </p:sp>
      <p:sp>
        <p:nvSpPr>
          <p:cNvPr name="TextBox 11" id="11"/>
          <p:cNvSpPr txBox="true"/>
          <p:nvPr/>
        </p:nvSpPr>
        <p:spPr>
          <a:xfrm rot="0">
            <a:off x="2549995" y="1158737"/>
            <a:ext cx="14709305" cy="1019302"/>
          </a:xfrm>
          <a:prstGeom prst="rect">
            <a:avLst/>
          </a:prstGeom>
        </p:spPr>
        <p:txBody>
          <a:bodyPr anchor="t" rtlCol="false" tIns="0" lIns="0" bIns="0" rIns="0">
            <a:spAutoFit/>
          </a:bodyPr>
          <a:lstStyle/>
          <a:p>
            <a:pPr algn="just" marL="0" indent="0" lvl="0">
              <a:lnSpc>
                <a:spcPts val="4064"/>
              </a:lnSpc>
              <a:spcBef>
                <a:spcPct val="0"/>
              </a:spcBef>
            </a:pPr>
            <a:r>
              <a:rPr lang="en-US" b="true" sz="3200">
                <a:solidFill>
                  <a:srgbClr val="0E2F5F"/>
                </a:solidFill>
                <a:latin typeface="Noto Sans Bold"/>
                <a:ea typeface="Noto Sans Bold"/>
                <a:cs typeface="Noto Sans Bold"/>
                <a:sym typeface="Noto Sans Bold"/>
              </a:rPr>
              <a:t>Câu hỏi 5: Khoảng cách từ nơi làm việc và tần suất đi công tác có phải là yếu tố chính dẫn đến tình trạng nghỉ việc hay không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549995" y="1158737"/>
            <a:ext cx="14709305" cy="1019302"/>
          </a:xfrm>
          <a:prstGeom prst="rect">
            <a:avLst/>
          </a:prstGeom>
        </p:spPr>
        <p:txBody>
          <a:bodyPr anchor="t" rtlCol="false" tIns="0" lIns="0" bIns="0" rIns="0">
            <a:spAutoFit/>
          </a:bodyPr>
          <a:lstStyle/>
          <a:p>
            <a:pPr algn="just" marL="0" indent="0" lvl="0">
              <a:lnSpc>
                <a:spcPts val="4064"/>
              </a:lnSpc>
              <a:spcBef>
                <a:spcPct val="0"/>
              </a:spcBef>
            </a:pPr>
            <a:r>
              <a:rPr lang="en-US" b="true" sz="3200">
                <a:solidFill>
                  <a:srgbClr val="0E2F5F"/>
                </a:solidFill>
                <a:latin typeface="Noto Sans Bold"/>
                <a:ea typeface="Noto Sans Bold"/>
                <a:cs typeface="Noto Sans Bold"/>
                <a:sym typeface="Noto Sans Bold"/>
              </a:rPr>
              <a:t>Câu hỏi 5: Khoảng cách từ nơi làm việc và tần suất đi công tác có phải là yếu tố chính dẫn đến tình trạng nghỉ việc hay không</a:t>
            </a:r>
          </a:p>
        </p:txBody>
      </p:sp>
      <p:sp>
        <p:nvSpPr>
          <p:cNvPr name="TextBox 11" id="11"/>
          <p:cNvSpPr txBox="true"/>
          <p:nvPr/>
        </p:nvSpPr>
        <p:spPr>
          <a:xfrm rot="0">
            <a:off x="3014870" y="2360890"/>
            <a:ext cx="13351565" cy="7397748"/>
          </a:xfrm>
          <a:prstGeom prst="rect">
            <a:avLst/>
          </a:prstGeom>
        </p:spPr>
        <p:txBody>
          <a:bodyPr anchor="t" rtlCol="false" tIns="0" lIns="0" bIns="0" rIns="0">
            <a:spAutoFit/>
          </a:bodyPr>
          <a:lstStyle/>
          <a:p>
            <a:pPr algn="l" marL="431817" indent="-215908" lvl="1">
              <a:lnSpc>
                <a:spcPts val="2800"/>
              </a:lnSpc>
              <a:buFont typeface="Arial"/>
              <a:buChar char="•"/>
            </a:pPr>
            <a:r>
              <a:rPr lang="en-US" b="true" sz="2000">
                <a:solidFill>
                  <a:srgbClr val="0E2F5F"/>
                </a:solidFill>
                <a:latin typeface="Aileron Bold"/>
                <a:ea typeface="Aileron Bold"/>
                <a:cs typeface="Aileron Bold"/>
                <a:sym typeface="Aileron Bold"/>
              </a:rPr>
              <a:t>Số lượng nhân viên nghỉ việc:</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Nhóm không đi công tác (Non-Travel): Chỉ có 12 nhân viên nghỉ việc trong tổng số 150 người (tỷ lệ thấp).</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Nhóm đi công tác thường xuyên (Travel Frequently): 69 nhân viên nghỉ việc (tỷ lệ nghỉ việc cao nhất).</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Nhóm thỉnh thoảng đi công tác (Travel Rarely): 156 nhân viên nghỉ việc, chiếm số lượng cao nhất về số lượng tuyệt đối.</a:t>
            </a:r>
          </a:p>
          <a:p>
            <a:pPr algn="l" marL="431817" indent="-215908" lvl="1">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Tỷ lệ nhân viên nghỉ việc:</a:t>
            </a:r>
          </a:p>
          <a:p>
            <a:pPr algn="l" marL="863633" indent="-287878" lvl="2">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Nhóm không đi công tác: Tỷ lệ nghỉ việc chỉ 8%, thấp hơn nhiều so với nhóm đi công tác thường xuyên (25%) và nhóm đi công tác ít (15%).</a:t>
            </a:r>
          </a:p>
          <a:p>
            <a:pPr algn="l">
              <a:lnSpc>
                <a:spcPts val="2800"/>
              </a:lnSpc>
              <a:spcBef>
                <a:spcPct val="0"/>
              </a:spcBef>
            </a:pPr>
            <a:r>
              <a:rPr lang="en-US" b="true" sz="2000">
                <a:solidFill>
                  <a:srgbClr val="0E2F5F"/>
                </a:solidFill>
                <a:latin typeface="Aileron Bold"/>
                <a:ea typeface="Aileron Bold"/>
                <a:cs typeface="Aileron Bold"/>
                <a:sym typeface="Aileron Bold"/>
              </a:rPr>
              <a:t>Kết luận: Tần suất đi công tác có tác động đáng kể đến tình trạng nghỉ việc. Nhân viên phải đi công tác thường xuyên hoặc thỉnh thoảng có xu hướng nghỉ việc cao hơn, có thể do áp lực công việc, mất cân bằng cuộc sống, hoặc ảnh hưởng từ việc di chuyển nhiều.</a:t>
            </a:r>
          </a:p>
          <a:p>
            <a:pPr algn="l">
              <a:lnSpc>
                <a:spcPts val="2800"/>
              </a:lnSpc>
              <a:spcBef>
                <a:spcPct val="0"/>
              </a:spcBef>
            </a:pPr>
            <a:r>
              <a:rPr lang="en-US" b="true" sz="2000">
                <a:solidFill>
                  <a:srgbClr val="0E2F5F"/>
                </a:solidFill>
                <a:latin typeface="Aileron Bold"/>
                <a:ea typeface="Aileron Bold"/>
                <a:cs typeface="Aileron Bold"/>
                <a:sym typeface="Aileron Bold"/>
              </a:rPr>
              <a:t>Tổng kết:</a:t>
            </a:r>
          </a:p>
          <a:p>
            <a:pPr algn="l" marL="431817" indent="-215908" lvl="1">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Khoảng cách từ nơi làm việc và tần suất đi công tác đều có tác động đáng kể đến tình trạng nghỉ việc.</a:t>
            </a:r>
          </a:p>
          <a:p>
            <a:pPr algn="l" marL="431817" indent="-215908" lvl="1">
              <a:lnSpc>
                <a:spcPts val="2800"/>
              </a:lnSpc>
              <a:spcBef>
                <a:spcPct val="0"/>
              </a:spcBef>
              <a:buFont typeface="Arial"/>
              <a:buChar char="•"/>
            </a:pPr>
            <a:r>
              <a:rPr lang="en-US" b="true" sz="2000">
                <a:solidFill>
                  <a:srgbClr val="0E2F5F"/>
                </a:solidFill>
                <a:latin typeface="Aileron Bold"/>
                <a:ea typeface="Aileron Bold"/>
                <a:cs typeface="Aileron Bold"/>
                <a:sym typeface="Aileron Bold"/>
              </a:rPr>
              <a:t>Các công ty nên:</a:t>
            </a:r>
          </a:p>
          <a:p>
            <a:pPr algn="l" marL="863633" indent="-287878" lvl="2">
              <a:lnSpc>
                <a:spcPts val="2800"/>
              </a:lnSpc>
              <a:spcBef>
                <a:spcPct val="0"/>
              </a:spcBef>
              <a:buAutoNum type="alphaLcPeriod" startAt="1"/>
            </a:pPr>
            <a:r>
              <a:rPr lang="en-US" b="true" sz="2000">
                <a:solidFill>
                  <a:srgbClr val="0E2F5F"/>
                </a:solidFill>
                <a:latin typeface="Aileron Bold"/>
                <a:ea typeface="Aileron Bold"/>
                <a:cs typeface="Aileron Bold"/>
                <a:sym typeface="Aileron Bold"/>
              </a:rPr>
              <a:t>Xem xét hỗ trợ chi phí đi lại hoặc cung cấp chỗ ở gần cho nhân viên ở xa để giảm tỷ lệ nghỉ việc.</a:t>
            </a:r>
          </a:p>
          <a:p>
            <a:pPr algn="l" marL="863633" indent="-287878" lvl="2">
              <a:lnSpc>
                <a:spcPts val="2800"/>
              </a:lnSpc>
              <a:spcBef>
                <a:spcPct val="0"/>
              </a:spcBef>
              <a:buAutoNum type="alphaLcPeriod" startAt="1"/>
            </a:pPr>
            <a:r>
              <a:rPr lang="en-US" b="true" sz="2000">
                <a:solidFill>
                  <a:srgbClr val="0E2F5F"/>
                </a:solidFill>
                <a:latin typeface="Aileron Bold"/>
                <a:ea typeface="Aileron Bold"/>
                <a:cs typeface="Aileron Bold"/>
                <a:sym typeface="Aileron Bold"/>
              </a:rPr>
              <a:t>Đánh giá lại tần suất đi công tác, giảm bớt công tác không cần thiết hoặc hỗ trợ nhân viên trong việc sắp xếp công việc khi công tác.</a:t>
            </a:r>
          </a:p>
          <a:p>
            <a:pPr algn="l">
              <a:lnSpc>
                <a:spcPts val="2800"/>
              </a:lnSpc>
              <a:spcBef>
                <a:spcPct val="0"/>
              </a:spcBef>
            </a:pPr>
            <a:r>
              <a:rPr lang="en-US" b="true" sz="2000">
                <a:solidFill>
                  <a:srgbClr val="0E2F5F"/>
                </a:solidFill>
                <a:latin typeface="Aileron Bold"/>
                <a:ea typeface="Aileron Bold"/>
                <a:cs typeface="Aileron Bold"/>
                <a:sym typeface="Aileron Bold"/>
              </a:rPr>
              <a:t>Cả hai yếu tố này đều nhấn mạnh tầm quan trọng của việc duy trì môi trường làm việc thuận lợi và cân bằng để giảm tỷ lệ nghỉ việc.</a:t>
            </a:r>
          </a:p>
          <a:p>
            <a:pPr algn="l">
              <a:lnSpc>
                <a:spcPts val="2800"/>
              </a:lnSpc>
              <a:spcBef>
                <a:spcPct val="0"/>
              </a:spcBef>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34028" y="6733028"/>
            <a:ext cx="5050544" cy="5050544"/>
          </a:xfrm>
          <a:custGeom>
            <a:avLst/>
            <a:gdLst/>
            <a:ahLst/>
            <a:cxnLst/>
            <a:rect r="r" b="b" t="t" l="l"/>
            <a:pathLst>
              <a:path h="5050544" w="5050544">
                <a:moveTo>
                  <a:pt x="0" y="0"/>
                </a:moveTo>
                <a:lnTo>
                  <a:pt x="5050544" y="0"/>
                </a:lnTo>
                <a:lnTo>
                  <a:pt x="5050544" y="5050544"/>
                </a:lnTo>
                <a:lnTo>
                  <a:pt x="0" y="5050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25808" y="1538409"/>
            <a:ext cx="10284709" cy="5281572"/>
            <a:chOff x="0" y="0"/>
            <a:chExt cx="2708730" cy="1391031"/>
          </a:xfrm>
        </p:grpSpPr>
        <p:sp>
          <p:nvSpPr>
            <p:cNvPr name="Freeform 4" id="4"/>
            <p:cNvSpPr/>
            <p:nvPr/>
          </p:nvSpPr>
          <p:spPr>
            <a:xfrm flipH="false" flipV="false" rot="0">
              <a:off x="0" y="0"/>
              <a:ext cx="2708730" cy="1391031"/>
            </a:xfrm>
            <a:custGeom>
              <a:avLst/>
              <a:gdLst/>
              <a:ahLst/>
              <a:cxnLst/>
              <a:rect r="r" b="b" t="t" l="l"/>
              <a:pathLst>
                <a:path h="1391031" w="2708730">
                  <a:moveTo>
                    <a:pt x="26347" y="0"/>
                  </a:moveTo>
                  <a:lnTo>
                    <a:pt x="2682383" y="0"/>
                  </a:lnTo>
                  <a:cubicBezTo>
                    <a:pt x="2689371" y="0"/>
                    <a:pt x="2696072" y="2776"/>
                    <a:pt x="2701013" y="7717"/>
                  </a:cubicBezTo>
                  <a:cubicBezTo>
                    <a:pt x="2705954" y="12658"/>
                    <a:pt x="2708730" y="19359"/>
                    <a:pt x="2708730" y="26347"/>
                  </a:cubicBezTo>
                  <a:lnTo>
                    <a:pt x="2708730" y="1364685"/>
                  </a:lnTo>
                  <a:cubicBezTo>
                    <a:pt x="2708730" y="1371672"/>
                    <a:pt x="2705954" y="1378374"/>
                    <a:pt x="2701013" y="1383315"/>
                  </a:cubicBezTo>
                  <a:cubicBezTo>
                    <a:pt x="2696072" y="1388256"/>
                    <a:pt x="2689371" y="1391031"/>
                    <a:pt x="2682383" y="1391031"/>
                  </a:cubicBezTo>
                  <a:lnTo>
                    <a:pt x="26347" y="1391031"/>
                  </a:lnTo>
                  <a:cubicBezTo>
                    <a:pt x="19359" y="1391031"/>
                    <a:pt x="12658" y="1388256"/>
                    <a:pt x="7717" y="1383315"/>
                  </a:cubicBezTo>
                  <a:cubicBezTo>
                    <a:pt x="2776" y="1378374"/>
                    <a:pt x="0" y="1371672"/>
                    <a:pt x="0" y="1364685"/>
                  </a:cubicBezTo>
                  <a:lnTo>
                    <a:pt x="0" y="26347"/>
                  </a:lnTo>
                  <a:cubicBezTo>
                    <a:pt x="0" y="19359"/>
                    <a:pt x="2776" y="12658"/>
                    <a:pt x="7717" y="7717"/>
                  </a:cubicBezTo>
                  <a:cubicBezTo>
                    <a:pt x="12658" y="2776"/>
                    <a:pt x="19359" y="0"/>
                    <a:pt x="26347" y="0"/>
                  </a:cubicBezTo>
                  <a:close/>
                </a:path>
              </a:pathLst>
            </a:custGeom>
            <a:solidFill>
              <a:srgbClr val="E1EDFC"/>
            </a:solidFill>
          </p:spPr>
        </p:sp>
        <p:sp>
          <p:nvSpPr>
            <p:cNvPr name="TextBox 5" id="5"/>
            <p:cNvSpPr txBox="true"/>
            <p:nvPr/>
          </p:nvSpPr>
          <p:spPr>
            <a:xfrm>
              <a:off x="0" y="-47625"/>
              <a:ext cx="2708730" cy="1438656"/>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707367" y="8928246"/>
            <a:ext cx="2763919" cy="882511"/>
          </a:xfrm>
          <a:custGeom>
            <a:avLst/>
            <a:gdLst/>
            <a:ahLst/>
            <a:cxnLst/>
            <a:rect r="r" b="b" t="t" l="l"/>
            <a:pathLst>
              <a:path h="882511" w="2763919">
                <a:moveTo>
                  <a:pt x="0" y="0"/>
                </a:moveTo>
                <a:lnTo>
                  <a:pt x="2763918" y="0"/>
                </a:lnTo>
                <a:lnTo>
                  <a:pt x="2763918" y="882511"/>
                </a:lnTo>
                <a:lnTo>
                  <a:pt x="0" y="882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880564" y="9174439"/>
            <a:ext cx="1483489" cy="458533"/>
          </a:xfrm>
          <a:custGeom>
            <a:avLst/>
            <a:gdLst/>
            <a:ahLst/>
            <a:cxnLst/>
            <a:rect r="r" b="b" t="t" l="l"/>
            <a:pathLst>
              <a:path h="458533" w="1483489">
                <a:moveTo>
                  <a:pt x="0" y="0"/>
                </a:moveTo>
                <a:lnTo>
                  <a:pt x="1483490" y="0"/>
                </a:lnTo>
                <a:lnTo>
                  <a:pt x="1483490" y="458533"/>
                </a:lnTo>
                <a:lnTo>
                  <a:pt x="0" y="458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264511" y="5348601"/>
            <a:ext cx="1025128" cy="1025128"/>
          </a:xfrm>
          <a:custGeom>
            <a:avLst/>
            <a:gdLst/>
            <a:ahLst/>
            <a:cxnLst/>
            <a:rect r="r" b="b" t="t" l="l"/>
            <a:pathLst>
              <a:path h="1025128" w="1025128">
                <a:moveTo>
                  <a:pt x="0" y="0"/>
                </a:moveTo>
                <a:lnTo>
                  <a:pt x="1025128" y="0"/>
                </a:lnTo>
                <a:lnTo>
                  <a:pt x="1025128" y="1025127"/>
                </a:lnTo>
                <a:lnTo>
                  <a:pt x="0" y="10251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67254" y="1305916"/>
            <a:ext cx="9426620" cy="5345173"/>
          </a:xfrm>
          <a:prstGeom prst="rect">
            <a:avLst/>
          </a:prstGeom>
        </p:spPr>
        <p:txBody>
          <a:bodyPr anchor="t" rtlCol="false" tIns="0" lIns="0" bIns="0" rIns="0">
            <a:spAutoFit/>
          </a:bodyPr>
          <a:lstStyle/>
          <a:p>
            <a:pPr algn="l">
              <a:lnSpc>
                <a:spcPts val="3084"/>
              </a:lnSpc>
            </a:pPr>
          </a:p>
          <a:p>
            <a:pPr algn="l">
              <a:lnSpc>
                <a:spcPts val="7862"/>
              </a:lnSpc>
            </a:pPr>
            <a:r>
              <a:rPr lang="en-US" sz="6190" b="true">
                <a:solidFill>
                  <a:srgbClr val="0E2F5F"/>
                </a:solidFill>
                <a:latin typeface="Noto Sans Bold"/>
                <a:ea typeface="Noto Sans Bold"/>
                <a:cs typeface="Noto Sans Bold"/>
                <a:sym typeface="Noto Sans Bold"/>
              </a:rPr>
              <a:t>Phân nhóm nhân viên dựa trên các đặc trưng cá nhân và công việc để tối ưu hóa quản lý nhân sự</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47510" y="2806884"/>
            <a:ext cx="7106322" cy="885162"/>
            <a:chOff x="0" y="0"/>
            <a:chExt cx="1407586" cy="175329"/>
          </a:xfrm>
        </p:grpSpPr>
        <p:sp>
          <p:nvSpPr>
            <p:cNvPr name="Freeform 3" id="3"/>
            <p:cNvSpPr/>
            <p:nvPr/>
          </p:nvSpPr>
          <p:spPr>
            <a:xfrm flipH="false" flipV="false" rot="0">
              <a:off x="0" y="0"/>
              <a:ext cx="1407586" cy="175329"/>
            </a:xfrm>
            <a:custGeom>
              <a:avLst/>
              <a:gdLst/>
              <a:ahLst/>
              <a:cxnLst/>
              <a:rect r="r" b="b" t="t" l="l"/>
              <a:pathLst>
                <a:path h="175329" w="1407586">
                  <a:moveTo>
                    <a:pt x="55562" y="0"/>
                  </a:moveTo>
                  <a:lnTo>
                    <a:pt x="1352024" y="0"/>
                  </a:lnTo>
                  <a:cubicBezTo>
                    <a:pt x="1382710" y="0"/>
                    <a:pt x="1407586" y="24876"/>
                    <a:pt x="1407586" y="55562"/>
                  </a:cubicBezTo>
                  <a:lnTo>
                    <a:pt x="1407586" y="119767"/>
                  </a:lnTo>
                  <a:cubicBezTo>
                    <a:pt x="1407586" y="150453"/>
                    <a:pt x="1382710" y="175329"/>
                    <a:pt x="1352024" y="175329"/>
                  </a:cubicBezTo>
                  <a:lnTo>
                    <a:pt x="55562" y="175329"/>
                  </a:lnTo>
                  <a:cubicBezTo>
                    <a:pt x="24876" y="175329"/>
                    <a:pt x="0" y="150453"/>
                    <a:pt x="0" y="119767"/>
                  </a:cubicBezTo>
                  <a:lnTo>
                    <a:pt x="0" y="55562"/>
                  </a:lnTo>
                  <a:cubicBezTo>
                    <a:pt x="0" y="24876"/>
                    <a:pt x="24876" y="0"/>
                    <a:pt x="55562" y="0"/>
                  </a:cubicBezTo>
                  <a:close/>
                </a:path>
              </a:pathLst>
            </a:custGeom>
            <a:solidFill>
              <a:srgbClr val="3A577B"/>
            </a:solidFill>
          </p:spPr>
        </p:sp>
        <p:sp>
          <p:nvSpPr>
            <p:cNvPr name="TextBox 4" id="4"/>
            <p:cNvSpPr txBox="true"/>
            <p:nvPr/>
          </p:nvSpPr>
          <p:spPr>
            <a:xfrm>
              <a:off x="0" y="-47625"/>
              <a:ext cx="1407586" cy="222954"/>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3599927" y="4063521"/>
            <a:ext cx="7153904" cy="885162"/>
            <a:chOff x="0" y="0"/>
            <a:chExt cx="1417011" cy="175329"/>
          </a:xfrm>
        </p:grpSpPr>
        <p:sp>
          <p:nvSpPr>
            <p:cNvPr name="Freeform 6" id="6"/>
            <p:cNvSpPr/>
            <p:nvPr/>
          </p:nvSpPr>
          <p:spPr>
            <a:xfrm flipH="false" flipV="false" rot="0">
              <a:off x="0" y="0"/>
              <a:ext cx="1417011" cy="175329"/>
            </a:xfrm>
            <a:custGeom>
              <a:avLst/>
              <a:gdLst/>
              <a:ahLst/>
              <a:cxnLst/>
              <a:rect r="r" b="b" t="t" l="l"/>
              <a:pathLst>
                <a:path h="175329" w="1417011">
                  <a:moveTo>
                    <a:pt x="55192" y="0"/>
                  </a:moveTo>
                  <a:lnTo>
                    <a:pt x="1361819" y="0"/>
                  </a:lnTo>
                  <a:cubicBezTo>
                    <a:pt x="1376457" y="0"/>
                    <a:pt x="1390495" y="5815"/>
                    <a:pt x="1400846" y="16165"/>
                  </a:cubicBezTo>
                  <a:cubicBezTo>
                    <a:pt x="1411196" y="26516"/>
                    <a:pt x="1417011" y="40554"/>
                    <a:pt x="1417011" y="55192"/>
                  </a:cubicBezTo>
                  <a:lnTo>
                    <a:pt x="1417011" y="120137"/>
                  </a:lnTo>
                  <a:cubicBezTo>
                    <a:pt x="1417011" y="150618"/>
                    <a:pt x="1392300" y="175329"/>
                    <a:pt x="1361819" y="175329"/>
                  </a:cubicBezTo>
                  <a:lnTo>
                    <a:pt x="55192" y="175329"/>
                  </a:lnTo>
                  <a:cubicBezTo>
                    <a:pt x="24710" y="175329"/>
                    <a:pt x="0" y="150618"/>
                    <a:pt x="0" y="120137"/>
                  </a:cubicBezTo>
                  <a:lnTo>
                    <a:pt x="0" y="55192"/>
                  </a:lnTo>
                  <a:cubicBezTo>
                    <a:pt x="0" y="24710"/>
                    <a:pt x="24710" y="0"/>
                    <a:pt x="55192" y="0"/>
                  </a:cubicBezTo>
                  <a:close/>
                </a:path>
              </a:pathLst>
            </a:custGeom>
            <a:solidFill>
              <a:srgbClr val="3A577B"/>
            </a:solidFill>
          </p:spPr>
        </p:sp>
        <p:sp>
          <p:nvSpPr>
            <p:cNvPr name="TextBox 7" id="7"/>
            <p:cNvSpPr txBox="true"/>
            <p:nvPr/>
          </p:nvSpPr>
          <p:spPr>
            <a:xfrm>
              <a:off x="0" y="-47625"/>
              <a:ext cx="1417011" cy="222954"/>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3647510" y="1550659"/>
            <a:ext cx="7106322" cy="885162"/>
            <a:chOff x="0" y="0"/>
            <a:chExt cx="1407586" cy="175329"/>
          </a:xfrm>
        </p:grpSpPr>
        <p:sp>
          <p:nvSpPr>
            <p:cNvPr name="Freeform 9" id="9"/>
            <p:cNvSpPr/>
            <p:nvPr/>
          </p:nvSpPr>
          <p:spPr>
            <a:xfrm flipH="false" flipV="false" rot="0">
              <a:off x="0" y="0"/>
              <a:ext cx="1407586" cy="175329"/>
            </a:xfrm>
            <a:custGeom>
              <a:avLst/>
              <a:gdLst/>
              <a:ahLst/>
              <a:cxnLst/>
              <a:rect r="r" b="b" t="t" l="l"/>
              <a:pathLst>
                <a:path h="175329" w="1407586">
                  <a:moveTo>
                    <a:pt x="55562" y="0"/>
                  </a:moveTo>
                  <a:lnTo>
                    <a:pt x="1352024" y="0"/>
                  </a:lnTo>
                  <a:cubicBezTo>
                    <a:pt x="1382710" y="0"/>
                    <a:pt x="1407586" y="24876"/>
                    <a:pt x="1407586" y="55562"/>
                  </a:cubicBezTo>
                  <a:lnTo>
                    <a:pt x="1407586" y="119767"/>
                  </a:lnTo>
                  <a:cubicBezTo>
                    <a:pt x="1407586" y="150453"/>
                    <a:pt x="1382710" y="175329"/>
                    <a:pt x="1352024" y="175329"/>
                  </a:cubicBezTo>
                  <a:lnTo>
                    <a:pt x="55562" y="175329"/>
                  </a:lnTo>
                  <a:cubicBezTo>
                    <a:pt x="24876" y="175329"/>
                    <a:pt x="0" y="150453"/>
                    <a:pt x="0" y="119767"/>
                  </a:cubicBezTo>
                  <a:lnTo>
                    <a:pt x="0" y="55562"/>
                  </a:lnTo>
                  <a:cubicBezTo>
                    <a:pt x="0" y="24876"/>
                    <a:pt x="24876" y="0"/>
                    <a:pt x="55562" y="0"/>
                  </a:cubicBezTo>
                  <a:close/>
                </a:path>
              </a:pathLst>
            </a:custGeom>
            <a:solidFill>
              <a:srgbClr val="3A577B"/>
            </a:solidFill>
          </p:spPr>
        </p:sp>
        <p:sp>
          <p:nvSpPr>
            <p:cNvPr name="TextBox 10" id="10"/>
            <p:cNvSpPr txBox="true"/>
            <p:nvPr/>
          </p:nvSpPr>
          <p:spPr>
            <a:xfrm>
              <a:off x="0" y="-47625"/>
              <a:ext cx="1407586" cy="222954"/>
            </a:xfrm>
            <a:prstGeom prst="rect">
              <a:avLst/>
            </a:prstGeom>
          </p:spPr>
          <p:txBody>
            <a:bodyPr anchor="ctr" rtlCol="false" tIns="50800" lIns="50800" bIns="50800" rIns="50800"/>
            <a:lstStyle/>
            <a:p>
              <a:pPr algn="ctr">
                <a:lnSpc>
                  <a:spcPts val="2800"/>
                </a:lnSpc>
              </a:pPr>
            </a:p>
          </p:txBody>
        </p:sp>
      </p:grpSp>
      <p:sp>
        <p:nvSpPr>
          <p:cNvPr name="Freeform 11" id="11"/>
          <p:cNvSpPr/>
          <p:nvPr/>
        </p:nvSpPr>
        <p:spPr>
          <a:xfrm flipH="false" flipV="false" rot="0">
            <a:off x="2470924" y="1550659"/>
            <a:ext cx="885162" cy="885162"/>
          </a:xfrm>
          <a:custGeom>
            <a:avLst/>
            <a:gdLst/>
            <a:ahLst/>
            <a:cxnLst/>
            <a:rect r="r" b="b" t="t" l="l"/>
            <a:pathLst>
              <a:path h="885162" w="885162">
                <a:moveTo>
                  <a:pt x="0" y="0"/>
                </a:moveTo>
                <a:lnTo>
                  <a:pt x="885161" y="0"/>
                </a:lnTo>
                <a:lnTo>
                  <a:pt x="885161" y="885161"/>
                </a:lnTo>
                <a:lnTo>
                  <a:pt x="0" y="8851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484527" y="2806884"/>
            <a:ext cx="885162" cy="885162"/>
          </a:xfrm>
          <a:custGeom>
            <a:avLst/>
            <a:gdLst/>
            <a:ahLst/>
            <a:cxnLst/>
            <a:rect r="r" b="b" t="t" l="l"/>
            <a:pathLst>
              <a:path h="885162" w="885162">
                <a:moveTo>
                  <a:pt x="0" y="0"/>
                </a:moveTo>
                <a:lnTo>
                  <a:pt x="885162" y="0"/>
                </a:lnTo>
                <a:lnTo>
                  <a:pt x="885162" y="885162"/>
                </a:lnTo>
                <a:lnTo>
                  <a:pt x="0" y="8851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484527" y="4069693"/>
            <a:ext cx="885162" cy="885162"/>
          </a:xfrm>
          <a:custGeom>
            <a:avLst/>
            <a:gdLst/>
            <a:ahLst/>
            <a:cxnLst/>
            <a:rect r="r" b="b" t="t" l="l"/>
            <a:pathLst>
              <a:path h="885162" w="885162">
                <a:moveTo>
                  <a:pt x="0" y="0"/>
                </a:moveTo>
                <a:lnTo>
                  <a:pt x="885162" y="0"/>
                </a:lnTo>
                <a:lnTo>
                  <a:pt x="885162" y="885162"/>
                </a:lnTo>
                <a:lnTo>
                  <a:pt x="0" y="8851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655657" y="1550659"/>
            <a:ext cx="2830687" cy="7707641"/>
            <a:chOff x="0" y="0"/>
            <a:chExt cx="745531" cy="2029996"/>
          </a:xfrm>
        </p:grpSpPr>
        <p:sp>
          <p:nvSpPr>
            <p:cNvPr name="Freeform 15" id="15"/>
            <p:cNvSpPr/>
            <p:nvPr/>
          </p:nvSpPr>
          <p:spPr>
            <a:xfrm flipH="false" flipV="false" rot="0">
              <a:off x="0" y="0"/>
              <a:ext cx="745531" cy="2029996"/>
            </a:xfrm>
            <a:custGeom>
              <a:avLst/>
              <a:gdLst/>
              <a:ahLst/>
              <a:cxnLst/>
              <a:rect r="r" b="b" t="t" l="l"/>
              <a:pathLst>
                <a:path h="2029996" w="745531">
                  <a:moveTo>
                    <a:pt x="112135" y="0"/>
                  </a:moveTo>
                  <a:lnTo>
                    <a:pt x="633396" y="0"/>
                  </a:lnTo>
                  <a:cubicBezTo>
                    <a:pt x="663136" y="0"/>
                    <a:pt x="691658" y="11814"/>
                    <a:pt x="712687" y="32844"/>
                  </a:cubicBezTo>
                  <a:cubicBezTo>
                    <a:pt x="733717" y="53873"/>
                    <a:pt x="745531" y="82395"/>
                    <a:pt x="745531" y="112135"/>
                  </a:cubicBezTo>
                  <a:lnTo>
                    <a:pt x="745531" y="1917861"/>
                  </a:lnTo>
                  <a:cubicBezTo>
                    <a:pt x="745531" y="1979792"/>
                    <a:pt x="695326" y="2029996"/>
                    <a:pt x="633396" y="2029996"/>
                  </a:cubicBezTo>
                  <a:lnTo>
                    <a:pt x="112135" y="2029996"/>
                  </a:lnTo>
                  <a:cubicBezTo>
                    <a:pt x="82395" y="2029996"/>
                    <a:pt x="53873" y="2018182"/>
                    <a:pt x="32844" y="1997153"/>
                  </a:cubicBezTo>
                  <a:cubicBezTo>
                    <a:pt x="11814" y="1976123"/>
                    <a:pt x="0" y="1947601"/>
                    <a:pt x="0" y="1917861"/>
                  </a:cubicBezTo>
                  <a:lnTo>
                    <a:pt x="0" y="112135"/>
                  </a:lnTo>
                  <a:cubicBezTo>
                    <a:pt x="0" y="50204"/>
                    <a:pt x="50204" y="0"/>
                    <a:pt x="112135" y="0"/>
                  </a:cubicBezTo>
                  <a:close/>
                </a:path>
              </a:pathLst>
            </a:custGeom>
            <a:solidFill>
              <a:srgbClr val="E1EDFC"/>
            </a:solidFill>
          </p:spPr>
        </p:sp>
        <p:sp>
          <p:nvSpPr>
            <p:cNvPr name="TextBox 16" id="16"/>
            <p:cNvSpPr txBox="true"/>
            <p:nvPr/>
          </p:nvSpPr>
          <p:spPr>
            <a:xfrm>
              <a:off x="0" y="-47625"/>
              <a:ext cx="745531" cy="2077621"/>
            </a:xfrm>
            <a:prstGeom prst="rect">
              <a:avLst/>
            </a:prstGeom>
          </p:spPr>
          <p:txBody>
            <a:bodyPr anchor="ctr" rtlCol="false" tIns="50800" lIns="50800" bIns="50800" rIns="50800"/>
            <a:lstStyle/>
            <a:p>
              <a:pPr algn="ctr">
                <a:lnSpc>
                  <a:spcPts val="2800"/>
                </a:lnSpc>
              </a:pPr>
            </a:p>
          </p:txBody>
        </p:sp>
      </p:grpSp>
      <p:sp>
        <p:nvSpPr>
          <p:cNvPr name="Freeform 17" id="17"/>
          <p:cNvSpPr/>
          <p:nvPr/>
        </p:nvSpPr>
        <p:spPr>
          <a:xfrm flipH="false" flipV="false" rot="0">
            <a:off x="12367814" y="-1205189"/>
            <a:ext cx="3691868" cy="3691868"/>
          </a:xfrm>
          <a:custGeom>
            <a:avLst/>
            <a:gdLst/>
            <a:ahLst/>
            <a:cxnLst/>
            <a:rect r="r" b="b" t="t" l="l"/>
            <a:pathLst>
              <a:path h="3691868" w="3691868">
                <a:moveTo>
                  <a:pt x="0" y="0"/>
                </a:moveTo>
                <a:lnTo>
                  <a:pt x="3691867" y="0"/>
                </a:lnTo>
                <a:lnTo>
                  <a:pt x="3691867" y="3691868"/>
                </a:lnTo>
                <a:lnTo>
                  <a:pt x="0" y="3691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2832792" y="9522631"/>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0753832" y="118752"/>
            <a:ext cx="1226460" cy="379088"/>
          </a:xfrm>
          <a:custGeom>
            <a:avLst/>
            <a:gdLst/>
            <a:ahLst/>
            <a:cxnLst/>
            <a:rect r="r" b="b" t="t" l="l"/>
            <a:pathLst>
              <a:path h="379088" w="1226460">
                <a:moveTo>
                  <a:pt x="0" y="0"/>
                </a:moveTo>
                <a:lnTo>
                  <a:pt x="1226459" y="0"/>
                </a:lnTo>
                <a:lnTo>
                  <a:pt x="1226459" y="379088"/>
                </a:lnTo>
                <a:lnTo>
                  <a:pt x="0" y="379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0" id="20"/>
          <p:cNvGrpSpPr/>
          <p:nvPr/>
        </p:nvGrpSpPr>
        <p:grpSpPr>
          <a:xfrm rot="0">
            <a:off x="3647510" y="6721372"/>
            <a:ext cx="7106322" cy="885162"/>
            <a:chOff x="0" y="0"/>
            <a:chExt cx="1407586" cy="175329"/>
          </a:xfrm>
        </p:grpSpPr>
        <p:sp>
          <p:nvSpPr>
            <p:cNvPr name="Freeform 21" id="21"/>
            <p:cNvSpPr/>
            <p:nvPr/>
          </p:nvSpPr>
          <p:spPr>
            <a:xfrm flipH="false" flipV="false" rot="0">
              <a:off x="0" y="0"/>
              <a:ext cx="1407586" cy="175329"/>
            </a:xfrm>
            <a:custGeom>
              <a:avLst/>
              <a:gdLst/>
              <a:ahLst/>
              <a:cxnLst/>
              <a:rect r="r" b="b" t="t" l="l"/>
              <a:pathLst>
                <a:path h="175329" w="1407586">
                  <a:moveTo>
                    <a:pt x="55562" y="0"/>
                  </a:moveTo>
                  <a:lnTo>
                    <a:pt x="1352024" y="0"/>
                  </a:lnTo>
                  <a:cubicBezTo>
                    <a:pt x="1382710" y="0"/>
                    <a:pt x="1407586" y="24876"/>
                    <a:pt x="1407586" y="55562"/>
                  </a:cubicBezTo>
                  <a:lnTo>
                    <a:pt x="1407586" y="119767"/>
                  </a:lnTo>
                  <a:cubicBezTo>
                    <a:pt x="1407586" y="150453"/>
                    <a:pt x="1382710" y="175329"/>
                    <a:pt x="1352024" y="175329"/>
                  </a:cubicBezTo>
                  <a:lnTo>
                    <a:pt x="55562" y="175329"/>
                  </a:lnTo>
                  <a:cubicBezTo>
                    <a:pt x="24876" y="175329"/>
                    <a:pt x="0" y="150453"/>
                    <a:pt x="0" y="119767"/>
                  </a:cubicBezTo>
                  <a:lnTo>
                    <a:pt x="0" y="55562"/>
                  </a:lnTo>
                  <a:cubicBezTo>
                    <a:pt x="0" y="24876"/>
                    <a:pt x="24876" y="0"/>
                    <a:pt x="55562" y="0"/>
                  </a:cubicBezTo>
                  <a:close/>
                </a:path>
              </a:pathLst>
            </a:custGeom>
            <a:solidFill>
              <a:srgbClr val="3A577B"/>
            </a:solidFill>
          </p:spPr>
        </p:sp>
        <p:sp>
          <p:nvSpPr>
            <p:cNvPr name="TextBox 22" id="22"/>
            <p:cNvSpPr txBox="true"/>
            <p:nvPr/>
          </p:nvSpPr>
          <p:spPr>
            <a:xfrm>
              <a:off x="0" y="-47625"/>
              <a:ext cx="1407586" cy="222954"/>
            </a:xfrm>
            <a:prstGeom prst="rect">
              <a:avLst/>
            </a:prstGeom>
          </p:spPr>
          <p:txBody>
            <a:bodyPr anchor="ctr" rtlCol="false" tIns="50800" lIns="50800" bIns="50800" rIns="50800"/>
            <a:lstStyle/>
            <a:p>
              <a:pPr algn="ctr">
                <a:lnSpc>
                  <a:spcPts val="2800"/>
                </a:lnSpc>
              </a:pPr>
            </a:p>
          </p:txBody>
        </p:sp>
      </p:grpSp>
      <p:grpSp>
        <p:nvGrpSpPr>
          <p:cNvPr name="Group 23" id="23"/>
          <p:cNvGrpSpPr/>
          <p:nvPr/>
        </p:nvGrpSpPr>
        <p:grpSpPr>
          <a:xfrm rot="0">
            <a:off x="3599927" y="7978008"/>
            <a:ext cx="7153904" cy="885162"/>
            <a:chOff x="0" y="0"/>
            <a:chExt cx="1417011" cy="175329"/>
          </a:xfrm>
        </p:grpSpPr>
        <p:sp>
          <p:nvSpPr>
            <p:cNvPr name="Freeform 24" id="24"/>
            <p:cNvSpPr/>
            <p:nvPr/>
          </p:nvSpPr>
          <p:spPr>
            <a:xfrm flipH="false" flipV="false" rot="0">
              <a:off x="0" y="0"/>
              <a:ext cx="1417011" cy="175329"/>
            </a:xfrm>
            <a:custGeom>
              <a:avLst/>
              <a:gdLst/>
              <a:ahLst/>
              <a:cxnLst/>
              <a:rect r="r" b="b" t="t" l="l"/>
              <a:pathLst>
                <a:path h="175329" w="1417011">
                  <a:moveTo>
                    <a:pt x="55192" y="0"/>
                  </a:moveTo>
                  <a:lnTo>
                    <a:pt x="1361819" y="0"/>
                  </a:lnTo>
                  <a:cubicBezTo>
                    <a:pt x="1376457" y="0"/>
                    <a:pt x="1390495" y="5815"/>
                    <a:pt x="1400846" y="16165"/>
                  </a:cubicBezTo>
                  <a:cubicBezTo>
                    <a:pt x="1411196" y="26516"/>
                    <a:pt x="1417011" y="40554"/>
                    <a:pt x="1417011" y="55192"/>
                  </a:cubicBezTo>
                  <a:lnTo>
                    <a:pt x="1417011" y="120137"/>
                  </a:lnTo>
                  <a:cubicBezTo>
                    <a:pt x="1417011" y="150618"/>
                    <a:pt x="1392300" y="175329"/>
                    <a:pt x="1361819" y="175329"/>
                  </a:cubicBezTo>
                  <a:lnTo>
                    <a:pt x="55192" y="175329"/>
                  </a:lnTo>
                  <a:cubicBezTo>
                    <a:pt x="24710" y="175329"/>
                    <a:pt x="0" y="150618"/>
                    <a:pt x="0" y="120137"/>
                  </a:cubicBezTo>
                  <a:lnTo>
                    <a:pt x="0" y="55192"/>
                  </a:lnTo>
                  <a:cubicBezTo>
                    <a:pt x="0" y="24710"/>
                    <a:pt x="24710" y="0"/>
                    <a:pt x="55192" y="0"/>
                  </a:cubicBezTo>
                  <a:close/>
                </a:path>
              </a:pathLst>
            </a:custGeom>
            <a:solidFill>
              <a:srgbClr val="3A577B"/>
            </a:solidFill>
          </p:spPr>
        </p:sp>
        <p:sp>
          <p:nvSpPr>
            <p:cNvPr name="TextBox 25" id="25"/>
            <p:cNvSpPr txBox="true"/>
            <p:nvPr/>
          </p:nvSpPr>
          <p:spPr>
            <a:xfrm>
              <a:off x="0" y="-47625"/>
              <a:ext cx="1417011" cy="222954"/>
            </a:xfrm>
            <a:prstGeom prst="rect">
              <a:avLst/>
            </a:prstGeom>
          </p:spPr>
          <p:txBody>
            <a:bodyPr anchor="ctr" rtlCol="false" tIns="50800" lIns="50800" bIns="50800" rIns="50800"/>
            <a:lstStyle/>
            <a:p>
              <a:pPr algn="ctr">
                <a:lnSpc>
                  <a:spcPts val="2800"/>
                </a:lnSpc>
              </a:pPr>
            </a:p>
          </p:txBody>
        </p:sp>
      </p:grpSp>
      <p:grpSp>
        <p:nvGrpSpPr>
          <p:cNvPr name="Group 26" id="26"/>
          <p:cNvGrpSpPr/>
          <p:nvPr/>
        </p:nvGrpSpPr>
        <p:grpSpPr>
          <a:xfrm rot="0">
            <a:off x="3647510" y="5465146"/>
            <a:ext cx="7106322" cy="885162"/>
            <a:chOff x="0" y="0"/>
            <a:chExt cx="1407586" cy="175329"/>
          </a:xfrm>
        </p:grpSpPr>
        <p:sp>
          <p:nvSpPr>
            <p:cNvPr name="Freeform 27" id="27"/>
            <p:cNvSpPr/>
            <p:nvPr/>
          </p:nvSpPr>
          <p:spPr>
            <a:xfrm flipH="false" flipV="false" rot="0">
              <a:off x="0" y="0"/>
              <a:ext cx="1407586" cy="175329"/>
            </a:xfrm>
            <a:custGeom>
              <a:avLst/>
              <a:gdLst/>
              <a:ahLst/>
              <a:cxnLst/>
              <a:rect r="r" b="b" t="t" l="l"/>
              <a:pathLst>
                <a:path h="175329" w="1407586">
                  <a:moveTo>
                    <a:pt x="55562" y="0"/>
                  </a:moveTo>
                  <a:lnTo>
                    <a:pt x="1352024" y="0"/>
                  </a:lnTo>
                  <a:cubicBezTo>
                    <a:pt x="1382710" y="0"/>
                    <a:pt x="1407586" y="24876"/>
                    <a:pt x="1407586" y="55562"/>
                  </a:cubicBezTo>
                  <a:lnTo>
                    <a:pt x="1407586" y="119767"/>
                  </a:lnTo>
                  <a:cubicBezTo>
                    <a:pt x="1407586" y="150453"/>
                    <a:pt x="1382710" y="175329"/>
                    <a:pt x="1352024" y="175329"/>
                  </a:cubicBezTo>
                  <a:lnTo>
                    <a:pt x="55562" y="175329"/>
                  </a:lnTo>
                  <a:cubicBezTo>
                    <a:pt x="24876" y="175329"/>
                    <a:pt x="0" y="150453"/>
                    <a:pt x="0" y="119767"/>
                  </a:cubicBezTo>
                  <a:lnTo>
                    <a:pt x="0" y="55562"/>
                  </a:lnTo>
                  <a:cubicBezTo>
                    <a:pt x="0" y="24876"/>
                    <a:pt x="24876" y="0"/>
                    <a:pt x="55562" y="0"/>
                  </a:cubicBezTo>
                  <a:close/>
                </a:path>
              </a:pathLst>
            </a:custGeom>
            <a:solidFill>
              <a:srgbClr val="3A577B"/>
            </a:solidFill>
          </p:spPr>
        </p:sp>
        <p:sp>
          <p:nvSpPr>
            <p:cNvPr name="TextBox 28" id="28"/>
            <p:cNvSpPr txBox="true"/>
            <p:nvPr/>
          </p:nvSpPr>
          <p:spPr>
            <a:xfrm>
              <a:off x="0" y="-47625"/>
              <a:ext cx="1407586" cy="222954"/>
            </a:xfrm>
            <a:prstGeom prst="rect">
              <a:avLst/>
            </a:prstGeom>
          </p:spPr>
          <p:txBody>
            <a:bodyPr anchor="ctr" rtlCol="false" tIns="50800" lIns="50800" bIns="50800" rIns="50800"/>
            <a:lstStyle/>
            <a:p>
              <a:pPr algn="ctr">
                <a:lnSpc>
                  <a:spcPts val="2800"/>
                </a:lnSpc>
              </a:pPr>
            </a:p>
          </p:txBody>
        </p:sp>
      </p:grpSp>
      <p:sp>
        <p:nvSpPr>
          <p:cNvPr name="Freeform 29" id="29"/>
          <p:cNvSpPr/>
          <p:nvPr/>
        </p:nvSpPr>
        <p:spPr>
          <a:xfrm flipH="false" flipV="false" rot="0">
            <a:off x="2470924" y="5465146"/>
            <a:ext cx="885162" cy="885162"/>
          </a:xfrm>
          <a:custGeom>
            <a:avLst/>
            <a:gdLst/>
            <a:ahLst/>
            <a:cxnLst/>
            <a:rect r="r" b="b" t="t" l="l"/>
            <a:pathLst>
              <a:path h="885162" w="885162">
                <a:moveTo>
                  <a:pt x="0" y="0"/>
                </a:moveTo>
                <a:lnTo>
                  <a:pt x="885161" y="0"/>
                </a:lnTo>
                <a:lnTo>
                  <a:pt x="885161" y="885162"/>
                </a:lnTo>
                <a:lnTo>
                  <a:pt x="0" y="8851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2484527" y="6721372"/>
            <a:ext cx="885162" cy="885162"/>
          </a:xfrm>
          <a:custGeom>
            <a:avLst/>
            <a:gdLst/>
            <a:ahLst/>
            <a:cxnLst/>
            <a:rect r="r" b="b" t="t" l="l"/>
            <a:pathLst>
              <a:path h="885162" w="885162">
                <a:moveTo>
                  <a:pt x="0" y="0"/>
                </a:moveTo>
                <a:lnTo>
                  <a:pt x="885162" y="0"/>
                </a:lnTo>
                <a:lnTo>
                  <a:pt x="885162" y="885161"/>
                </a:lnTo>
                <a:lnTo>
                  <a:pt x="0" y="8851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2484527" y="7984180"/>
            <a:ext cx="885162" cy="885162"/>
          </a:xfrm>
          <a:custGeom>
            <a:avLst/>
            <a:gdLst/>
            <a:ahLst/>
            <a:cxnLst/>
            <a:rect r="r" b="b" t="t" l="l"/>
            <a:pathLst>
              <a:path h="885162" w="885162">
                <a:moveTo>
                  <a:pt x="0" y="0"/>
                </a:moveTo>
                <a:lnTo>
                  <a:pt x="885162" y="0"/>
                </a:lnTo>
                <a:lnTo>
                  <a:pt x="885162" y="885162"/>
                </a:lnTo>
                <a:lnTo>
                  <a:pt x="0" y="8851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5668408" y="8294294"/>
            <a:ext cx="3691868" cy="3691868"/>
          </a:xfrm>
          <a:custGeom>
            <a:avLst/>
            <a:gdLst/>
            <a:ahLst/>
            <a:cxnLst/>
            <a:rect r="r" b="b" t="t" l="l"/>
            <a:pathLst>
              <a:path h="3691868" w="3691868">
                <a:moveTo>
                  <a:pt x="0" y="0"/>
                </a:moveTo>
                <a:lnTo>
                  <a:pt x="3691868" y="0"/>
                </a:lnTo>
                <a:lnTo>
                  <a:pt x="3691868" y="3691867"/>
                </a:lnTo>
                <a:lnTo>
                  <a:pt x="0" y="36918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3674489" y="2961331"/>
            <a:ext cx="7079343" cy="502115"/>
          </a:xfrm>
          <a:prstGeom prst="rect">
            <a:avLst/>
          </a:prstGeom>
        </p:spPr>
        <p:txBody>
          <a:bodyPr anchor="t" rtlCol="false" tIns="0" lIns="0" bIns="0" rIns="0">
            <a:spAutoFit/>
          </a:bodyPr>
          <a:lstStyle/>
          <a:p>
            <a:pPr algn="ctr" marL="0" indent="0" lvl="0">
              <a:lnSpc>
                <a:spcPts val="4095"/>
              </a:lnSpc>
              <a:spcBef>
                <a:spcPct val="0"/>
              </a:spcBef>
            </a:pPr>
            <a:r>
              <a:rPr lang="en-US" b="true" sz="2925">
                <a:solidFill>
                  <a:srgbClr val="FFFFFF"/>
                </a:solidFill>
                <a:latin typeface="Aileron Ultra-Bold"/>
                <a:ea typeface="Aileron Ultra-Bold"/>
                <a:cs typeface="Aileron Ultra-Bold"/>
                <a:sym typeface="Aileron Ultra-Bold"/>
              </a:rPr>
              <a:t>Đề xuất phương pháp giải quyết</a:t>
            </a:r>
          </a:p>
        </p:txBody>
      </p:sp>
      <p:sp>
        <p:nvSpPr>
          <p:cNvPr name="TextBox 34" id="34"/>
          <p:cNvSpPr txBox="true"/>
          <p:nvPr/>
        </p:nvSpPr>
        <p:spPr>
          <a:xfrm rot="0">
            <a:off x="3651360" y="4232641"/>
            <a:ext cx="7102471" cy="502115"/>
          </a:xfrm>
          <a:prstGeom prst="rect">
            <a:avLst/>
          </a:prstGeom>
        </p:spPr>
        <p:txBody>
          <a:bodyPr anchor="t" rtlCol="false" tIns="0" lIns="0" bIns="0" rIns="0">
            <a:spAutoFit/>
          </a:bodyPr>
          <a:lstStyle/>
          <a:p>
            <a:pPr algn="ctr" marL="0" indent="0" lvl="0">
              <a:lnSpc>
                <a:spcPts val="4095"/>
              </a:lnSpc>
              <a:spcBef>
                <a:spcPct val="0"/>
              </a:spcBef>
            </a:pPr>
            <a:r>
              <a:rPr lang="en-US" b="true" sz="2925">
                <a:solidFill>
                  <a:srgbClr val="FFFFFF"/>
                </a:solidFill>
                <a:latin typeface="Aileron Ultra-Bold"/>
                <a:ea typeface="Aileron Ultra-Bold"/>
                <a:cs typeface="Aileron Ultra-Bold"/>
                <a:sym typeface="Aileron Ultra-Bold"/>
              </a:rPr>
              <a:t>Chuẩn bị dữ liệu</a:t>
            </a:r>
          </a:p>
        </p:txBody>
      </p:sp>
      <p:sp>
        <p:nvSpPr>
          <p:cNvPr name="TextBox 35" id="35"/>
          <p:cNvSpPr txBox="true"/>
          <p:nvPr/>
        </p:nvSpPr>
        <p:spPr>
          <a:xfrm rot="0">
            <a:off x="3651360" y="1714219"/>
            <a:ext cx="7102471" cy="502115"/>
          </a:xfrm>
          <a:prstGeom prst="rect">
            <a:avLst/>
          </a:prstGeom>
        </p:spPr>
        <p:txBody>
          <a:bodyPr anchor="t" rtlCol="false" tIns="0" lIns="0" bIns="0" rIns="0">
            <a:spAutoFit/>
          </a:bodyPr>
          <a:lstStyle/>
          <a:p>
            <a:pPr algn="ctr">
              <a:lnSpc>
                <a:spcPts val="4095"/>
              </a:lnSpc>
            </a:pPr>
            <a:r>
              <a:rPr lang="en-US" sz="2925" b="true">
                <a:solidFill>
                  <a:srgbClr val="FFFFFF"/>
                </a:solidFill>
                <a:latin typeface="Aileron Ultra-Bold"/>
                <a:ea typeface="Aileron Ultra-Bold"/>
                <a:cs typeface="Aileron Ultra-Bold"/>
                <a:sym typeface="Aileron Ultra-Bold"/>
              </a:rPr>
              <a:t>Phát biểu vấn đề</a:t>
            </a:r>
          </a:p>
        </p:txBody>
      </p:sp>
      <p:sp>
        <p:nvSpPr>
          <p:cNvPr name="TextBox 36" id="36"/>
          <p:cNvSpPr txBox="true"/>
          <p:nvPr/>
        </p:nvSpPr>
        <p:spPr>
          <a:xfrm rot="0">
            <a:off x="1949993" y="71127"/>
            <a:ext cx="9192031" cy="1109345"/>
          </a:xfrm>
          <a:prstGeom prst="rect">
            <a:avLst/>
          </a:prstGeom>
        </p:spPr>
        <p:txBody>
          <a:bodyPr anchor="t" rtlCol="false" tIns="0" lIns="0" bIns="0" rIns="0">
            <a:spAutoFit/>
          </a:bodyPr>
          <a:lstStyle/>
          <a:p>
            <a:pPr algn="l">
              <a:lnSpc>
                <a:spcPts val="8889"/>
              </a:lnSpc>
            </a:pPr>
            <a:r>
              <a:rPr lang="en-US" sz="6999" b="true">
                <a:solidFill>
                  <a:srgbClr val="0E2F5F"/>
                </a:solidFill>
                <a:latin typeface="Noto Sans Bold"/>
                <a:ea typeface="Noto Sans Bold"/>
                <a:cs typeface="Noto Sans Bold"/>
                <a:sym typeface="Noto Sans Bold"/>
              </a:rPr>
              <a:t>Các bước thực hiện</a:t>
            </a:r>
          </a:p>
        </p:txBody>
      </p:sp>
      <p:sp>
        <p:nvSpPr>
          <p:cNvPr name="TextBox 37" id="37"/>
          <p:cNvSpPr txBox="true"/>
          <p:nvPr/>
        </p:nvSpPr>
        <p:spPr>
          <a:xfrm rot="0">
            <a:off x="3651360" y="6884320"/>
            <a:ext cx="7102471" cy="502115"/>
          </a:xfrm>
          <a:prstGeom prst="rect">
            <a:avLst/>
          </a:prstGeom>
        </p:spPr>
        <p:txBody>
          <a:bodyPr anchor="t" rtlCol="false" tIns="0" lIns="0" bIns="0" rIns="0">
            <a:spAutoFit/>
          </a:bodyPr>
          <a:lstStyle/>
          <a:p>
            <a:pPr algn="ctr" marL="0" indent="0" lvl="0">
              <a:lnSpc>
                <a:spcPts val="4095"/>
              </a:lnSpc>
              <a:spcBef>
                <a:spcPct val="0"/>
              </a:spcBef>
            </a:pPr>
            <a:r>
              <a:rPr lang="en-US" b="true" sz="2925">
                <a:solidFill>
                  <a:srgbClr val="FFFFFF"/>
                </a:solidFill>
                <a:latin typeface="Aileron Ultra-Bold"/>
                <a:ea typeface="Aileron Ultra-Bold"/>
                <a:cs typeface="Aileron Ultra-Bold"/>
                <a:sym typeface="Aileron Ultra-Bold"/>
              </a:rPr>
              <a:t>Phân tích kết quả các cụm</a:t>
            </a:r>
          </a:p>
        </p:txBody>
      </p:sp>
      <p:sp>
        <p:nvSpPr>
          <p:cNvPr name="TextBox 38" id="38"/>
          <p:cNvSpPr txBox="true"/>
          <p:nvPr/>
        </p:nvSpPr>
        <p:spPr>
          <a:xfrm rot="0">
            <a:off x="3599927" y="8147129"/>
            <a:ext cx="7153904" cy="502115"/>
          </a:xfrm>
          <a:prstGeom prst="rect">
            <a:avLst/>
          </a:prstGeom>
        </p:spPr>
        <p:txBody>
          <a:bodyPr anchor="t" rtlCol="false" tIns="0" lIns="0" bIns="0" rIns="0">
            <a:spAutoFit/>
          </a:bodyPr>
          <a:lstStyle/>
          <a:p>
            <a:pPr algn="ctr" marL="0" indent="0" lvl="0">
              <a:lnSpc>
                <a:spcPts val="4095"/>
              </a:lnSpc>
              <a:spcBef>
                <a:spcPct val="0"/>
              </a:spcBef>
            </a:pPr>
            <a:r>
              <a:rPr lang="en-US" b="true" sz="2925">
                <a:solidFill>
                  <a:srgbClr val="FFFFFF"/>
                </a:solidFill>
                <a:latin typeface="Aileron Ultra-Bold"/>
                <a:ea typeface="Aileron Ultra-Bold"/>
                <a:cs typeface="Aileron Ultra-Bold"/>
                <a:sym typeface="Aileron Ultra-Bold"/>
              </a:rPr>
              <a:t>Kết luận</a:t>
            </a:r>
          </a:p>
        </p:txBody>
      </p:sp>
      <p:sp>
        <p:nvSpPr>
          <p:cNvPr name="TextBox 39" id="39"/>
          <p:cNvSpPr txBox="true"/>
          <p:nvPr/>
        </p:nvSpPr>
        <p:spPr>
          <a:xfrm rot="0">
            <a:off x="3674489" y="5630164"/>
            <a:ext cx="7079343" cy="502115"/>
          </a:xfrm>
          <a:prstGeom prst="rect">
            <a:avLst/>
          </a:prstGeom>
        </p:spPr>
        <p:txBody>
          <a:bodyPr anchor="t" rtlCol="false" tIns="0" lIns="0" bIns="0" rIns="0">
            <a:spAutoFit/>
          </a:bodyPr>
          <a:lstStyle/>
          <a:p>
            <a:pPr algn="ctr">
              <a:lnSpc>
                <a:spcPts val="4095"/>
              </a:lnSpc>
            </a:pPr>
            <a:r>
              <a:rPr lang="en-US" sz="2925" b="true">
                <a:solidFill>
                  <a:srgbClr val="FFFFFF"/>
                </a:solidFill>
                <a:latin typeface="Aileron Ultra-Bold"/>
                <a:ea typeface="Aileron Ultra-Bold"/>
                <a:cs typeface="Aileron Ultra-Bold"/>
                <a:sym typeface="Aileron Ultra-Bold"/>
              </a:rPr>
              <a:t>Xác định số lượng cụm tối ưu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34028" y="6733028"/>
            <a:ext cx="5050544" cy="5050544"/>
          </a:xfrm>
          <a:custGeom>
            <a:avLst/>
            <a:gdLst/>
            <a:ahLst/>
            <a:cxnLst/>
            <a:rect r="r" b="b" t="t" l="l"/>
            <a:pathLst>
              <a:path h="5050544" w="5050544">
                <a:moveTo>
                  <a:pt x="0" y="0"/>
                </a:moveTo>
                <a:lnTo>
                  <a:pt x="5050544" y="0"/>
                </a:lnTo>
                <a:lnTo>
                  <a:pt x="5050544" y="5050544"/>
                </a:lnTo>
                <a:lnTo>
                  <a:pt x="0" y="5050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434228" y="443229"/>
            <a:ext cx="5650143" cy="5894830"/>
            <a:chOff x="0" y="0"/>
            <a:chExt cx="1488104" cy="1552548"/>
          </a:xfrm>
        </p:grpSpPr>
        <p:sp>
          <p:nvSpPr>
            <p:cNvPr name="Freeform 4" id="4"/>
            <p:cNvSpPr/>
            <p:nvPr/>
          </p:nvSpPr>
          <p:spPr>
            <a:xfrm flipH="false" flipV="false" rot="0">
              <a:off x="0" y="0"/>
              <a:ext cx="1488104" cy="1552548"/>
            </a:xfrm>
            <a:custGeom>
              <a:avLst/>
              <a:gdLst/>
              <a:ahLst/>
              <a:cxnLst/>
              <a:rect r="r" b="b" t="t" l="l"/>
              <a:pathLst>
                <a:path h="1552548" w="1488104">
                  <a:moveTo>
                    <a:pt x="0" y="0"/>
                  </a:moveTo>
                  <a:lnTo>
                    <a:pt x="1488104" y="0"/>
                  </a:lnTo>
                  <a:lnTo>
                    <a:pt x="1488104" y="1552548"/>
                  </a:lnTo>
                  <a:lnTo>
                    <a:pt x="0" y="1552548"/>
                  </a:lnTo>
                  <a:close/>
                </a:path>
              </a:pathLst>
            </a:custGeom>
            <a:solidFill>
              <a:srgbClr val="E1EDFC"/>
            </a:solidFill>
          </p:spPr>
        </p:sp>
        <p:sp>
          <p:nvSpPr>
            <p:cNvPr name="TextBox 5" id="5"/>
            <p:cNvSpPr txBox="true"/>
            <p:nvPr/>
          </p:nvSpPr>
          <p:spPr>
            <a:xfrm>
              <a:off x="0" y="-47625"/>
              <a:ext cx="1488104" cy="160017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2950739" y="9504493"/>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64511" y="5348601"/>
            <a:ext cx="1025128" cy="1025128"/>
          </a:xfrm>
          <a:custGeom>
            <a:avLst/>
            <a:gdLst/>
            <a:ahLst/>
            <a:cxnLst/>
            <a:rect r="r" b="b" t="t" l="l"/>
            <a:pathLst>
              <a:path h="1025128" w="1025128">
                <a:moveTo>
                  <a:pt x="0" y="0"/>
                </a:moveTo>
                <a:lnTo>
                  <a:pt x="1025128" y="0"/>
                </a:lnTo>
                <a:lnTo>
                  <a:pt x="1025128" y="1025127"/>
                </a:lnTo>
                <a:lnTo>
                  <a:pt x="0" y="10251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7951811"/>
            <a:ext cx="4043677" cy="1552683"/>
          </a:xfrm>
          <a:custGeom>
            <a:avLst/>
            <a:gdLst/>
            <a:ahLst/>
            <a:cxnLst/>
            <a:rect r="r" b="b" t="t" l="l"/>
            <a:pathLst>
              <a:path h="1552683" w="4043677">
                <a:moveTo>
                  <a:pt x="0" y="0"/>
                </a:moveTo>
                <a:lnTo>
                  <a:pt x="4043677" y="0"/>
                </a:lnTo>
                <a:lnTo>
                  <a:pt x="4043677" y="1552682"/>
                </a:lnTo>
                <a:lnTo>
                  <a:pt x="0" y="1552682"/>
                </a:lnTo>
                <a:lnTo>
                  <a:pt x="0" y="0"/>
                </a:lnTo>
                <a:close/>
              </a:path>
            </a:pathLst>
          </a:custGeom>
          <a:blipFill>
            <a:blip r:embed="rId6"/>
            <a:stretch>
              <a:fillRect l="0" t="0" r="0" b="0"/>
            </a:stretch>
          </a:blipFill>
        </p:spPr>
      </p:sp>
      <p:sp>
        <p:nvSpPr>
          <p:cNvPr name="TextBox 9" id="9"/>
          <p:cNvSpPr txBox="true"/>
          <p:nvPr/>
        </p:nvSpPr>
        <p:spPr>
          <a:xfrm rot="0">
            <a:off x="719149" y="2723258"/>
            <a:ext cx="12906252" cy="2491738"/>
          </a:xfrm>
          <a:prstGeom prst="rect">
            <a:avLst/>
          </a:prstGeom>
        </p:spPr>
        <p:txBody>
          <a:bodyPr anchor="t" rtlCol="false" tIns="0" lIns="0" bIns="0" rIns="0">
            <a:spAutoFit/>
          </a:bodyPr>
          <a:lstStyle/>
          <a:p>
            <a:pPr algn="just">
              <a:lnSpc>
                <a:spcPts val="3360"/>
              </a:lnSpc>
            </a:pPr>
            <a:r>
              <a:rPr lang="en-US" sz="2400" b="true">
                <a:solidFill>
                  <a:srgbClr val="021828"/>
                </a:solidFill>
                <a:latin typeface="Noto Sans Bold"/>
                <a:ea typeface="Noto Sans Bold"/>
                <a:cs typeface="Noto Sans Bold"/>
                <a:sym typeface="Noto Sans Bold"/>
              </a:rPr>
              <a:t>Bộ dữ liệu IBM HR Analytics Employee Attrition &amp; Performance là kết quả của một cuộc khảo sát được thực hiện bởi các nhà khoa học dữ liệu của IBM trên 1470 tình nguyện viên. Bộ dữ liệu này chứa thông tin chi tiết về các tình nguyện viên tham gia, bao gồm các yếu tố nhân khẩu học, thông tin liên quan đến công việc, kết quả khảo sát về mức độ hài lòng, và tình trạng nghỉ việc (attrition). </a:t>
            </a:r>
          </a:p>
          <a:p>
            <a:pPr algn="just">
              <a:lnSpc>
                <a:spcPts val="3360"/>
              </a:lnSpc>
            </a:pPr>
          </a:p>
        </p:txBody>
      </p:sp>
      <p:sp>
        <p:nvSpPr>
          <p:cNvPr name="TextBox 10" id="10"/>
          <p:cNvSpPr txBox="true"/>
          <p:nvPr/>
        </p:nvSpPr>
        <p:spPr>
          <a:xfrm rot="0">
            <a:off x="719149" y="1673774"/>
            <a:ext cx="7341475" cy="793750"/>
          </a:xfrm>
          <a:prstGeom prst="rect">
            <a:avLst/>
          </a:prstGeom>
        </p:spPr>
        <p:txBody>
          <a:bodyPr anchor="t" rtlCol="false" tIns="0" lIns="0" bIns="0" rIns="0">
            <a:spAutoFit/>
          </a:bodyPr>
          <a:lstStyle/>
          <a:p>
            <a:pPr algn="l">
              <a:lnSpc>
                <a:spcPts val="6350"/>
              </a:lnSpc>
            </a:pPr>
            <a:r>
              <a:rPr lang="en-US" sz="5000" b="true">
                <a:solidFill>
                  <a:srgbClr val="0E2F5F"/>
                </a:solidFill>
                <a:latin typeface="Noto Sans Bold"/>
                <a:ea typeface="Noto Sans Bold"/>
                <a:cs typeface="Noto Sans Bold"/>
                <a:sym typeface="Noto Sans Bold"/>
              </a:rPr>
              <a:t>Giới thiệu</a:t>
            </a:r>
          </a:p>
        </p:txBody>
      </p:sp>
      <p:sp>
        <p:nvSpPr>
          <p:cNvPr name="TextBox 11" id="11"/>
          <p:cNvSpPr txBox="true"/>
          <p:nvPr/>
        </p:nvSpPr>
        <p:spPr>
          <a:xfrm rot="0">
            <a:off x="5442135" y="324847"/>
            <a:ext cx="8183266" cy="1109345"/>
          </a:xfrm>
          <a:prstGeom prst="rect">
            <a:avLst/>
          </a:prstGeom>
        </p:spPr>
        <p:txBody>
          <a:bodyPr anchor="t" rtlCol="false" tIns="0" lIns="0" bIns="0" rIns="0">
            <a:spAutoFit/>
          </a:bodyPr>
          <a:lstStyle/>
          <a:p>
            <a:pPr algn="l">
              <a:lnSpc>
                <a:spcPts val="8889"/>
              </a:lnSpc>
            </a:pPr>
            <a:r>
              <a:rPr lang="en-US" sz="6999" b="true">
                <a:solidFill>
                  <a:srgbClr val="0E2F5F"/>
                </a:solidFill>
                <a:latin typeface="Noto Sans Bold"/>
                <a:ea typeface="Noto Sans Bold"/>
                <a:cs typeface="Noto Sans Bold"/>
                <a:sym typeface="Noto Sans Bold"/>
              </a:rPr>
              <a:t>Thu Thập Dữ Liệu</a:t>
            </a:r>
          </a:p>
        </p:txBody>
      </p:sp>
      <p:sp>
        <p:nvSpPr>
          <p:cNvPr name="TextBox 12" id="12"/>
          <p:cNvSpPr txBox="true"/>
          <p:nvPr/>
        </p:nvSpPr>
        <p:spPr>
          <a:xfrm rot="0">
            <a:off x="719149" y="4991631"/>
            <a:ext cx="7341475" cy="793750"/>
          </a:xfrm>
          <a:prstGeom prst="rect">
            <a:avLst/>
          </a:prstGeom>
        </p:spPr>
        <p:txBody>
          <a:bodyPr anchor="t" rtlCol="false" tIns="0" lIns="0" bIns="0" rIns="0">
            <a:spAutoFit/>
          </a:bodyPr>
          <a:lstStyle/>
          <a:p>
            <a:pPr algn="l">
              <a:lnSpc>
                <a:spcPts val="6350"/>
              </a:lnSpc>
            </a:pPr>
            <a:r>
              <a:rPr lang="en-US" sz="5000" b="true">
                <a:solidFill>
                  <a:srgbClr val="0E2F5F"/>
                </a:solidFill>
                <a:latin typeface="Noto Sans Bold"/>
                <a:ea typeface="Noto Sans Bold"/>
                <a:cs typeface="Noto Sans Bold"/>
                <a:sym typeface="Noto Sans Bold"/>
              </a:rPr>
              <a:t>Mục tiêu</a:t>
            </a:r>
          </a:p>
        </p:txBody>
      </p:sp>
      <p:sp>
        <p:nvSpPr>
          <p:cNvPr name="TextBox 13" id="13"/>
          <p:cNvSpPr txBox="true"/>
          <p:nvPr/>
        </p:nvSpPr>
        <p:spPr>
          <a:xfrm rot="0">
            <a:off x="719149" y="5823064"/>
            <a:ext cx="12906252" cy="1234438"/>
          </a:xfrm>
          <a:prstGeom prst="rect">
            <a:avLst/>
          </a:prstGeom>
        </p:spPr>
        <p:txBody>
          <a:bodyPr anchor="t" rtlCol="false" tIns="0" lIns="0" bIns="0" rIns="0">
            <a:spAutoFit/>
          </a:bodyPr>
          <a:lstStyle/>
          <a:p>
            <a:pPr algn="just">
              <a:lnSpc>
                <a:spcPts val="3360"/>
              </a:lnSpc>
            </a:pPr>
            <a:r>
              <a:rPr lang="en-US" sz="2400" b="true">
                <a:solidFill>
                  <a:srgbClr val="021828"/>
                </a:solidFill>
                <a:latin typeface="Noto Sans Bold"/>
                <a:ea typeface="Noto Sans Bold"/>
                <a:cs typeface="Noto Sans Bold"/>
                <a:sym typeface="Noto Sans Bold"/>
              </a:rPr>
              <a:t>Phục vụ cho việc phân tích nhân sự, giúp hiểu rõ hơn về các yếu tố ảnh hưởng đến quyết định nghỉ việc của nhân viên và đánh giá hiệu suất làm việc.</a:t>
            </a:r>
          </a:p>
          <a:p>
            <a:pPr algn="just">
              <a:lnSpc>
                <a:spcPts val="3360"/>
              </a:lnSpc>
            </a:pPr>
          </a:p>
        </p:txBody>
      </p:sp>
      <p:sp>
        <p:nvSpPr>
          <p:cNvPr name="TextBox 14" id="14"/>
          <p:cNvSpPr txBox="true"/>
          <p:nvPr/>
        </p:nvSpPr>
        <p:spPr>
          <a:xfrm rot="0">
            <a:off x="719149" y="6929712"/>
            <a:ext cx="11903547" cy="712470"/>
          </a:xfrm>
          <a:prstGeom prst="rect">
            <a:avLst/>
          </a:prstGeom>
        </p:spPr>
        <p:txBody>
          <a:bodyPr anchor="t" rtlCol="false" tIns="0" lIns="0" bIns="0" rIns="0">
            <a:spAutoFit/>
          </a:bodyPr>
          <a:lstStyle/>
          <a:p>
            <a:pPr algn="l">
              <a:lnSpc>
                <a:spcPts val="5715"/>
              </a:lnSpc>
            </a:pPr>
            <a:r>
              <a:rPr lang="en-US" sz="4500" b="true">
                <a:solidFill>
                  <a:srgbClr val="0E2F5F"/>
                </a:solidFill>
                <a:latin typeface="Noto Sans Bold"/>
                <a:ea typeface="Noto Sans Bold"/>
                <a:cs typeface="Noto Sans Bold"/>
                <a:sym typeface="Noto Sans Bold"/>
              </a:rPr>
              <a:t>Nguồn thu thập dữ liệu &amp; Chứng chỉ</a:t>
            </a:r>
          </a:p>
        </p:txBody>
      </p:sp>
      <p:sp>
        <p:nvSpPr>
          <p:cNvPr name="TextBox 15" id="15"/>
          <p:cNvSpPr txBox="true"/>
          <p:nvPr/>
        </p:nvSpPr>
        <p:spPr>
          <a:xfrm rot="0">
            <a:off x="5716314" y="8232732"/>
            <a:ext cx="6939150" cy="1483690"/>
          </a:xfrm>
          <a:prstGeom prst="rect">
            <a:avLst/>
          </a:prstGeom>
        </p:spPr>
        <p:txBody>
          <a:bodyPr anchor="t" rtlCol="false" tIns="0" lIns="0" bIns="0" rIns="0">
            <a:spAutoFit/>
          </a:bodyPr>
          <a:lstStyle/>
          <a:p>
            <a:pPr algn="just">
              <a:lnSpc>
                <a:spcPts val="4006"/>
              </a:lnSpc>
            </a:pPr>
            <a:r>
              <a:rPr lang="en-US" b="true" sz="2861" u="sng">
                <a:solidFill>
                  <a:srgbClr val="021828"/>
                </a:solidFill>
                <a:latin typeface="Noto Sans Bold"/>
                <a:ea typeface="Noto Sans Bold"/>
                <a:cs typeface="Noto Sans Bold"/>
                <a:sym typeface="Noto Sans Bold"/>
              </a:rPr>
              <a:t>Chứng chỉ: </a:t>
            </a:r>
            <a:r>
              <a:rPr lang="en-US" b="true" sz="2861" u="sng">
                <a:solidFill>
                  <a:srgbClr val="021828"/>
                </a:solidFill>
                <a:latin typeface="Noto Sans Bold"/>
                <a:ea typeface="Noto Sans Bold"/>
                <a:cs typeface="Noto Sans Bold"/>
                <a:sym typeface="Noto Sans Bold"/>
                <a:hlinkClick r:id="rId7" tooltip="https://opendatacommons.org/licenses/dbcl/1-0/"/>
              </a:rPr>
              <a:t>Database: Open Database, Contents: Database Contents</a:t>
            </a:r>
          </a:p>
          <a:p>
            <a:pPr algn="just">
              <a:lnSpc>
                <a:spcPts val="4006"/>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48550" y="2782372"/>
            <a:ext cx="4829892" cy="5894830"/>
            <a:chOff x="0" y="0"/>
            <a:chExt cx="1272070" cy="1552548"/>
          </a:xfrm>
        </p:grpSpPr>
        <p:sp>
          <p:nvSpPr>
            <p:cNvPr name="Freeform 3" id="3"/>
            <p:cNvSpPr/>
            <p:nvPr/>
          </p:nvSpPr>
          <p:spPr>
            <a:xfrm flipH="false" flipV="false" rot="0">
              <a:off x="0" y="0"/>
              <a:ext cx="1272070" cy="1552548"/>
            </a:xfrm>
            <a:custGeom>
              <a:avLst/>
              <a:gdLst/>
              <a:ahLst/>
              <a:cxnLst/>
              <a:rect r="r" b="b" t="t" l="l"/>
              <a:pathLst>
                <a:path h="1552548" w="1272070">
                  <a:moveTo>
                    <a:pt x="94572" y="0"/>
                  </a:moveTo>
                  <a:lnTo>
                    <a:pt x="1177498" y="0"/>
                  </a:lnTo>
                  <a:cubicBezTo>
                    <a:pt x="1229729" y="0"/>
                    <a:pt x="1272070" y="42341"/>
                    <a:pt x="1272070" y="94572"/>
                  </a:cubicBezTo>
                  <a:lnTo>
                    <a:pt x="1272070" y="1457976"/>
                  </a:lnTo>
                  <a:cubicBezTo>
                    <a:pt x="1272070" y="1483058"/>
                    <a:pt x="1262106" y="1507113"/>
                    <a:pt x="1244371" y="1524848"/>
                  </a:cubicBezTo>
                  <a:cubicBezTo>
                    <a:pt x="1226635" y="1542584"/>
                    <a:pt x="1202580" y="1552548"/>
                    <a:pt x="1177498" y="1552548"/>
                  </a:cubicBezTo>
                  <a:lnTo>
                    <a:pt x="94572" y="1552548"/>
                  </a:lnTo>
                  <a:cubicBezTo>
                    <a:pt x="69490" y="1552548"/>
                    <a:pt x="45435" y="1542584"/>
                    <a:pt x="27700" y="1524848"/>
                  </a:cubicBezTo>
                  <a:cubicBezTo>
                    <a:pt x="9964" y="1507113"/>
                    <a:pt x="0" y="1483058"/>
                    <a:pt x="0" y="1457976"/>
                  </a:cubicBezTo>
                  <a:lnTo>
                    <a:pt x="0" y="94572"/>
                  </a:lnTo>
                  <a:cubicBezTo>
                    <a:pt x="0" y="69490"/>
                    <a:pt x="9964" y="45435"/>
                    <a:pt x="27700" y="27700"/>
                  </a:cubicBezTo>
                  <a:cubicBezTo>
                    <a:pt x="45435" y="9964"/>
                    <a:pt x="69490" y="0"/>
                    <a:pt x="94572" y="0"/>
                  </a:cubicBezTo>
                  <a:close/>
                </a:path>
              </a:pathLst>
            </a:custGeom>
            <a:solidFill>
              <a:srgbClr val="E1EDFC"/>
            </a:solidFill>
          </p:spPr>
        </p:sp>
        <p:sp>
          <p:nvSpPr>
            <p:cNvPr name="TextBox 4" id="4"/>
            <p:cNvSpPr txBox="true"/>
            <p:nvPr/>
          </p:nvSpPr>
          <p:spPr>
            <a:xfrm>
              <a:off x="0" y="-47625"/>
              <a:ext cx="1272070" cy="160017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437495"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19401" y="3283516"/>
            <a:ext cx="1428750" cy="1466068"/>
          </a:xfrm>
          <a:custGeom>
            <a:avLst/>
            <a:gdLst/>
            <a:ahLst/>
            <a:cxnLst/>
            <a:rect r="r" b="b" t="t" l="l"/>
            <a:pathLst>
              <a:path h="1466068" w="1428750">
                <a:moveTo>
                  <a:pt x="0" y="0"/>
                </a:moveTo>
                <a:lnTo>
                  <a:pt x="1428750" y="0"/>
                </a:lnTo>
                <a:lnTo>
                  <a:pt x="1428750" y="1466068"/>
                </a:lnTo>
                <a:lnTo>
                  <a:pt x="0" y="14660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919401" y="2323665"/>
            <a:ext cx="1691470" cy="665701"/>
            <a:chOff x="0" y="0"/>
            <a:chExt cx="445490" cy="175329"/>
          </a:xfrm>
        </p:grpSpPr>
        <p:sp>
          <p:nvSpPr>
            <p:cNvPr name="Freeform 10" id="10"/>
            <p:cNvSpPr/>
            <p:nvPr/>
          </p:nvSpPr>
          <p:spPr>
            <a:xfrm flipH="false" flipV="false" rot="0">
              <a:off x="0" y="0"/>
              <a:ext cx="445490" cy="175329"/>
            </a:xfrm>
            <a:custGeom>
              <a:avLst/>
              <a:gdLst/>
              <a:ahLst/>
              <a:cxnLst/>
              <a:rect r="r" b="b" t="t" l="l"/>
              <a:pathLst>
                <a:path h="175329" w="445490">
                  <a:moveTo>
                    <a:pt x="87664" y="0"/>
                  </a:moveTo>
                  <a:lnTo>
                    <a:pt x="357826" y="0"/>
                  </a:lnTo>
                  <a:cubicBezTo>
                    <a:pt x="381076" y="0"/>
                    <a:pt x="403374" y="9236"/>
                    <a:pt x="419814" y="25676"/>
                  </a:cubicBezTo>
                  <a:cubicBezTo>
                    <a:pt x="436254" y="42117"/>
                    <a:pt x="445490" y="64414"/>
                    <a:pt x="445490" y="87664"/>
                  </a:cubicBezTo>
                  <a:lnTo>
                    <a:pt x="445490" y="87664"/>
                  </a:lnTo>
                  <a:cubicBezTo>
                    <a:pt x="445490" y="136080"/>
                    <a:pt x="406241" y="175329"/>
                    <a:pt x="357826"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11" id="11"/>
            <p:cNvSpPr txBox="true"/>
            <p:nvPr/>
          </p:nvSpPr>
          <p:spPr>
            <a:xfrm>
              <a:off x="0" y="-47625"/>
              <a:ext cx="445490" cy="22295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1028700" y="904875"/>
            <a:ext cx="7075535"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Phát biểu vấn đề</a:t>
            </a:r>
          </a:p>
        </p:txBody>
      </p:sp>
      <p:sp>
        <p:nvSpPr>
          <p:cNvPr name="TextBox 13" id="13"/>
          <p:cNvSpPr txBox="true"/>
          <p:nvPr/>
        </p:nvSpPr>
        <p:spPr>
          <a:xfrm rot="0">
            <a:off x="2610871" y="3386875"/>
            <a:ext cx="8596479" cy="1362708"/>
          </a:xfrm>
          <a:prstGeom prst="rect">
            <a:avLst/>
          </a:prstGeom>
        </p:spPr>
        <p:txBody>
          <a:bodyPr anchor="t" rtlCol="false" tIns="0" lIns="0" bIns="0" rIns="0">
            <a:spAutoFit/>
          </a:bodyPr>
          <a:lstStyle/>
          <a:p>
            <a:pPr algn="just">
              <a:lnSpc>
                <a:spcPts val="3640"/>
              </a:lnSpc>
              <a:spcBef>
                <a:spcPct val="0"/>
              </a:spcBef>
            </a:pPr>
            <a:r>
              <a:rPr lang="en-US" b="true" sz="2600">
                <a:solidFill>
                  <a:srgbClr val="0E2F5F"/>
                </a:solidFill>
                <a:latin typeface="Aileron Bold"/>
                <a:ea typeface="Aileron Bold"/>
                <a:cs typeface="Aileron Bold"/>
                <a:sym typeface="Aileron Bold"/>
              </a:rPr>
              <a:t>Phân nhóm nhân viên dựa trên các đặc điểm cá nhân, hiệu suất làm việc và sự hài lòng để tối ưu hóa chiến lược nhân sự</a:t>
            </a:r>
          </a:p>
        </p:txBody>
      </p:sp>
      <p:sp>
        <p:nvSpPr>
          <p:cNvPr name="TextBox 14" id="14"/>
          <p:cNvSpPr txBox="true"/>
          <p:nvPr/>
        </p:nvSpPr>
        <p:spPr>
          <a:xfrm rot="0">
            <a:off x="2771376" y="6780976"/>
            <a:ext cx="8822666" cy="905508"/>
          </a:xfrm>
          <a:prstGeom prst="rect">
            <a:avLst/>
          </a:prstGeom>
        </p:spPr>
        <p:txBody>
          <a:bodyPr anchor="t" rtlCol="false" tIns="0" lIns="0" bIns="0" rIns="0">
            <a:spAutoFit/>
          </a:bodyPr>
          <a:lstStyle/>
          <a:p>
            <a:pPr algn="just">
              <a:lnSpc>
                <a:spcPts val="3640"/>
              </a:lnSpc>
            </a:pPr>
            <a:r>
              <a:rPr lang="en-US" sz="2600" b="true">
                <a:solidFill>
                  <a:srgbClr val="0E2F5F"/>
                </a:solidFill>
                <a:latin typeface="Aileron Bold"/>
                <a:ea typeface="Aileron Bold"/>
                <a:cs typeface="Aileron Bold"/>
                <a:sym typeface="Aileron Bold"/>
              </a:rPr>
              <a:t>- Tối ưu hóa đào tạo, thăng tiến và giữ chân nhân viên</a:t>
            </a:r>
          </a:p>
          <a:p>
            <a:pPr algn="just">
              <a:lnSpc>
                <a:spcPts val="3640"/>
              </a:lnSpc>
              <a:spcBef>
                <a:spcPct val="0"/>
              </a:spcBef>
            </a:pPr>
            <a:r>
              <a:rPr lang="en-US" b="true" sz="2600">
                <a:solidFill>
                  <a:srgbClr val="0E2F5F"/>
                </a:solidFill>
                <a:latin typeface="Aileron Bold"/>
                <a:ea typeface="Aileron Bold"/>
                <a:cs typeface="Aileron Bold"/>
                <a:sym typeface="Aileron Bold"/>
              </a:rPr>
              <a:t>- Giảm tỷ lệ nghỉ việc và cải thiện hiệu suất làm việc</a:t>
            </a:r>
          </a:p>
        </p:txBody>
      </p:sp>
      <p:sp>
        <p:nvSpPr>
          <p:cNvPr name="TextBox 15" id="15"/>
          <p:cNvSpPr txBox="true"/>
          <p:nvPr/>
        </p:nvSpPr>
        <p:spPr>
          <a:xfrm rot="0">
            <a:off x="908660" y="2451094"/>
            <a:ext cx="1702211" cy="372743"/>
          </a:xfrm>
          <a:prstGeom prst="rect">
            <a:avLst/>
          </a:prstGeom>
        </p:spPr>
        <p:txBody>
          <a:bodyPr anchor="t" rtlCol="false" tIns="0" lIns="0" bIns="0" rIns="0">
            <a:spAutoFit/>
          </a:bodyPr>
          <a:lstStyle/>
          <a:p>
            <a:pPr algn="ctr">
              <a:lnSpc>
                <a:spcPts val="3080"/>
              </a:lnSpc>
            </a:pPr>
            <a:r>
              <a:rPr lang="en-US" sz="2200" b="true">
                <a:solidFill>
                  <a:srgbClr val="FFFFFF"/>
                </a:solidFill>
                <a:latin typeface="Aileron Heavy"/>
                <a:ea typeface="Aileron Heavy"/>
                <a:cs typeface="Aileron Heavy"/>
                <a:sym typeface="Aileron Heavy"/>
              </a:rPr>
              <a:t>Mục tiêu</a:t>
            </a:r>
          </a:p>
        </p:txBody>
      </p:sp>
      <p:grpSp>
        <p:nvGrpSpPr>
          <p:cNvPr name="Group 16" id="16"/>
          <p:cNvGrpSpPr/>
          <p:nvPr/>
        </p:nvGrpSpPr>
        <p:grpSpPr>
          <a:xfrm rot="0">
            <a:off x="930142" y="5530634"/>
            <a:ext cx="1691470" cy="665701"/>
            <a:chOff x="0" y="0"/>
            <a:chExt cx="445490" cy="175329"/>
          </a:xfrm>
        </p:grpSpPr>
        <p:sp>
          <p:nvSpPr>
            <p:cNvPr name="Freeform 17" id="17"/>
            <p:cNvSpPr/>
            <p:nvPr/>
          </p:nvSpPr>
          <p:spPr>
            <a:xfrm flipH="false" flipV="false" rot="0">
              <a:off x="0" y="0"/>
              <a:ext cx="445490" cy="175329"/>
            </a:xfrm>
            <a:custGeom>
              <a:avLst/>
              <a:gdLst/>
              <a:ahLst/>
              <a:cxnLst/>
              <a:rect r="r" b="b" t="t" l="l"/>
              <a:pathLst>
                <a:path h="175329" w="445490">
                  <a:moveTo>
                    <a:pt x="87664" y="0"/>
                  </a:moveTo>
                  <a:lnTo>
                    <a:pt x="357826" y="0"/>
                  </a:lnTo>
                  <a:cubicBezTo>
                    <a:pt x="381076" y="0"/>
                    <a:pt x="403374" y="9236"/>
                    <a:pt x="419814" y="25676"/>
                  </a:cubicBezTo>
                  <a:cubicBezTo>
                    <a:pt x="436254" y="42117"/>
                    <a:pt x="445490" y="64414"/>
                    <a:pt x="445490" y="87664"/>
                  </a:cubicBezTo>
                  <a:lnTo>
                    <a:pt x="445490" y="87664"/>
                  </a:lnTo>
                  <a:cubicBezTo>
                    <a:pt x="445490" y="136080"/>
                    <a:pt x="406241" y="175329"/>
                    <a:pt x="357826"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18" id="18"/>
            <p:cNvSpPr txBox="true"/>
            <p:nvPr/>
          </p:nvSpPr>
          <p:spPr>
            <a:xfrm>
              <a:off x="0" y="-47625"/>
              <a:ext cx="445490" cy="222954"/>
            </a:xfrm>
            <a:prstGeom prst="rect">
              <a:avLst/>
            </a:prstGeom>
          </p:spPr>
          <p:txBody>
            <a:bodyPr anchor="ctr" rtlCol="false" tIns="50800" lIns="50800" bIns="50800" rIns="50800"/>
            <a:lstStyle/>
            <a:p>
              <a:pPr algn="ctr">
                <a:lnSpc>
                  <a:spcPts val="2800"/>
                </a:lnSpc>
              </a:pPr>
            </a:p>
          </p:txBody>
        </p:sp>
      </p:grpSp>
      <p:sp>
        <p:nvSpPr>
          <p:cNvPr name="TextBox 19" id="19"/>
          <p:cNvSpPr txBox="true"/>
          <p:nvPr/>
        </p:nvSpPr>
        <p:spPr>
          <a:xfrm rot="0">
            <a:off x="919401" y="5658062"/>
            <a:ext cx="1702211" cy="372743"/>
          </a:xfrm>
          <a:prstGeom prst="rect">
            <a:avLst/>
          </a:prstGeom>
        </p:spPr>
        <p:txBody>
          <a:bodyPr anchor="t" rtlCol="false" tIns="0" lIns="0" bIns="0" rIns="0">
            <a:spAutoFit/>
          </a:bodyPr>
          <a:lstStyle/>
          <a:p>
            <a:pPr algn="ctr" marL="0" indent="0" lvl="0">
              <a:lnSpc>
                <a:spcPts val="3080"/>
              </a:lnSpc>
              <a:spcBef>
                <a:spcPct val="0"/>
              </a:spcBef>
            </a:pPr>
            <a:r>
              <a:rPr lang="en-US" b="true" sz="2200" strike="noStrike" u="none">
                <a:solidFill>
                  <a:srgbClr val="FFFFFF"/>
                </a:solidFill>
                <a:latin typeface="Aileron Heavy"/>
                <a:ea typeface="Aileron Heavy"/>
                <a:cs typeface="Aileron Heavy"/>
                <a:sym typeface="Aileron Heavy"/>
              </a:rPr>
              <a:t>Lợi ích</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48550" y="2782372"/>
            <a:ext cx="4829892" cy="5894830"/>
            <a:chOff x="0" y="0"/>
            <a:chExt cx="1272070" cy="1552548"/>
          </a:xfrm>
        </p:grpSpPr>
        <p:sp>
          <p:nvSpPr>
            <p:cNvPr name="Freeform 3" id="3"/>
            <p:cNvSpPr/>
            <p:nvPr/>
          </p:nvSpPr>
          <p:spPr>
            <a:xfrm flipH="false" flipV="false" rot="0">
              <a:off x="0" y="0"/>
              <a:ext cx="1272070" cy="1552548"/>
            </a:xfrm>
            <a:custGeom>
              <a:avLst/>
              <a:gdLst/>
              <a:ahLst/>
              <a:cxnLst/>
              <a:rect r="r" b="b" t="t" l="l"/>
              <a:pathLst>
                <a:path h="1552548" w="1272070">
                  <a:moveTo>
                    <a:pt x="94572" y="0"/>
                  </a:moveTo>
                  <a:lnTo>
                    <a:pt x="1177498" y="0"/>
                  </a:lnTo>
                  <a:cubicBezTo>
                    <a:pt x="1229729" y="0"/>
                    <a:pt x="1272070" y="42341"/>
                    <a:pt x="1272070" y="94572"/>
                  </a:cubicBezTo>
                  <a:lnTo>
                    <a:pt x="1272070" y="1457976"/>
                  </a:lnTo>
                  <a:cubicBezTo>
                    <a:pt x="1272070" y="1483058"/>
                    <a:pt x="1262106" y="1507113"/>
                    <a:pt x="1244371" y="1524848"/>
                  </a:cubicBezTo>
                  <a:cubicBezTo>
                    <a:pt x="1226635" y="1542584"/>
                    <a:pt x="1202580" y="1552548"/>
                    <a:pt x="1177498" y="1552548"/>
                  </a:cubicBezTo>
                  <a:lnTo>
                    <a:pt x="94572" y="1552548"/>
                  </a:lnTo>
                  <a:cubicBezTo>
                    <a:pt x="69490" y="1552548"/>
                    <a:pt x="45435" y="1542584"/>
                    <a:pt x="27700" y="1524848"/>
                  </a:cubicBezTo>
                  <a:cubicBezTo>
                    <a:pt x="9964" y="1507113"/>
                    <a:pt x="0" y="1483058"/>
                    <a:pt x="0" y="1457976"/>
                  </a:cubicBezTo>
                  <a:lnTo>
                    <a:pt x="0" y="94572"/>
                  </a:lnTo>
                  <a:cubicBezTo>
                    <a:pt x="0" y="69490"/>
                    <a:pt x="9964" y="45435"/>
                    <a:pt x="27700" y="27700"/>
                  </a:cubicBezTo>
                  <a:cubicBezTo>
                    <a:pt x="45435" y="9964"/>
                    <a:pt x="69490" y="0"/>
                    <a:pt x="94572" y="0"/>
                  </a:cubicBezTo>
                  <a:close/>
                </a:path>
              </a:pathLst>
            </a:custGeom>
            <a:solidFill>
              <a:srgbClr val="E1EDFC"/>
            </a:solidFill>
          </p:spPr>
        </p:sp>
        <p:sp>
          <p:nvSpPr>
            <p:cNvPr name="TextBox 4" id="4"/>
            <p:cNvSpPr txBox="true"/>
            <p:nvPr/>
          </p:nvSpPr>
          <p:spPr>
            <a:xfrm>
              <a:off x="0" y="-47625"/>
              <a:ext cx="1272070" cy="160017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904875"/>
            <a:ext cx="10124540"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Đề xuất phương pháp giải quyết</a:t>
            </a:r>
          </a:p>
        </p:txBody>
      </p:sp>
      <p:sp>
        <p:nvSpPr>
          <p:cNvPr name="Freeform 6" id="6"/>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437064"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039441" y="6417172"/>
            <a:ext cx="3379291" cy="665701"/>
            <a:chOff x="0" y="0"/>
            <a:chExt cx="890019" cy="175329"/>
          </a:xfrm>
        </p:grpSpPr>
        <p:sp>
          <p:nvSpPr>
            <p:cNvPr name="Freeform 10" id="10"/>
            <p:cNvSpPr/>
            <p:nvPr/>
          </p:nvSpPr>
          <p:spPr>
            <a:xfrm flipH="false" flipV="false" rot="0">
              <a:off x="0" y="0"/>
              <a:ext cx="890019" cy="175329"/>
            </a:xfrm>
            <a:custGeom>
              <a:avLst/>
              <a:gdLst/>
              <a:ahLst/>
              <a:cxnLst/>
              <a:rect r="r" b="b" t="t" l="l"/>
              <a:pathLst>
                <a:path h="175329" w="890019">
                  <a:moveTo>
                    <a:pt x="87664" y="0"/>
                  </a:moveTo>
                  <a:lnTo>
                    <a:pt x="802355" y="0"/>
                  </a:lnTo>
                  <a:cubicBezTo>
                    <a:pt x="850770" y="0"/>
                    <a:pt x="890019" y="39249"/>
                    <a:pt x="890019" y="87664"/>
                  </a:cubicBezTo>
                  <a:lnTo>
                    <a:pt x="890019" y="87664"/>
                  </a:lnTo>
                  <a:cubicBezTo>
                    <a:pt x="890019" y="110914"/>
                    <a:pt x="880783" y="133212"/>
                    <a:pt x="864343" y="149652"/>
                  </a:cubicBezTo>
                  <a:cubicBezTo>
                    <a:pt x="847903" y="166093"/>
                    <a:pt x="825605" y="175329"/>
                    <a:pt x="802355"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11" id="11"/>
            <p:cNvSpPr txBox="true"/>
            <p:nvPr/>
          </p:nvSpPr>
          <p:spPr>
            <a:xfrm>
              <a:off x="0" y="-47625"/>
              <a:ext cx="890019" cy="22295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3169596" y="7419970"/>
            <a:ext cx="8633658" cy="1362708"/>
          </a:xfrm>
          <a:prstGeom prst="rect">
            <a:avLst/>
          </a:prstGeom>
        </p:spPr>
        <p:txBody>
          <a:bodyPr anchor="t" rtlCol="false" tIns="0" lIns="0" bIns="0" rIns="0">
            <a:spAutoFit/>
          </a:bodyPr>
          <a:lstStyle/>
          <a:p>
            <a:pPr algn="l">
              <a:lnSpc>
                <a:spcPts val="3640"/>
              </a:lnSpc>
            </a:pPr>
            <a:r>
              <a:rPr lang="en-US" sz="2600" b="true">
                <a:solidFill>
                  <a:srgbClr val="0E2F5F"/>
                </a:solidFill>
                <a:latin typeface="Aileron Bold"/>
                <a:ea typeface="Aileron Bold"/>
                <a:cs typeface="Aileron Bold"/>
                <a:sym typeface="Aileron Bold"/>
              </a:rPr>
              <a:t>- Đơn giản, hiệu quả với dữ liệu định lượng</a:t>
            </a:r>
          </a:p>
          <a:p>
            <a:pPr algn="l">
              <a:lnSpc>
                <a:spcPts val="3640"/>
              </a:lnSpc>
              <a:spcBef>
                <a:spcPct val="0"/>
              </a:spcBef>
            </a:pPr>
            <a:r>
              <a:rPr lang="en-US" b="true" sz="2600">
                <a:solidFill>
                  <a:srgbClr val="0E2F5F"/>
                </a:solidFill>
                <a:latin typeface="Aileron Bold"/>
                <a:ea typeface="Aileron Bold"/>
                <a:cs typeface="Aileron Bold"/>
                <a:sym typeface="Aileron Bold"/>
              </a:rPr>
              <a:t>- Hỗ trợ xây dựng các chiến lược nhân sự dựa trên đặc điểm từng nhóm</a:t>
            </a:r>
          </a:p>
        </p:txBody>
      </p:sp>
      <p:sp>
        <p:nvSpPr>
          <p:cNvPr name="TextBox 13" id="13"/>
          <p:cNvSpPr txBox="true"/>
          <p:nvPr/>
        </p:nvSpPr>
        <p:spPr>
          <a:xfrm rot="0">
            <a:off x="1039441" y="1876864"/>
            <a:ext cx="11848718" cy="905508"/>
          </a:xfrm>
          <a:prstGeom prst="rect">
            <a:avLst/>
          </a:prstGeom>
        </p:spPr>
        <p:txBody>
          <a:bodyPr anchor="t" rtlCol="false" tIns="0" lIns="0" bIns="0" rIns="0">
            <a:spAutoFit/>
          </a:bodyPr>
          <a:lstStyle/>
          <a:p>
            <a:pPr algn="l">
              <a:lnSpc>
                <a:spcPts val="3640"/>
              </a:lnSpc>
              <a:spcBef>
                <a:spcPct val="0"/>
              </a:spcBef>
            </a:pPr>
            <a:r>
              <a:rPr lang="en-US" b="true" sz="2600">
                <a:solidFill>
                  <a:srgbClr val="0E2F5F"/>
                </a:solidFill>
                <a:latin typeface="Aileron Bold"/>
                <a:ea typeface="Aileron Bold"/>
                <a:cs typeface="Aileron Bold"/>
                <a:sym typeface="Aileron Bold"/>
              </a:rPr>
              <a:t>Để giải quyết bài toán phân nhóm nhân viên với các đặc điểm tương tự nhau và các nhóm được chia phải đồng nhất</a:t>
            </a:r>
          </a:p>
        </p:txBody>
      </p:sp>
      <p:sp>
        <p:nvSpPr>
          <p:cNvPr name="TextBox 14" id="14"/>
          <p:cNvSpPr txBox="true"/>
          <p:nvPr/>
        </p:nvSpPr>
        <p:spPr>
          <a:xfrm rot="0">
            <a:off x="1028700" y="6544601"/>
            <a:ext cx="3390033" cy="372743"/>
          </a:xfrm>
          <a:prstGeom prst="rect">
            <a:avLst/>
          </a:prstGeom>
        </p:spPr>
        <p:txBody>
          <a:bodyPr anchor="t" rtlCol="false" tIns="0" lIns="0" bIns="0" rIns="0">
            <a:spAutoFit/>
          </a:bodyPr>
          <a:lstStyle/>
          <a:p>
            <a:pPr algn="ctr">
              <a:lnSpc>
                <a:spcPts val="3080"/>
              </a:lnSpc>
            </a:pPr>
            <a:r>
              <a:rPr lang="en-US" sz="2200" b="true">
                <a:solidFill>
                  <a:srgbClr val="FFFFFF"/>
                </a:solidFill>
                <a:latin typeface="Aileron Heavy"/>
                <a:ea typeface="Aileron Heavy"/>
                <a:cs typeface="Aileron Heavy"/>
                <a:sym typeface="Aileron Heavy"/>
              </a:rPr>
              <a:t>Tại sao lại là K-means</a:t>
            </a:r>
          </a:p>
        </p:txBody>
      </p:sp>
      <p:grpSp>
        <p:nvGrpSpPr>
          <p:cNvPr name="Group 15" id="15"/>
          <p:cNvGrpSpPr/>
          <p:nvPr/>
        </p:nvGrpSpPr>
        <p:grpSpPr>
          <a:xfrm rot="0">
            <a:off x="1050182" y="3047583"/>
            <a:ext cx="3379291" cy="665701"/>
            <a:chOff x="0" y="0"/>
            <a:chExt cx="890019" cy="175329"/>
          </a:xfrm>
        </p:grpSpPr>
        <p:sp>
          <p:nvSpPr>
            <p:cNvPr name="Freeform 16" id="16"/>
            <p:cNvSpPr/>
            <p:nvPr/>
          </p:nvSpPr>
          <p:spPr>
            <a:xfrm flipH="false" flipV="false" rot="0">
              <a:off x="0" y="0"/>
              <a:ext cx="890019" cy="175329"/>
            </a:xfrm>
            <a:custGeom>
              <a:avLst/>
              <a:gdLst/>
              <a:ahLst/>
              <a:cxnLst/>
              <a:rect r="r" b="b" t="t" l="l"/>
              <a:pathLst>
                <a:path h="175329" w="890019">
                  <a:moveTo>
                    <a:pt x="87664" y="0"/>
                  </a:moveTo>
                  <a:lnTo>
                    <a:pt x="802355" y="0"/>
                  </a:lnTo>
                  <a:cubicBezTo>
                    <a:pt x="850770" y="0"/>
                    <a:pt x="890019" y="39249"/>
                    <a:pt x="890019" y="87664"/>
                  </a:cubicBezTo>
                  <a:lnTo>
                    <a:pt x="890019" y="87664"/>
                  </a:lnTo>
                  <a:cubicBezTo>
                    <a:pt x="890019" y="110914"/>
                    <a:pt x="880783" y="133212"/>
                    <a:pt x="864343" y="149652"/>
                  </a:cubicBezTo>
                  <a:cubicBezTo>
                    <a:pt x="847903" y="166093"/>
                    <a:pt x="825605" y="175329"/>
                    <a:pt x="802355"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17" id="17"/>
            <p:cNvSpPr txBox="true"/>
            <p:nvPr/>
          </p:nvSpPr>
          <p:spPr>
            <a:xfrm>
              <a:off x="0" y="-47625"/>
              <a:ext cx="890019" cy="222954"/>
            </a:xfrm>
            <a:prstGeom prst="rect">
              <a:avLst/>
            </a:prstGeom>
          </p:spPr>
          <p:txBody>
            <a:bodyPr anchor="ctr" rtlCol="false" tIns="50800" lIns="50800" bIns="50800" rIns="50800"/>
            <a:lstStyle/>
            <a:p>
              <a:pPr algn="ctr">
                <a:lnSpc>
                  <a:spcPts val="2800"/>
                </a:lnSpc>
              </a:pPr>
            </a:p>
          </p:txBody>
        </p:sp>
      </p:grpSp>
      <p:sp>
        <p:nvSpPr>
          <p:cNvPr name="TextBox 18" id="18"/>
          <p:cNvSpPr txBox="true"/>
          <p:nvPr/>
        </p:nvSpPr>
        <p:spPr>
          <a:xfrm rot="0">
            <a:off x="1039441" y="3175012"/>
            <a:ext cx="3390033" cy="372743"/>
          </a:xfrm>
          <a:prstGeom prst="rect">
            <a:avLst/>
          </a:prstGeom>
        </p:spPr>
        <p:txBody>
          <a:bodyPr anchor="t" rtlCol="false" tIns="0" lIns="0" bIns="0" rIns="0">
            <a:spAutoFit/>
          </a:bodyPr>
          <a:lstStyle/>
          <a:p>
            <a:pPr algn="ctr">
              <a:lnSpc>
                <a:spcPts val="3080"/>
              </a:lnSpc>
            </a:pPr>
            <a:r>
              <a:rPr lang="en-US" sz="2200" b="true">
                <a:solidFill>
                  <a:srgbClr val="FFFFFF"/>
                </a:solidFill>
                <a:latin typeface="Aileron Heavy"/>
                <a:ea typeface="Aileron Heavy"/>
                <a:cs typeface="Aileron Heavy"/>
                <a:sym typeface="Aileron Heavy"/>
              </a:rPr>
              <a:t>Phương pháp</a:t>
            </a:r>
          </a:p>
        </p:txBody>
      </p:sp>
      <p:sp>
        <p:nvSpPr>
          <p:cNvPr name="TextBox 19" id="19"/>
          <p:cNvSpPr txBox="true"/>
          <p:nvPr/>
        </p:nvSpPr>
        <p:spPr>
          <a:xfrm rot="0">
            <a:off x="3169596" y="4020888"/>
            <a:ext cx="8633658" cy="1819908"/>
          </a:xfrm>
          <a:prstGeom prst="rect">
            <a:avLst/>
          </a:prstGeom>
        </p:spPr>
        <p:txBody>
          <a:bodyPr anchor="t" rtlCol="false" tIns="0" lIns="0" bIns="0" rIns="0">
            <a:spAutoFit/>
          </a:bodyPr>
          <a:lstStyle/>
          <a:p>
            <a:pPr algn="l">
              <a:lnSpc>
                <a:spcPts val="3640"/>
              </a:lnSpc>
            </a:pPr>
            <a:r>
              <a:rPr lang="en-US" sz="2600" b="true">
                <a:solidFill>
                  <a:srgbClr val="0E2F5F"/>
                </a:solidFill>
                <a:latin typeface="Aileron Bold"/>
                <a:ea typeface="Aileron Bold"/>
                <a:cs typeface="Aileron Bold"/>
                <a:sym typeface="Aileron Bold"/>
              </a:rPr>
              <a:t>- Chọn ra những đặc trưng phù hợp, liên quan đến bài toán (tuổi, giới tính, hiệu suất, ...)</a:t>
            </a:r>
          </a:p>
          <a:p>
            <a:pPr algn="l">
              <a:lnSpc>
                <a:spcPts val="3640"/>
              </a:lnSpc>
              <a:spcBef>
                <a:spcPct val="0"/>
              </a:spcBef>
            </a:pPr>
            <a:r>
              <a:rPr lang="en-US" b="true" sz="2600">
                <a:solidFill>
                  <a:srgbClr val="0E2F5F"/>
                </a:solidFill>
                <a:latin typeface="Aileron Bold"/>
                <a:ea typeface="Aileron Bold"/>
                <a:cs typeface="Aileron Bold"/>
                <a:sym typeface="Aileron Bold"/>
              </a:rPr>
              <a:t>- Áp dụng mô hình K-means Clustering để tìm các nhóm nhân viên tương đồng</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48550" y="2782372"/>
            <a:ext cx="4829892" cy="5894830"/>
            <a:chOff x="0" y="0"/>
            <a:chExt cx="1272070" cy="1552548"/>
          </a:xfrm>
        </p:grpSpPr>
        <p:sp>
          <p:nvSpPr>
            <p:cNvPr name="Freeform 3" id="3"/>
            <p:cNvSpPr/>
            <p:nvPr/>
          </p:nvSpPr>
          <p:spPr>
            <a:xfrm flipH="false" flipV="false" rot="0">
              <a:off x="0" y="0"/>
              <a:ext cx="1272070" cy="1552548"/>
            </a:xfrm>
            <a:custGeom>
              <a:avLst/>
              <a:gdLst/>
              <a:ahLst/>
              <a:cxnLst/>
              <a:rect r="r" b="b" t="t" l="l"/>
              <a:pathLst>
                <a:path h="1552548" w="1272070">
                  <a:moveTo>
                    <a:pt x="94572" y="0"/>
                  </a:moveTo>
                  <a:lnTo>
                    <a:pt x="1177498" y="0"/>
                  </a:lnTo>
                  <a:cubicBezTo>
                    <a:pt x="1229729" y="0"/>
                    <a:pt x="1272070" y="42341"/>
                    <a:pt x="1272070" y="94572"/>
                  </a:cubicBezTo>
                  <a:lnTo>
                    <a:pt x="1272070" y="1457976"/>
                  </a:lnTo>
                  <a:cubicBezTo>
                    <a:pt x="1272070" y="1483058"/>
                    <a:pt x="1262106" y="1507113"/>
                    <a:pt x="1244371" y="1524848"/>
                  </a:cubicBezTo>
                  <a:cubicBezTo>
                    <a:pt x="1226635" y="1542584"/>
                    <a:pt x="1202580" y="1552548"/>
                    <a:pt x="1177498" y="1552548"/>
                  </a:cubicBezTo>
                  <a:lnTo>
                    <a:pt x="94572" y="1552548"/>
                  </a:lnTo>
                  <a:cubicBezTo>
                    <a:pt x="69490" y="1552548"/>
                    <a:pt x="45435" y="1542584"/>
                    <a:pt x="27700" y="1524848"/>
                  </a:cubicBezTo>
                  <a:cubicBezTo>
                    <a:pt x="9964" y="1507113"/>
                    <a:pt x="0" y="1483058"/>
                    <a:pt x="0" y="1457976"/>
                  </a:cubicBezTo>
                  <a:lnTo>
                    <a:pt x="0" y="94572"/>
                  </a:lnTo>
                  <a:cubicBezTo>
                    <a:pt x="0" y="69490"/>
                    <a:pt x="9964" y="45435"/>
                    <a:pt x="27700" y="27700"/>
                  </a:cubicBezTo>
                  <a:cubicBezTo>
                    <a:pt x="45435" y="9964"/>
                    <a:pt x="69490" y="0"/>
                    <a:pt x="94572" y="0"/>
                  </a:cubicBezTo>
                  <a:close/>
                </a:path>
              </a:pathLst>
            </a:custGeom>
            <a:solidFill>
              <a:srgbClr val="E1EDFC"/>
            </a:solidFill>
          </p:spPr>
        </p:sp>
        <p:sp>
          <p:nvSpPr>
            <p:cNvPr name="TextBox 4" id="4"/>
            <p:cNvSpPr txBox="true"/>
            <p:nvPr/>
          </p:nvSpPr>
          <p:spPr>
            <a:xfrm>
              <a:off x="0" y="-47625"/>
              <a:ext cx="1272070" cy="160017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904875"/>
            <a:ext cx="10124540"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Các bước chuẩn bị dữ liệu</a:t>
            </a:r>
          </a:p>
        </p:txBody>
      </p:sp>
      <p:sp>
        <p:nvSpPr>
          <p:cNvPr name="Freeform 6" id="6"/>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437064"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1060924" y="6283822"/>
            <a:ext cx="3379291" cy="665701"/>
            <a:chOff x="0" y="0"/>
            <a:chExt cx="890019" cy="175329"/>
          </a:xfrm>
        </p:grpSpPr>
        <p:sp>
          <p:nvSpPr>
            <p:cNvPr name="Freeform 10" id="10"/>
            <p:cNvSpPr/>
            <p:nvPr/>
          </p:nvSpPr>
          <p:spPr>
            <a:xfrm flipH="false" flipV="false" rot="0">
              <a:off x="0" y="0"/>
              <a:ext cx="890019" cy="175329"/>
            </a:xfrm>
            <a:custGeom>
              <a:avLst/>
              <a:gdLst/>
              <a:ahLst/>
              <a:cxnLst/>
              <a:rect r="r" b="b" t="t" l="l"/>
              <a:pathLst>
                <a:path h="175329" w="890019">
                  <a:moveTo>
                    <a:pt x="87664" y="0"/>
                  </a:moveTo>
                  <a:lnTo>
                    <a:pt x="802355" y="0"/>
                  </a:lnTo>
                  <a:cubicBezTo>
                    <a:pt x="850770" y="0"/>
                    <a:pt x="890019" y="39249"/>
                    <a:pt x="890019" y="87664"/>
                  </a:cubicBezTo>
                  <a:lnTo>
                    <a:pt x="890019" y="87664"/>
                  </a:lnTo>
                  <a:cubicBezTo>
                    <a:pt x="890019" y="110914"/>
                    <a:pt x="880783" y="133212"/>
                    <a:pt x="864343" y="149652"/>
                  </a:cubicBezTo>
                  <a:cubicBezTo>
                    <a:pt x="847903" y="166093"/>
                    <a:pt x="825605" y="175329"/>
                    <a:pt x="802355"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11" id="11"/>
            <p:cNvSpPr txBox="true"/>
            <p:nvPr/>
          </p:nvSpPr>
          <p:spPr>
            <a:xfrm>
              <a:off x="0" y="-47625"/>
              <a:ext cx="890019" cy="22295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1060924" y="7273372"/>
            <a:ext cx="8633658" cy="905508"/>
          </a:xfrm>
          <a:prstGeom prst="rect">
            <a:avLst/>
          </a:prstGeom>
        </p:spPr>
        <p:txBody>
          <a:bodyPr anchor="t" rtlCol="false" tIns="0" lIns="0" bIns="0" rIns="0">
            <a:spAutoFit/>
          </a:bodyPr>
          <a:lstStyle/>
          <a:p>
            <a:pPr algn="l">
              <a:lnSpc>
                <a:spcPts val="3640"/>
              </a:lnSpc>
            </a:pPr>
            <a:r>
              <a:rPr lang="en-US" sz="2600" b="true">
                <a:solidFill>
                  <a:srgbClr val="0E2F5F"/>
                </a:solidFill>
                <a:latin typeface="Aileron Bold"/>
                <a:ea typeface="Aileron Bold"/>
                <a:cs typeface="Aileron Bold"/>
                <a:sym typeface="Aileron Bold"/>
              </a:rPr>
              <a:t>- Mã hóa các đặc trưng phân loại</a:t>
            </a:r>
          </a:p>
          <a:p>
            <a:pPr algn="l">
              <a:lnSpc>
                <a:spcPts val="3640"/>
              </a:lnSpc>
              <a:spcBef>
                <a:spcPct val="0"/>
              </a:spcBef>
            </a:pPr>
            <a:r>
              <a:rPr lang="en-US" b="true" sz="2600">
                <a:solidFill>
                  <a:srgbClr val="0E2F5F"/>
                </a:solidFill>
                <a:latin typeface="Aileron Bold"/>
                <a:ea typeface="Aileron Bold"/>
                <a:cs typeface="Aileron Bold"/>
                <a:sym typeface="Aileron Bold"/>
              </a:rPr>
              <a:t>- Chuẩn hóa dữ liệu bằng MinMaxScaler</a:t>
            </a:r>
          </a:p>
        </p:txBody>
      </p:sp>
      <p:sp>
        <p:nvSpPr>
          <p:cNvPr name="TextBox 13" id="13"/>
          <p:cNvSpPr txBox="true"/>
          <p:nvPr/>
        </p:nvSpPr>
        <p:spPr>
          <a:xfrm rot="0">
            <a:off x="1039441" y="1876864"/>
            <a:ext cx="11848718" cy="905508"/>
          </a:xfrm>
          <a:prstGeom prst="rect">
            <a:avLst/>
          </a:prstGeom>
        </p:spPr>
        <p:txBody>
          <a:bodyPr anchor="t" rtlCol="false" tIns="0" lIns="0" bIns="0" rIns="0">
            <a:spAutoFit/>
          </a:bodyPr>
          <a:lstStyle/>
          <a:p>
            <a:pPr algn="l">
              <a:lnSpc>
                <a:spcPts val="3640"/>
              </a:lnSpc>
              <a:spcBef>
                <a:spcPct val="0"/>
              </a:spcBef>
            </a:pPr>
            <a:r>
              <a:rPr lang="en-US" b="true" sz="2600">
                <a:solidFill>
                  <a:srgbClr val="0E2F5F"/>
                </a:solidFill>
                <a:latin typeface="Aileron Bold"/>
                <a:ea typeface="Aileron Bold"/>
                <a:cs typeface="Aileron Bold"/>
                <a:sym typeface="Aileron Bold"/>
              </a:rPr>
              <a:t>Dựa trên tập dữ liệu đã được xử lí trước đó để lựa chọn ra các đặc trưng thích hợp</a:t>
            </a:r>
          </a:p>
        </p:txBody>
      </p:sp>
      <p:sp>
        <p:nvSpPr>
          <p:cNvPr name="TextBox 14" id="14"/>
          <p:cNvSpPr txBox="true"/>
          <p:nvPr/>
        </p:nvSpPr>
        <p:spPr>
          <a:xfrm rot="0">
            <a:off x="1050182" y="6411251"/>
            <a:ext cx="3390033" cy="372743"/>
          </a:xfrm>
          <a:prstGeom prst="rect">
            <a:avLst/>
          </a:prstGeom>
        </p:spPr>
        <p:txBody>
          <a:bodyPr anchor="t" rtlCol="false" tIns="0" lIns="0" bIns="0" rIns="0">
            <a:spAutoFit/>
          </a:bodyPr>
          <a:lstStyle/>
          <a:p>
            <a:pPr algn="ctr">
              <a:lnSpc>
                <a:spcPts val="3080"/>
              </a:lnSpc>
            </a:pPr>
            <a:r>
              <a:rPr lang="en-US" sz="2200" b="true">
                <a:solidFill>
                  <a:srgbClr val="FFFFFF"/>
                </a:solidFill>
                <a:latin typeface="Aileron Heavy"/>
                <a:ea typeface="Aileron Heavy"/>
                <a:cs typeface="Aileron Heavy"/>
                <a:sym typeface="Aileron Heavy"/>
              </a:rPr>
              <a:t>Xử lý dữ liệu</a:t>
            </a:r>
          </a:p>
        </p:txBody>
      </p:sp>
      <p:grpSp>
        <p:nvGrpSpPr>
          <p:cNvPr name="Group 15" id="15"/>
          <p:cNvGrpSpPr/>
          <p:nvPr/>
        </p:nvGrpSpPr>
        <p:grpSpPr>
          <a:xfrm rot="0">
            <a:off x="1050182" y="3047583"/>
            <a:ext cx="3379291" cy="665701"/>
            <a:chOff x="0" y="0"/>
            <a:chExt cx="890019" cy="175329"/>
          </a:xfrm>
        </p:grpSpPr>
        <p:sp>
          <p:nvSpPr>
            <p:cNvPr name="Freeform 16" id="16"/>
            <p:cNvSpPr/>
            <p:nvPr/>
          </p:nvSpPr>
          <p:spPr>
            <a:xfrm flipH="false" flipV="false" rot="0">
              <a:off x="0" y="0"/>
              <a:ext cx="890019" cy="175329"/>
            </a:xfrm>
            <a:custGeom>
              <a:avLst/>
              <a:gdLst/>
              <a:ahLst/>
              <a:cxnLst/>
              <a:rect r="r" b="b" t="t" l="l"/>
              <a:pathLst>
                <a:path h="175329" w="890019">
                  <a:moveTo>
                    <a:pt x="87664" y="0"/>
                  </a:moveTo>
                  <a:lnTo>
                    <a:pt x="802355" y="0"/>
                  </a:lnTo>
                  <a:cubicBezTo>
                    <a:pt x="850770" y="0"/>
                    <a:pt x="890019" y="39249"/>
                    <a:pt x="890019" y="87664"/>
                  </a:cubicBezTo>
                  <a:lnTo>
                    <a:pt x="890019" y="87664"/>
                  </a:lnTo>
                  <a:cubicBezTo>
                    <a:pt x="890019" y="110914"/>
                    <a:pt x="880783" y="133212"/>
                    <a:pt x="864343" y="149652"/>
                  </a:cubicBezTo>
                  <a:cubicBezTo>
                    <a:pt x="847903" y="166093"/>
                    <a:pt x="825605" y="175329"/>
                    <a:pt x="802355"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17" id="17"/>
            <p:cNvSpPr txBox="true"/>
            <p:nvPr/>
          </p:nvSpPr>
          <p:spPr>
            <a:xfrm>
              <a:off x="0" y="-47625"/>
              <a:ext cx="890019" cy="222954"/>
            </a:xfrm>
            <a:prstGeom prst="rect">
              <a:avLst/>
            </a:prstGeom>
          </p:spPr>
          <p:txBody>
            <a:bodyPr anchor="ctr" rtlCol="false" tIns="50800" lIns="50800" bIns="50800" rIns="50800"/>
            <a:lstStyle/>
            <a:p>
              <a:pPr algn="ctr">
                <a:lnSpc>
                  <a:spcPts val="2800"/>
                </a:lnSpc>
              </a:pPr>
            </a:p>
          </p:txBody>
        </p:sp>
      </p:grpSp>
      <p:sp>
        <p:nvSpPr>
          <p:cNvPr name="TextBox 18" id="18"/>
          <p:cNvSpPr txBox="true"/>
          <p:nvPr/>
        </p:nvSpPr>
        <p:spPr>
          <a:xfrm rot="0">
            <a:off x="1039441" y="3175012"/>
            <a:ext cx="3390033" cy="372743"/>
          </a:xfrm>
          <a:prstGeom prst="rect">
            <a:avLst/>
          </a:prstGeom>
        </p:spPr>
        <p:txBody>
          <a:bodyPr anchor="t" rtlCol="false" tIns="0" lIns="0" bIns="0" rIns="0">
            <a:spAutoFit/>
          </a:bodyPr>
          <a:lstStyle/>
          <a:p>
            <a:pPr algn="ctr">
              <a:lnSpc>
                <a:spcPts val="3080"/>
              </a:lnSpc>
            </a:pPr>
            <a:r>
              <a:rPr lang="en-US" sz="2200" b="true">
                <a:solidFill>
                  <a:srgbClr val="FFFFFF"/>
                </a:solidFill>
                <a:latin typeface="Aileron Heavy"/>
                <a:ea typeface="Aileron Heavy"/>
                <a:cs typeface="Aileron Heavy"/>
                <a:sym typeface="Aileron Heavy"/>
              </a:rPr>
              <a:t>Đặc trưng đầu vào</a:t>
            </a:r>
          </a:p>
        </p:txBody>
      </p:sp>
      <p:sp>
        <p:nvSpPr>
          <p:cNvPr name="TextBox 19" id="19"/>
          <p:cNvSpPr txBox="true"/>
          <p:nvPr/>
        </p:nvSpPr>
        <p:spPr>
          <a:xfrm rot="0">
            <a:off x="1050182" y="4035289"/>
            <a:ext cx="4612120" cy="1819908"/>
          </a:xfrm>
          <a:prstGeom prst="rect">
            <a:avLst/>
          </a:prstGeom>
        </p:spPr>
        <p:txBody>
          <a:bodyPr anchor="t" rtlCol="false" tIns="0" lIns="0" bIns="0" rIns="0">
            <a:spAutoFit/>
          </a:bodyPr>
          <a:lstStyle/>
          <a:p>
            <a:pPr algn="l">
              <a:lnSpc>
                <a:spcPts val="3640"/>
              </a:lnSpc>
            </a:pPr>
            <a:r>
              <a:rPr lang="en-US" sz="2600" b="true">
                <a:solidFill>
                  <a:srgbClr val="0E2F5F"/>
                </a:solidFill>
                <a:latin typeface="Aileron Bold"/>
                <a:ea typeface="Aileron Bold"/>
                <a:cs typeface="Aileron Bold"/>
                <a:sym typeface="Aileron Bold"/>
              </a:rPr>
              <a:t>- Mang tính cá nhân</a:t>
            </a:r>
          </a:p>
          <a:p>
            <a:pPr algn="l">
              <a:lnSpc>
                <a:spcPts val="3640"/>
              </a:lnSpc>
            </a:pPr>
            <a:r>
              <a:rPr lang="en-US" sz="2600" b="true">
                <a:solidFill>
                  <a:srgbClr val="0E2F5F"/>
                </a:solidFill>
                <a:latin typeface="Aileron Bold"/>
                <a:ea typeface="Aileron Bold"/>
                <a:cs typeface="Aileron Bold"/>
                <a:sym typeface="Aileron Bold"/>
              </a:rPr>
              <a:t>- Hiệu suất và sự hài lòng</a:t>
            </a:r>
          </a:p>
          <a:p>
            <a:pPr algn="l">
              <a:lnSpc>
                <a:spcPts val="3640"/>
              </a:lnSpc>
            </a:pPr>
            <a:r>
              <a:rPr lang="en-US" sz="2600" b="true">
                <a:solidFill>
                  <a:srgbClr val="0E2F5F"/>
                </a:solidFill>
                <a:latin typeface="Aileron Bold"/>
                <a:ea typeface="Aileron Bold"/>
                <a:cs typeface="Aileron Bold"/>
                <a:sym typeface="Aileron Bold"/>
              </a:rPr>
              <a:t>- Trách nhiệm công việc</a:t>
            </a:r>
          </a:p>
          <a:p>
            <a:pPr algn="l">
              <a:lnSpc>
                <a:spcPts val="3640"/>
              </a:lnSpc>
              <a:spcBef>
                <a:spcPct val="0"/>
              </a:spcBef>
            </a:pPr>
            <a:r>
              <a:rPr lang="en-US" b="true" sz="2600">
                <a:solidFill>
                  <a:srgbClr val="0E2F5F"/>
                </a:solidFill>
                <a:latin typeface="Aileron Bold"/>
                <a:ea typeface="Aileron Bold"/>
                <a:cs typeface="Aileron Bold"/>
                <a:sym typeface="Aileron Bold"/>
              </a:rPr>
              <a:t>- Thâm niên và kinh nghiệm</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04875"/>
            <a:ext cx="10124540"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Xác định số lượng cụm tối ưu</a:t>
            </a:r>
          </a:p>
        </p:txBody>
      </p:sp>
      <p:sp>
        <p:nvSpPr>
          <p:cNvPr name="Freeform 3" id="3"/>
          <p:cNvSpPr/>
          <p:nvPr/>
        </p:nvSpPr>
        <p:spPr>
          <a:xfrm flipH="false" flipV="false" rot="0">
            <a:off x="12128345" y="9258300"/>
            <a:ext cx="1226460" cy="379088"/>
          </a:xfrm>
          <a:custGeom>
            <a:avLst/>
            <a:gdLst/>
            <a:ahLst/>
            <a:cxnLst/>
            <a:rect r="r" b="b" t="t" l="l"/>
            <a:pathLst>
              <a:path h="379088" w="1226460">
                <a:moveTo>
                  <a:pt x="0" y="0"/>
                </a:moveTo>
                <a:lnTo>
                  <a:pt x="1226460" y="0"/>
                </a:lnTo>
                <a:lnTo>
                  <a:pt x="1226460" y="379088"/>
                </a:lnTo>
                <a:lnTo>
                  <a:pt x="0" y="3790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437064"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873761" y="2811076"/>
            <a:ext cx="14540478" cy="5116228"/>
            <a:chOff x="0" y="0"/>
            <a:chExt cx="3829591" cy="1347484"/>
          </a:xfrm>
        </p:grpSpPr>
        <p:sp>
          <p:nvSpPr>
            <p:cNvPr name="Freeform 7" id="7"/>
            <p:cNvSpPr/>
            <p:nvPr/>
          </p:nvSpPr>
          <p:spPr>
            <a:xfrm flipH="false" flipV="false" rot="0">
              <a:off x="0" y="0"/>
              <a:ext cx="3829591" cy="1347484"/>
            </a:xfrm>
            <a:custGeom>
              <a:avLst/>
              <a:gdLst/>
              <a:ahLst/>
              <a:cxnLst/>
              <a:rect r="r" b="b" t="t" l="l"/>
              <a:pathLst>
                <a:path h="1347484" w="3829591">
                  <a:moveTo>
                    <a:pt x="7987" y="0"/>
                  </a:moveTo>
                  <a:lnTo>
                    <a:pt x="3821604" y="0"/>
                  </a:lnTo>
                  <a:cubicBezTo>
                    <a:pt x="3823723" y="0"/>
                    <a:pt x="3825754" y="841"/>
                    <a:pt x="3827252" y="2339"/>
                  </a:cubicBezTo>
                  <a:cubicBezTo>
                    <a:pt x="3828750" y="3837"/>
                    <a:pt x="3829591" y="5868"/>
                    <a:pt x="3829591" y="7987"/>
                  </a:cubicBezTo>
                  <a:lnTo>
                    <a:pt x="3829591" y="1339497"/>
                  </a:lnTo>
                  <a:cubicBezTo>
                    <a:pt x="3829591" y="1341616"/>
                    <a:pt x="3828750" y="1343647"/>
                    <a:pt x="3827252" y="1345145"/>
                  </a:cubicBezTo>
                  <a:cubicBezTo>
                    <a:pt x="3825754" y="1346643"/>
                    <a:pt x="3823723" y="1347484"/>
                    <a:pt x="3821604" y="1347484"/>
                  </a:cubicBezTo>
                  <a:lnTo>
                    <a:pt x="7987" y="1347484"/>
                  </a:lnTo>
                  <a:cubicBezTo>
                    <a:pt x="5868" y="1347484"/>
                    <a:pt x="3837" y="1346643"/>
                    <a:pt x="2339" y="1345145"/>
                  </a:cubicBezTo>
                  <a:cubicBezTo>
                    <a:pt x="841" y="1343647"/>
                    <a:pt x="0" y="1341616"/>
                    <a:pt x="0" y="1339497"/>
                  </a:cubicBezTo>
                  <a:lnTo>
                    <a:pt x="0" y="7987"/>
                  </a:lnTo>
                  <a:cubicBezTo>
                    <a:pt x="0" y="5868"/>
                    <a:pt x="841" y="3837"/>
                    <a:pt x="2339" y="2339"/>
                  </a:cubicBezTo>
                  <a:cubicBezTo>
                    <a:pt x="3837" y="841"/>
                    <a:pt x="5868" y="0"/>
                    <a:pt x="7987" y="0"/>
                  </a:cubicBezTo>
                  <a:close/>
                </a:path>
              </a:pathLst>
            </a:custGeom>
            <a:solidFill>
              <a:srgbClr val="E1EDFC"/>
            </a:solidFill>
            <a:ln cap="sq">
              <a:noFill/>
              <a:prstDash val="solid"/>
              <a:miter/>
            </a:ln>
          </p:spPr>
        </p:sp>
        <p:sp>
          <p:nvSpPr>
            <p:cNvPr name="TextBox 8" id="8"/>
            <p:cNvSpPr txBox="true"/>
            <p:nvPr/>
          </p:nvSpPr>
          <p:spPr>
            <a:xfrm>
              <a:off x="0" y="-47625"/>
              <a:ext cx="3829591" cy="1395109"/>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6596853" y="3541086"/>
            <a:ext cx="4048806" cy="665701"/>
            <a:chOff x="0" y="0"/>
            <a:chExt cx="1066352" cy="175329"/>
          </a:xfrm>
        </p:grpSpPr>
        <p:sp>
          <p:nvSpPr>
            <p:cNvPr name="Freeform 10" id="10"/>
            <p:cNvSpPr/>
            <p:nvPr/>
          </p:nvSpPr>
          <p:spPr>
            <a:xfrm flipH="false" flipV="false" rot="0">
              <a:off x="0" y="0"/>
              <a:ext cx="1066352" cy="175329"/>
            </a:xfrm>
            <a:custGeom>
              <a:avLst/>
              <a:gdLst/>
              <a:ahLst/>
              <a:cxnLst/>
              <a:rect r="r" b="b" t="t" l="l"/>
              <a:pathLst>
                <a:path h="175329" w="1066352">
                  <a:moveTo>
                    <a:pt x="87664" y="0"/>
                  </a:moveTo>
                  <a:lnTo>
                    <a:pt x="978688" y="0"/>
                  </a:lnTo>
                  <a:cubicBezTo>
                    <a:pt x="1001938" y="0"/>
                    <a:pt x="1024236" y="9236"/>
                    <a:pt x="1040676" y="25676"/>
                  </a:cubicBezTo>
                  <a:cubicBezTo>
                    <a:pt x="1057116" y="42117"/>
                    <a:pt x="1066352" y="64414"/>
                    <a:pt x="1066352" y="87664"/>
                  </a:cubicBezTo>
                  <a:lnTo>
                    <a:pt x="1066352" y="87664"/>
                  </a:lnTo>
                  <a:cubicBezTo>
                    <a:pt x="1066352" y="136080"/>
                    <a:pt x="1027103" y="175329"/>
                    <a:pt x="978688"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11" id="11"/>
            <p:cNvSpPr txBox="true"/>
            <p:nvPr/>
          </p:nvSpPr>
          <p:spPr>
            <a:xfrm>
              <a:off x="0" y="-47625"/>
              <a:ext cx="1066352" cy="22295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6670507" y="3681615"/>
            <a:ext cx="3920547" cy="372743"/>
          </a:xfrm>
          <a:prstGeom prst="rect">
            <a:avLst/>
          </a:prstGeom>
        </p:spPr>
        <p:txBody>
          <a:bodyPr anchor="t" rtlCol="false" tIns="0" lIns="0" bIns="0" rIns="0">
            <a:spAutoFit/>
          </a:bodyPr>
          <a:lstStyle/>
          <a:p>
            <a:pPr algn="ctr">
              <a:lnSpc>
                <a:spcPts val="3080"/>
              </a:lnSpc>
            </a:pPr>
            <a:r>
              <a:rPr lang="en-US" sz="2200" b="true">
                <a:solidFill>
                  <a:srgbClr val="FFFFFF"/>
                </a:solidFill>
                <a:latin typeface="Aileron Heavy"/>
                <a:ea typeface="Aileron Heavy"/>
                <a:cs typeface="Aileron Heavy"/>
                <a:sym typeface="Aileron Heavy"/>
              </a:rPr>
              <a:t>Silhouette Score</a:t>
            </a:r>
          </a:p>
        </p:txBody>
      </p:sp>
      <p:grpSp>
        <p:nvGrpSpPr>
          <p:cNvPr name="Group 13" id="13"/>
          <p:cNvGrpSpPr/>
          <p:nvPr/>
        </p:nvGrpSpPr>
        <p:grpSpPr>
          <a:xfrm rot="0">
            <a:off x="2352691" y="3537561"/>
            <a:ext cx="4048806" cy="665701"/>
            <a:chOff x="0" y="0"/>
            <a:chExt cx="1066352" cy="175329"/>
          </a:xfrm>
        </p:grpSpPr>
        <p:sp>
          <p:nvSpPr>
            <p:cNvPr name="Freeform 14" id="14"/>
            <p:cNvSpPr/>
            <p:nvPr/>
          </p:nvSpPr>
          <p:spPr>
            <a:xfrm flipH="false" flipV="false" rot="0">
              <a:off x="0" y="0"/>
              <a:ext cx="1066352" cy="175329"/>
            </a:xfrm>
            <a:custGeom>
              <a:avLst/>
              <a:gdLst/>
              <a:ahLst/>
              <a:cxnLst/>
              <a:rect r="r" b="b" t="t" l="l"/>
              <a:pathLst>
                <a:path h="175329" w="1066352">
                  <a:moveTo>
                    <a:pt x="87664" y="0"/>
                  </a:moveTo>
                  <a:lnTo>
                    <a:pt x="978688" y="0"/>
                  </a:lnTo>
                  <a:cubicBezTo>
                    <a:pt x="1001938" y="0"/>
                    <a:pt x="1024236" y="9236"/>
                    <a:pt x="1040676" y="25676"/>
                  </a:cubicBezTo>
                  <a:cubicBezTo>
                    <a:pt x="1057116" y="42117"/>
                    <a:pt x="1066352" y="64414"/>
                    <a:pt x="1066352" y="87664"/>
                  </a:cubicBezTo>
                  <a:lnTo>
                    <a:pt x="1066352" y="87664"/>
                  </a:lnTo>
                  <a:cubicBezTo>
                    <a:pt x="1066352" y="136080"/>
                    <a:pt x="1027103" y="175329"/>
                    <a:pt x="978688"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15" id="15"/>
            <p:cNvSpPr txBox="true"/>
            <p:nvPr/>
          </p:nvSpPr>
          <p:spPr>
            <a:xfrm>
              <a:off x="0" y="-47625"/>
              <a:ext cx="1066352" cy="222954"/>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2352691" y="3681615"/>
            <a:ext cx="3996512" cy="372743"/>
          </a:xfrm>
          <a:prstGeom prst="rect">
            <a:avLst/>
          </a:prstGeom>
        </p:spPr>
        <p:txBody>
          <a:bodyPr anchor="t" rtlCol="false" tIns="0" lIns="0" bIns="0" rIns="0">
            <a:spAutoFit/>
          </a:bodyPr>
          <a:lstStyle/>
          <a:p>
            <a:pPr algn="ctr">
              <a:lnSpc>
                <a:spcPts val="3080"/>
              </a:lnSpc>
            </a:pPr>
            <a:r>
              <a:rPr lang="en-US" sz="2200" b="true">
                <a:solidFill>
                  <a:srgbClr val="FFFFFF"/>
                </a:solidFill>
                <a:latin typeface="Aileron Heavy"/>
                <a:ea typeface="Aileron Heavy"/>
                <a:cs typeface="Aileron Heavy"/>
                <a:sym typeface="Aileron Heavy"/>
              </a:rPr>
              <a:t>Elbow method</a:t>
            </a:r>
          </a:p>
        </p:txBody>
      </p:sp>
      <p:grpSp>
        <p:nvGrpSpPr>
          <p:cNvPr name="Group 17" id="17"/>
          <p:cNvGrpSpPr/>
          <p:nvPr/>
        </p:nvGrpSpPr>
        <p:grpSpPr>
          <a:xfrm rot="0">
            <a:off x="10841014" y="3531561"/>
            <a:ext cx="4048806" cy="665701"/>
            <a:chOff x="0" y="0"/>
            <a:chExt cx="1066352" cy="175329"/>
          </a:xfrm>
        </p:grpSpPr>
        <p:sp>
          <p:nvSpPr>
            <p:cNvPr name="Freeform 18" id="18"/>
            <p:cNvSpPr/>
            <p:nvPr/>
          </p:nvSpPr>
          <p:spPr>
            <a:xfrm flipH="false" flipV="false" rot="0">
              <a:off x="0" y="0"/>
              <a:ext cx="1066352" cy="175329"/>
            </a:xfrm>
            <a:custGeom>
              <a:avLst/>
              <a:gdLst/>
              <a:ahLst/>
              <a:cxnLst/>
              <a:rect r="r" b="b" t="t" l="l"/>
              <a:pathLst>
                <a:path h="175329" w="1066352">
                  <a:moveTo>
                    <a:pt x="87664" y="0"/>
                  </a:moveTo>
                  <a:lnTo>
                    <a:pt x="978688" y="0"/>
                  </a:lnTo>
                  <a:cubicBezTo>
                    <a:pt x="1001938" y="0"/>
                    <a:pt x="1024236" y="9236"/>
                    <a:pt x="1040676" y="25676"/>
                  </a:cubicBezTo>
                  <a:cubicBezTo>
                    <a:pt x="1057116" y="42117"/>
                    <a:pt x="1066352" y="64414"/>
                    <a:pt x="1066352" y="87664"/>
                  </a:cubicBezTo>
                  <a:lnTo>
                    <a:pt x="1066352" y="87664"/>
                  </a:lnTo>
                  <a:cubicBezTo>
                    <a:pt x="1066352" y="136080"/>
                    <a:pt x="1027103" y="175329"/>
                    <a:pt x="978688"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19" id="19"/>
            <p:cNvSpPr txBox="true"/>
            <p:nvPr/>
          </p:nvSpPr>
          <p:spPr>
            <a:xfrm>
              <a:off x="0" y="-47625"/>
              <a:ext cx="1066352" cy="222954"/>
            </a:xfrm>
            <a:prstGeom prst="rect">
              <a:avLst/>
            </a:prstGeom>
          </p:spPr>
          <p:txBody>
            <a:bodyPr anchor="ctr" rtlCol="false" tIns="50800" lIns="50800" bIns="50800" rIns="50800"/>
            <a:lstStyle/>
            <a:p>
              <a:pPr algn="ctr">
                <a:lnSpc>
                  <a:spcPts val="2800"/>
                </a:lnSpc>
              </a:pPr>
            </a:p>
          </p:txBody>
        </p:sp>
      </p:grpSp>
      <p:sp>
        <p:nvSpPr>
          <p:cNvPr name="TextBox 20" id="20"/>
          <p:cNvSpPr txBox="true"/>
          <p:nvPr/>
        </p:nvSpPr>
        <p:spPr>
          <a:xfrm rot="0">
            <a:off x="11260563" y="3655514"/>
            <a:ext cx="3209709" cy="372743"/>
          </a:xfrm>
          <a:prstGeom prst="rect">
            <a:avLst/>
          </a:prstGeom>
        </p:spPr>
        <p:txBody>
          <a:bodyPr anchor="t" rtlCol="false" tIns="0" lIns="0" bIns="0" rIns="0">
            <a:spAutoFit/>
          </a:bodyPr>
          <a:lstStyle/>
          <a:p>
            <a:pPr algn="ctr" marL="0" indent="0" lvl="0">
              <a:lnSpc>
                <a:spcPts val="3080"/>
              </a:lnSpc>
              <a:spcBef>
                <a:spcPct val="0"/>
              </a:spcBef>
            </a:pPr>
            <a:r>
              <a:rPr lang="en-US" b="true" sz="2200">
                <a:solidFill>
                  <a:srgbClr val="FFFFFF"/>
                </a:solidFill>
                <a:latin typeface="Aileron Heavy"/>
                <a:ea typeface="Aileron Heavy"/>
                <a:cs typeface="Aileron Heavy"/>
                <a:sym typeface="Aileron Heavy"/>
              </a:rPr>
              <a:t>Gap statistic</a:t>
            </a:r>
          </a:p>
        </p:txBody>
      </p:sp>
      <p:sp>
        <p:nvSpPr>
          <p:cNvPr name="TextBox 21" id="21"/>
          <p:cNvSpPr txBox="true"/>
          <p:nvPr/>
        </p:nvSpPr>
        <p:spPr>
          <a:xfrm rot="0">
            <a:off x="2421300" y="4395505"/>
            <a:ext cx="3536343" cy="2463798"/>
          </a:xfrm>
          <a:prstGeom prst="rect">
            <a:avLst/>
          </a:prstGeom>
        </p:spPr>
        <p:txBody>
          <a:bodyPr anchor="t" rtlCol="false" tIns="0" lIns="0" bIns="0" rIns="0">
            <a:spAutoFit/>
          </a:bodyPr>
          <a:lstStyle/>
          <a:p>
            <a:pPr algn="just">
              <a:lnSpc>
                <a:spcPts val="2800"/>
              </a:lnSpc>
            </a:pPr>
            <a:r>
              <a:rPr lang="en-US" sz="2000" b="true">
                <a:solidFill>
                  <a:srgbClr val="0E2F5F"/>
                </a:solidFill>
                <a:latin typeface="Aileron Bold"/>
                <a:ea typeface="Aileron Bold"/>
                <a:cs typeface="Aileron Bold"/>
                <a:sym typeface="Aileron Bold"/>
              </a:rPr>
              <a:t>Dựa trên biểu đồ quan hệ giữa số cụm k và tổng bình phương sai số (Inertia).</a:t>
            </a:r>
          </a:p>
          <a:p>
            <a:pPr algn="just">
              <a:lnSpc>
                <a:spcPts val="2800"/>
              </a:lnSpc>
            </a:pPr>
            <a:r>
              <a:rPr lang="en-US" sz="2000" b="true">
                <a:solidFill>
                  <a:srgbClr val="0E2F5F"/>
                </a:solidFill>
                <a:latin typeface="Aileron Bold"/>
                <a:ea typeface="Aileron Bold"/>
                <a:cs typeface="Aileron Bold"/>
                <a:sym typeface="Aileron Bold"/>
              </a:rPr>
              <a:t>Số cụm tối ưu là tại điểm "khuỷu", nơi mà việc tăng thêm số cụm không giảm đáng kể sai số.</a:t>
            </a:r>
          </a:p>
        </p:txBody>
      </p:sp>
      <p:sp>
        <p:nvSpPr>
          <p:cNvPr name="TextBox 22" id="22"/>
          <p:cNvSpPr txBox="true"/>
          <p:nvPr/>
        </p:nvSpPr>
        <p:spPr>
          <a:xfrm rot="0">
            <a:off x="6670507" y="4395505"/>
            <a:ext cx="3843958" cy="2463798"/>
          </a:xfrm>
          <a:prstGeom prst="rect">
            <a:avLst/>
          </a:prstGeom>
        </p:spPr>
        <p:txBody>
          <a:bodyPr anchor="t" rtlCol="false" tIns="0" lIns="0" bIns="0" rIns="0">
            <a:spAutoFit/>
          </a:bodyPr>
          <a:lstStyle/>
          <a:p>
            <a:pPr algn="just">
              <a:lnSpc>
                <a:spcPts val="2800"/>
              </a:lnSpc>
            </a:pPr>
            <a:r>
              <a:rPr lang="en-US" sz="2000" b="true">
                <a:solidFill>
                  <a:srgbClr val="0E2F5F"/>
                </a:solidFill>
                <a:latin typeface="Aileron Bold"/>
                <a:ea typeface="Aileron Bold"/>
                <a:cs typeface="Aileron Bold"/>
                <a:sym typeface="Aileron Bold"/>
              </a:rPr>
              <a:t>Đánh giá chất lượng cụm dựa trên mức độ tách biệt giữa các cụm và sự gắn kết bên trong mỗi cụm.</a:t>
            </a:r>
          </a:p>
          <a:p>
            <a:pPr algn="just">
              <a:lnSpc>
                <a:spcPts val="2800"/>
              </a:lnSpc>
            </a:pPr>
            <a:r>
              <a:rPr lang="en-US" sz="2000" b="true">
                <a:solidFill>
                  <a:srgbClr val="0E2F5F"/>
                </a:solidFill>
                <a:latin typeface="Aileron Bold"/>
                <a:ea typeface="Aileron Bold"/>
                <a:cs typeface="Aileron Bold"/>
                <a:sym typeface="Aileron Bold"/>
              </a:rPr>
              <a:t>Giá trị k tối ưu là khi Silhouette Coefficient đạt giá trị cao nhất, cho thấy các cụm rõ ràng nhất.</a:t>
            </a:r>
          </a:p>
        </p:txBody>
      </p:sp>
      <p:sp>
        <p:nvSpPr>
          <p:cNvPr name="TextBox 23" id="23"/>
          <p:cNvSpPr txBox="true"/>
          <p:nvPr/>
        </p:nvSpPr>
        <p:spPr>
          <a:xfrm rot="0">
            <a:off x="11153240" y="4395505"/>
            <a:ext cx="3736580" cy="2816223"/>
          </a:xfrm>
          <a:prstGeom prst="rect">
            <a:avLst/>
          </a:prstGeom>
        </p:spPr>
        <p:txBody>
          <a:bodyPr anchor="t" rtlCol="false" tIns="0" lIns="0" bIns="0" rIns="0">
            <a:spAutoFit/>
          </a:bodyPr>
          <a:lstStyle/>
          <a:p>
            <a:pPr algn="just">
              <a:lnSpc>
                <a:spcPts val="2800"/>
              </a:lnSpc>
            </a:pPr>
            <a:r>
              <a:rPr lang="en-US" sz="2000" b="true">
                <a:solidFill>
                  <a:srgbClr val="0E2F5F"/>
                </a:solidFill>
                <a:latin typeface="Aileron Bold"/>
                <a:ea typeface="Aileron Bold"/>
                <a:cs typeface="Aileron Bold"/>
                <a:sym typeface="Aileron Bold"/>
              </a:rPr>
              <a:t>So sánh độ chặt chẽ của cụm trong dữ liệu thật với dữ liệu ngẫu nhiên trong cùng kích thước.</a:t>
            </a:r>
          </a:p>
          <a:p>
            <a:pPr algn="just">
              <a:lnSpc>
                <a:spcPts val="2800"/>
              </a:lnSpc>
            </a:pPr>
            <a:r>
              <a:rPr lang="en-US" sz="2000" b="true">
                <a:solidFill>
                  <a:srgbClr val="0E2F5F"/>
                </a:solidFill>
                <a:latin typeface="Aileron Bold"/>
                <a:ea typeface="Aileron Bold"/>
                <a:cs typeface="Aileron Bold"/>
                <a:sym typeface="Aileron Bold"/>
              </a:rPr>
              <a:t>Số cụm tối ưu là tại giá trị k có khoảng cách (gap) lớn nhất giữa dữ liệu thật và dữ liệu ngẫu nhiên.  </a:t>
            </a:r>
          </a:p>
        </p:txBody>
      </p:sp>
      <p:grpSp>
        <p:nvGrpSpPr>
          <p:cNvPr name="Group 24" id="24"/>
          <p:cNvGrpSpPr/>
          <p:nvPr/>
        </p:nvGrpSpPr>
        <p:grpSpPr>
          <a:xfrm rot="0">
            <a:off x="3931618" y="2408484"/>
            <a:ext cx="890951" cy="89095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2F5F"/>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27" id="27"/>
          <p:cNvGrpSpPr/>
          <p:nvPr/>
        </p:nvGrpSpPr>
        <p:grpSpPr>
          <a:xfrm rot="0">
            <a:off x="8185305" y="2365600"/>
            <a:ext cx="890951" cy="89095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2F5F"/>
            </a:solidFill>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30" id="30"/>
          <p:cNvGrpSpPr/>
          <p:nvPr/>
        </p:nvGrpSpPr>
        <p:grpSpPr>
          <a:xfrm rot="0">
            <a:off x="12438991" y="2322717"/>
            <a:ext cx="890951" cy="89095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2F5F"/>
            </a:solidFill>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33" id="33"/>
          <p:cNvSpPr/>
          <p:nvPr/>
        </p:nvSpPr>
        <p:spPr>
          <a:xfrm flipH="false" flipV="false" rot="5400000">
            <a:off x="4191725" y="2659066"/>
            <a:ext cx="389788" cy="389788"/>
          </a:xfrm>
          <a:custGeom>
            <a:avLst/>
            <a:gdLst/>
            <a:ahLst/>
            <a:cxnLst/>
            <a:rect r="r" b="b" t="t" l="l"/>
            <a:pathLst>
              <a:path h="389788" w="389788">
                <a:moveTo>
                  <a:pt x="0" y="0"/>
                </a:moveTo>
                <a:lnTo>
                  <a:pt x="389788" y="0"/>
                </a:lnTo>
                <a:lnTo>
                  <a:pt x="389788" y="389788"/>
                </a:lnTo>
                <a:lnTo>
                  <a:pt x="0" y="3897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4" id="34"/>
          <p:cNvSpPr/>
          <p:nvPr/>
        </p:nvSpPr>
        <p:spPr>
          <a:xfrm flipH="false" flipV="false" rot="5400000">
            <a:off x="8435887" y="2616182"/>
            <a:ext cx="389788" cy="389788"/>
          </a:xfrm>
          <a:custGeom>
            <a:avLst/>
            <a:gdLst/>
            <a:ahLst/>
            <a:cxnLst/>
            <a:rect r="r" b="b" t="t" l="l"/>
            <a:pathLst>
              <a:path h="389788" w="389788">
                <a:moveTo>
                  <a:pt x="0" y="0"/>
                </a:moveTo>
                <a:lnTo>
                  <a:pt x="389788" y="0"/>
                </a:lnTo>
                <a:lnTo>
                  <a:pt x="389788" y="389788"/>
                </a:lnTo>
                <a:lnTo>
                  <a:pt x="0" y="3897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5400000">
            <a:off x="12680048" y="2573298"/>
            <a:ext cx="389788" cy="389788"/>
          </a:xfrm>
          <a:custGeom>
            <a:avLst/>
            <a:gdLst/>
            <a:ahLst/>
            <a:cxnLst/>
            <a:rect r="r" b="b" t="t" l="l"/>
            <a:pathLst>
              <a:path h="389788" w="389788">
                <a:moveTo>
                  <a:pt x="0" y="0"/>
                </a:moveTo>
                <a:lnTo>
                  <a:pt x="389788" y="0"/>
                </a:lnTo>
                <a:lnTo>
                  <a:pt x="389788" y="389788"/>
                </a:lnTo>
                <a:lnTo>
                  <a:pt x="0" y="3897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04875"/>
            <a:ext cx="10124540"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Xác định số lượng cụm tối ưu</a:t>
            </a:r>
          </a:p>
        </p:txBody>
      </p:sp>
      <p:sp>
        <p:nvSpPr>
          <p:cNvPr name="Freeform 3" id="3"/>
          <p:cNvSpPr/>
          <p:nvPr/>
        </p:nvSpPr>
        <p:spPr>
          <a:xfrm flipH="false" flipV="false" rot="0">
            <a:off x="11947395" y="9258300"/>
            <a:ext cx="1226460" cy="379088"/>
          </a:xfrm>
          <a:custGeom>
            <a:avLst/>
            <a:gdLst/>
            <a:ahLst/>
            <a:cxnLst/>
            <a:rect r="r" b="b" t="t" l="l"/>
            <a:pathLst>
              <a:path h="379088" w="1226460">
                <a:moveTo>
                  <a:pt x="0" y="0"/>
                </a:moveTo>
                <a:lnTo>
                  <a:pt x="1226460" y="0"/>
                </a:lnTo>
                <a:lnTo>
                  <a:pt x="1226460" y="379088"/>
                </a:lnTo>
                <a:lnTo>
                  <a:pt x="0" y="3790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437064"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56538" y="2685263"/>
            <a:ext cx="5536829" cy="3524250"/>
          </a:xfrm>
          <a:custGeom>
            <a:avLst/>
            <a:gdLst/>
            <a:ahLst/>
            <a:cxnLst/>
            <a:rect r="r" b="b" t="t" l="l"/>
            <a:pathLst>
              <a:path h="3524250" w="5536829">
                <a:moveTo>
                  <a:pt x="0" y="0"/>
                </a:moveTo>
                <a:lnTo>
                  <a:pt x="5536829" y="0"/>
                </a:lnTo>
                <a:lnTo>
                  <a:pt x="5536829" y="3524250"/>
                </a:lnTo>
                <a:lnTo>
                  <a:pt x="0" y="35242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328371" y="2685263"/>
            <a:ext cx="5501050" cy="3524250"/>
          </a:xfrm>
          <a:custGeom>
            <a:avLst/>
            <a:gdLst/>
            <a:ahLst/>
            <a:cxnLst/>
            <a:rect r="r" b="b" t="t" l="l"/>
            <a:pathLst>
              <a:path h="3524250" w="5501050">
                <a:moveTo>
                  <a:pt x="0" y="0"/>
                </a:moveTo>
                <a:lnTo>
                  <a:pt x="5501050" y="0"/>
                </a:lnTo>
                <a:lnTo>
                  <a:pt x="5501050" y="3524250"/>
                </a:lnTo>
                <a:lnTo>
                  <a:pt x="0" y="35242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2364425" y="2685263"/>
            <a:ext cx="5518940" cy="3524250"/>
          </a:xfrm>
          <a:custGeom>
            <a:avLst/>
            <a:gdLst/>
            <a:ahLst/>
            <a:cxnLst/>
            <a:rect r="r" b="b" t="t" l="l"/>
            <a:pathLst>
              <a:path h="3524250" w="5518940">
                <a:moveTo>
                  <a:pt x="0" y="0"/>
                </a:moveTo>
                <a:lnTo>
                  <a:pt x="5518940" y="0"/>
                </a:lnTo>
                <a:lnTo>
                  <a:pt x="5518940" y="3524250"/>
                </a:lnTo>
                <a:lnTo>
                  <a:pt x="0" y="35242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725113" y="6897608"/>
            <a:ext cx="4845611" cy="1406523"/>
          </a:xfrm>
          <a:prstGeom prst="rect">
            <a:avLst/>
          </a:prstGeom>
        </p:spPr>
        <p:txBody>
          <a:bodyPr anchor="t" rtlCol="false" tIns="0" lIns="0" bIns="0" rIns="0">
            <a:spAutoFit/>
          </a:bodyPr>
          <a:lstStyle/>
          <a:p>
            <a:pPr algn="just">
              <a:lnSpc>
                <a:spcPts val="2800"/>
              </a:lnSpc>
              <a:spcBef>
                <a:spcPct val="0"/>
              </a:spcBef>
            </a:pPr>
            <a:r>
              <a:rPr lang="en-US" b="true" sz="2000">
                <a:solidFill>
                  <a:srgbClr val="0E2F5F"/>
                </a:solidFill>
                <a:latin typeface="Aileron Bold"/>
                <a:ea typeface="Aileron Bold"/>
                <a:cs typeface="Aileron Bold"/>
                <a:sym typeface="Aileron Bold"/>
              </a:rPr>
              <a:t>Biểu đồ Elbow Method cho thấy có một "khuỷu tay" xảy ra ở khoảng 5-6 cụm, gợi ý rằng số lượng cụm tối ưu nằm trong khoảng này</a:t>
            </a:r>
          </a:p>
        </p:txBody>
      </p:sp>
      <p:sp>
        <p:nvSpPr>
          <p:cNvPr name="TextBox 10" id="10"/>
          <p:cNvSpPr txBox="true"/>
          <p:nvPr/>
        </p:nvSpPr>
        <p:spPr>
          <a:xfrm rot="0">
            <a:off x="6743752" y="6897608"/>
            <a:ext cx="5085670" cy="1054098"/>
          </a:xfrm>
          <a:prstGeom prst="rect">
            <a:avLst/>
          </a:prstGeom>
        </p:spPr>
        <p:txBody>
          <a:bodyPr anchor="t" rtlCol="false" tIns="0" lIns="0" bIns="0" rIns="0">
            <a:spAutoFit/>
          </a:bodyPr>
          <a:lstStyle/>
          <a:p>
            <a:pPr algn="just">
              <a:lnSpc>
                <a:spcPts val="2800"/>
              </a:lnSpc>
              <a:spcBef>
                <a:spcPct val="0"/>
              </a:spcBef>
            </a:pPr>
            <a:r>
              <a:rPr lang="en-US" b="true" sz="2000">
                <a:solidFill>
                  <a:srgbClr val="0E2F5F"/>
                </a:solidFill>
                <a:latin typeface="Aileron Bold"/>
                <a:ea typeface="Aileron Bold"/>
                <a:cs typeface="Aileron Bold"/>
                <a:sym typeface="Aileron Bold"/>
              </a:rPr>
              <a:t>Biểu đồ Silhouette đạt gía trị cao nhất ở  5 cụm, cho thấy cách phân nhóm này là tối ưu nhất</a:t>
            </a:r>
          </a:p>
        </p:txBody>
      </p:sp>
      <p:sp>
        <p:nvSpPr>
          <p:cNvPr name="TextBox 11" id="11"/>
          <p:cNvSpPr txBox="true"/>
          <p:nvPr/>
        </p:nvSpPr>
        <p:spPr>
          <a:xfrm rot="0">
            <a:off x="12741575" y="6897608"/>
            <a:ext cx="5329285" cy="1406523"/>
          </a:xfrm>
          <a:prstGeom prst="rect">
            <a:avLst/>
          </a:prstGeom>
        </p:spPr>
        <p:txBody>
          <a:bodyPr anchor="t" rtlCol="false" tIns="0" lIns="0" bIns="0" rIns="0">
            <a:spAutoFit/>
          </a:bodyPr>
          <a:lstStyle/>
          <a:p>
            <a:pPr algn="just">
              <a:lnSpc>
                <a:spcPts val="2800"/>
              </a:lnSpc>
              <a:spcBef>
                <a:spcPct val="0"/>
              </a:spcBef>
            </a:pPr>
            <a:r>
              <a:rPr lang="en-US" b="true" sz="2000">
                <a:solidFill>
                  <a:srgbClr val="0E2F5F"/>
                </a:solidFill>
                <a:latin typeface="Aileron Bold"/>
                <a:ea typeface="Aileron Bold"/>
                <a:cs typeface="Aileron Bold"/>
                <a:sym typeface="Aileron Bold"/>
              </a:rPr>
              <a:t>Biểu đồ Gap Statistic cho thấy giá trị Gap tăng dần khi số lượng cụm tăng lên, có sự gia tăng rõ rệt ở 5 cụm. Điều này cũng gợi ý rằng 5 cụm là số lượng tối ưu</a:t>
            </a:r>
          </a:p>
        </p:txBody>
      </p:sp>
      <p:grpSp>
        <p:nvGrpSpPr>
          <p:cNvPr name="Group 12" id="12"/>
          <p:cNvGrpSpPr/>
          <p:nvPr/>
        </p:nvGrpSpPr>
        <p:grpSpPr>
          <a:xfrm rot="0">
            <a:off x="2813205" y="8871585"/>
            <a:ext cx="7707630" cy="2830830"/>
            <a:chOff x="0" y="0"/>
            <a:chExt cx="2029993" cy="745568"/>
          </a:xfrm>
        </p:grpSpPr>
        <p:sp>
          <p:nvSpPr>
            <p:cNvPr name="Freeform 13" id="13"/>
            <p:cNvSpPr/>
            <p:nvPr/>
          </p:nvSpPr>
          <p:spPr>
            <a:xfrm flipH="false" flipV="false" rot="0">
              <a:off x="0" y="0"/>
              <a:ext cx="2029993" cy="745568"/>
            </a:xfrm>
            <a:custGeom>
              <a:avLst/>
              <a:gdLst/>
              <a:ahLst/>
              <a:cxnLst/>
              <a:rect r="r" b="b" t="t" l="l"/>
              <a:pathLst>
                <a:path h="745568" w="2029993">
                  <a:moveTo>
                    <a:pt x="41182" y="0"/>
                  </a:moveTo>
                  <a:lnTo>
                    <a:pt x="1988811" y="0"/>
                  </a:lnTo>
                  <a:cubicBezTo>
                    <a:pt x="2011555" y="0"/>
                    <a:pt x="2029993" y="18438"/>
                    <a:pt x="2029993" y="41182"/>
                  </a:cubicBezTo>
                  <a:lnTo>
                    <a:pt x="2029993" y="704386"/>
                  </a:lnTo>
                  <a:cubicBezTo>
                    <a:pt x="2029993" y="727130"/>
                    <a:pt x="2011555" y="745568"/>
                    <a:pt x="1988811" y="745568"/>
                  </a:cubicBezTo>
                  <a:lnTo>
                    <a:pt x="41182" y="745568"/>
                  </a:lnTo>
                  <a:cubicBezTo>
                    <a:pt x="30260" y="745568"/>
                    <a:pt x="19785" y="741230"/>
                    <a:pt x="12062" y="733506"/>
                  </a:cubicBezTo>
                  <a:cubicBezTo>
                    <a:pt x="4339" y="725783"/>
                    <a:pt x="0" y="715308"/>
                    <a:pt x="0" y="704386"/>
                  </a:cubicBezTo>
                  <a:lnTo>
                    <a:pt x="0" y="41182"/>
                  </a:lnTo>
                  <a:cubicBezTo>
                    <a:pt x="0" y="18438"/>
                    <a:pt x="18438" y="0"/>
                    <a:pt x="41182" y="0"/>
                  </a:cubicBezTo>
                  <a:close/>
                </a:path>
              </a:pathLst>
            </a:custGeom>
            <a:solidFill>
              <a:srgbClr val="E1EDFC"/>
            </a:solidFill>
          </p:spPr>
        </p:sp>
        <p:sp>
          <p:nvSpPr>
            <p:cNvPr name="TextBox 14" id="14"/>
            <p:cNvSpPr txBox="true"/>
            <p:nvPr/>
          </p:nvSpPr>
          <p:spPr>
            <a:xfrm>
              <a:off x="0" y="-47625"/>
              <a:ext cx="2029993" cy="793193"/>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39503" y="2728069"/>
            <a:ext cx="4829892" cy="5894830"/>
            <a:chOff x="0" y="0"/>
            <a:chExt cx="1272070" cy="1552548"/>
          </a:xfrm>
        </p:grpSpPr>
        <p:sp>
          <p:nvSpPr>
            <p:cNvPr name="Freeform 3" id="3"/>
            <p:cNvSpPr/>
            <p:nvPr/>
          </p:nvSpPr>
          <p:spPr>
            <a:xfrm flipH="false" flipV="false" rot="0">
              <a:off x="0" y="0"/>
              <a:ext cx="1272070" cy="1552548"/>
            </a:xfrm>
            <a:custGeom>
              <a:avLst/>
              <a:gdLst/>
              <a:ahLst/>
              <a:cxnLst/>
              <a:rect r="r" b="b" t="t" l="l"/>
              <a:pathLst>
                <a:path h="1552548" w="1272070">
                  <a:moveTo>
                    <a:pt x="94572" y="0"/>
                  </a:moveTo>
                  <a:lnTo>
                    <a:pt x="1177498" y="0"/>
                  </a:lnTo>
                  <a:cubicBezTo>
                    <a:pt x="1229729" y="0"/>
                    <a:pt x="1272070" y="42341"/>
                    <a:pt x="1272070" y="94572"/>
                  </a:cubicBezTo>
                  <a:lnTo>
                    <a:pt x="1272070" y="1457976"/>
                  </a:lnTo>
                  <a:cubicBezTo>
                    <a:pt x="1272070" y="1483058"/>
                    <a:pt x="1262106" y="1507113"/>
                    <a:pt x="1244371" y="1524848"/>
                  </a:cubicBezTo>
                  <a:cubicBezTo>
                    <a:pt x="1226635" y="1542584"/>
                    <a:pt x="1202580" y="1552548"/>
                    <a:pt x="1177498" y="1552548"/>
                  </a:cubicBezTo>
                  <a:lnTo>
                    <a:pt x="94572" y="1552548"/>
                  </a:lnTo>
                  <a:cubicBezTo>
                    <a:pt x="69490" y="1552548"/>
                    <a:pt x="45435" y="1542584"/>
                    <a:pt x="27700" y="1524848"/>
                  </a:cubicBezTo>
                  <a:cubicBezTo>
                    <a:pt x="9964" y="1507113"/>
                    <a:pt x="0" y="1483058"/>
                    <a:pt x="0" y="1457976"/>
                  </a:cubicBezTo>
                  <a:lnTo>
                    <a:pt x="0" y="94572"/>
                  </a:lnTo>
                  <a:cubicBezTo>
                    <a:pt x="0" y="69490"/>
                    <a:pt x="9964" y="45435"/>
                    <a:pt x="27700" y="27700"/>
                  </a:cubicBezTo>
                  <a:cubicBezTo>
                    <a:pt x="45435" y="9964"/>
                    <a:pt x="69490" y="0"/>
                    <a:pt x="94572" y="0"/>
                  </a:cubicBezTo>
                  <a:close/>
                </a:path>
              </a:pathLst>
            </a:custGeom>
            <a:solidFill>
              <a:srgbClr val="E1EDFC"/>
            </a:solidFill>
          </p:spPr>
        </p:sp>
        <p:sp>
          <p:nvSpPr>
            <p:cNvPr name="TextBox 4" id="4"/>
            <p:cNvSpPr txBox="true"/>
            <p:nvPr/>
          </p:nvSpPr>
          <p:spPr>
            <a:xfrm>
              <a:off x="0" y="-47625"/>
              <a:ext cx="1272070" cy="160017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904875"/>
            <a:ext cx="10124540"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Phân tích kết quả phân cụm</a:t>
            </a:r>
          </a:p>
        </p:txBody>
      </p:sp>
      <p:sp>
        <p:nvSpPr>
          <p:cNvPr name="Freeform 6" id="6"/>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437064"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120160" y="1989015"/>
            <a:ext cx="5190688" cy="4114800"/>
          </a:xfrm>
          <a:custGeom>
            <a:avLst/>
            <a:gdLst/>
            <a:ahLst/>
            <a:cxnLst/>
            <a:rect r="r" b="b" t="t" l="l"/>
            <a:pathLst>
              <a:path h="4114800" w="5190688">
                <a:moveTo>
                  <a:pt x="0" y="0"/>
                </a:moveTo>
                <a:lnTo>
                  <a:pt x="5190688" y="0"/>
                </a:lnTo>
                <a:lnTo>
                  <a:pt x="519068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706084" y="1989015"/>
            <a:ext cx="6422848" cy="4114800"/>
          </a:xfrm>
          <a:custGeom>
            <a:avLst/>
            <a:gdLst/>
            <a:ahLst/>
            <a:cxnLst/>
            <a:rect r="r" b="b" t="t" l="l"/>
            <a:pathLst>
              <a:path h="4114800" w="6422848">
                <a:moveTo>
                  <a:pt x="0" y="0"/>
                </a:moveTo>
                <a:lnTo>
                  <a:pt x="6422848" y="0"/>
                </a:lnTo>
                <a:lnTo>
                  <a:pt x="642284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847750" y="6056190"/>
            <a:ext cx="5903711" cy="1406523"/>
          </a:xfrm>
          <a:prstGeom prst="rect">
            <a:avLst/>
          </a:prstGeom>
        </p:spPr>
        <p:txBody>
          <a:bodyPr anchor="t" rtlCol="false" tIns="0" lIns="0" bIns="0" rIns="0">
            <a:spAutoFit/>
          </a:bodyPr>
          <a:lstStyle/>
          <a:p>
            <a:pPr algn="just">
              <a:lnSpc>
                <a:spcPts val="2800"/>
              </a:lnSpc>
            </a:pPr>
            <a:r>
              <a:rPr lang="en-US" sz="2000" b="true">
                <a:solidFill>
                  <a:srgbClr val="0E2F5F"/>
                </a:solidFill>
                <a:latin typeface="Aileron Bold"/>
                <a:ea typeface="Aileron Bold"/>
                <a:cs typeface="Aileron Bold"/>
                <a:sym typeface="Aileron Bold"/>
              </a:rPr>
              <a:t>Dữ liệu nhân viên đã được chia thành 5 cụm rõ ràng.</a:t>
            </a:r>
          </a:p>
          <a:p>
            <a:pPr algn="just">
              <a:lnSpc>
                <a:spcPts val="2800"/>
              </a:lnSpc>
              <a:spcBef>
                <a:spcPct val="0"/>
              </a:spcBef>
            </a:pPr>
            <a:r>
              <a:rPr lang="en-US" b="true" sz="2000">
                <a:solidFill>
                  <a:srgbClr val="0E2F5F"/>
                </a:solidFill>
                <a:latin typeface="Aileron Bold"/>
                <a:ea typeface="Aileron Bold"/>
                <a:cs typeface="Aileron Bold"/>
                <a:sym typeface="Aileron Bold"/>
              </a:rPr>
              <a:t> Cho thấy sự không đồng đều về kích thước giữa các cụm.</a:t>
            </a:r>
          </a:p>
        </p:txBody>
      </p:sp>
      <p:sp>
        <p:nvSpPr>
          <p:cNvPr name="TextBox 12" id="12"/>
          <p:cNvSpPr txBox="true"/>
          <p:nvPr/>
        </p:nvSpPr>
        <p:spPr>
          <a:xfrm rot="0">
            <a:off x="7640518" y="6056190"/>
            <a:ext cx="6871637" cy="1758948"/>
          </a:xfrm>
          <a:prstGeom prst="rect">
            <a:avLst/>
          </a:prstGeom>
        </p:spPr>
        <p:txBody>
          <a:bodyPr anchor="t" rtlCol="false" tIns="0" lIns="0" bIns="0" rIns="0">
            <a:spAutoFit/>
          </a:bodyPr>
          <a:lstStyle/>
          <a:p>
            <a:pPr algn="just">
              <a:lnSpc>
                <a:spcPts val="2800"/>
              </a:lnSpc>
            </a:pPr>
            <a:r>
              <a:rPr lang="en-US" sz="2000" b="true">
                <a:solidFill>
                  <a:srgbClr val="0E2F5F"/>
                </a:solidFill>
                <a:latin typeface="Aileron Bold"/>
                <a:ea typeface="Aileron Bold"/>
                <a:cs typeface="Aileron Bold"/>
                <a:sym typeface="Aileron Bold"/>
              </a:rPr>
              <a:t>Các  cụm được phân tách rõ ràng trong không gian 2 chiều khi giảm chiều dữ liệu bằng t-SNE.</a:t>
            </a:r>
          </a:p>
          <a:p>
            <a:pPr algn="just">
              <a:lnSpc>
                <a:spcPts val="2800"/>
              </a:lnSpc>
              <a:spcBef>
                <a:spcPct val="0"/>
              </a:spcBef>
            </a:pPr>
            <a:r>
              <a:rPr lang="en-US" b="true" sz="2000">
                <a:solidFill>
                  <a:srgbClr val="0E2F5F"/>
                </a:solidFill>
                <a:latin typeface="Aileron Bold"/>
                <a:ea typeface="Aileron Bold"/>
                <a:cs typeface="Aileron Bold"/>
                <a:sym typeface="Aileron Bold"/>
              </a:rPr>
              <a:t>Cụm 1 và cụm 0 có mật độ dày và chiếm diện tích lớn. Các cụm nhỏ hơn nằm tách biệt và không có sự chồng lấn đáng kể, chứng tỏ việc phân cụm khá hiệu quả.</a:t>
            </a:r>
          </a:p>
        </p:txBody>
      </p:sp>
      <p:grpSp>
        <p:nvGrpSpPr>
          <p:cNvPr name="Group 13" id="13"/>
          <p:cNvGrpSpPr/>
          <p:nvPr/>
        </p:nvGrpSpPr>
        <p:grpSpPr>
          <a:xfrm rot="0">
            <a:off x="260603" y="8245152"/>
            <a:ext cx="14251552" cy="1442502"/>
            <a:chOff x="0" y="0"/>
            <a:chExt cx="3753495" cy="379918"/>
          </a:xfrm>
        </p:grpSpPr>
        <p:sp>
          <p:nvSpPr>
            <p:cNvPr name="Freeform 14" id="14"/>
            <p:cNvSpPr/>
            <p:nvPr/>
          </p:nvSpPr>
          <p:spPr>
            <a:xfrm flipH="false" flipV="false" rot="0">
              <a:off x="0" y="0"/>
              <a:ext cx="3753495" cy="379918"/>
            </a:xfrm>
            <a:custGeom>
              <a:avLst/>
              <a:gdLst/>
              <a:ahLst/>
              <a:cxnLst/>
              <a:rect r="r" b="b" t="t" l="l"/>
              <a:pathLst>
                <a:path h="379918" w="3753495">
                  <a:moveTo>
                    <a:pt x="10321" y="0"/>
                  </a:moveTo>
                  <a:lnTo>
                    <a:pt x="3743174" y="0"/>
                  </a:lnTo>
                  <a:cubicBezTo>
                    <a:pt x="3745911" y="0"/>
                    <a:pt x="3748537" y="1087"/>
                    <a:pt x="3750472" y="3023"/>
                  </a:cubicBezTo>
                  <a:cubicBezTo>
                    <a:pt x="3752408" y="4959"/>
                    <a:pt x="3753495" y="7584"/>
                    <a:pt x="3753495" y="10321"/>
                  </a:cubicBezTo>
                  <a:lnTo>
                    <a:pt x="3753495" y="369597"/>
                  </a:lnTo>
                  <a:cubicBezTo>
                    <a:pt x="3753495" y="372334"/>
                    <a:pt x="3752408" y="374960"/>
                    <a:pt x="3750472" y="376895"/>
                  </a:cubicBezTo>
                  <a:cubicBezTo>
                    <a:pt x="3748537" y="378831"/>
                    <a:pt x="3745911" y="379918"/>
                    <a:pt x="3743174" y="379918"/>
                  </a:cubicBezTo>
                  <a:lnTo>
                    <a:pt x="10321" y="379918"/>
                  </a:lnTo>
                  <a:cubicBezTo>
                    <a:pt x="7584" y="379918"/>
                    <a:pt x="4959" y="378831"/>
                    <a:pt x="3023" y="376895"/>
                  </a:cubicBezTo>
                  <a:cubicBezTo>
                    <a:pt x="1087" y="374960"/>
                    <a:pt x="0" y="372334"/>
                    <a:pt x="0" y="369597"/>
                  </a:cubicBezTo>
                  <a:lnTo>
                    <a:pt x="0" y="10321"/>
                  </a:lnTo>
                  <a:cubicBezTo>
                    <a:pt x="0" y="7584"/>
                    <a:pt x="1087" y="4959"/>
                    <a:pt x="3023" y="3023"/>
                  </a:cubicBezTo>
                  <a:cubicBezTo>
                    <a:pt x="4959" y="1087"/>
                    <a:pt x="7584" y="0"/>
                    <a:pt x="10321" y="0"/>
                  </a:cubicBezTo>
                  <a:close/>
                </a:path>
              </a:pathLst>
            </a:custGeom>
            <a:solidFill>
              <a:srgbClr val="5188CC"/>
            </a:solidFill>
          </p:spPr>
        </p:sp>
        <p:sp>
          <p:nvSpPr>
            <p:cNvPr name="TextBox 15" id="15"/>
            <p:cNvSpPr txBox="true"/>
            <p:nvPr/>
          </p:nvSpPr>
          <p:spPr>
            <a:xfrm>
              <a:off x="0" y="-47625"/>
              <a:ext cx="3753495" cy="427543"/>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464172" y="8415541"/>
            <a:ext cx="13844415" cy="1054098"/>
          </a:xfrm>
          <a:prstGeom prst="rect">
            <a:avLst/>
          </a:prstGeom>
        </p:spPr>
        <p:txBody>
          <a:bodyPr anchor="t" rtlCol="false" tIns="0" lIns="0" bIns="0" rIns="0">
            <a:spAutoFit/>
          </a:bodyPr>
          <a:lstStyle/>
          <a:p>
            <a:pPr algn="just">
              <a:lnSpc>
                <a:spcPts val="2800"/>
              </a:lnSpc>
            </a:pPr>
            <a:r>
              <a:rPr lang="en-US" sz="2000" b="true">
                <a:solidFill>
                  <a:srgbClr val="FFFFFF"/>
                </a:solidFill>
                <a:latin typeface="Aileron Bold"/>
                <a:ea typeface="Aileron Bold"/>
                <a:cs typeface="Aileron Bold"/>
                <a:sym typeface="Aileron Bold"/>
              </a:rPr>
              <a:t>Quá trình phân cụm đã xác định được 5 nhóm nhân viên khác nhau với kích thước và đặc điểm riêng biệt.</a:t>
            </a:r>
          </a:p>
          <a:p>
            <a:pPr algn="just">
              <a:lnSpc>
                <a:spcPts val="2800"/>
              </a:lnSpc>
            </a:pPr>
            <a:r>
              <a:rPr lang="en-US" sz="2000" b="true">
                <a:solidFill>
                  <a:srgbClr val="FFFFFF"/>
                </a:solidFill>
                <a:latin typeface="Aileron Bold"/>
                <a:ea typeface="Aileron Bold"/>
                <a:cs typeface="Aileron Bold"/>
                <a:sym typeface="Aileron Bold"/>
              </a:rPr>
              <a:t>Sự khác biệt rõ ràng giữa các cụm cho phép dễ dàng phân tích sâu sắc hơn về đặc điểm và nhu cầu của từng nhóm nhân viên để đưa ra chiến lược quản lý phù hợp.</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04875"/>
            <a:ext cx="10124540"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Phân tích kết quả phân cụm</a:t>
            </a:r>
          </a:p>
        </p:txBody>
      </p:sp>
      <p:sp>
        <p:nvSpPr>
          <p:cNvPr name="Freeform 3" id="3"/>
          <p:cNvSpPr/>
          <p:nvPr/>
        </p:nvSpPr>
        <p:spPr>
          <a:xfrm flipH="false" flipV="false" rot="0">
            <a:off x="11947395" y="9258300"/>
            <a:ext cx="1226460" cy="379088"/>
          </a:xfrm>
          <a:custGeom>
            <a:avLst/>
            <a:gdLst/>
            <a:ahLst/>
            <a:cxnLst/>
            <a:rect r="r" b="b" t="t" l="l"/>
            <a:pathLst>
              <a:path h="379088" w="1226460">
                <a:moveTo>
                  <a:pt x="0" y="0"/>
                </a:moveTo>
                <a:lnTo>
                  <a:pt x="1226460" y="0"/>
                </a:lnTo>
                <a:lnTo>
                  <a:pt x="1226460" y="379088"/>
                </a:lnTo>
                <a:lnTo>
                  <a:pt x="0" y="3790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437064"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813205" y="8871585"/>
            <a:ext cx="7707630" cy="2830830"/>
            <a:chOff x="0" y="0"/>
            <a:chExt cx="2029993" cy="745568"/>
          </a:xfrm>
        </p:grpSpPr>
        <p:sp>
          <p:nvSpPr>
            <p:cNvPr name="Freeform 7" id="7"/>
            <p:cNvSpPr/>
            <p:nvPr/>
          </p:nvSpPr>
          <p:spPr>
            <a:xfrm flipH="false" flipV="false" rot="0">
              <a:off x="0" y="0"/>
              <a:ext cx="2029993" cy="745568"/>
            </a:xfrm>
            <a:custGeom>
              <a:avLst/>
              <a:gdLst/>
              <a:ahLst/>
              <a:cxnLst/>
              <a:rect r="r" b="b" t="t" l="l"/>
              <a:pathLst>
                <a:path h="745568" w="2029993">
                  <a:moveTo>
                    <a:pt x="41182" y="0"/>
                  </a:moveTo>
                  <a:lnTo>
                    <a:pt x="1988811" y="0"/>
                  </a:lnTo>
                  <a:cubicBezTo>
                    <a:pt x="2011555" y="0"/>
                    <a:pt x="2029993" y="18438"/>
                    <a:pt x="2029993" y="41182"/>
                  </a:cubicBezTo>
                  <a:lnTo>
                    <a:pt x="2029993" y="704386"/>
                  </a:lnTo>
                  <a:cubicBezTo>
                    <a:pt x="2029993" y="727130"/>
                    <a:pt x="2011555" y="745568"/>
                    <a:pt x="1988811" y="745568"/>
                  </a:cubicBezTo>
                  <a:lnTo>
                    <a:pt x="41182" y="745568"/>
                  </a:lnTo>
                  <a:cubicBezTo>
                    <a:pt x="30260" y="745568"/>
                    <a:pt x="19785" y="741230"/>
                    <a:pt x="12062" y="733506"/>
                  </a:cubicBezTo>
                  <a:cubicBezTo>
                    <a:pt x="4339" y="725783"/>
                    <a:pt x="0" y="715308"/>
                    <a:pt x="0" y="704386"/>
                  </a:cubicBezTo>
                  <a:lnTo>
                    <a:pt x="0" y="41182"/>
                  </a:lnTo>
                  <a:cubicBezTo>
                    <a:pt x="0" y="18438"/>
                    <a:pt x="18438" y="0"/>
                    <a:pt x="41182" y="0"/>
                  </a:cubicBezTo>
                  <a:close/>
                </a:path>
              </a:pathLst>
            </a:custGeom>
            <a:solidFill>
              <a:srgbClr val="E1EDFC"/>
            </a:solidFill>
          </p:spPr>
        </p:sp>
        <p:sp>
          <p:nvSpPr>
            <p:cNvPr name="TextBox 8" id="8"/>
            <p:cNvSpPr txBox="true"/>
            <p:nvPr/>
          </p:nvSpPr>
          <p:spPr>
            <a:xfrm>
              <a:off x="0" y="-47625"/>
              <a:ext cx="2029993" cy="793193"/>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1028700" y="2190398"/>
            <a:ext cx="4385930" cy="4114800"/>
          </a:xfrm>
          <a:custGeom>
            <a:avLst/>
            <a:gdLst/>
            <a:ahLst/>
            <a:cxnLst/>
            <a:rect r="r" b="b" t="t" l="l"/>
            <a:pathLst>
              <a:path h="4114800" w="4385930">
                <a:moveTo>
                  <a:pt x="0" y="0"/>
                </a:moveTo>
                <a:lnTo>
                  <a:pt x="4385930" y="0"/>
                </a:lnTo>
                <a:lnTo>
                  <a:pt x="438593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951035" y="2190398"/>
            <a:ext cx="4385930" cy="4114800"/>
          </a:xfrm>
          <a:custGeom>
            <a:avLst/>
            <a:gdLst/>
            <a:ahLst/>
            <a:cxnLst/>
            <a:rect r="r" b="b" t="t" l="l"/>
            <a:pathLst>
              <a:path h="4114800" w="4385930">
                <a:moveTo>
                  <a:pt x="0" y="0"/>
                </a:moveTo>
                <a:lnTo>
                  <a:pt x="4385930" y="0"/>
                </a:lnTo>
                <a:lnTo>
                  <a:pt x="438593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2873370" y="2190398"/>
            <a:ext cx="4385930" cy="4114800"/>
          </a:xfrm>
          <a:custGeom>
            <a:avLst/>
            <a:gdLst/>
            <a:ahLst/>
            <a:cxnLst/>
            <a:rect r="r" b="b" t="t" l="l"/>
            <a:pathLst>
              <a:path h="4114800" w="4385930">
                <a:moveTo>
                  <a:pt x="0" y="0"/>
                </a:moveTo>
                <a:lnTo>
                  <a:pt x="4385930" y="0"/>
                </a:lnTo>
                <a:lnTo>
                  <a:pt x="438593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1316665" y="6733823"/>
            <a:ext cx="3810000" cy="1054098"/>
          </a:xfrm>
          <a:prstGeom prst="rect">
            <a:avLst/>
          </a:prstGeom>
        </p:spPr>
        <p:txBody>
          <a:bodyPr anchor="t" rtlCol="false" tIns="0" lIns="0" bIns="0" rIns="0">
            <a:spAutoFit/>
          </a:bodyPr>
          <a:lstStyle/>
          <a:p>
            <a:pPr algn="just">
              <a:lnSpc>
                <a:spcPts val="2800"/>
              </a:lnSpc>
              <a:spcBef>
                <a:spcPct val="0"/>
              </a:spcBef>
            </a:pPr>
            <a:r>
              <a:rPr lang="en-US" b="true" sz="2000">
                <a:solidFill>
                  <a:srgbClr val="0E2F5F"/>
                </a:solidFill>
                <a:latin typeface="Aileron Bold"/>
                <a:ea typeface="Aileron Bold"/>
                <a:cs typeface="Aileron Bold"/>
                <a:sym typeface="Aileron Bold"/>
              </a:rPr>
              <a:t>Nhóm 0: Đa số là những nhân viên nữ lâu năm tại công ty, có mức độ học vấn cao</a:t>
            </a:r>
          </a:p>
        </p:txBody>
      </p:sp>
      <p:sp>
        <p:nvSpPr>
          <p:cNvPr name="TextBox 13" id="13"/>
          <p:cNvSpPr txBox="true"/>
          <p:nvPr/>
        </p:nvSpPr>
        <p:spPr>
          <a:xfrm rot="0">
            <a:off x="7343240" y="6733823"/>
            <a:ext cx="3810000" cy="1406523"/>
          </a:xfrm>
          <a:prstGeom prst="rect">
            <a:avLst/>
          </a:prstGeom>
        </p:spPr>
        <p:txBody>
          <a:bodyPr anchor="t" rtlCol="false" tIns="0" lIns="0" bIns="0" rIns="0">
            <a:spAutoFit/>
          </a:bodyPr>
          <a:lstStyle/>
          <a:p>
            <a:pPr algn="just">
              <a:lnSpc>
                <a:spcPts val="2800"/>
              </a:lnSpc>
              <a:spcBef>
                <a:spcPct val="0"/>
              </a:spcBef>
            </a:pPr>
            <a:r>
              <a:rPr lang="en-US" b="true" sz="2000">
                <a:solidFill>
                  <a:srgbClr val="0E2F5F"/>
                </a:solidFill>
                <a:latin typeface="Aileron Bold"/>
                <a:ea typeface="Aileron Bold"/>
                <a:cs typeface="Aileron Bold"/>
                <a:sym typeface="Aileron Bold"/>
              </a:rPr>
              <a:t>Nhóm 1: Gồm những nhân viên nam có mức độ học vấn trung bình và số năm làm việc tại công ty ít</a:t>
            </a:r>
          </a:p>
        </p:txBody>
      </p:sp>
      <p:sp>
        <p:nvSpPr>
          <p:cNvPr name="TextBox 14" id="14"/>
          <p:cNvSpPr txBox="true"/>
          <p:nvPr/>
        </p:nvSpPr>
        <p:spPr>
          <a:xfrm rot="0">
            <a:off x="13290768" y="6733823"/>
            <a:ext cx="3810000" cy="701673"/>
          </a:xfrm>
          <a:prstGeom prst="rect">
            <a:avLst/>
          </a:prstGeom>
        </p:spPr>
        <p:txBody>
          <a:bodyPr anchor="t" rtlCol="false" tIns="0" lIns="0" bIns="0" rIns="0">
            <a:spAutoFit/>
          </a:bodyPr>
          <a:lstStyle/>
          <a:p>
            <a:pPr algn="ctr">
              <a:lnSpc>
                <a:spcPts val="2800"/>
              </a:lnSpc>
              <a:spcBef>
                <a:spcPct val="0"/>
              </a:spcBef>
            </a:pPr>
            <a:r>
              <a:rPr lang="en-US" b="true" sz="2000">
                <a:solidFill>
                  <a:srgbClr val="0E2F5F"/>
                </a:solidFill>
                <a:latin typeface="Aileron Bold"/>
                <a:ea typeface="Aileron Bold"/>
                <a:cs typeface="Aileron Bold"/>
                <a:sym typeface="Aileron Bold"/>
              </a:rPr>
              <a:t>Nhóm2: Nhân viên nam, lớn tuổi, thường xuyên tăng ca</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48550" y="2782372"/>
            <a:ext cx="4829892" cy="5894830"/>
            <a:chOff x="0" y="0"/>
            <a:chExt cx="1272070" cy="1552548"/>
          </a:xfrm>
        </p:grpSpPr>
        <p:sp>
          <p:nvSpPr>
            <p:cNvPr name="Freeform 3" id="3"/>
            <p:cNvSpPr/>
            <p:nvPr/>
          </p:nvSpPr>
          <p:spPr>
            <a:xfrm flipH="false" flipV="false" rot="0">
              <a:off x="0" y="0"/>
              <a:ext cx="1272070" cy="1552548"/>
            </a:xfrm>
            <a:custGeom>
              <a:avLst/>
              <a:gdLst/>
              <a:ahLst/>
              <a:cxnLst/>
              <a:rect r="r" b="b" t="t" l="l"/>
              <a:pathLst>
                <a:path h="1552548" w="1272070">
                  <a:moveTo>
                    <a:pt x="94572" y="0"/>
                  </a:moveTo>
                  <a:lnTo>
                    <a:pt x="1177498" y="0"/>
                  </a:lnTo>
                  <a:cubicBezTo>
                    <a:pt x="1229729" y="0"/>
                    <a:pt x="1272070" y="42341"/>
                    <a:pt x="1272070" y="94572"/>
                  </a:cubicBezTo>
                  <a:lnTo>
                    <a:pt x="1272070" y="1457976"/>
                  </a:lnTo>
                  <a:cubicBezTo>
                    <a:pt x="1272070" y="1483058"/>
                    <a:pt x="1262106" y="1507113"/>
                    <a:pt x="1244371" y="1524848"/>
                  </a:cubicBezTo>
                  <a:cubicBezTo>
                    <a:pt x="1226635" y="1542584"/>
                    <a:pt x="1202580" y="1552548"/>
                    <a:pt x="1177498" y="1552548"/>
                  </a:cubicBezTo>
                  <a:lnTo>
                    <a:pt x="94572" y="1552548"/>
                  </a:lnTo>
                  <a:cubicBezTo>
                    <a:pt x="69490" y="1552548"/>
                    <a:pt x="45435" y="1542584"/>
                    <a:pt x="27700" y="1524848"/>
                  </a:cubicBezTo>
                  <a:cubicBezTo>
                    <a:pt x="9964" y="1507113"/>
                    <a:pt x="0" y="1483058"/>
                    <a:pt x="0" y="1457976"/>
                  </a:cubicBezTo>
                  <a:lnTo>
                    <a:pt x="0" y="94572"/>
                  </a:lnTo>
                  <a:cubicBezTo>
                    <a:pt x="0" y="69490"/>
                    <a:pt x="9964" y="45435"/>
                    <a:pt x="27700" y="27700"/>
                  </a:cubicBezTo>
                  <a:cubicBezTo>
                    <a:pt x="45435" y="9964"/>
                    <a:pt x="69490" y="0"/>
                    <a:pt x="94572" y="0"/>
                  </a:cubicBezTo>
                  <a:close/>
                </a:path>
              </a:pathLst>
            </a:custGeom>
            <a:solidFill>
              <a:srgbClr val="E1EDFC"/>
            </a:solidFill>
          </p:spPr>
        </p:sp>
        <p:sp>
          <p:nvSpPr>
            <p:cNvPr name="TextBox 4" id="4"/>
            <p:cNvSpPr txBox="true"/>
            <p:nvPr/>
          </p:nvSpPr>
          <p:spPr>
            <a:xfrm>
              <a:off x="0" y="-47625"/>
              <a:ext cx="1272070" cy="160017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904875"/>
            <a:ext cx="10124540"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Phân tích kết quả phân cụm</a:t>
            </a:r>
          </a:p>
        </p:txBody>
      </p:sp>
      <p:sp>
        <p:nvSpPr>
          <p:cNvPr name="Freeform 6" id="6"/>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437064"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54410" y="2134121"/>
            <a:ext cx="4385930" cy="4114800"/>
          </a:xfrm>
          <a:custGeom>
            <a:avLst/>
            <a:gdLst/>
            <a:ahLst/>
            <a:cxnLst/>
            <a:rect r="r" b="b" t="t" l="l"/>
            <a:pathLst>
              <a:path h="4114800" w="4385930">
                <a:moveTo>
                  <a:pt x="0" y="0"/>
                </a:moveTo>
                <a:lnTo>
                  <a:pt x="4385930" y="0"/>
                </a:lnTo>
                <a:lnTo>
                  <a:pt x="438593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897068" y="2134121"/>
            <a:ext cx="4385930" cy="4114800"/>
          </a:xfrm>
          <a:custGeom>
            <a:avLst/>
            <a:gdLst/>
            <a:ahLst/>
            <a:cxnLst/>
            <a:rect r="r" b="b" t="t" l="l"/>
            <a:pathLst>
              <a:path h="4114800" w="4385930">
                <a:moveTo>
                  <a:pt x="0" y="0"/>
                </a:moveTo>
                <a:lnTo>
                  <a:pt x="4385930" y="0"/>
                </a:lnTo>
                <a:lnTo>
                  <a:pt x="438593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642375" y="6700277"/>
            <a:ext cx="3810000" cy="701673"/>
          </a:xfrm>
          <a:prstGeom prst="rect">
            <a:avLst/>
          </a:prstGeom>
        </p:spPr>
        <p:txBody>
          <a:bodyPr anchor="t" rtlCol="false" tIns="0" lIns="0" bIns="0" rIns="0">
            <a:spAutoFit/>
          </a:bodyPr>
          <a:lstStyle/>
          <a:p>
            <a:pPr algn="ctr">
              <a:lnSpc>
                <a:spcPts val="2800"/>
              </a:lnSpc>
              <a:spcBef>
                <a:spcPct val="0"/>
              </a:spcBef>
            </a:pPr>
            <a:r>
              <a:rPr lang="en-US" b="true" sz="2000">
                <a:solidFill>
                  <a:srgbClr val="0E2F5F"/>
                </a:solidFill>
                <a:latin typeface="Aileron Bold"/>
                <a:ea typeface="Aileron Bold"/>
                <a:cs typeface="Aileron Bold"/>
                <a:sym typeface="Aileron Bold"/>
              </a:rPr>
              <a:t>Nhóm 3:  Nhân viên nữ mới, hay tăng ca, có tiềm năng phát triển</a:t>
            </a:r>
          </a:p>
        </p:txBody>
      </p:sp>
      <p:sp>
        <p:nvSpPr>
          <p:cNvPr name="TextBox 12" id="12"/>
          <p:cNvSpPr txBox="true"/>
          <p:nvPr/>
        </p:nvSpPr>
        <p:spPr>
          <a:xfrm rot="0">
            <a:off x="8245462" y="6700277"/>
            <a:ext cx="3810000" cy="1406523"/>
          </a:xfrm>
          <a:prstGeom prst="rect">
            <a:avLst/>
          </a:prstGeom>
        </p:spPr>
        <p:txBody>
          <a:bodyPr anchor="t" rtlCol="false" tIns="0" lIns="0" bIns="0" rIns="0">
            <a:spAutoFit/>
          </a:bodyPr>
          <a:lstStyle/>
          <a:p>
            <a:pPr algn="ctr">
              <a:lnSpc>
                <a:spcPts val="2800"/>
              </a:lnSpc>
              <a:spcBef>
                <a:spcPct val="0"/>
              </a:spcBef>
            </a:pPr>
            <a:r>
              <a:rPr lang="en-US" b="true" sz="2000">
                <a:solidFill>
                  <a:srgbClr val="0E2F5F"/>
                </a:solidFill>
                <a:latin typeface="Aileron Bold"/>
                <a:ea typeface="Aileron Bold"/>
                <a:cs typeface="Aileron Bold"/>
                <a:sym typeface="Aileron Bold"/>
              </a:rPr>
              <a:t>Nhóm 4: Nhóm này là tổ hợp giữa nam và nữ, những người có số năm gắn bó và độ tuổi trung bình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04875"/>
            <a:ext cx="10124540"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Phân tích kết quả phân cụm</a:t>
            </a:r>
          </a:p>
        </p:txBody>
      </p:sp>
      <p:sp>
        <p:nvSpPr>
          <p:cNvPr name="Freeform 3" id="3"/>
          <p:cNvSpPr/>
          <p:nvPr/>
        </p:nvSpPr>
        <p:spPr>
          <a:xfrm flipH="false" flipV="false" rot="0">
            <a:off x="11947395" y="9258300"/>
            <a:ext cx="1226460" cy="379088"/>
          </a:xfrm>
          <a:custGeom>
            <a:avLst/>
            <a:gdLst/>
            <a:ahLst/>
            <a:cxnLst/>
            <a:rect r="r" b="b" t="t" l="l"/>
            <a:pathLst>
              <a:path h="379088" w="1226460">
                <a:moveTo>
                  <a:pt x="0" y="0"/>
                </a:moveTo>
                <a:lnTo>
                  <a:pt x="1226460" y="0"/>
                </a:lnTo>
                <a:lnTo>
                  <a:pt x="1226460" y="379088"/>
                </a:lnTo>
                <a:lnTo>
                  <a:pt x="0" y="3790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437064"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813205" y="8871585"/>
            <a:ext cx="7707630" cy="2830830"/>
            <a:chOff x="0" y="0"/>
            <a:chExt cx="2029993" cy="745568"/>
          </a:xfrm>
        </p:grpSpPr>
        <p:sp>
          <p:nvSpPr>
            <p:cNvPr name="Freeform 7" id="7"/>
            <p:cNvSpPr/>
            <p:nvPr/>
          </p:nvSpPr>
          <p:spPr>
            <a:xfrm flipH="false" flipV="false" rot="0">
              <a:off x="0" y="0"/>
              <a:ext cx="2029993" cy="745568"/>
            </a:xfrm>
            <a:custGeom>
              <a:avLst/>
              <a:gdLst/>
              <a:ahLst/>
              <a:cxnLst/>
              <a:rect r="r" b="b" t="t" l="l"/>
              <a:pathLst>
                <a:path h="745568" w="2029993">
                  <a:moveTo>
                    <a:pt x="41182" y="0"/>
                  </a:moveTo>
                  <a:lnTo>
                    <a:pt x="1988811" y="0"/>
                  </a:lnTo>
                  <a:cubicBezTo>
                    <a:pt x="2011555" y="0"/>
                    <a:pt x="2029993" y="18438"/>
                    <a:pt x="2029993" y="41182"/>
                  </a:cubicBezTo>
                  <a:lnTo>
                    <a:pt x="2029993" y="704386"/>
                  </a:lnTo>
                  <a:cubicBezTo>
                    <a:pt x="2029993" y="727130"/>
                    <a:pt x="2011555" y="745568"/>
                    <a:pt x="1988811" y="745568"/>
                  </a:cubicBezTo>
                  <a:lnTo>
                    <a:pt x="41182" y="745568"/>
                  </a:lnTo>
                  <a:cubicBezTo>
                    <a:pt x="30260" y="745568"/>
                    <a:pt x="19785" y="741230"/>
                    <a:pt x="12062" y="733506"/>
                  </a:cubicBezTo>
                  <a:cubicBezTo>
                    <a:pt x="4339" y="725783"/>
                    <a:pt x="0" y="715308"/>
                    <a:pt x="0" y="704386"/>
                  </a:cubicBezTo>
                  <a:lnTo>
                    <a:pt x="0" y="41182"/>
                  </a:lnTo>
                  <a:cubicBezTo>
                    <a:pt x="0" y="18438"/>
                    <a:pt x="18438" y="0"/>
                    <a:pt x="41182" y="0"/>
                  </a:cubicBezTo>
                  <a:close/>
                </a:path>
              </a:pathLst>
            </a:custGeom>
            <a:solidFill>
              <a:srgbClr val="E1EDFC"/>
            </a:solidFill>
          </p:spPr>
        </p:sp>
        <p:sp>
          <p:nvSpPr>
            <p:cNvPr name="TextBox 8" id="8"/>
            <p:cNvSpPr txBox="true"/>
            <p:nvPr/>
          </p:nvSpPr>
          <p:spPr>
            <a:xfrm>
              <a:off x="0" y="-47625"/>
              <a:ext cx="2029993" cy="793193"/>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198184" y="2250625"/>
            <a:ext cx="10238880" cy="6082930"/>
          </a:xfrm>
          <a:custGeom>
            <a:avLst/>
            <a:gdLst/>
            <a:ahLst/>
            <a:cxnLst/>
            <a:rect r="r" b="b" t="t" l="l"/>
            <a:pathLst>
              <a:path h="6082930" w="10238880">
                <a:moveTo>
                  <a:pt x="0" y="0"/>
                </a:moveTo>
                <a:lnTo>
                  <a:pt x="10238880" y="0"/>
                </a:lnTo>
                <a:lnTo>
                  <a:pt x="10238880" y="6082930"/>
                </a:lnTo>
                <a:lnTo>
                  <a:pt x="0" y="60829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1153240" y="2450466"/>
            <a:ext cx="6745275" cy="5635623"/>
          </a:xfrm>
          <a:prstGeom prst="rect">
            <a:avLst/>
          </a:prstGeom>
        </p:spPr>
        <p:txBody>
          <a:bodyPr anchor="t" rtlCol="false" tIns="0" lIns="0" bIns="0" rIns="0">
            <a:spAutoFit/>
          </a:bodyPr>
          <a:lstStyle/>
          <a:p>
            <a:pPr algn="just">
              <a:lnSpc>
                <a:spcPts val="2800"/>
              </a:lnSpc>
            </a:pPr>
            <a:r>
              <a:rPr lang="en-US" sz="2000" b="true">
                <a:solidFill>
                  <a:srgbClr val="0E2F5F"/>
                </a:solidFill>
                <a:latin typeface="Aileron Bold"/>
                <a:ea typeface="Aileron Bold"/>
                <a:cs typeface="Aileron Bold"/>
                <a:sym typeface="Aileron Bold"/>
              </a:rPr>
              <a:t>Từ biểu đồ, ta thấy được các nhóm nhân viên có mức độ hài lòng với công việc là như nhau, không phân biệt vai trò, giới tính, hôn nhân hay vị trí công việc.</a:t>
            </a:r>
          </a:p>
          <a:p>
            <a:pPr algn="just">
              <a:lnSpc>
                <a:spcPts val="2800"/>
              </a:lnSpc>
            </a:pPr>
            <a:r>
              <a:rPr lang="en-US" sz="2000" b="true">
                <a:solidFill>
                  <a:srgbClr val="0E2F5F"/>
                </a:solidFill>
                <a:latin typeface="Aileron Bold"/>
                <a:ea typeface="Aileron Bold"/>
                <a:cs typeface="Aileron Bold"/>
                <a:sym typeface="Aileron Bold"/>
              </a:rPr>
              <a:t>Nhưng về hiệu suất của từng nhóm thì lại có sự khác biệt kha khá:</a:t>
            </a:r>
          </a:p>
          <a:p>
            <a:pPr algn="just">
              <a:lnSpc>
                <a:spcPts val="2800"/>
              </a:lnSpc>
            </a:pPr>
            <a:r>
              <a:rPr lang="en-US" sz="2000" b="true">
                <a:solidFill>
                  <a:srgbClr val="0E2F5F"/>
                </a:solidFill>
                <a:latin typeface="Aileron Bold"/>
                <a:ea typeface="Aileron Bold"/>
                <a:cs typeface="Aileron Bold"/>
                <a:sym typeface="Aileron Bold"/>
              </a:rPr>
              <a:t>- Nhóm 4 cho thấy được hiệu suất cực kì tốt của nhóm nhân viên này </a:t>
            </a:r>
          </a:p>
          <a:p>
            <a:pPr algn="just">
              <a:lnSpc>
                <a:spcPts val="2800"/>
              </a:lnSpc>
            </a:pPr>
            <a:r>
              <a:rPr lang="en-US" sz="2000" b="true">
                <a:solidFill>
                  <a:srgbClr val="0E2F5F"/>
                </a:solidFill>
                <a:latin typeface="Aileron Bold"/>
                <a:ea typeface="Aileron Bold"/>
                <a:cs typeface="Aileron Bold"/>
                <a:sym typeface="Aileron Bold"/>
              </a:rPr>
              <a:t>- Trái ngược với nhóm 4 là nhóm 0, với những nhân viên kỳ cực lâu năm và trình độ học vấn cao lại có hiệu suất làm việc là thấp nhất trong công ty</a:t>
            </a:r>
          </a:p>
          <a:p>
            <a:pPr algn="just">
              <a:lnSpc>
                <a:spcPts val="2800"/>
              </a:lnSpc>
            </a:pPr>
            <a:r>
              <a:rPr lang="en-US" sz="2000" b="true">
                <a:solidFill>
                  <a:srgbClr val="0E2F5F"/>
                </a:solidFill>
                <a:latin typeface="Aileron Bold"/>
                <a:ea typeface="Aileron Bold"/>
                <a:cs typeface="Aileron Bold"/>
                <a:sym typeface="Aileron Bold"/>
              </a:rPr>
              <a:t>- Nhóm 3 có thể được gọi là nhóm có triển vọng nhất vì nhóm này chỉ gồm các nhân viên mới vào nhưng lại đạt hiệu suất cao thứ hai</a:t>
            </a:r>
          </a:p>
          <a:p>
            <a:pPr algn="just">
              <a:lnSpc>
                <a:spcPts val="2800"/>
              </a:lnSpc>
              <a:spcBef>
                <a:spcPct val="0"/>
              </a:spcBef>
            </a:pPr>
            <a:r>
              <a:rPr lang="en-US" b="true" sz="2000">
                <a:solidFill>
                  <a:srgbClr val="0E2F5F"/>
                </a:solidFill>
                <a:latin typeface="Aileron Bold"/>
                <a:ea typeface="Aileron Bold"/>
                <a:cs typeface="Aileron Bold"/>
                <a:sym typeface="Aileron Bold"/>
              </a:rPr>
              <a:t>- Còn lại nhóm 1 và 2 chỉ bao gồm những nhân viên nam, không phân biệt độ tuổi hay số lượt tăng ca mà lại có mức hiệu suất gần bằng nhau</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4817" y="2782372"/>
            <a:ext cx="3353620" cy="5894830"/>
            <a:chOff x="0" y="0"/>
            <a:chExt cx="883258" cy="1552548"/>
          </a:xfrm>
        </p:grpSpPr>
        <p:sp>
          <p:nvSpPr>
            <p:cNvPr name="Freeform 3" id="3"/>
            <p:cNvSpPr/>
            <p:nvPr/>
          </p:nvSpPr>
          <p:spPr>
            <a:xfrm flipH="false" flipV="false" rot="0">
              <a:off x="0" y="0"/>
              <a:ext cx="883258" cy="1552548"/>
            </a:xfrm>
            <a:custGeom>
              <a:avLst/>
              <a:gdLst/>
              <a:ahLst/>
              <a:cxnLst/>
              <a:rect r="r" b="b" t="t" l="l"/>
              <a:pathLst>
                <a:path h="1552548" w="883258">
                  <a:moveTo>
                    <a:pt x="136203" y="0"/>
                  </a:moveTo>
                  <a:lnTo>
                    <a:pt x="747055" y="0"/>
                  </a:lnTo>
                  <a:cubicBezTo>
                    <a:pt x="822278" y="0"/>
                    <a:pt x="883258" y="60980"/>
                    <a:pt x="883258" y="136203"/>
                  </a:cubicBezTo>
                  <a:lnTo>
                    <a:pt x="883258" y="1416345"/>
                  </a:lnTo>
                  <a:cubicBezTo>
                    <a:pt x="883258" y="1452468"/>
                    <a:pt x="868908" y="1487112"/>
                    <a:pt x="843365" y="1512655"/>
                  </a:cubicBezTo>
                  <a:cubicBezTo>
                    <a:pt x="817822" y="1538198"/>
                    <a:pt x="783178" y="1552548"/>
                    <a:pt x="747055" y="1552548"/>
                  </a:cubicBezTo>
                  <a:lnTo>
                    <a:pt x="136203" y="1552548"/>
                  </a:lnTo>
                  <a:cubicBezTo>
                    <a:pt x="100080" y="1552548"/>
                    <a:pt x="65436" y="1538198"/>
                    <a:pt x="39893" y="1512655"/>
                  </a:cubicBezTo>
                  <a:cubicBezTo>
                    <a:pt x="14350" y="1487112"/>
                    <a:pt x="0" y="1452468"/>
                    <a:pt x="0" y="1416345"/>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1600173"/>
            </a:xfrm>
            <a:prstGeom prst="rect">
              <a:avLst/>
            </a:prstGeom>
          </p:spPr>
          <p:txBody>
            <a:bodyPr anchor="ctr" rtlCol="false" tIns="50800" lIns="50800" bIns="50800" rIns="50800"/>
            <a:lstStyle/>
            <a:p>
              <a:pPr algn="ctr" marL="0" indent="0" lvl="0">
                <a:lnSpc>
                  <a:spcPts val="2800"/>
                </a:lnSpc>
                <a:spcBef>
                  <a:spcPct val="0"/>
                </a:spcBef>
              </a:pPr>
            </a:p>
          </p:txBody>
        </p:sp>
      </p:grpSp>
      <p:sp>
        <p:nvSpPr>
          <p:cNvPr name="TextBox 5" id="5"/>
          <p:cNvSpPr txBox="true"/>
          <p:nvPr/>
        </p:nvSpPr>
        <p:spPr>
          <a:xfrm rot="0">
            <a:off x="9548625" y="804052"/>
            <a:ext cx="7710675" cy="944372"/>
          </a:xfrm>
          <a:prstGeom prst="rect">
            <a:avLst/>
          </a:prstGeom>
        </p:spPr>
        <p:txBody>
          <a:bodyPr anchor="t" rtlCol="false" tIns="0" lIns="0" bIns="0" rIns="0">
            <a:spAutoFit/>
          </a:bodyPr>
          <a:lstStyle/>
          <a:p>
            <a:pPr algn="r" marL="0" indent="0" lvl="0">
              <a:lnSpc>
                <a:spcPts val="6603"/>
              </a:lnSpc>
              <a:spcBef>
                <a:spcPct val="0"/>
              </a:spcBef>
            </a:pPr>
            <a:r>
              <a:rPr lang="en-US" b="true" sz="5199">
                <a:solidFill>
                  <a:srgbClr val="0E2F5F"/>
                </a:solidFill>
                <a:latin typeface="Akzidenz-Grotesk Heavy"/>
                <a:ea typeface="Akzidenz-Grotesk Heavy"/>
                <a:cs typeface="Akzidenz-Grotesk Heavy"/>
                <a:sym typeface="Akzidenz-Grotesk Heavy"/>
              </a:rPr>
              <a:t>Kết luận</a:t>
            </a:r>
          </a:p>
        </p:txBody>
      </p:sp>
      <p:sp>
        <p:nvSpPr>
          <p:cNvPr name="Freeform 6" id="6"/>
          <p:cNvSpPr/>
          <p:nvPr/>
        </p:nvSpPr>
        <p:spPr>
          <a:xfrm flipH="false" flipV="false" rot="0">
            <a:off x="4044420" y="-1848214"/>
            <a:ext cx="3691868" cy="3691868"/>
          </a:xfrm>
          <a:custGeom>
            <a:avLst/>
            <a:gdLst/>
            <a:ahLst/>
            <a:cxnLst/>
            <a:rect r="r" b="b" t="t" l="l"/>
            <a:pathLst>
              <a:path h="3691868" w="3691868">
                <a:moveTo>
                  <a:pt x="0" y="0"/>
                </a:moveTo>
                <a:lnTo>
                  <a:pt x="3691867" y="0"/>
                </a:lnTo>
                <a:lnTo>
                  <a:pt x="3691867" y="3691868"/>
                </a:lnTo>
                <a:lnTo>
                  <a:pt x="0" y="36918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396943" y="1028700"/>
            <a:ext cx="647477" cy="647477"/>
          </a:xfrm>
          <a:custGeom>
            <a:avLst/>
            <a:gdLst/>
            <a:ahLst/>
            <a:cxnLst/>
            <a:rect r="r" b="b" t="t" l="l"/>
            <a:pathLst>
              <a:path h="647477" w="647477">
                <a:moveTo>
                  <a:pt x="0" y="0"/>
                </a:moveTo>
                <a:lnTo>
                  <a:pt x="647477" y="0"/>
                </a:lnTo>
                <a:lnTo>
                  <a:pt x="647477" y="647477"/>
                </a:lnTo>
                <a:lnTo>
                  <a:pt x="0" y="647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396943" y="3312311"/>
            <a:ext cx="14891057" cy="2082163"/>
          </a:xfrm>
          <a:prstGeom prst="rect">
            <a:avLst/>
          </a:prstGeom>
        </p:spPr>
        <p:txBody>
          <a:bodyPr anchor="t" rtlCol="false" tIns="0" lIns="0" bIns="0" rIns="0">
            <a:spAutoFit/>
          </a:bodyPr>
          <a:lstStyle/>
          <a:p>
            <a:pPr algn="just">
              <a:lnSpc>
                <a:spcPts val="3360"/>
              </a:lnSpc>
            </a:pPr>
            <a:r>
              <a:rPr lang="en-US" sz="2400" b="true">
                <a:solidFill>
                  <a:srgbClr val="0E2F5F"/>
                </a:solidFill>
                <a:latin typeface="Aileron Bold"/>
                <a:ea typeface="Aileron Bold"/>
                <a:cs typeface="Aileron Bold"/>
                <a:sym typeface="Aileron Bold"/>
              </a:rPr>
              <a:t>Kết luận rút ra</a:t>
            </a:r>
          </a:p>
          <a:p>
            <a:pPr algn="just">
              <a:lnSpc>
                <a:spcPts val="3360"/>
              </a:lnSpc>
            </a:pPr>
            <a:r>
              <a:rPr lang="en-US" sz="2400" b="true">
                <a:solidFill>
                  <a:srgbClr val="0E2F5F"/>
                </a:solidFill>
                <a:latin typeface="Aileron Bold"/>
                <a:ea typeface="Aileron Bold"/>
                <a:cs typeface="Aileron Bold"/>
                <a:sym typeface="Aileron Bold"/>
              </a:rPr>
              <a:t>- Hiệu suất làm việc không tỷ lệ thuận với mức độ hài lòng của nhân viên.</a:t>
            </a:r>
          </a:p>
          <a:p>
            <a:pPr algn="just">
              <a:lnSpc>
                <a:spcPts val="3360"/>
              </a:lnSpc>
            </a:pPr>
            <a:r>
              <a:rPr lang="en-US" sz="2400" b="true">
                <a:solidFill>
                  <a:srgbClr val="0E2F5F"/>
                </a:solidFill>
                <a:latin typeface="Aileron Bold"/>
                <a:ea typeface="Aileron Bold"/>
                <a:cs typeface="Aileron Bold"/>
                <a:sym typeface="Aileron Bold"/>
              </a:rPr>
              <a:t>- Thâm niên và trình độ không phải là yếu tố quyết định hoàn toàn hiệu suất.</a:t>
            </a:r>
          </a:p>
          <a:p>
            <a:pPr algn="just">
              <a:lnSpc>
                <a:spcPts val="3360"/>
              </a:lnSpc>
              <a:spcBef>
                <a:spcPct val="0"/>
              </a:spcBef>
            </a:pPr>
            <a:r>
              <a:rPr lang="en-US" b="true" sz="2400">
                <a:solidFill>
                  <a:srgbClr val="0E2F5F"/>
                </a:solidFill>
                <a:latin typeface="Aileron Bold"/>
                <a:ea typeface="Aileron Bold"/>
                <a:cs typeface="Aileron Bold"/>
                <a:sym typeface="Aileron Bold"/>
              </a:rPr>
              <a:t>- Cần phân nhóm nhân viên dựa trên sự kết hợp nhiều yếu tố, bao gồm cá nhân, công việc và môi trường.</a:t>
            </a:r>
          </a:p>
        </p:txBody>
      </p:sp>
      <p:sp>
        <p:nvSpPr>
          <p:cNvPr name="TextBox 9" id="9"/>
          <p:cNvSpPr txBox="true"/>
          <p:nvPr/>
        </p:nvSpPr>
        <p:spPr>
          <a:xfrm rot="0">
            <a:off x="3396943" y="6094095"/>
            <a:ext cx="14478952" cy="1663063"/>
          </a:xfrm>
          <a:prstGeom prst="rect">
            <a:avLst/>
          </a:prstGeom>
        </p:spPr>
        <p:txBody>
          <a:bodyPr anchor="t" rtlCol="false" tIns="0" lIns="0" bIns="0" rIns="0">
            <a:spAutoFit/>
          </a:bodyPr>
          <a:lstStyle/>
          <a:p>
            <a:pPr algn="just">
              <a:lnSpc>
                <a:spcPts val="3360"/>
              </a:lnSpc>
            </a:pPr>
            <a:r>
              <a:rPr lang="en-US" sz="2400" b="true">
                <a:solidFill>
                  <a:srgbClr val="0E2F5F"/>
                </a:solidFill>
                <a:latin typeface="Aileron Bold"/>
                <a:ea typeface="Aileron Bold"/>
                <a:cs typeface="Aileron Bold"/>
                <a:sym typeface="Aileron Bold"/>
              </a:rPr>
              <a:t>Đề xuất chiến lược</a:t>
            </a:r>
          </a:p>
          <a:p>
            <a:pPr algn="just">
              <a:lnSpc>
                <a:spcPts val="3360"/>
              </a:lnSpc>
            </a:pPr>
            <a:r>
              <a:rPr lang="en-US" sz="2400" b="true">
                <a:solidFill>
                  <a:srgbClr val="0E2F5F"/>
                </a:solidFill>
                <a:latin typeface="Aileron Bold"/>
                <a:ea typeface="Aileron Bold"/>
                <a:cs typeface="Aileron Bold"/>
                <a:sym typeface="Aileron Bold"/>
              </a:rPr>
              <a:t>- Cá nhân hóa các chương trình đào tạo và phúc lợi phù hợp với từng nhóm.</a:t>
            </a:r>
          </a:p>
          <a:p>
            <a:pPr algn="just">
              <a:lnSpc>
                <a:spcPts val="3360"/>
              </a:lnSpc>
            </a:pPr>
            <a:r>
              <a:rPr lang="en-US" sz="2400" b="true">
                <a:solidFill>
                  <a:srgbClr val="0E2F5F"/>
                </a:solidFill>
                <a:latin typeface="Aileron Bold"/>
                <a:ea typeface="Aileron Bold"/>
                <a:cs typeface="Aileron Bold"/>
                <a:sym typeface="Aileron Bold"/>
              </a:rPr>
              <a:t>- Tăng cường cải thiện môi trường làm việc cho các nhóm có mức độ hài lòng thấp</a:t>
            </a:r>
          </a:p>
          <a:p>
            <a:pPr algn="just">
              <a:lnSpc>
                <a:spcPts val="3360"/>
              </a:lnSpc>
              <a:spcBef>
                <a:spcPct val="0"/>
              </a:spcBef>
            </a:pPr>
            <a:r>
              <a:rPr lang="en-US" b="true" sz="2400">
                <a:solidFill>
                  <a:srgbClr val="0E2F5F"/>
                </a:solidFill>
                <a:latin typeface="Aileron Bold"/>
                <a:ea typeface="Aileron Bold"/>
                <a:cs typeface="Aileron Bold"/>
                <a:sym typeface="Aileron Bold"/>
              </a:rPr>
              <a:t>- Tập trung khai thác tiềm năng từ nhóm nhân viên mới và nhóm có hiệu suất cao để phát triển lâu dài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34028" y="6733028"/>
            <a:ext cx="5050544" cy="5050544"/>
          </a:xfrm>
          <a:custGeom>
            <a:avLst/>
            <a:gdLst/>
            <a:ahLst/>
            <a:cxnLst/>
            <a:rect r="r" b="b" t="t" l="l"/>
            <a:pathLst>
              <a:path h="5050544" w="5050544">
                <a:moveTo>
                  <a:pt x="0" y="0"/>
                </a:moveTo>
                <a:lnTo>
                  <a:pt x="5050544" y="0"/>
                </a:lnTo>
                <a:lnTo>
                  <a:pt x="5050544" y="5050544"/>
                </a:lnTo>
                <a:lnTo>
                  <a:pt x="0" y="5050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221464" y="-186057"/>
            <a:ext cx="5650143" cy="5894830"/>
            <a:chOff x="0" y="0"/>
            <a:chExt cx="1488104" cy="1552548"/>
          </a:xfrm>
        </p:grpSpPr>
        <p:sp>
          <p:nvSpPr>
            <p:cNvPr name="Freeform 4" id="4"/>
            <p:cNvSpPr/>
            <p:nvPr/>
          </p:nvSpPr>
          <p:spPr>
            <a:xfrm flipH="false" flipV="false" rot="0">
              <a:off x="0" y="0"/>
              <a:ext cx="1488104" cy="1552548"/>
            </a:xfrm>
            <a:custGeom>
              <a:avLst/>
              <a:gdLst/>
              <a:ahLst/>
              <a:cxnLst/>
              <a:rect r="r" b="b" t="t" l="l"/>
              <a:pathLst>
                <a:path h="1552548" w="1488104">
                  <a:moveTo>
                    <a:pt x="0" y="0"/>
                  </a:moveTo>
                  <a:lnTo>
                    <a:pt x="1488104" y="0"/>
                  </a:lnTo>
                  <a:lnTo>
                    <a:pt x="1488104" y="1552548"/>
                  </a:lnTo>
                  <a:lnTo>
                    <a:pt x="0" y="1552548"/>
                  </a:lnTo>
                  <a:close/>
                </a:path>
              </a:pathLst>
            </a:custGeom>
            <a:solidFill>
              <a:srgbClr val="E1EDFC"/>
            </a:solidFill>
          </p:spPr>
        </p:sp>
        <p:sp>
          <p:nvSpPr>
            <p:cNvPr name="TextBox 5" id="5"/>
            <p:cNvSpPr txBox="true"/>
            <p:nvPr/>
          </p:nvSpPr>
          <p:spPr>
            <a:xfrm>
              <a:off x="0" y="-47625"/>
              <a:ext cx="1488104" cy="160017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1356016" y="9258300"/>
            <a:ext cx="2763919" cy="882511"/>
          </a:xfrm>
          <a:custGeom>
            <a:avLst/>
            <a:gdLst/>
            <a:ahLst/>
            <a:cxnLst/>
            <a:rect r="r" b="b" t="t" l="l"/>
            <a:pathLst>
              <a:path h="882511" w="2763919">
                <a:moveTo>
                  <a:pt x="0" y="0"/>
                </a:moveTo>
                <a:lnTo>
                  <a:pt x="2763918" y="0"/>
                </a:lnTo>
                <a:lnTo>
                  <a:pt x="2763918" y="882511"/>
                </a:lnTo>
                <a:lnTo>
                  <a:pt x="0" y="882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37975" y="8422564"/>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746736" y="3915033"/>
            <a:ext cx="1025128" cy="1025128"/>
          </a:xfrm>
          <a:custGeom>
            <a:avLst/>
            <a:gdLst/>
            <a:ahLst/>
            <a:cxnLst/>
            <a:rect r="r" b="b" t="t" l="l"/>
            <a:pathLst>
              <a:path h="1025128" w="1025128">
                <a:moveTo>
                  <a:pt x="0" y="0"/>
                </a:moveTo>
                <a:lnTo>
                  <a:pt x="1025128" y="0"/>
                </a:lnTo>
                <a:lnTo>
                  <a:pt x="1025128" y="1025127"/>
                </a:lnTo>
                <a:lnTo>
                  <a:pt x="0" y="10251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719149" y="4740222"/>
            <a:ext cx="12516484" cy="1653538"/>
          </a:xfrm>
          <a:prstGeom prst="rect">
            <a:avLst/>
          </a:prstGeom>
        </p:spPr>
        <p:txBody>
          <a:bodyPr anchor="t" rtlCol="false" tIns="0" lIns="0" bIns="0" rIns="0">
            <a:spAutoFit/>
          </a:bodyPr>
          <a:lstStyle/>
          <a:p>
            <a:pPr algn="just">
              <a:lnSpc>
                <a:spcPts val="3360"/>
              </a:lnSpc>
            </a:pPr>
            <a:r>
              <a:rPr lang="en-US" sz="2400" b="true">
                <a:solidFill>
                  <a:srgbClr val="021828"/>
                </a:solidFill>
                <a:latin typeface="Noto Sans Bold"/>
                <a:ea typeface="Noto Sans Bold"/>
                <a:cs typeface="Noto Sans Bold"/>
                <a:sym typeface="Noto Sans Bold"/>
              </a:rPr>
              <a:t>Mỗi dòng trong dữ liệu đại diện cho thông tin chi tiết của một nhân viên trong công ty, bao gồm các yếu tố như mức độ hài lòng, thu nhập, tình trạng công tác, và nhiều thông tin liên quan đến công việc của họ.</a:t>
            </a:r>
          </a:p>
          <a:p>
            <a:pPr algn="just">
              <a:lnSpc>
                <a:spcPts val="3360"/>
              </a:lnSpc>
            </a:pPr>
          </a:p>
        </p:txBody>
      </p:sp>
      <p:sp>
        <p:nvSpPr>
          <p:cNvPr name="Freeform 10" id="10"/>
          <p:cNvSpPr/>
          <p:nvPr/>
        </p:nvSpPr>
        <p:spPr>
          <a:xfrm flipH="false" flipV="false" rot="0">
            <a:off x="709927" y="6433799"/>
            <a:ext cx="11301259" cy="678076"/>
          </a:xfrm>
          <a:custGeom>
            <a:avLst/>
            <a:gdLst/>
            <a:ahLst/>
            <a:cxnLst/>
            <a:rect r="r" b="b" t="t" l="l"/>
            <a:pathLst>
              <a:path h="678076" w="11301259">
                <a:moveTo>
                  <a:pt x="0" y="0"/>
                </a:moveTo>
                <a:lnTo>
                  <a:pt x="11301259" y="0"/>
                </a:lnTo>
                <a:lnTo>
                  <a:pt x="11301259" y="678076"/>
                </a:lnTo>
                <a:lnTo>
                  <a:pt x="0" y="678076"/>
                </a:lnTo>
                <a:lnTo>
                  <a:pt x="0" y="0"/>
                </a:lnTo>
                <a:close/>
              </a:path>
            </a:pathLst>
          </a:custGeom>
          <a:blipFill>
            <a:blip r:embed="rId8"/>
            <a:stretch>
              <a:fillRect l="0" t="0" r="0" b="0"/>
            </a:stretch>
          </a:blipFill>
        </p:spPr>
      </p:sp>
      <p:sp>
        <p:nvSpPr>
          <p:cNvPr name="Freeform 11" id="11"/>
          <p:cNvSpPr/>
          <p:nvPr/>
        </p:nvSpPr>
        <p:spPr>
          <a:xfrm flipH="false" flipV="false" rot="0">
            <a:off x="759325" y="7388100"/>
            <a:ext cx="11202463" cy="757514"/>
          </a:xfrm>
          <a:custGeom>
            <a:avLst/>
            <a:gdLst/>
            <a:ahLst/>
            <a:cxnLst/>
            <a:rect r="r" b="b" t="t" l="l"/>
            <a:pathLst>
              <a:path h="757514" w="11202463">
                <a:moveTo>
                  <a:pt x="0" y="0"/>
                </a:moveTo>
                <a:lnTo>
                  <a:pt x="11202463" y="0"/>
                </a:lnTo>
                <a:lnTo>
                  <a:pt x="11202463" y="757513"/>
                </a:lnTo>
                <a:lnTo>
                  <a:pt x="0" y="757513"/>
                </a:lnTo>
                <a:lnTo>
                  <a:pt x="0" y="0"/>
                </a:lnTo>
                <a:close/>
              </a:path>
            </a:pathLst>
          </a:custGeom>
          <a:blipFill>
            <a:blip r:embed="rId9"/>
            <a:stretch>
              <a:fillRect l="0" t="0" r="0" b="0"/>
            </a:stretch>
          </a:blipFill>
        </p:spPr>
      </p:sp>
      <p:sp>
        <p:nvSpPr>
          <p:cNvPr name="Freeform 12" id="12"/>
          <p:cNvSpPr/>
          <p:nvPr/>
        </p:nvSpPr>
        <p:spPr>
          <a:xfrm flipH="false" flipV="false" rot="0">
            <a:off x="961772" y="8440888"/>
            <a:ext cx="10797570" cy="880417"/>
          </a:xfrm>
          <a:custGeom>
            <a:avLst/>
            <a:gdLst/>
            <a:ahLst/>
            <a:cxnLst/>
            <a:rect r="r" b="b" t="t" l="l"/>
            <a:pathLst>
              <a:path h="880417" w="10797570">
                <a:moveTo>
                  <a:pt x="0" y="0"/>
                </a:moveTo>
                <a:lnTo>
                  <a:pt x="10797569" y="0"/>
                </a:lnTo>
                <a:lnTo>
                  <a:pt x="10797569" y="880418"/>
                </a:lnTo>
                <a:lnTo>
                  <a:pt x="0" y="880418"/>
                </a:lnTo>
                <a:lnTo>
                  <a:pt x="0" y="0"/>
                </a:lnTo>
                <a:close/>
              </a:path>
            </a:pathLst>
          </a:custGeom>
          <a:blipFill>
            <a:blip r:embed="rId10"/>
            <a:stretch>
              <a:fillRect l="0" t="0" r="0" b="0"/>
            </a:stretch>
          </a:blipFill>
        </p:spPr>
      </p:sp>
      <p:sp>
        <p:nvSpPr>
          <p:cNvPr name="TextBox 13" id="13"/>
          <p:cNvSpPr txBox="true"/>
          <p:nvPr/>
        </p:nvSpPr>
        <p:spPr>
          <a:xfrm rot="0">
            <a:off x="776299" y="2723258"/>
            <a:ext cx="12906252" cy="396238"/>
          </a:xfrm>
          <a:prstGeom prst="rect">
            <a:avLst/>
          </a:prstGeom>
        </p:spPr>
        <p:txBody>
          <a:bodyPr anchor="t" rtlCol="false" tIns="0" lIns="0" bIns="0" rIns="0">
            <a:spAutoFit/>
          </a:bodyPr>
          <a:lstStyle/>
          <a:p>
            <a:pPr algn="just">
              <a:lnSpc>
                <a:spcPts val="3360"/>
              </a:lnSpc>
            </a:pPr>
            <a:r>
              <a:rPr lang="en-US" sz="2400" b="true">
                <a:solidFill>
                  <a:srgbClr val="021828"/>
                </a:solidFill>
                <a:latin typeface="Noto Sans Bold"/>
                <a:ea typeface="Noto Sans Bold"/>
                <a:cs typeface="Noto Sans Bold"/>
                <a:sym typeface="Noto Sans Bold"/>
              </a:rPr>
              <a:t>Bộ dữ liệu này có 1470 dòng và 35 cột</a:t>
            </a:r>
          </a:p>
        </p:txBody>
      </p:sp>
      <p:sp>
        <p:nvSpPr>
          <p:cNvPr name="TextBox 14" id="14"/>
          <p:cNvSpPr txBox="true"/>
          <p:nvPr/>
        </p:nvSpPr>
        <p:spPr>
          <a:xfrm rot="0">
            <a:off x="719149" y="1673774"/>
            <a:ext cx="7341475" cy="793750"/>
          </a:xfrm>
          <a:prstGeom prst="rect">
            <a:avLst/>
          </a:prstGeom>
        </p:spPr>
        <p:txBody>
          <a:bodyPr anchor="t" rtlCol="false" tIns="0" lIns="0" bIns="0" rIns="0">
            <a:spAutoFit/>
          </a:bodyPr>
          <a:lstStyle/>
          <a:p>
            <a:pPr algn="l">
              <a:lnSpc>
                <a:spcPts val="6350"/>
              </a:lnSpc>
            </a:pPr>
            <a:r>
              <a:rPr lang="en-US" sz="5000" b="true">
                <a:solidFill>
                  <a:srgbClr val="0E2F5F"/>
                </a:solidFill>
                <a:latin typeface="Noto Sans Bold"/>
                <a:ea typeface="Noto Sans Bold"/>
                <a:cs typeface="Noto Sans Bold"/>
                <a:sym typeface="Noto Sans Bold"/>
              </a:rPr>
              <a:t>Bao nhiêu dòng, cột</a:t>
            </a:r>
          </a:p>
        </p:txBody>
      </p:sp>
      <p:sp>
        <p:nvSpPr>
          <p:cNvPr name="TextBox 15" id="15"/>
          <p:cNvSpPr txBox="true"/>
          <p:nvPr/>
        </p:nvSpPr>
        <p:spPr>
          <a:xfrm rot="0">
            <a:off x="5052367" y="326303"/>
            <a:ext cx="8183266" cy="1109345"/>
          </a:xfrm>
          <a:prstGeom prst="rect">
            <a:avLst/>
          </a:prstGeom>
        </p:spPr>
        <p:txBody>
          <a:bodyPr anchor="t" rtlCol="false" tIns="0" lIns="0" bIns="0" rIns="0">
            <a:spAutoFit/>
          </a:bodyPr>
          <a:lstStyle/>
          <a:p>
            <a:pPr algn="l">
              <a:lnSpc>
                <a:spcPts val="8889"/>
              </a:lnSpc>
            </a:pPr>
            <a:r>
              <a:rPr lang="en-US" sz="6999" b="true">
                <a:solidFill>
                  <a:srgbClr val="0E2F5F"/>
                </a:solidFill>
                <a:latin typeface="Noto Sans Bold"/>
                <a:ea typeface="Noto Sans Bold"/>
                <a:cs typeface="Noto Sans Bold"/>
                <a:sym typeface="Noto Sans Bold"/>
              </a:rPr>
              <a:t>Khám Phá Dữ Liệu</a:t>
            </a:r>
          </a:p>
        </p:txBody>
      </p:sp>
      <p:sp>
        <p:nvSpPr>
          <p:cNvPr name="TextBox 16" id="16"/>
          <p:cNvSpPr txBox="true"/>
          <p:nvPr/>
        </p:nvSpPr>
        <p:spPr>
          <a:xfrm rot="0">
            <a:off x="719149" y="3633846"/>
            <a:ext cx="8221137" cy="793750"/>
          </a:xfrm>
          <a:prstGeom prst="rect">
            <a:avLst/>
          </a:prstGeom>
        </p:spPr>
        <p:txBody>
          <a:bodyPr anchor="t" rtlCol="false" tIns="0" lIns="0" bIns="0" rIns="0">
            <a:spAutoFit/>
          </a:bodyPr>
          <a:lstStyle/>
          <a:p>
            <a:pPr algn="l">
              <a:lnSpc>
                <a:spcPts val="6350"/>
              </a:lnSpc>
            </a:pPr>
            <a:r>
              <a:rPr lang="en-US" sz="5000" b="true">
                <a:solidFill>
                  <a:srgbClr val="0E2F5F"/>
                </a:solidFill>
                <a:latin typeface="Noto Sans Bold"/>
                <a:ea typeface="Noto Sans Bold"/>
                <a:cs typeface="Noto Sans Bold"/>
                <a:sym typeface="Noto Sans Bold"/>
              </a:rPr>
              <a:t>Ý nghĩa của mỗi dòng</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48550" y="2782372"/>
            <a:ext cx="4829892" cy="5894830"/>
            <a:chOff x="0" y="0"/>
            <a:chExt cx="1272070" cy="1552548"/>
          </a:xfrm>
        </p:grpSpPr>
        <p:sp>
          <p:nvSpPr>
            <p:cNvPr name="Freeform 3" id="3"/>
            <p:cNvSpPr/>
            <p:nvPr/>
          </p:nvSpPr>
          <p:spPr>
            <a:xfrm flipH="false" flipV="false" rot="0">
              <a:off x="0" y="0"/>
              <a:ext cx="1272070" cy="1552548"/>
            </a:xfrm>
            <a:custGeom>
              <a:avLst/>
              <a:gdLst/>
              <a:ahLst/>
              <a:cxnLst/>
              <a:rect r="r" b="b" t="t" l="l"/>
              <a:pathLst>
                <a:path h="1552548" w="1272070">
                  <a:moveTo>
                    <a:pt x="94572" y="0"/>
                  </a:moveTo>
                  <a:lnTo>
                    <a:pt x="1177498" y="0"/>
                  </a:lnTo>
                  <a:cubicBezTo>
                    <a:pt x="1229729" y="0"/>
                    <a:pt x="1272070" y="42341"/>
                    <a:pt x="1272070" y="94572"/>
                  </a:cubicBezTo>
                  <a:lnTo>
                    <a:pt x="1272070" y="1457976"/>
                  </a:lnTo>
                  <a:cubicBezTo>
                    <a:pt x="1272070" y="1483058"/>
                    <a:pt x="1262106" y="1507113"/>
                    <a:pt x="1244371" y="1524848"/>
                  </a:cubicBezTo>
                  <a:cubicBezTo>
                    <a:pt x="1226635" y="1542584"/>
                    <a:pt x="1202580" y="1552548"/>
                    <a:pt x="1177498" y="1552548"/>
                  </a:cubicBezTo>
                  <a:lnTo>
                    <a:pt x="94572" y="1552548"/>
                  </a:lnTo>
                  <a:cubicBezTo>
                    <a:pt x="69490" y="1552548"/>
                    <a:pt x="45435" y="1542584"/>
                    <a:pt x="27700" y="1524848"/>
                  </a:cubicBezTo>
                  <a:cubicBezTo>
                    <a:pt x="9964" y="1507113"/>
                    <a:pt x="0" y="1483058"/>
                    <a:pt x="0" y="1457976"/>
                  </a:cubicBezTo>
                  <a:lnTo>
                    <a:pt x="0" y="94572"/>
                  </a:lnTo>
                  <a:cubicBezTo>
                    <a:pt x="0" y="69490"/>
                    <a:pt x="9964" y="45435"/>
                    <a:pt x="27700" y="27700"/>
                  </a:cubicBezTo>
                  <a:cubicBezTo>
                    <a:pt x="45435" y="9964"/>
                    <a:pt x="69490" y="0"/>
                    <a:pt x="94572" y="0"/>
                  </a:cubicBezTo>
                  <a:close/>
                </a:path>
              </a:pathLst>
            </a:custGeom>
            <a:solidFill>
              <a:srgbClr val="E1EDFC"/>
            </a:solidFill>
          </p:spPr>
        </p:sp>
        <p:sp>
          <p:nvSpPr>
            <p:cNvPr name="TextBox 4" id="4"/>
            <p:cNvSpPr txBox="true"/>
            <p:nvPr/>
          </p:nvSpPr>
          <p:spPr>
            <a:xfrm>
              <a:off x="0" y="-47625"/>
              <a:ext cx="1272070" cy="160017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904875"/>
            <a:ext cx="7075535" cy="807720"/>
          </a:xfrm>
          <a:prstGeom prst="rect">
            <a:avLst/>
          </a:prstGeom>
        </p:spPr>
        <p:txBody>
          <a:bodyPr anchor="t" rtlCol="false" tIns="0" lIns="0" bIns="0" rIns="0">
            <a:spAutoFit/>
          </a:bodyPr>
          <a:lstStyle/>
          <a:p>
            <a:pPr algn="l">
              <a:lnSpc>
                <a:spcPts val="5715"/>
              </a:lnSpc>
            </a:pPr>
            <a:r>
              <a:rPr lang="en-US" sz="4500" b="true">
                <a:solidFill>
                  <a:srgbClr val="0E2F5F"/>
                </a:solidFill>
                <a:latin typeface="Akzidenz-Grotesk Heavy"/>
                <a:ea typeface="Akzidenz-Grotesk Heavy"/>
                <a:cs typeface="Akzidenz-Grotesk Heavy"/>
                <a:sym typeface="Akzidenz-Grotesk Heavy"/>
              </a:rPr>
              <a:t>PHẢN HỒI</a:t>
            </a:r>
          </a:p>
        </p:txBody>
      </p:sp>
      <p:sp>
        <p:nvSpPr>
          <p:cNvPr name="TextBox 6" id="6"/>
          <p:cNvSpPr txBox="true"/>
          <p:nvPr/>
        </p:nvSpPr>
        <p:spPr>
          <a:xfrm rot="0">
            <a:off x="1028700" y="1950915"/>
            <a:ext cx="13279399" cy="6621143"/>
          </a:xfrm>
          <a:prstGeom prst="rect">
            <a:avLst/>
          </a:prstGeom>
        </p:spPr>
        <p:txBody>
          <a:bodyPr anchor="t" rtlCol="false" tIns="0" lIns="0" bIns="0" rIns="0">
            <a:spAutoFit/>
          </a:bodyPr>
          <a:lstStyle/>
          <a:p>
            <a:pPr algn="just">
              <a:lnSpc>
                <a:spcPts val="3080"/>
              </a:lnSpc>
            </a:pPr>
          </a:p>
          <a:p>
            <a:pPr algn="just" marL="474996" indent="-237498" lvl="1">
              <a:lnSpc>
                <a:spcPts val="3080"/>
              </a:lnSpc>
              <a:buAutoNum type="arabicPeriod" startAt="1"/>
            </a:pPr>
            <a:r>
              <a:rPr lang="en-US" b="true" sz="2200">
                <a:solidFill>
                  <a:srgbClr val="021828"/>
                </a:solidFill>
                <a:latin typeface="Aileron Bold"/>
                <a:ea typeface="Aileron Bold"/>
                <a:cs typeface="Aileron Bold"/>
                <a:sym typeface="Aileron Bold"/>
              </a:rPr>
              <a:t>Khó khăn của mỗi thành viên: </a:t>
            </a:r>
          </a:p>
          <a:p>
            <a:pPr algn="just" marL="949991" indent="-316664" lvl="2">
              <a:lnSpc>
                <a:spcPts val="3080"/>
              </a:lnSpc>
              <a:buFont typeface="Arial"/>
              <a:buChar char="⚬"/>
            </a:pPr>
            <a:r>
              <a:rPr lang="en-US" b="true" sz="2200">
                <a:solidFill>
                  <a:srgbClr val="021828"/>
                </a:solidFill>
                <a:latin typeface="Aileron Bold"/>
                <a:ea typeface="Aileron Bold"/>
                <a:cs typeface="Aileron Bold"/>
                <a:sym typeface="Aileron Bold"/>
              </a:rPr>
              <a:t>Khó khăn về thời gian: Không đủ thời gian để hoàn thành công việc một cách toàn diện.</a:t>
            </a:r>
          </a:p>
          <a:p>
            <a:pPr algn="just" marL="949991" indent="-316664" lvl="2">
              <a:lnSpc>
                <a:spcPts val="3080"/>
              </a:lnSpc>
              <a:buFont typeface="Arial"/>
              <a:buChar char="⚬"/>
            </a:pPr>
            <a:r>
              <a:rPr lang="en-US" b="true" sz="2200">
                <a:solidFill>
                  <a:srgbClr val="021828"/>
                </a:solidFill>
                <a:latin typeface="Aileron Bold"/>
                <a:ea typeface="Aileron Bold"/>
                <a:cs typeface="Aileron Bold"/>
                <a:sym typeface="Aileron Bold"/>
              </a:rPr>
              <a:t>Khó khăn kỹ thuật: Một số thành viên chưa quen với các công cụ vẽ biểu đồ, git/github. Phải tìm hiểu về những phương pháp mới như Silhouette Score và Gap Statistic để áp dụng cho mô hình K-means, chưa có nhiều kinh nghiệm trong việc huấn luyện mô hình.</a:t>
            </a:r>
          </a:p>
          <a:p>
            <a:pPr algn="just" marL="474996" indent="-237498" lvl="1">
              <a:lnSpc>
                <a:spcPts val="3080"/>
              </a:lnSpc>
              <a:buAutoNum type="arabicPeriod" startAt="1"/>
            </a:pPr>
            <a:r>
              <a:rPr lang="en-US" b="true" sz="2200">
                <a:solidFill>
                  <a:srgbClr val="021828"/>
                </a:solidFill>
                <a:latin typeface="Aileron Bold"/>
                <a:ea typeface="Aileron Bold"/>
                <a:cs typeface="Aileron Bold"/>
                <a:sym typeface="Aileron Bold"/>
              </a:rPr>
              <a:t> </a:t>
            </a:r>
            <a:r>
              <a:rPr lang="en-US" b="true" sz="2200">
                <a:solidFill>
                  <a:srgbClr val="021828"/>
                </a:solidFill>
                <a:latin typeface="Aileron Bold"/>
                <a:ea typeface="Aileron Bold"/>
                <a:cs typeface="Aileron Bold"/>
                <a:sym typeface="Aileron Bold"/>
              </a:rPr>
              <a:t>Mỗi thành viên học được: </a:t>
            </a:r>
          </a:p>
          <a:p>
            <a:pPr algn="just" marL="949991" indent="-316664" lvl="2">
              <a:lnSpc>
                <a:spcPts val="3080"/>
              </a:lnSpc>
              <a:buFont typeface="Arial"/>
              <a:buChar char="⚬"/>
            </a:pPr>
            <a:r>
              <a:rPr lang="en-US" b="true" sz="2200">
                <a:solidFill>
                  <a:srgbClr val="021828"/>
                </a:solidFill>
                <a:latin typeface="Aileron Bold"/>
                <a:ea typeface="Aileron Bold"/>
                <a:cs typeface="Aileron Bold"/>
                <a:sym typeface="Aileron Bold"/>
              </a:rPr>
              <a:t>Kỹ năng làm việc nhóm: Cải thiện khả năng giao tiếp và hợp tác với các thành viên khác.</a:t>
            </a:r>
          </a:p>
          <a:p>
            <a:pPr algn="just" marL="949991" indent="-316664" lvl="2">
              <a:lnSpc>
                <a:spcPts val="3080"/>
              </a:lnSpc>
              <a:buFont typeface="Arial"/>
              <a:buChar char="⚬"/>
            </a:pPr>
            <a:r>
              <a:rPr lang="en-US" b="true" sz="2200">
                <a:solidFill>
                  <a:srgbClr val="021828"/>
                </a:solidFill>
                <a:latin typeface="Aileron Bold"/>
                <a:ea typeface="Aileron Bold"/>
                <a:cs typeface="Aileron Bold"/>
                <a:sym typeface="Aileron Bold"/>
              </a:rPr>
              <a:t>Quản lý thời gian: Biết cách phân bổ thời gian hợp lý hơn cho các nhiệm vụ quan trọng.</a:t>
            </a:r>
          </a:p>
          <a:p>
            <a:pPr algn="just" marL="949991" indent="-316664" lvl="2">
              <a:lnSpc>
                <a:spcPts val="3080"/>
              </a:lnSpc>
              <a:buFont typeface="Arial"/>
              <a:buChar char="⚬"/>
            </a:pPr>
            <a:r>
              <a:rPr lang="en-US" b="true" sz="2200">
                <a:solidFill>
                  <a:srgbClr val="021828"/>
                </a:solidFill>
                <a:latin typeface="Aileron Bold"/>
                <a:ea typeface="Aileron Bold"/>
                <a:cs typeface="Aileron Bold"/>
                <a:sym typeface="Aileron Bold"/>
              </a:rPr>
              <a:t>Kỹ năng mới: Học thêm các công cụ hoặc phương pháp làm việc mới trong quá trình thực hiện nhiệm vụ.</a:t>
            </a:r>
          </a:p>
          <a:p>
            <a:pPr algn="just" marL="474996" indent="-237498" lvl="1">
              <a:lnSpc>
                <a:spcPts val="3080"/>
              </a:lnSpc>
              <a:buAutoNum type="arabicPeriod" startAt="1"/>
            </a:pPr>
            <a:r>
              <a:rPr lang="en-US" b="true" sz="2200">
                <a:solidFill>
                  <a:srgbClr val="021828"/>
                </a:solidFill>
                <a:latin typeface="Aileron Bold"/>
                <a:ea typeface="Aileron Bold"/>
                <a:cs typeface="Aileron Bold"/>
                <a:sym typeface="Aileron Bold"/>
              </a:rPr>
              <a:t> Nếu có thêm thời gian, nhóm em sẽ làm gì?</a:t>
            </a:r>
          </a:p>
          <a:p>
            <a:pPr algn="just" marL="949991" indent="-316664" lvl="2">
              <a:lnSpc>
                <a:spcPts val="3080"/>
              </a:lnSpc>
              <a:buFont typeface="Arial"/>
              <a:buChar char="⚬"/>
            </a:pPr>
            <a:r>
              <a:rPr lang="en-US" b="true" sz="2200">
                <a:solidFill>
                  <a:srgbClr val="021828"/>
                </a:solidFill>
                <a:latin typeface="Aileron Bold"/>
                <a:ea typeface="Aileron Bold"/>
                <a:cs typeface="Aileron Bold"/>
                <a:sym typeface="Aileron Bold"/>
              </a:rPr>
              <a:t>Dành thêm thời gian để sử dụng tối ưu các cột đặc trưng  có  liên quan để trả lời các câu hỏi.</a:t>
            </a:r>
          </a:p>
          <a:p>
            <a:pPr algn="just" marL="949991" indent="-316664" lvl="2">
              <a:lnSpc>
                <a:spcPts val="3080"/>
              </a:lnSpc>
              <a:buFont typeface="Arial"/>
              <a:buChar char="⚬"/>
            </a:pPr>
            <a:r>
              <a:rPr lang="en-US" b="true" sz="2200">
                <a:solidFill>
                  <a:srgbClr val="021828"/>
                </a:solidFill>
                <a:latin typeface="Aileron Bold"/>
                <a:ea typeface="Aileron Bold"/>
                <a:cs typeface="Aileron Bold"/>
                <a:sym typeface="Aileron Bold"/>
              </a:rPr>
              <a:t>Phân tích sâu hơn: Thực hiện nghiên cứu bổ sung hoặc cải thiện kết quả cuối cùng.</a:t>
            </a:r>
          </a:p>
          <a:p>
            <a:pPr algn="just" marL="949991" indent="-316664" lvl="2">
              <a:lnSpc>
                <a:spcPts val="3080"/>
              </a:lnSpc>
              <a:buFont typeface="Arial"/>
              <a:buChar char="⚬"/>
            </a:pPr>
            <a:r>
              <a:rPr lang="en-US" b="true" sz="2200">
                <a:solidFill>
                  <a:srgbClr val="021828"/>
                </a:solidFill>
                <a:latin typeface="Aileron Bold"/>
                <a:ea typeface="Aileron Bold"/>
                <a:cs typeface="Aileron Bold"/>
                <a:sym typeface="Aileron Bold"/>
              </a:rPr>
              <a:t>Rèn luyện kỹ năng: Thử nghiệm và áp dụng thêm các công cụ hoặc phương pháp mới để nâng cao hiệu suất làm việc.</a:t>
            </a:r>
          </a:p>
          <a:p>
            <a:pPr algn="just">
              <a:lnSpc>
                <a:spcPts val="3080"/>
              </a:lnSpc>
            </a:pPr>
          </a:p>
        </p:txBody>
      </p:sp>
      <p:sp>
        <p:nvSpPr>
          <p:cNvPr name="Freeform 7" id="7"/>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809019" y="-1845934"/>
            <a:ext cx="3691868" cy="3691868"/>
          </a:xfrm>
          <a:custGeom>
            <a:avLst/>
            <a:gdLst/>
            <a:ahLst/>
            <a:cxnLst/>
            <a:rect r="r" b="b" t="t" l="l"/>
            <a:pathLst>
              <a:path h="3691868" w="3691868">
                <a:moveTo>
                  <a:pt x="0" y="0"/>
                </a:moveTo>
                <a:lnTo>
                  <a:pt x="3691868" y="0"/>
                </a:lnTo>
                <a:lnTo>
                  <a:pt x="3691868" y="3691868"/>
                </a:lnTo>
                <a:lnTo>
                  <a:pt x="0" y="36918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4817" y="2782372"/>
            <a:ext cx="3353620" cy="5894830"/>
            <a:chOff x="0" y="0"/>
            <a:chExt cx="883258" cy="1552548"/>
          </a:xfrm>
        </p:grpSpPr>
        <p:sp>
          <p:nvSpPr>
            <p:cNvPr name="Freeform 3" id="3"/>
            <p:cNvSpPr/>
            <p:nvPr/>
          </p:nvSpPr>
          <p:spPr>
            <a:xfrm flipH="false" flipV="false" rot="0">
              <a:off x="0" y="0"/>
              <a:ext cx="883258" cy="1552548"/>
            </a:xfrm>
            <a:custGeom>
              <a:avLst/>
              <a:gdLst/>
              <a:ahLst/>
              <a:cxnLst/>
              <a:rect r="r" b="b" t="t" l="l"/>
              <a:pathLst>
                <a:path h="1552548" w="883258">
                  <a:moveTo>
                    <a:pt x="136203" y="0"/>
                  </a:moveTo>
                  <a:lnTo>
                    <a:pt x="747055" y="0"/>
                  </a:lnTo>
                  <a:cubicBezTo>
                    <a:pt x="822278" y="0"/>
                    <a:pt x="883258" y="60980"/>
                    <a:pt x="883258" y="136203"/>
                  </a:cubicBezTo>
                  <a:lnTo>
                    <a:pt x="883258" y="1416345"/>
                  </a:lnTo>
                  <a:cubicBezTo>
                    <a:pt x="883258" y="1452468"/>
                    <a:pt x="868908" y="1487112"/>
                    <a:pt x="843365" y="1512655"/>
                  </a:cubicBezTo>
                  <a:cubicBezTo>
                    <a:pt x="817822" y="1538198"/>
                    <a:pt x="783178" y="1552548"/>
                    <a:pt x="747055" y="1552548"/>
                  </a:cubicBezTo>
                  <a:lnTo>
                    <a:pt x="136203" y="1552548"/>
                  </a:lnTo>
                  <a:cubicBezTo>
                    <a:pt x="100080" y="1552548"/>
                    <a:pt x="65436" y="1538198"/>
                    <a:pt x="39893" y="1512655"/>
                  </a:cubicBezTo>
                  <a:cubicBezTo>
                    <a:pt x="14350" y="1487112"/>
                    <a:pt x="0" y="1452468"/>
                    <a:pt x="0" y="1416345"/>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1600173"/>
            </a:xfrm>
            <a:prstGeom prst="rect">
              <a:avLst/>
            </a:prstGeom>
          </p:spPr>
          <p:txBody>
            <a:bodyPr anchor="ctr" rtlCol="false" tIns="50800" lIns="50800" bIns="50800" rIns="50800"/>
            <a:lstStyle/>
            <a:p>
              <a:pPr algn="ctr" marL="0" indent="0" lvl="0">
                <a:lnSpc>
                  <a:spcPts val="2800"/>
                </a:lnSpc>
                <a:spcBef>
                  <a:spcPct val="0"/>
                </a:spcBef>
              </a:pPr>
            </a:p>
          </p:txBody>
        </p:sp>
      </p:grpSp>
      <p:sp>
        <p:nvSpPr>
          <p:cNvPr name="TextBox 5" id="5"/>
          <p:cNvSpPr txBox="true"/>
          <p:nvPr/>
        </p:nvSpPr>
        <p:spPr>
          <a:xfrm rot="0">
            <a:off x="9548625" y="876300"/>
            <a:ext cx="7710675" cy="944372"/>
          </a:xfrm>
          <a:prstGeom prst="rect">
            <a:avLst/>
          </a:prstGeom>
        </p:spPr>
        <p:txBody>
          <a:bodyPr anchor="t" rtlCol="false" tIns="0" lIns="0" bIns="0" rIns="0">
            <a:spAutoFit/>
          </a:bodyPr>
          <a:lstStyle/>
          <a:p>
            <a:pPr algn="r" marL="0" indent="0" lvl="0">
              <a:lnSpc>
                <a:spcPts val="6603"/>
              </a:lnSpc>
              <a:spcBef>
                <a:spcPct val="0"/>
              </a:spcBef>
            </a:pPr>
            <a:r>
              <a:rPr lang="en-US" b="true" sz="5199">
                <a:solidFill>
                  <a:srgbClr val="0E2F5F"/>
                </a:solidFill>
                <a:latin typeface="Akzidenz-Grotesk Heavy"/>
                <a:ea typeface="Akzidenz-Grotesk Heavy"/>
                <a:cs typeface="Akzidenz-Grotesk Heavy"/>
                <a:sym typeface="Akzidenz-Grotesk Heavy"/>
              </a:rPr>
              <a:t>NGUỒN THAM KHẢO</a:t>
            </a:r>
          </a:p>
        </p:txBody>
      </p:sp>
      <p:sp>
        <p:nvSpPr>
          <p:cNvPr name="Freeform 6" id="6"/>
          <p:cNvSpPr/>
          <p:nvPr/>
        </p:nvSpPr>
        <p:spPr>
          <a:xfrm flipH="false" flipV="false" rot="0">
            <a:off x="4044420" y="-1848214"/>
            <a:ext cx="3691868" cy="3691868"/>
          </a:xfrm>
          <a:custGeom>
            <a:avLst/>
            <a:gdLst/>
            <a:ahLst/>
            <a:cxnLst/>
            <a:rect r="r" b="b" t="t" l="l"/>
            <a:pathLst>
              <a:path h="3691868" w="3691868">
                <a:moveTo>
                  <a:pt x="0" y="0"/>
                </a:moveTo>
                <a:lnTo>
                  <a:pt x="3691867" y="0"/>
                </a:lnTo>
                <a:lnTo>
                  <a:pt x="3691867" y="3691868"/>
                </a:lnTo>
                <a:lnTo>
                  <a:pt x="0" y="36918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396943" y="1028700"/>
            <a:ext cx="647477" cy="647477"/>
          </a:xfrm>
          <a:custGeom>
            <a:avLst/>
            <a:gdLst/>
            <a:ahLst/>
            <a:cxnLst/>
            <a:rect r="r" b="b" t="t" l="l"/>
            <a:pathLst>
              <a:path h="647477" w="647477">
                <a:moveTo>
                  <a:pt x="0" y="0"/>
                </a:moveTo>
                <a:lnTo>
                  <a:pt x="647477" y="0"/>
                </a:lnTo>
                <a:lnTo>
                  <a:pt x="647477" y="647477"/>
                </a:lnTo>
                <a:lnTo>
                  <a:pt x="0" y="647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547942" y="3287913"/>
            <a:ext cx="14740058" cy="3363953"/>
          </a:xfrm>
          <a:prstGeom prst="rect">
            <a:avLst/>
          </a:prstGeom>
        </p:spPr>
        <p:txBody>
          <a:bodyPr anchor="t" rtlCol="false" tIns="0" lIns="0" bIns="0" rIns="0">
            <a:spAutoFit/>
          </a:bodyPr>
          <a:lstStyle/>
          <a:p>
            <a:pPr algn="l">
              <a:lnSpc>
                <a:spcPts val="6735"/>
              </a:lnSpc>
            </a:pPr>
            <a:r>
              <a:rPr lang="en-US" b="true" sz="4810" u="sng">
                <a:solidFill>
                  <a:srgbClr val="0E2F5F"/>
                </a:solidFill>
                <a:latin typeface="Aileron Bold"/>
                <a:ea typeface="Aileron Bold"/>
                <a:cs typeface="Aileron Bold"/>
                <a:sym typeface="Aileron Bold"/>
                <a:hlinkClick r:id="rId6" tooltip="https://www.kaggle.com/code/nareshbhat/outlier-the-silent-killer"/>
              </a:rPr>
              <a:t>Outlier!!! The Silent Killer</a:t>
            </a:r>
          </a:p>
          <a:p>
            <a:pPr algn="l">
              <a:lnSpc>
                <a:spcPts val="6735"/>
              </a:lnSpc>
            </a:pPr>
            <a:r>
              <a:rPr lang="en-US" b="true" sz="4810" u="sng">
                <a:solidFill>
                  <a:srgbClr val="0E2F5F"/>
                </a:solidFill>
                <a:latin typeface="Aileron Bold"/>
                <a:ea typeface="Aileron Bold"/>
                <a:cs typeface="Aileron Bold"/>
                <a:sym typeface="Aileron Bold"/>
                <a:hlinkClick r:id="rId7" tooltip="https://www.kaggle.com/code/vincentlugat/ibm-attrition-analysis-and-prediction"/>
              </a:rPr>
              <a:t>IBM Attrition Analysis and Prediction</a:t>
            </a:r>
          </a:p>
          <a:p>
            <a:pPr algn="l">
              <a:lnSpc>
                <a:spcPts val="6735"/>
              </a:lnSpc>
            </a:pPr>
            <a:r>
              <a:rPr lang="en-US" b="true" sz="4810" u="sng">
                <a:solidFill>
                  <a:srgbClr val="0E2F5F"/>
                </a:solidFill>
                <a:latin typeface="Aileron Bold"/>
                <a:ea typeface="Aileron Bold"/>
                <a:cs typeface="Aileron Bold"/>
                <a:sym typeface="Aileron Bold"/>
                <a:hlinkClick r:id="rId8" tooltip="https://www.kaggle.com/code/kellibelcher/hr-analytics-and-prediction-of-employee-attrition"/>
              </a:rPr>
              <a:t>HR Analytics and Prediction of Employee Attrition</a:t>
            </a:r>
          </a:p>
          <a:p>
            <a:pPr algn="l">
              <a:lnSpc>
                <a:spcPts val="6735"/>
              </a:lnSpc>
            </a:pP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70689" y="3176727"/>
            <a:ext cx="9346622" cy="3896988"/>
          </a:xfrm>
          <a:prstGeom prst="rect">
            <a:avLst/>
          </a:prstGeom>
        </p:spPr>
        <p:txBody>
          <a:bodyPr anchor="t" rtlCol="false" tIns="0" lIns="0" bIns="0" rIns="0">
            <a:spAutoFit/>
          </a:bodyPr>
          <a:lstStyle/>
          <a:p>
            <a:pPr algn="ctr">
              <a:lnSpc>
                <a:spcPts val="14658"/>
              </a:lnSpc>
            </a:pPr>
            <a:r>
              <a:rPr lang="en-US" b="true" sz="16848">
                <a:solidFill>
                  <a:srgbClr val="0E2F5F"/>
                </a:solidFill>
                <a:latin typeface="Barlow Condensed Heavy"/>
                <a:ea typeface="Barlow Condensed Heavy"/>
                <a:cs typeface="Barlow Condensed Heavy"/>
                <a:sym typeface="Barlow Condensed Heavy"/>
              </a:rPr>
              <a:t>THANK YOU!</a:t>
            </a:r>
          </a:p>
        </p:txBody>
      </p:sp>
      <p:grpSp>
        <p:nvGrpSpPr>
          <p:cNvPr name="Group 3" id="3"/>
          <p:cNvGrpSpPr/>
          <p:nvPr/>
        </p:nvGrpSpPr>
        <p:grpSpPr>
          <a:xfrm rot="0">
            <a:off x="7249048" y="7616640"/>
            <a:ext cx="3789904" cy="665701"/>
            <a:chOff x="0" y="0"/>
            <a:chExt cx="998164" cy="175329"/>
          </a:xfrm>
        </p:grpSpPr>
        <p:sp>
          <p:nvSpPr>
            <p:cNvPr name="Freeform 4" id="4"/>
            <p:cNvSpPr/>
            <p:nvPr/>
          </p:nvSpPr>
          <p:spPr>
            <a:xfrm flipH="false" flipV="false" rot="0">
              <a:off x="0" y="0"/>
              <a:ext cx="998164" cy="175329"/>
            </a:xfrm>
            <a:custGeom>
              <a:avLst/>
              <a:gdLst/>
              <a:ahLst/>
              <a:cxnLst/>
              <a:rect r="r" b="b" t="t" l="l"/>
              <a:pathLst>
                <a:path h="175329" w="998164">
                  <a:moveTo>
                    <a:pt x="87664" y="0"/>
                  </a:moveTo>
                  <a:lnTo>
                    <a:pt x="910500" y="0"/>
                  </a:lnTo>
                  <a:cubicBezTo>
                    <a:pt x="958915" y="0"/>
                    <a:pt x="998164" y="39249"/>
                    <a:pt x="998164" y="87664"/>
                  </a:cubicBezTo>
                  <a:lnTo>
                    <a:pt x="998164" y="87664"/>
                  </a:lnTo>
                  <a:cubicBezTo>
                    <a:pt x="998164" y="110914"/>
                    <a:pt x="988928" y="133212"/>
                    <a:pt x="972488" y="149652"/>
                  </a:cubicBezTo>
                  <a:cubicBezTo>
                    <a:pt x="956048" y="166093"/>
                    <a:pt x="933750" y="175329"/>
                    <a:pt x="910500"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5188CC"/>
            </a:solidFill>
          </p:spPr>
        </p:sp>
        <p:sp>
          <p:nvSpPr>
            <p:cNvPr name="TextBox 5" id="5"/>
            <p:cNvSpPr txBox="true"/>
            <p:nvPr/>
          </p:nvSpPr>
          <p:spPr>
            <a:xfrm>
              <a:off x="0" y="-47625"/>
              <a:ext cx="998164" cy="222954"/>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7511163" y="7791225"/>
            <a:ext cx="305535" cy="302202"/>
          </a:xfrm>
          <a:custGeom>
            <a:avLst/>
            <a:gdLst/>
            <a:ahLst/>
            <a:cxnLst/>
            <a:rect r="r" b="b" t="t" l="l"/>
            <a:pathLst>
              <a:path h="302202" w="305535">
                <a:moveTo>
                  <a:pt x="0" y="0"/>
                </a:moveTo>
                <a:lnTo>
                  <a:pt x="305535" y="0"/>
                </a:lnTo>
                <a:lnTo>
                  <a:pt x="305535" y="302203"/>
                </a:lnTo>
                <a:lnTo>
                  <a:pt x="0" y="302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424608" y="-1072654"/>
            <a:ext cx="11438784" cy="2839490"/>
            <a:chOff x="0" y="0"/>
            <a:chExt cx="3012684" cy="747849"/>
          </a:xfrm>
        </p:grpSpPr>
        <p:sp>
          <p:nvSpPr>
            <p:cNvPr name="Freeform 8" id="8"/>
            <p:cNvSpPr/>
            <p:nvPr/>
          </p:nvSpPr>
          <p:spPr>
            <a:xfrm flipH="false" flipV="false" rot="0">
              <a:off x="0" y="0"/>
              <a:ext cx="3012684" cy="747849"/>
            </a:xfrm>
            <a:custGeom>
              <a:avLst/>
              <a:gdLst/>
              <a:ahLst/>
              <a:cxnLst/>
              <a:rect r="r" b="b" t="t" l="l"/>
              <a:pathLst>
                <a:path h="747849" w="3012684">
                  <a:moveTo>
                    <a:pt x="39932" y="0"/>
                  </a:moveTo>
                  <a:lnTo>
                    <a:pt x="2972752" y="0"/>
                  </a:lnTo>
                  <a:cubicBezTo>
                    <a:pt x="2994806" y="0"/>
                    <a:pt x="3012684" y="17878"/>
                    <a:pt x="3012684" y="39932"/>
                  </a:cubicBezTo>
                  <a:lnTo>
                    <a:pt x="3012684" y="707917"/>
                  </a:lnTo>
                  <a:cubicBezTo>
                    <a:pt x="3012684" y="729971"/>
                    <a:pt x="2994806" y="747849"/>
                    <a:pt x="2972752" y="747849"/>
                  </a:cubicBezTo>
                  <a:lnTo>
                    <a:pt x="39932" y="747849"/>
                  </a:lnTo>
                  <a:cubicBezTo>
                    <a:pt x="17878" y="747849"/>
                    <a:pt x="0" y="729971"/>
                    <a:pt x="0" y="707917"/>
                  </a:cubicBezTo>
                  <a:lnTo>
                    <a:pt x="0" y="39932"/>
                  </a:lnTo>
                  <a:cubicBezTo>
                    <a:pt x="0" y="17878"/>
                    <a:pt x="17878" y="0"/>
                    <a:pt x="39932" y="0"/>
                  </a:cubicBezTo>
                  <a:close/>
                </a:path>
              </a:pathLst>
            </a:custGeom>
            <a:solidFill>
              <a:srgbClr val="E1EDFC"/>
            </a:solidFill>
            <a:ln cap="rnd">
              <a:noFill/>
              <a:prstDash val="solid"/>
              <a:round/>
            </a:ln>
          </p:spPr>
        </p:sp>
        <p:sp>
          <p:nvSpPr>
            <p:cNvPr name="TextBox 9" id="9"/>
            <p:cNvSpPr txBox="true"/>
            <p:nvPr/>
          </p:nvSpPr>
          <p:spPr>
            <a:xfrm>
              <a:off x="0" y="-47625"/>
              <a:ext cx="3012684" cy="795474"/>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10" id="10"/>
          <p:cNvGrpSpPr/>
          <p:nvPr/>
        </p:nvGrpSpPr>
        <p:grpSpPr>
          <a:xfrm rot="0">
            <a:off x="8395527" y="1028700"/>
            <a:ext cx="1496945" cy="149694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0">
            <a:off x="8673581" y="1447879"/>
            <a:ext cx="940838" cy="658587"/>
          </a:xfrm>
          <a:custGeom>
            <a:avLst/>
            <a:gdLst/>
            <a:ahLst/>
            <a:cxnLst/>
            <a:rect r="r" b="b" t="t" l="l"/>
            <a:pathLst>
              <a:path h="658587" w="940838">
                <a:moveTo>
                  <a:pt x="0" y="0"/>
                </a:moveTo>
                <a:lnTo>
                  <a:pt x="940838" y="0"/>
                </a:lnTo>
                <a:lnTo>
                  <a:pt x="940838" y="658587"/>
                </a:lnTo>
                <a:lnTo>
                  <a:pt x="0" y="6585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3424608" y="4750679"/>
            <a:ext cx="1519327" cy="469610"/>
          </a:xfrm>
          <a:custGeom>
            <a:avLst/>
            <a:gdLst/>
            <a:ahLst/>
            <a:cxnLst/>
            <a:rect r="r" b="b" t="t" l="l"/>
            <a:pathLst>
              <a:path h="469610" w="1519327">
                <a:moveTo>
                  <a:pt x="0" y="0"/>
                </a:moveTo>
                <a:lnTo>
                  <a:pt x="1519327" y="0"/>
                </a:lnTo>
                <a:lnTo>
                  <a:pt x="1519327" y="469610"/>
                </a:lnTo>
                <a:lnTo>
                  <a:pt x="0" y="4696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false" rot="0">
            <a:off x="13344065" y="4750679"/>
            <a:ext cx="1519327" cy="469610"/>
          </a:xfrm>
          <a:custGeom>
            <a:avLst/>
            <a:gdLst/>
            <a:ahLst/>
            <a:cxnLst/>
            <a:rect r="r" b="b" t="t" l="l"/>
            <a:pathLst>
              <a:path h="469610" w="1519327">
                <a:moveTo>
                  <a:pt x="1519327" y="0"/>
                </a:moveTo>
                <a:lnTo>
                  <a:pt x="0" y="0"/>
                </a:lnTo>
                <a:lnTo>
                  <a:pt x="0" y="469610"/>
                </a:lnTo>
                <a:lnTo>
                  <a:pt x="1519327" y="469610"/>
                </a:lnTo>
                <a:lnTo>
                  <a:pt x="15193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0" y="8996715"/>
            <a:ext cx="18288000" cy="1290285"/>
            <a:chOff x="0" y="0"/>
            <a:chExt cx="4816593" cy="339828"/>
          </a:xfrm>
        </p:grpSpPr>
        <p:sp>
          <p:nvSpPr>
            <p:cNvPr name="Freeform 17" id="17"/>
            <p:cNvSpPr/>
            <p:nvPr/>
          </p:nvSpPr>
          <p:spPr>
            <a:xfrm flipH="false" flipV="false" rot="0">
              <a:off x="0" y="0"/>
              <a:ext cx="4816592" cy="339828"/>
            </a:xfrm>
            <a:custGeom>
              <a:avLst/>
              <a:gdLst/>
              <a:ahLst/>
              <a:cxnLst/>
              <a:rect r="r" b="b" t="t" l="l"/>
              <a:pathLst>
                <a:path h="339828" w="4816592">
                  <a:moveTo>
                    <a:pt x="0" y="0"/>
                  </a:moveTo>
                  <a:lnTo>
                    <a:pt x="4816592" y="0"/>
                  </a:lnTo>
                  <a:lnTo>
                    <a:pt x="4816592" y="339828"/>
                  </a:lnTo>
                  <a:lnTo>
                    <a:pt x="0" y="339828"/>
                  </a:lnTo>
                  <a:close/>
                </a:path>
              </a:pathLst>
            </a:custGeom>
            <a:solidFill>
              <a:srgbClr val="0E2F5F"/>
            </a:solidFill>
            <a:ln cap="sq">
              <a:noFill/>
              <a:prstDash val="solid"/>
              <a:miter/>
            </a:ln>
          </p:spPr>
        </p:sp>
        <p:sp>
          <p:nvSpPr>
            <p:cNvPr name="TextBox 18" id="18"/>
            <p:cNvSpPr txBox="true"/>
            <p:nvPr/>
          </p:nvSpPr>
          <p:spPr>
            <a:xfrm>
              <a:off x="0" y="-47625"/>
              <a:ext cx="4816593" cy="387453"/>
            </a:xfrm>
            <a:prstGeom prst="rect">
              <a:avLst/>
            </a:prstGeom>
          </p:spPr>
          <p:txBody>
            <a:bodyPr anchor="ctr" rtlCol="false" tIns="50800" lIns="50800" bIns="50800" rIns="50800"/>
            <a:lstStyle/>
            <a:p>
              <a:pPr algn="ctr" marL="0" indent="0" lvl="0">
                <a:lnSpc>
                  <a:spcPts val="2800"/>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264511" y="6616814"/>
            <a:ext cx="5050544" cy="5050544"/>
          </a:xfrm>
          <a:custGeom>
            <a:avLst/>
            <a:gdLst/>
            <a:ahLst/>
            <a:cxnLst/>
            <a:rect r="r" b="b" t="t" l="l"/>
            <a:pathLst>
              <a:path h="5050544" w="5050544">
                <a:moveTo>
                  <a:pt x="0" y="0"/>
                </a:moveTo>
                <a:lnTo>
                  <a:pt x="5050544" y="0"/>
                </a:lnTo>
                <a:lnTo>
                  <a:pt x="5050544" y="5050544"/>
                </a:lnTo>
                <a:lnTo>
                  <a:pt x="0" y="5050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264511" y="-479891"/>
            <a:ext cx="5650143" cy="5894830"/>
            <a:chOff x="0" y="0"/>
            <a:chExt cx="1488104" cy="1552548"/>
          </a:xfrm>
        </p:grpSpPr>
        <p:sp>
          <p:nvSpPr>
            <p:cNvPr name="Freeform 4" id="4"/>
            <p:cNvSpPr/>
            <p:nvPr/>
          </p:nvSpPr>
          <p:spPr>
            <a:xfrm flipH="false" flipV="false" rot="0">
              <a:off x="0" y="0"/>
              <a:ext cx="1488104" cy="1552548"/>
            </a:xfrm>
            <a:custGeom>
              <a:avLst/>
              <a:gdLst/>
              <a:ahLst/>
              <a:cxnLst/>
              <a:rect r="r" b="b" t="t" l="l"/>
              <a:pathLst>
                <a:path h="1552548" w="1488104">
                  <a:moveTo>
                    <a:pt x="0" y="0"/>
                  </a:moveTo>
                  <a:lnTo>
                    <a:pt x="1488104" y="0"/>
                  </a:lnTo>
                  <a:lnTo>
                    <a:pt x="1488104" y="1552548"/>
                  </a:lnTo>
                  <a:lnTo>
                    <a:pt x="0" y="1552548"/>
                  </a:lnTo>
                  <a:close/>
                </a:path>
              </a:pathLst>
            </a:custGeom>
            <a:solidFill>
              <a:srgbClr val="E1EDFC"/>
            </a:solidFill>
          </p:spPr>
        </p:sp>
        <p:sp>
          <p:nvSpPr>
            <p:cNvPr name="TextBox 5" id="5"/>
            <p:cNvSpPr txBox="true"/>
            <p:nvPr/>
          </p:nvSpPr>
          <p:spPr>
            <a:xfrm>
              <a:off x="0" y="-47625"/>
              <a:ext cx="1488104" cy="1600173"/>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7558327" y="9258300"/>
            <a:ext cx="2763919" cy="882511"/>
          </a:xfrm>
          <a:custGeom>
            <a:avLst/>
            <a:gdLst/>
            <a:ahLst/>
            <a:cxnLst/>
            <a:rect r="r" b="b" t="t" l="l"/>
            <a:pathLst>
              <a:path h="882511" w="2763919">
                <a:moveTo>
                  <a:pt x="0" y="0"/>
                </a:moveTo>
                <a:lnTo>
                  <a:pt x="2763918" y="0"/>
                </a:lnTo>
                <a:lnTo>
                  <a:pt x="2763918" y="882511"/>
                </a:lnTo>
                <a:lnTo>
                  <a:pt x="0" y="882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731524" y="9504493"/>
            <a:ext cx="1483489" cy="458533"/>
          </a:xfrm>
          <a:custGeom>
            <a:avLst/>
            <a:gdLst/>
            <a:ahLst/>
            <a:cxnLst/>
            <a:rect r="r" b="b" t="t" l="l"/>
            <a:pathLst>
              <a:path h="458533" w="1483489">
                <a:moveTo>
                  <a:pt x="0" y="0"/>
                </a:moveTo>
                <a:lnTo>
                  <a:pt x="1483490" y="0"/>
                </a:lnTo>
                <a:lnTo>
                  <a:pt x="1483490" y="458533"/>
                </a:lnTo>
                <a:lnTo>
                  <a:pt x="0" y="458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746736" y="3915033"/>
            <a:ext cx="1025128" cy="1025128"/>
          </a:xfrm>
          <a:custGeom>
            <a:avLst/>
            <a:gdLst/>
            <a:ahLst/>
            <a:cxnLst/>
            <a:rect r="r" b="b" t="t" l="l"/>
            <a:pathLst>
              <a:path h="1025128" w="1025128">
                <a:moveTo>
                  <a:pt x="0" y="0"/>
                </a:moveTo>
                <a:lnTo>
                  <a:pt x="1025128" y="0"/>
                </a:lnTo>
                <a:lnTo>
                  <a:pt x="1025128" y="1025127"/>
                </a:lnTo>
                <a:lnTo>
                  <a:pt x="0" y="10251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052367" y="326303"/>
            <a:ext cx="8183266" cy="1109345"/>
          </a:xfrm>
          <a:prstGeom prst="rect">
            <a:avLst/>
          </a:prstGeom>
        </p:spPr>
        <p:txBody>
          <a:bodyPr anchor="t" rtlCol="false" tIns="0" lIns="0" bIns="0" rIns="0">
            <a:spAutoFit/>
          </a:bodyPr>
          <a:lstStyle/>
          <a:p>
            <a:pPr algn="l">
              <a:lnSpc>
                <a:spcPts val="8889"/>
              </a:lnSpc>
            </a:pPr>
            <a:r>
              <a:rPr lang="en-US" sz="6999" b="true">
                <a:solidFill>
                  <a:srgbClr val="0E2F5F"/>
                </a:solidFill>
                <a:latin typeface="Noto Sans Bold"/>
                <a:ea typeface="Noto Sans Bold"/>
                <a:cs typeface="Noto Sans Bold"/>
                <a:sym typeface="Noto Sans Bold"/>
              </a:rPr>
              <a:t>Khám Phá Dữ Liệu</a:t>
            </a:r>
          </a:p>
        </p:txBody>
      </p:sp>
      <p:sp>
        <p:nvSpPr>
          <p:cNvPr name="TextBox 10" id="10"/>
          <p:cNvSpPr txBox="true"/>
          <p:nvPr/>
        </p:nvSpPr>
        <p:spPr>
          <a:xfrm rot="0">
            <a:off x="776299" y="1844245"/>
            <a:ext cx="10696970" cy="793750"/>
          </a:xfrm>
          <a:prstGeom prst="rect">
            <a:avLst/>
          </a:prstGeom>
        </p:spPr>
        <p:txBody>
          <a:bodyPr anchor="t" rtlCol="false" tIns="0" lIns="0" bIns="0" rIns="0">
            <a:spAutoFit/>
          </a:bodyPr>
          <a:lstStyle/>
          <a:p>
            <a:pPr algn="l">
              <a:lnSpc>
                <a:spcPts val="6350"/>
              </a:lnSpc>
            </a:pPr>
            <a:r>
              <a:rPr lang="en-US" sz="5000" b="true">
                <a:solidFill>
                  <a:srgbClr val="0E2F5F"/>
                </a:solidFill>
                <a:latin typeface="Noto Sans Bold"/>
                <a:ea typeface="Noto Sans Bold"/>
                <a:cs typeface="Noto Sans Bold"/>
                <a:sym typeface="Noto Sans Bold"/>
              </a:rPr>
              <a:t>Sơ lược về các cột trong dữ liệu</a:t>
            </a:r>
          </a:p>
        </p:txBody>
      </p:sp>
      <p:sp>
        <p:nvSpPr>
          <p:cNvPr name="TextBox 11" id="11"/>
          <p:cNvSpPr txBox="true"/>
          <p:nvPr/>
        </p:nvSpPr>
        <p:spPr>
          <a:xfrm rot="0">
            <a:off x="776299" y="2802256"/>
            <a:ext cx="15351556" cy="5097015"/>
          </a:xfrm>
          <a:prstGeom prst="rect">
            <a:avLst/>
          </a:prstGeom>
        </p:spPr>
        <p:txBody>
          <a:bodyPr anchor="t" rtlCol="false" tIns="0" lIns="0" bIns="0" rIns="0">
            <a:spAutoFit/>
          </a:bodyPr>
          <a:lstStyle/>
          <a:p>
            <a:pPr algn="l">
              <a:lnSpc>
                <a:spcPts val="3696"/>
              </a:lnSpc>
            </a:pPr>
            <a:r>
              <a:rPr lang="en-US" sz="2400" spc="40" b="true">
                <a:solidFill>
                  <a:srgbClr val="021828"/>
                </a:solidFill>
                <a:latin typeface="Noto Sans Bold"/>
                <a:ea typeface="Noto Sans Bold"/>
                <a:cs typeface="Noto Sans Bold"/>
                <a:sym typeface="Noto Sans Bold"/>
              </a:rPr>
              <a:t>Bộ dữ liệu có tổng cộng 35 cột đặc trưng, gồm các nhóm cột như sau:</a:t>
            </a:r>
          </a:p>
          <a:p>
            <a:pPr algn="l" marL="518175" indent="-259087" lvl="1">
              <a:lnSpc>
                <a:spcPts val="3696"/>
              </a:lnSpc>
              <a:buAutoNum type="arabicPeriod" startAt="1"/>
            </a:pPr>
            <a:r>
              <a:rPr lang="en-US" b="true" sz="2400" spc="40">
                <a:solidFill>
                  <a:srgbClr val="021828"/>
                </a:solidFill>
                <a:latin typeface="Noto Sans Bold"/>
                <a:ea typeface="Noto Sans Bold"/>
                <a:cs typeface="Noto Sans Bold"/>
                <a:sym typeface="Noto Sans Bold"/>
              </a:rPr>
              <a:t> Thông tin chi tiết nhân viên: Age, Gender, Over18, MaritalStatus, Education, EducationField, NumCompaniesWorked, TotalWorkingYears</a:t>
            </a:r>
          </a:p>
          <a:p>
            <a:pPr algn="l" marL="518175" indent="-259087" lvl="1">
              <a:lnSpc>
                <a:spcPts val="3696"/>
              </a:lnSpc>
              <a:buAutoNum type="arabicPeriod" startAt="1"/>
            </a:pPr>
            <a:r>
              <a:rPr lang="en-US" b="true" sz="2400" spc="40">
                <a:solidFill>
                  <a:srgbClr val="021828"/>
                </a:solidFill>
                <a:latin typeface="Noto Sans Bold"/>
                <a:ea typeface="Noto Sans Bold"/>
                <a:cs typeface="Noto Sans Bold"/>
                <a:sym typeface="Noto Sans Bold"/>
              </a:rPr>
              <a:t> Thông tin về công việc: Attrition, Department, JobRole, JobLevel, BusinessTravel, OverTime, DistanceFromHome, YearsAtCompany, YearsInCurrentRole, YearsSinceLastPromotion, YearsWithCurrManager, TrainingTimesLastYear, EmployeeCount, EmployeeNumber, StandardHours</a:t>
            </a:r>
          </a:p>
          <a:p>
            <a:pPr algn="l" marL="518175" indent="-259087" lvl="1">
              <a:lnSpc>
                <a:spcPts val="3696"/>
              </a:lnSpc>
              <a:buAutoNum type="arabicPeriod" startAt="1"/>
            </a:pPr>
            <a:r>
              <a:rPr lang="en-US" b="true" sz="2400" spc="40">
                <a:solidFill>
                  <a:srgbClr val="021828"/>
                </a:solidFill>
                <a:latin typeface="Noto Sans Bold"/>
                <a:ea typeface="Noto Sans Bold"/>
                <a:cs typeface="Noto Sans Bold"/>
                <a:sym typeface="Noto Sans Bold"/>
              </a:rPr>
              <a:t> Lương thưởng và đãi ngộ: MonthlyIncome, DailyRate, HourlyRate, MonthlyRate, PercentSalaryHike, StockOptionLevel</a:t>
            </a:r>
          </a:p>
          <a:p>
            <a:pPr algn="l" marL="518175" indent="-259087" lvl="1">
              <a:lnSpc>
                <a:spcPts val="3696"/>
              </a:lnSpc>
              <a:buAutoNum type="arabicPeriod" startAt="1"/>
            </a:pPr>
            <a:r>
              <a:rPr lang="en-US" b="true" sz="2400" spc="40">
                <a:solidFill>
                  <a:srgbClr val="021828"/>
                </a:solidFill>
                <a:latin typeface="Noto Sans Bold"/>
                <a:ea typeface="Noto Sans Bold"/>
                <a:cs typeface="Noto Sans Bold"/>
                <a:sym typeface="Noto Sans Bold"/>
              </a:rPr>
              <a:t> Đánh giá và sự hài lòng: PerformanceRating, JobInvolvement, JobSatisfaction, EnvironmentSatisfaction, RelationshipSatisfaction, WorkLifeBalance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12859" y="6276633"/>
            <a:ext cx="5050544" cy="5050544"/>
          </a:xfrm>
          <a:custGeom>
            <a:avLst/>
            <a:gdLst/>
            <a:ahLst/>
            <a:cxnLst/>
            <a:rect r="r" b="b" t="t" l="l"/>
            <a:pathLst>
              <a:path h="5050544" w="5050544">
                <a:moveTo>
                  <a:pt x="0" y="0"/>
                </a:moveTo>
                <a:lnTo>
                  <a:pt x="5050544" y="0"/>
                </a:lnTo>
                <a:lnTo>
                  <a:pt x="5050544" y="5050544"/>
                </a:lnTo>
                <a:lnTo>
                  <a:pt x="0" y="5050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26663" y="9258300"/>
            <a:ext cx="2763919" cy="882511"/>
          </a:xfrm>
          <a:custGeom>
            <a:avLst/>
            <a:gdLst/>
            <a:ahLst/>
            <a:cxnLst/>
            <a:rect r="r" b="b" t="t" l="l"/>
            <a:pathLst>
              <a:path h="882511" w="2763919">
                <a:moveTo>
                  <a:pt x="0" y="0"/>
                </a:moveTo>
                <a:lnTo>
                  <a:pt x="2763918" y="0"/>
                </a:lnTo>
                <a:lnTo>
                  <a:pt x="2763918" y="882511"/>
                </a:lnTo>
                <a:lnTo>
                  <a:pt x="0" y="882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529370" y="9447041"/>
            <a:ext cx="1483489" cy="458533"/>
          </a:xfrm>
          <a:custGeom>
            <a:avLst/>
            <a:gdLst/>
            <a:ahLst/>
            <a:cxnLst/>
            <a:rect r="r" b="b" t="t" l="l"/>
            <a:pathLst>
              <a:path h="458533" w="1483489">
                <a:moveTo>
                  <a:pt x="0" y="0"/>
                </a:moveTo>
                <a:lnTo>
                  <a:pt x="1483489" y="0"/>
                </a:lnTo>
                <a:lnTo>
                  <a:pt x="1483489" y="458534"/>
                </a:lnTo>
                <a:lnTo>
                  <a:pt x="0" y="4585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03089" y="4118372"/>
            <a:ext cx="1025128" cy="1025128"/>
          </a:xfrm>
          <a:custGeom>
            <a:avLst/>
            <a:gdLst/>
            <a:ahLst/>
            <a:cxnLst/>
            <a:rect r="r" b="b" t="t" l="l"/>
            <a:pathLst>
              <a:path h="1025128" w="1025128">
                <a:moveTo>
                  <a:pt x="0" y="0"/>
                </a:moveTo>
                <a:lnTo>
                  <a:pt x="1025127" y="0"/>
                </a:lnTo>
                <a:lnTo>
                  <a:pt x="1025127" y="1025128"/>
                </a:lnTo>
                <a:lnTo>
                  <a:pt x="0" y="1025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64573" y="2892539"/>
            <a:ext cx="8547117" cy="1738397"/>
          </a:xfrm>
          <a:custGeom>
            <a:avLst/>
            <a:gdLst/>
            <a:ahLst/>
            <a:cxnLst/>
            <a:rect r="r" b="b" t="t" l="l"/>
            <a:pathLst>
              <a:path h="1738397" w="8547117">
                <a:moveTo>
                  <a:pt x="0" y="0"/>
                </a:moveTo>
                <a:lnTo>
                  <a:pt x="8547117" y="0"/>
                </a:lnTo>
                <a:lnTo>
                  <a:pt x="8547117" y="1738397"/>
                </a:lnTo>
                <a:lnTo>
                  <a:pt x="0" y="1738397"/>
                </a:lnTo>
                <a:lnTo>
                  <a:pt x="0" y="0"/>
                </a:lnTo>
                <a:close/>
              </a:path>
            </a:pathLst>
          </a:custGeom>
          <a:blipFill>
            <a:blip r:embed="rId8"/>
            <a:stretch>
              <a:fillRect l="0" t="0" r="0" b="0"/>
            </a:stretch>
          </a:blipFill>
        </p:spPr>
      </p:sp>
      <p:sp>
        <p:nvSpPr>
          <p:cNvPr name="Freeform 7" id="7"/>
          <p:cNvSpPr/>
          <p:nvPr/>
        </p:nvSpPr>
        <p:spPr>
          <a:xfrm flipH="false" flipV="false" rot="0">
            <a:off x="9256143" y="2805777"/>
            <a:ext cx="8546454" cy="1745562"/>
          </a:xfrm>
          <a:custGeom>
            <a:avLst/>
            <a:gdLst/>
            <a:ahLst/>
            <a:cxnLst/>
            <a:rect r="r" b="b" t="t" l="l"/>
            <a:pathLst>
              <a:path h="1745562" w="8546454">
                <a:moveTo>
                  <a:pt x="0" y="0"/>
                </a:moveTo>
                <a:lnTo>
                  <a:pt x="8546453" y="0"/>
                </a:lnTo>
                <a:lnTo>
                  <a:pt x="8546453" y="1745562"/>
                </a:lnTo>
                <a:lnTo>
                  <a:pt x="0" y="1745562"/>
                </a:lnTo>
                <a:lnTo>
                  <a:pt x="0" y="0"/>
                </a:lnTo>
                <a:close/>
              </a:path>
            </a:pathLst>
          </a:custGeom>
          <a:blipFill>
            <a:blip r:embed="rId9"/>
            <a:stretch>
              <a:fillRect l="0" t="0" r="0" b="0"/>
            </a:stretch>
          </a:blipFill>
        </p:spPr>
      </p:sp>
      <p:sp>
        <p:nvSpPr>
          <p:cNvPr name="TextBox 8" id="8"/>
          <p:cNvSpPr txBox="true"/>
          <p:nvPr/>
        </p:nvSpPr>
        <p:spPr>
          <a:xfrm rot="0">
            <a:off x="5052367" y="326303"/>
            <a:ext cx="8183266" cy="1109345"/>
          </a:xfrm>
          <a:prstGeom prst="rect">
            <a:avLst/>
          </a:prstGeom>
        </p:spPr>
        <p:txBody>
          <a:bodyPr anchor="t" rtlCol="false" tIns="0" lIns="0" bIns="0" rIns="0">
            <a:spAutoFit/>
          </a:bodyPr>
          <a:lstStyle/>
          <a:p>
            <a:pPr algn="l">
              <a:lnSpc>
                <a:spcPts val="8889"/>
              </a:lnSpc>
            </a:pPr>
            <a:r>
              <a:rPr lang="en-US" sz="6999" b="true">
                <a:solidFill>
                  <a:srgbClr val="0E2F5F"/>
                </a:solidFill>
                <a:latin typeface="Noto Sans Bold"/>
                <a:ea typeface="Noto Sans Bold"/>
                <a:cs typeface="Noto Sans Bold"/>
                <a:sym typeface="Noto Sans Bold"/>
              </a:rPr>
              <a:t>Khám Phá Dữ Liệu</a:t>
            </a:r>
          </a:p>
        </p:txBody>
      </p:sp>
      <p:sp>
        <p:nvSpPr>
          <p:cNvPr name="TextBox 9" id="9"/>
          <p:cNvSpPr txBox="true"/>
          <p:nvPr/>
        </p:nvSpPr>
        <p:spPr>
          <a:xfrm rot="0">
            <a:off x="596883" y="1835978"/>
            <a:ext cx="10754120" cy="793750"/>
          </a:xfrm>
          <a:prstGeom prst="rect">
            <a:avLst/>
          </a:prstGeom>
        </p:spPr>
        <p:txBody>
          <a:bodyPr anchor="t" rtlCol="false" tIns="0" lIns="0" bIns="0" rIns="0">
            <a:spAutoFit/>
          </a:bodyPr>
          <a:lstStyle/>
          <a:p>
            <a:pPr algn="l">
              <a:lnSpc>
                <a:spcPts val="6350"/>
              </a:lnSpc>
            </a:pPr>
            <a:r>
              <a:rPr lang="en-US" sz="5000" b="true">
                <a:solidFill>
                  <a:srgbClr val="0E2F5F"/>
                </a:solidFill>
                <a:latin typeface="Noto Sans Bold"/>
                <a:ea typeface="Noto Sans Bold"/>
                <a:cs typeface="Noto Sans Bold"/>
                <a:sym typeface="Noto Sans Bold"/>
              </a:rPr>
              <a:t>Kiểm tra trùng lặp dòng</a:t>
            </a:r>
          </a:p>
        </p:txBody>
      </p:sp>
      <p:sp>
        <p:nvSpPr>
          <p:cNvPr name="TextBox 10" id="10"/>
          <p:cNvSpPr txBox="true"/>
          <p:nvPr/>
        </p:nvSpPr>
        <p:spPr>
          <a:xfrm rot="0">
            <a:off x="9405828" y="4592836"/>
            <a:ext cx="8132303" cy="396238"/>
          </a:xfrm>
          <a:prstGeom prst="rect">
            <a:avLst/>
          </a:prstGeom>
        </p:spPr>
        <p:txBody>
          <a:bodyPr anchor="t" rtlCol="false" tIns="0" lIns="0" bIns="0" rIns="0">
            <a:spAutoFit/>
          </a:bodyPr>
          <a:lstStyle/>
          <a:p>
            <a:pPr algn="just">
              <a:lnSpc>
                <a:spcPts val="3360"/>
              </a:lnSpc>
            </a:pPr>
            <a:r>
              <a:rPr lang="en-US" sz="2400" b="true">
                <a:solidFill>
                  <a:srgbClr val="021828"/>
                </a:solidFill>
                <a:latin typeface="Noto Sans Bold"/>
                <a:ea typeface="Noto Sans Bold"/>
                <a:cs typeface="Noto Sans Bold"/>
                <a:sym typeface="Noto Sans Bold"/>
              </a:rPr>
              <a:t>Không tồn tại missing value trong bộ dữ liệu</a:t>
            </a:r>
          </a:p>
        </p:txBody>
      </p:sp>
      <p:sp>
        <p:nvSpPr>
          <p:cNvPr name="TextBox 11" id="11"/>
          <p:cNvSpPr txBox="true"/>
          <p:nvPr/>
        </p:nvSpPr>
        <p:spPr>
          <a:xfrm rot="0">
            <a:off x="9443260" y="1835978"/>
            <a:ext cx="12336739" cy="793750"/>
          </a:xfrm>
          <a:prstGeom prst="rect">
            <a:avLst/>
          </a:prstGeom>
        </p:spPr>
        <p:txBody>
          <a:bodyPr anchor="t" rtlCol="false" tIns="0" lIns="0" bIns="0" rIns="0">
            <a:spAutoFit/>
          </a:bodyPr>
          <a:lstStyle/>
          <a:p>
            <a:pPr algn="l">
              <a:lnSpc>
                <a:spcPts val="6350"/>
              </a:lnSpc>
            </a:pPr>
            <a:r>
              <a:rPr lang="en-US" sz="5000" b="true">
                <a:solidFill>
                  <a:srgbClr val="0E2F5F"/>
                </a:solidFill>
                <a:latin typeface="Noto Sans Bold"/>
                <a:ea typeface="Noto Sans Bold"/>
                <a:cs typeface="Noto Sans Bold"/>
                <a:sym typeface="Noto Sans Bold"/>
              </a:rPr>
              <a:t>Missing value</a:t>
            </a:r>
          </a:p>
        </p:txBody>
      </p:sp>
      <p:sp>
        <p:nvSpPr>
          <p:cNvPr name="TextBox 12" id="12"/>
          <p:cNvSpPr txBox="true"/>
          <p:nvPr/>
        </p:nvSpPr>
        <p:spPr>
          <a:xfrm rot="0">
            <a:off x="596883" y="5421167"/>
            <a:ext cx="5780172" cy="1593850"/>
          </a:xfrm>
          <a:prstGeom prst="rect">
            <a:avLst/>
          </a:prstGeom>
        </p:spPr>
        <p:txBody>
          <a:bodyPr anchor="t" rtlCol="false" tIns="0" lIns="0" bIns="0" rIns="0">
            <a:spAutoFit/>
          </a:bodyPr>
          <a:lstStyle/>
          <a:p>
            <a:pPr algn="l">
              <a:lnSpc>
                <a:spcPts val="6350"/>
              </a:lnSpc>
            </a:pPr>
            <a:r>
              <a:rPr lang="en-US" sz="5000" b="true">
                <a:solidFill>
                  <a:srgbClr val="0E2F5F"/>
                </a:solidFill>
                <a:latin typeface="Noto Sans Bold"/>
                <a:ea typeface="Noto Sans Bold"/>
                <a:cs typeface="Noto Sans Bold"/>
                <a:sym typeface="Noto Sans Bold"/>
              </a:rPr>
              <a:t>Loại bỏ các cột không cần thiết</a:t>
            </a:r>
          </a:p>
        </p:txBody>
      </p:sp>
      <p:sp>
        <p:nvSpPr>
          <p:cNvPr name="TextBox 13" id="13"/>
          <p:cNvSpPr txBox="true"/>
          <p:nvPr/>
        </p:nvSpPr>
        <p:spPr>
          <a:xfrm rot="0">
            <a:off x="605423" y="7148367"/>
            <a:ext cx="7398461" cy="1653538"/>
          </a:xfrm>
          <a:prstGeom prst="rect">
            <a:avLst/>
          </a:prstGeom>
        </p:spPr>
        <p:txBody>
          <a:bodyPr anchor="t" rtlCol="false" tIns="0" lIns="0" bIns="0" rIns="0">
            <a:spAutoFit/>
          </a:bodyPr>
          <a:lstStyle/>
          <a:p>
            <a:pPr algn="l">
              <a:lnSpc>
                <a:spcPts val="3360"/>
              </a:lnSpc>
            </a:pPr>
            <a:r>
              <a:rPr lang="en-US" sz="2400" b="true">
                <a:solidFill>
                  <a:srgbClr val="021828"/>
                </a:solidFill>
                <a:latin typeface="Noto Sans Bold"/>
                <a:ea typeface="Noto Sans Bold"/>
                <a:cs typeface="Noto Sans Bold"/>
                <a:sym typeface="Noto Sans Bold"/>
              </a:rPr>
              <a:t>Loại bỏ 3 cột đặc trưng trong bộ dữ liệu chỉ gồm 1 giá trị duy nhất: "Over18", "EmployeeNumber", "EmployeeCount"</a:t>
            </a:r>
          </a:p>
          <a:p>
            <a:pPr algn="l">
              <a:lnSpc>
                <a:spcPts val="3360"/>
              </a:lnSpc>
            </a:pPr>
          </a:p>
        </p:txBody>
      </p:sp>
      <p:sp>
        <p:nvSpPr>
          <p:cNvPr name="TextBox 14" id="14"/>
          <p:cNvSpPr txBox="true"/>
          <p:nvPr/>
        </p:nvSpPr>
        <p:spPr>
          <a:xfrm rot="0">
            <a:off x="571980" y="4592836"/>
            <a:ext cx="8132303" cy="396238"/>
          </a:xfrm>
          <a:prstGeom prst="rect">
            <a:avLst/>
          </a:prstGeom>
        </p:spPr>
        <p:txBody>
          <a:bodyPr anchor="t" rtlCol="false" tIns="0" lIns="0" bIns="0" rIns="0">
            <a:spAutoFit/>
          </a:bodyPr>
          <a:lstStyle/>
          <a:p>
            <a:pPr algn="just">
              <a:lnSpc>
                <a:spcPts val="3360"/>
              </a:lnSpc>
            </a:pPr>
            <a:r>
              <a:rPr lang="en-US" sz="2400" b="true">
                <a:solidFill>
                  <a:srgbClr val="021828"/>
                </a:solidFill>
                <a:latin typeface="Noto Sans Bold"/>
                <a:ea typeface="Noto Sans Bold"/>
                <a:cs typeface="Noto Sans Bold"/>
                <a:sym typeface="Noto Sans Bold"/>
              </a:rPr>
              <a:t>Không tồn tại trùng lặp dòng</a:t>
            </a:r>
          </a:p>
        </p:txBody>
      </p:sp>
      <p:sp>
        <p:nvSpPr>
          <p:cNvPr name="TextBox 15" id="15"/>
          <p:cNvSpPr txBox="true"/>
          <p:nvPr/>
        </p:nvSpPr>
        <p:spPr>
          <a:xfrm rot="0">
            <a:off x="9443260" y="5421167"/>
            <a:ext cx="12336739" cy="793750"/>
          </a:xfrm>
          <a:prstGeom prst="rect">
            <a:avLst/>
          </a:prstGeom>
        </p:spPr>
        <p:txBody>
          <a:bodyPr anchor="t" rtlCol="false" tIns="0" lIns="0" bIns="0" rIns="0">
            <a:spAutoFit/>
          </a:bodyPr>
          <a:lstStyle/>
          <a:p>
            <a:pPr algn="l">
              <a:lnSpc>
                <a:spcPts val="6350"/>
              </a:lnSpc>
            </a:pPr>
            <a:r>
              <a:rPr lang="en-US" sz="5000" b="true">
                <a:solidFill>
                  <a:srgbClr val="0E2F5F"/>
                </a:solidFill>
                <a:latin typeface="Noto Sans Bold"/>
                <a:ea typeface="Noto Sans Bold"/>
                <a:cs typeface="Noto Sans Bold"/>
                <a:sym typeface="Noto Sans Bold"/>
              </a:rPr>
              <a:t>Kiểu dữ liệu</a:t>
            </a:r>
          </a:p>
        </p:txBody>
      </p:sp>
      <p:sp>
        <p:nvSpPr>
          <p:cNvPr name="TextBox 16" id="16"/>
          <p:cNvSpPr txBox="true"/>
          <p:nvPr/>
        </p:nvSpPr>
        <p:spPr>
          <a:xfrm rot="0">
            <a:off x="9565526" y="6481617"/>
            <a:ext cx="7429492" cy="815338"/>
          </a:xfrm>
          <a:prstGeom prst="rect">
            <a:avLst/>
          </a:prstGeom>
        </p:spPr>
        <p:txBody>
          <a:bodyPr anchor="t" rtlCol="false" tIns="0" lIns="0" bIns="0" rIns="0">
            <a:spAutoFit/>
          </a:bodyPr>
          <a:lstStyle/>
          <a:p>
            <a:pPr algn="just">
              <a:lnSpc>
                <a:spcPts val="3360"/>
              </a:lnSpc>
            </a:pPr>
            <a:r>
              <a:rPr lang="en-US" sz="2400" b="true">
                <a:solidFill>
                  <a:srgbClr val="021828"/>
                </a:solidFill>
                <a:latin typeface="Noto Sans Bold"/>
                <a:ea typeface="Noto Sans Bold"/>
                <a:cs typeface="Noto Sans Bold"/>
                <a:sym typeface="Noto Sans Bold"/>
              </a:rPr>
              <a:t>Ép kiểu các cột object và các cột định tính thành category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29859" y="4697628"/>
            <a:ext cx="7106322" cy="885162"/>
            <a:chOff x="0" y="0"/>
            <a:chExt cx="1407586" cy="175329"/>
          </a:xfrm>
        </p:grpSpPr>
        <p:sp>
          <p:nvSpPr>
            <p:cNvPr name="Freeform 3" id="3"/>
            <p:cNvSpPr/>
            <p:nvPr/>
          </p:nvSpPr>
          <p:spPr>
            <a:xfrm flipH="false" flipV="false" rot="0">
              <a:off x="0" y="0"/>
              <a:ext cx="1407586" cy="175329"/>
            </a:xfrm>
            <a:custGeom>
              <a:avLst/>
              <a:gdLst/>
              <a:ahLst/>
              <a:cxnLst/>
              <a:rect r="r" b="b" t="t" l="l"/>
              <a:pathLst>
                <a:path h="175329" w="1407586">
                  <a:moveTo>
                    <a:pt x="55562" y="0"/>
                  </a:moveTo>
                  <a:lnTo>
                    <a:pt x="1352024" y="0"/>
                  </a:lnTo>
                  <a:cubicBezTo>
                    <a:pt x="1382710" y="0"/>
                    <a:pt x="1407586" y="24876"/>
                    <a:pt x="1407586" y="55562"/>
                  </a:cubicBezTo>
                  <a:lnTo>
                    <a:pt x="1407586" y="119767"/>
                  </a:lnTo>
                  <a:cubicBezTo>
                    <a:pt x="1407586" y="150453"/>
                    <a:pt x="1382710" y="175329"/>
                    <a:pt x="1352024" y="175329"/>
                  </a:cubicBezTo>
                  <a:lnTo>
                    <a:pt x="55562" y="175329"/>
                  </a:lnTo>
                  <a:cubicBezTo>
                    <a:pt x="24876" y="175329"/>
                    <a:pt x="0" y="150453"/>
                    <a:pt x="0" y="119767"/>
                  </a:cubicBezTo>
                  <a:lnTo>
                    <a:pt x="0" y="55562"/>
                  </a:lnTo>
                  <a:cubicBezTo>
                    <a:pt x="0" y="24876"/>
                    <a:pt x="24876" y="0"/>
                    <a:pt x="55562" y="0"/>
                  </a:cubicBezTo>
                  <a:close/>
                </a:path>
              </a:pathLst>
            </a:custGeom>
            <a:solidFill>
              <a:srgbClr val="3A577B"/>
            </a:solidFill>
          </p:spPr>
        </p:sp>
        <p:sp>
          <p:nvSpPr>
            <p:cNvPr name="TextBox 4" id="4"/>
            <p:cNvSpPr txBox="true"/>
            <p:nvPr/>
          </p:nvSpPr>
          <p:spPr>
            <a:xfrm>
              <a:off x="0" y="-47625"/>
              <a:ext cx="1407586" cy="222954"/>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3982276" y="5954264"/>
            <a:ext cx="7153904" cy="885162"/>
            <a:chOff x="0" y="0"/>
            <a:chExt cx="1417011" cy="175329"/>
          </a:xfrm>
        </p:grpSpPr>
        <p:sp>
          <p:nvSpPr>
            <p:cNvPr name="Freeform 6" id="6"/>
            <p:cNvSpPr/>
            <p:nvPr/>
          </p:nvSpPr>
          <p:spPr>
            <a:xfrm flipH="false" flipV="false" rot="0">
              <a:off x="0" y="0"/>
              <a:ext cx="1417011" cy="175329"/>
            </a:xfrm>
            <a:custGeom>
              <a:avLst/>
              <a:gdLst/>
              <a:ahLst/>
              <a:cxnLst/>
              <a:rect r="r" b="b" t="t" l="l"/>
              <a:pathLst>
                <a:path h="175329" w="1417011">
                  <a:moveTo>
                    <a:pt x="55192" y="0"/>
                  </a:moveTo>
                  <a:lnTo>
                    <a:pt x="1361819" y="0"/>
                  </a:lnTo>
                  <a:cubicBezTo>
                    <a:pt x="1376457" y="0"/>
                    <a:pt x="1390495" y="5815"/>
                    <a:pt x="1400846" y="16165"/>
                  </a:cubicBezTo>
                  <a:cubicBezTo>
                    <a:pt x="1411196" y="26516"/>
                    <a:pt x="1417011" y="40554"/>
                    <a:pt x="1417011" y="55192"/>
                  </a:cubicBezTo>
                  <a:lnTo>
                    <a:pt x="1417011" y="120137"/>
                  </a:lnTo>
                  <a:cubicBezTo>
                    <a:pt x="1417011" y="150618"/>
                    <a:pt x="1392300" y="175329"/>
                    <a:pt x="1361819" y="175329"/>
                  </a:cubicBezTo>
                  <a:lnTo>
                    <a:pt x="55192" y="175329"/>
                  </a:lnTo>
                  <a:cubicBezTo>
                    <a:pt x="24710" y="175329"/>
                    <a:pt x="0" y="150618"/>
                    <a:pt x="0" y="120137"/>
                  </a:cubicBezTo>
                  <a:lnTo>
                    <a:pt x="0" y="55192"/>
                  </a:lnTo>
                  <a:cubicBezTo>
                    <a:pt x="0" y="24710"/>
                    <a:pt x="24710" y="0"/>
                    <a:pt x="55192" y="0"/>
                  </a:cubicBezTo>
                  <a:close/>
                </a:path>
              </a:pathLst>
            </a:custGeom>
            <a:solidFill>
              <a:srgbClr val="3A577B"/>
            </a:solidFill>
          </p:spPr>
        </p:sp>
        <p:sp>
          <p:nvSpPr>
            <p:cNvPr name="TextBox 7" id="7"/>
            <p:cNvSpPr txBox="true"/>
            <p:nvPr/>
          </p:nvSpPr>
          <p:spPr>
            <a:xfrm>
              <a:off x="0" y="-47625"/>
              <a:ext cx="1417011" cy="222954"/>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4029859" y="3441402"/>
            <a:ext cx="7106322" cy="885162"/>
            <a:chOff x="0" y="0"/>
            <a:chExt cx="1407586" cy="175329"/>
          </a:xfrm>
        </p:grpSpPr>
        <p:sp>
          <p:nvSpPr>
            <p:cNvPr name="Freeform 9" id="9"/>
            <p:cNvSpPr/>
            <p:nvPr/>
          </p:nvSpPr>
          <p:spPr>
            <a:xfrm flipH="false" flipV="false" rot="0">
              <a:off x="0" y="0"/>
              <a:ext cx="1407586" cy="175329"/>
            </a:xfrm>
            <a:custGeom>
              <a:avLst/>
              <a:gdLst/>
              <a:ahLst/>
              <a:cxnLst/>
              <a:rect r="r" b="b" t="t" l="l"/>
              <a:pathLst>
                <a:path h="175329" w="1407586">
                  <a:moveTo>
                    <a:pt x="55562" y="0"/>
                  </a:moveTo>
                  <a:lnTo>
                    <a:pt x="1352024" y="0"/>
                  </a:lnTo>
                  <a:cubicBezTo>
                    <a:pt x="1382710" y="0"/>
                    <a:pt x="1407586" y="24876"/>
                    <a:pt x="1407586" y="55562"/>
                  </a:cubicBezTo>
                  <a:lnTo>
                    <a:pt x="1407586" y="119767"/>
                  </a:lnTo>
                  <a:cubicBezTo>
                    <a:pt x="1407586" y="150453"/>
                    <a:pt x="1382710" y="175329"/>
                    <a:pt x="1352024" y="175329"/>
                  </a:cubicBezTo>
                  <a:lnTo>
                    <a:pt x="55562" y="175329"/>
                  </a:lnTo>
                  <a:cubicBezTo>
                    <a:pt x="24876" y="175329"/>
                    <a:pt x="0" y="150453"/>
                    <a:pt x="0" y="119767"/>
                  </a:cubicBezTo>
                  <a:lnTo>
                    <a:pt x="0" y="55562"/>
                  </a:lnTo>
                  <a:cubicBezTo>
                    <a:pt x="0" y="24876"/>
                    <a:pt x="24876" y="0"/>
                    <a:pt x="55562" y="0"/>
                  </a:cubicBezTo>
                  <a:close/>
                </a:path>
              </a:pathLst>
            </a:custGeom>
            <a:solidFill>
              <a:srgbClr val="3A577B"/>
            </a:solidFill>
          </p:spPr>
        </p:sp>
        <p:sp>
          <p:nvSpPr>
            <p:cNvPr name="TextBox 10" id="10"/>
            <p:cNvSpPr txBox="true"/>
            <p:nvPr/>
          </p:nvSpPr>
          <p:spPr>
            <a:xfrm>
              <a:off x="0" y="-47625"/>
              <a:ext cx="1407586" cy="222954"/>
            </a:xfrm>
            <a:prstGeom prst="rect">
              <a:avLst/>
            </a:prstGeom>
          </p:spPr>
          <p:txBody>
            <a:bodyPr anchor="ctr" rtlCol="false" tIns="50800" lIns="50800" bIns="50800" rIns="50800"/>
            <a:lstStyle/>
            <a:p>
              <a:pPr algn="ctr">
                <a:lnSpc>
                  <a:spcPts val="2800"/>
                </a:lnSpc>
              </a:pPr>
            </a:p>
          </p:txBody>
        </p:sp>
      </p:grpSp>
      <p:sp>
        <p:nvSpPr>
          <p:cNvPr name="Freeform 11" id="11"/>
          <p:cNvSpPr/>
          <p:nvPr/>
        </p:nvSpPr>
        <p:spPr>
          <a:xfrm flipH="false" flipV="false" rot="0">
            <a:off x="2853272" y="3441402"/>
            <a:ext cx="885162" cy="885162"/>
          </a:xfrm>
          <a:custGeom>
            <a:avLst/>
            <a:gdLst/>
            <a:ahLst/>
            <a:cxnLst/>
            <a:rect r="r" b="b" t="t" l="l"/>
            <a:pathLst>
              <a:path h="885162" w="885162">
                <a:moveTo>
                  <a:pt x="0" y="0"/>
                </a:moveTo>
                <a:lnTo>
                  <a:pt x="885162" y="0"/>
                </a:lnTo>
                <a:lnTo>
                  <a:pt x="885162" y="885162"/>
                </a:lnTo>
                <a:lnTo>
                  <a:pt x="0" y="8851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866876" y="4697628"/>
            <a:ext cx="885162" cy="885162"/>
          </a:xfrm>
          <a:custGeom>
            <a:avLst/>
            <a:gdLst/>
            <a:ahLst/>
            <a:cxnLst/>
            <a:rect r="r" b="b" t="t" l="l"/>
            <a:pathLst>
              <a:path h="885162" w="885162">
                <a:moveTo>
                  <a:pt x="0" y="0"/>
                </a:moveTo>
                <a:lnTo>
                  <a:pt x="885162" y="0"/>
                </a:lnTo>
                <a:lnTo>
                  <a:pt x="885162" y="885161"/>
                </a:lnTo>
                <a:lnTo>
                  <a:pt x="0" y="8851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866876" y="5960436"/>
            <a:ext cx="885162" cy="885162"/>
          </a:xfrm>
          <a:custGeom>
            <a:avLst/>
            <a:gdLst/>
            <a:ahLst/>
            <a:cxnLst/>
            <a:rect r="r" b="b" t="t" l="l"/>
            <a:pathLst>
              <a:path h="885162" w="885162">
                <a:moveTo>
                  <a:pt x="0" y="0"/>
                </a:moveTo>
                <a:lnTo>
                  <a:pt x="885162" y="0"/>
                </a:lnTo>
                <a:lnTo>
                  <a:pt x="885162" y="885162"/>
                </a:lnTo>
                <a:lnTo>
                  <a:pt x="0" y="8851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655657" y="1550659"/>
            <a:ext cx="2830687" cy="7707641"/>
            <a:chOff x="0" y="0"/>
            <a:chExt cx="745531" cy="2029996"/>
          </a:xfrm>
        </p:grpSpPr>
        <p:sp>
          <p:nvSpPr>
            <p:cNvPr name="Freeform 15" id="15"/>
            <p:cNvSpPr/>
            <p:nvPr/>
          </p:nvSpPr>
          <p:spPr>
            <a:xfrm flipH="false" flipV="false" rot="0">
              <a:off x="0" y="0"/>
              <a:ext cx="745531" cy="2029996"/>
            </a:xfrm>
            <a:custGeom>
              <a:avLst/>
              <a:gdLst/>
              <a:ahLst/>
              <a:cxnLst/>
              <a:rect r="r" b="b" t="t" l="l"/>
              <a:pathLst>
                <a:path h="2029996" w="745531">
                  <a:moveTo>
                    <a:pt x="0" y="0"/>
                  </a:moveTo>
                  <a:lnTo>
                    <a:pt x="745531" y="0"/>
                  </a:lnTo>
                  <a:lnTo>
                    <a:pt x="745531" y="2029996"/>
                  </a:lnTo>
                  <a:lnTo>
                    <a:pt x="0" y="2029996"/>
                  </a:lnTo>
                  <a:close/>
                </a:path>
              </a:pathLst>
            </a:custGeom>
            <a:solidFill>
              <a:srgbClr val="E1EDFC"/>
            </a:solidFill>
          </p:spPr>
        </p:sp>
        <p:sp>
          <p:nvSpPr>
            <p:cNvPr name="TextBox 16" id="16"/>
            <p:cNvSpPr txBox="true"/>
            <p:nvPr/>
          </p:nvSpPr>
          <p:spPr>
            <a:xfrm>
              <a:off x="0" y="-47625"/>
              <a:ext cx="745531" cy="2077621"/>
            </a:xfrm>
            <a:prstGeom prst="rect">
              <a:avLst/>
            </a:prstGeom>
          </p:spPr>
          <p:txBody>
            <a:bodyPr anchor="ctr" rtlCol="false" tIns="50800" lIns="50800" bIns="50800" rIns="50800"/>
            <a:lstStyle/>
            <a:p>
              <a:pPr algn="ctr">
                <a:lnSpc>
                  <a:spcPts val="2800"/>
                </a:lnSpc>
              </a:pPr>
            </a:p>
          </p:txBody>
        </p:sp>
      </p:grpSp>
      <p:sp>
        <p:nvSpPr>
          <p:cNvPr name="Freeform 17" id="17"/>
          <p:cNvSpPr/>
          <p:nvPr/>
        </p:nvSpPr>
        <p:spPr>
          <a:xfrm flipH="false" flipV="false" rot="0">
            <a:off x="12367814" y="-1205189"/>
            <a:ext cx="3691868" cy="3691868"/>
          </a:xfrm>
          <a:custGeom>
            <a:avLst/>
            <a:gdLst/>
            <a:ahLst/>
            <a:cxnLst/>
            <a:rect r="r" b="b" t="t" l="l"/>
            <a:pathLst>
              <a:path h="3691868" w="3691868">
                <a:moveTo>
                  <a:pt x="0" y="0"/>
                </a:moveTo>
                <a:lnTo>
                  <a:pt x="3691867" y="0"/>
                </a:lnTo>
                <a:lnTo>
                  <a:pt x="3691867" y="3691868"/>
                </a:lnTo>
                <a:lnTo>
                  <a:pt x="0" y="3691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4530784" y="4860576"/>
            <a:ext cx="6104471" cy="502115"/>
          </a:xfrm>
          <a:prstGeom prst="rect">
            <a:avLst/>
          </a:prstGeom>
        </p:spPr>
        <p:txBody>
          <a:bodyPr anchor="t" rtlCol="false" tIns="0" lIns="0" bIns="0" rIns="0">
            <a:spAutoFit/>
          </a:bodyPr>
          <a:lstStyle/>
          <a:p>
            <a:pPr algn="ctr" marL="0" indent="0" lvl="0">
              <a:lnSpc>
                <a:spcPts val="4095"/>
              </a:lnSpc>
              <a:spcBef>
                <a:spcPct val="0"/>
              </a:spcBef>
            </a:pPr>
            <a:r>
              <a:rPr lang="en-US" b="true" sz="2925">
                <a:solidFill>
                  <a:srgbClr val="FFFFFF"/>
                </a:solidFill>
                <a:latin typeface="Aileron Ultra-Bold"/>
                <a:ea typeface="Aileron Ultra-Bold"/>
                <a:cs typeface="Aileron Ultra-Bold"/>
                <a:sym typeface="Aileron Ultra-Bold"/>
              </a:rPr>
              <a:t>Các bước phân tích </a:t>
            </a:r>
          </a:p>
        </p:txBody>
      </p:sp>
      <p:sp>
        <p:nvSpPr>
          <p:cNvPr name="TextBox 19" id="19"/>
          <p:cNvSpPr txBox="true"/>
          <p:nvPr/>
        </p:nvSpPr>
        <p:spPr>
          <a:xfrm rot="0">
            <a:off x="4441600" y="6123385"/>
            <a:ext cx="6104471" cy="502115"/>
          </a:xfrm>
          <a:prstGeom prst="rect">
            <a:avLst/>
          </a:prstGeom>
        </p:spPr>
        <p:txBody>
          <a:bodyPr anchor="t" rtlCol="false" tIns="0" lIns="0" bIns="0" rIns="0">
            <a:spAutoFit/>
          </a:bodyPr>
          <a:lstStyle/>
          <a:p>
            <a:pPr algn="ctr" marL="0" indent="0" lvl="0">
              <a:lnSpc>
                <a:spcPts val="4095"/>
              </a:lnSpc>
              <a:spcBef>
                <a:spcPct val="0"/>
              </a:spcBef>
            </a:pPr>
            <a:r>
              <a:rPr lang="en-US" b="true" sz="2925">
                <a:solidFill>
                  <a:srgbClr val="FFFFFF"/>
                </a:solidFill>
                <a:latin typeface="Aileron Ultra-Bold"/>
                <a:ea typeface="Aileron Ultra-Bold"/>
                <a:cs typeface="Aileron Ultra-Bold"/>
                <a:sym typeface="Aileron Ultra-Bold"/>
              </a:rPr>
              <a:t>Kết luận</a:t>
            </a:r>
          </a:p>
        </p:txBody>
      </p:sp>
      <p:sp>
        <p:nvSpPr>
          <p:cNvPr name="TextBox 20" id="20"/>
          <p:cNvSpPr txBox="true"/>
          <p:nvPr/>
        </p:nvSpPr>
        <p:spPr>
          <a:xfrm rot="0">
            <a:off x="5032036" y="3606420"/>
            <a:ext cx="4923600" cy="502115"/>
          </a:xfrm>
          <a:prstGeom prst="rect">
            <a:avLst/>
          </a:prstGeom>
        </p:spPr>
        <p:txBody>
          <a:bodyPr anchor="t" rtlCol="false" tIns="0" lIns="0" bIns="0" rIns="0">
            <a:spAutoFit/>
          </a:bodyPr>
          <a:lstStyle/>
          <a:p>
            <a:pPr algn="ctr">
              <a:lnSpc>
                <a:spcPts val="4095"/>
              </a:lnSpc>
            </a:pPr>
            <a:r>
              <a:rPr lang="en-US" sz="2925" b="true">
                <a:solidFill>
                  <a:srgbClr val="FFFFFF"/>
                </a:solidFill>
                <a:latin typeface="Aileron Ultra-Bold"/>
                <a:ea typeface="Aileron Ultra-Bold"/>
                <a:cs typeface="Aileron Ultra-Bold"/>
                <a:sym typeface="Aileron Ultra-Bold"/>
              </a:rPr>
              <a:t>Mục tiêu của câu hỏi</a:t>
            </a:r>
          </a:p>
        </p:txBody>
      </p:sp>
      <p:sp>
        <p:nvSpPr>
          <p:cNvPr name="Freeform 21" id="21"/>
          <p:cNvSpPr/>
          <p:nvPr/>
        </p:nvSpPr>
        <p:spPr>
          <a:xfrm flipH="false" flipV="false" rot="0">
            <a:off x="415470" y="7167244"/>
            <a:ext cx="1226460" cy="379088"/>
          </a:xfrm>
          <a:custGeom>
            <a:avLst/>
            <a:gdLst/>
            <a:ahLst/>
            <a:cxnLst/>
            <a:rect r="r" b="b" t="t" l="l"/>
            <a:pathLst>
              <a:path h="379088" w="1226460">
                <a:moveTo>
                  <a:pt x="0" y="0"/>
                </a:moveTo>
                <a:lnTo>
                  <a:pt x="1226460" y="0"/>
                </a:lnTo>
                <a:lnTo>
                  <a:pt x="1226460" y="379088"/>
                </a:lnTo>
                <a:lnTo>
                  <a:pt x="0" y="379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1136180" y="261657"/>
            <a:ext cx="1226460" cy="379088"/>
          </a:xfrm>
          <a:custGeom>
            <a:avLst/>
            <a:gdLst/>
            <a:ahLst/>
            <a:cxnLst/>
            <a:rect r="r" b="b" t="t" l="l"/>
            <a:pathLst>
              <a:path h="379088" w="1226460">
                <a:moveTo>
                  <a:pt x="0" y="0"/>
                </a:moveTo>
                <a:lnTo>
                  <a:pt x="1226460" y="0"/>
                </a:lnTo>
                <a:lnTo>
                  <a:pt x="1226460" y="379088"/>
                </a:lnTo>
                <a:lnTo>
                  <a:pt x="0" y="379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3037897" y="593120"/>
            <a:ext cx="13835479" cy="1109345"/>
          </a:xfrm>
          <a:prstGeom prst="rect">
            <a:avLst/>
          </a:prstGeom>
        </p:spPr>
        <p:txBody>
          <a:bodyPr anchor="t" rtlCol="false" tIns="0" lIns="0" bIns="0" rIns="0">
            <a:spAutoFit/>
          </a:bodyPr>
          <a:lstStyle/>
          <a:p>
            <a:pPr algn="l">
              <a:lnSpc>
                <a:spcPts val="8889"/>
              </a:lnSpc>
            </a:pPr>
            <a:r>
              <a:rPr lang="en-US" sz="6999" b="true">
                <a:solidFill>
                  <a:srgbClr val="0E2F5F"/>
                </a:solidFill>
                <a:latin typeface="Noto Sans Bold"/>
                <a:ea typeface="Noto Sans Bold"/>
                <a:cs typeface="Noto Sans Bold"/>
                <a:sym typeface="Noto Sans Bold"/>
              </a:rPr>
              <a:t>Đặt Những Câu Hỏi Có Ý Nghĩa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854368" y="586492"/>
            <a:ext cx="14982592" cy="2884170"/>
          </a:xfrm>
          <a:prstGeom prst="rect">
            <a:avLst/>
          </a:prstGeom>
        </p:spPr>
        <p:txBody>
          <a:bodyPr anchor="t" rtlCol="false" tIns="0" lIns="0" bIns="0" rIns="0">
            <a:spAutoFit/>
          </a:bodyPr>
          <a:lstStyle/>
          <a:p>
            <a:pPr algn="l">
              <a:lnSpc>
                <a:spcPts val="5715"/>
              </a:lnSpc>
            </a:pPr>
            <a:r>
              <a:rPr lang="en-US" sz="4500" b="true">
                <a:solidFill>
                  <a:srgbClr val="0E2F5F"/>
                </a:solidFill>
                <a:latin typeface="Noto Sans Bold"/>
                <a:ea typeface="Noto Sans Bold"/>
                <a:cs typeface="Noto Sans Bold"/>
                <a:sym typeface="Noto Sans Bold"/>
              </a:rPr>
              <a:t>Câu hỏi 1: Mức thu nhập có thực sự là yếu tố quan trọng dẫn đến quyết định nghỉ việc không?</a:t>
            </a:r>
          </a:p>
          <a:p>
            <a:pPr algn="l">
              <a:lnSpc>
                <a:spcPts val="5715"/>
              </a:lnSpc>
            </a:pPr>
          </a:p>
          <a:p>
            <a:pPr algn="l" marL="0" indent="0" lvl="0">
              <a:lnSpc>
                <a:spcPts val="5715"/>
              </a:lnSpc>
              <a:spcBef>
                <a:spcPct val="0"/>
              </a:spcBef>
            </a:pPr>
          </a:p>
        </p:txBody>
      </p:sp>
      <p:sp>
        <p:nvSpPr>
          <p:cNvPr name="TextBox 10" id="10"/>
          <p:cNvSpPr txBox="true"/>
          <p:nvPr/>
        </p:nvSpPr>
        <p:spPr>
          <a:xfrm rot="0">
            <a:off x="2029613" y="3376733"/>
            <a:ext cx="6315201" cy="5919667"/>
          </a:xfrm>
          <a:prstGeom prst="rect">
            <a:avLst/>
          </a:prstGeom>
        </p:spPr>
        <p:txBody>
          <a:bodyPr anchor="t" rtlCol="false" tIns="0" lIns="0" bIns="0" rIns="0">
            <a:spAutoFit/>
          </a:bodyPr>
          <a:lstStyle/>
          <a:p>
            <a:pPr algn="just">
              <a:lnSpc>
                <a:spcPts val="3944"/>
              </a:lnSpc>
            </a:pPr>
            <a:r>
              <a:rPr lang="en-US" sz="2817" b="true">
                <a:solidFill>
                  <a:srgbClr val="021828"/>
                </a:solidFill>
                <a:latin typeface="Noto Sans Bold"/>
                <a:ea typeface="Noto Sans Bold"/>
                <a:cs typeface="Noto Sans Bold"/>
                <a:sym typeface="Noto Sans Bold"/>
              </a:rPr>
              <a:t>Mục tiêu:</a:t>
            </a:r>
          </a:p>
          <a:p>
            <a:pPr algn="just">
              <a:lnSpc>
                <a:spcPts val="3944"/>
              </a:lnSpc>
            </a:pPr>
            <a:r>
              <a:rPr lang="en-US" sz="2817" b="true">
                <a:solidFill>
                  <a:srgbClr val="021828"/>
                </a:solidFill>
                <a:latin typeface="Noto Sans Bold"/>
                <a:ea typeface="Noto Sans Bold"/>
                <a:cs typeface="Noto Sans Bold"/>
                <a:sym typeface="Noto Sans Bold"/>
              </a:rPr>
              <a:t>- Giúp tổ chức hiểu rõ hơn về vai trò của thu nhập trong việc giữ chân nhân viên, từ đó cải thiện chính sách lương thưởng và điều kiện làm việc.</a:t>
            </a:r>
          </a:p>
          <a:p>
            <a:pPr algn="just">
              <a:lnSpc>
                <a:spcPts val="3944"/>
              </a:lnSpc>
            </a:pPr>
            <a:r>
              <a:rPr lang="en-US" sz="2817" b="true">
                <a:solidFill>
                  <a:srgbClr val="021828"/>
                </a:solidFill>
                <a:latin typeface="Noto Sans Bold"/>
                <a:ea typeface="Noto Sans Bold"/>
                <a:cs typeface="Noto Sans Bold"/>
                <a:sym typeface="Noto Sans Bold"/>
              </a:rPr>
              <a:t>- Giúp tổ chức hiểu sâu hơn về các yếu tố ảnh hưởng đến sự gắn bó của nhân viên, từ đó xây dựng chiến lược nhân sự hiệu quả hơn.</a:t>
            </a:r>
          </a:p>
          <a:p>
            <a:pPr algn="just">
              <a:lnSpc>
                <a:spcPts val="3944"/>
              </a:lnSpc>
            </a:pPr>
          </a:p>
          <a:p>
            <a:pPr algn="just" marL="0" indent="0" lvl="0">
              <a:lnSpc>
                <a:spcPts val="3944"/>
              </a:lnSpc>
              <a:spcBef>
                <a:spcPct val="0"/>
              </a:spcBef>
            </a:pPr>
          </a:p>
        </p:txBody>
      </p:sp>
      <p:sp>
        <p:nvSpPr>
          <p:cNvPr name="Freeform 11" id="11"/>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9140038" y="3376733"/>
            <a:ext cx="8119262" cy="6910267"/>
          </a:xfrm>
          <a:prstGeom prst="rect">
            <a:avLst/>
          </a:prstGeom>
        </p:spPr>
        <p:txBody>
          <a:bodyPr anchor="t" rtlCol="false" tIns="0" lIns="0" bIns="0" rIns="0">
            <a:spAutoFit/>
          </a:bodyPr>
          <a:lstStyle/>
          <a:p>
            <a:pPr algn="just">
              <a:lnSpc>
                <a:spcPts val="3944"/>
              </a:lnSpc>
            </a:pPr>
            <a:r>
              <a:rPr lang="en-US" sz="2817" b="true">
                <a:solidFill>
                  <a:srgbClr val="021828"/>
                </a:solidFill>
                <a:latin typeface="Noto Sans Bold"/>
                <a:ea typeface="Noto Sans Bold"/>
                <a:cs typeface="Noto Sans Bold"/>
                <a:sym typeface="Noto Sans Bold"/>
              </a:rPr>
              <a:t>Các bước phân tích:</a:t>
            </a:r>
          </a:p>
          <a:p>
            <a:pPr algn="just">
              <a:lnSpc>
                <a:spcPts val="3944"/>
              </a:lnSpc>
            </a:pPr>
            <a:r>
              <a:rPr lang="en-US" sz="2817" b="true">
                <a:solidFill>
                  <a:srgbClr val="021828"/>
                </a:solidFill>
                <a:latin typeface="Noto Sans Bold"/>
                <a:ea typeface="Noto Sans Bold"/>
                <a:cs typeface="Noto Sans Bold"/>
                <a:sym typeface="Noto Sans Bold"/>
              </a:rPr>
              <a:t>- Trung bình thu nhập theo trạng thái nghỉ việc.</a:t>
            </a:r>
          </a:p>
          <a:p>
            <a:pPr algn="just">
              <a:lnSpc>
                <a:spcPts val="3944"/>
              </a:lnSpc>
            </a:pPr>
            <a:r>
              <a:rPr lang="en-US" sz="2817" b="true">
                <a:solidFill>
                  <a:srgbClr val="021828"/>
                </a:solidFill>
                <a:latin typeface="Noto Sans Bold"/>
                <a:ea typeface="Noto Sans Bold"/>
                <a:cs typeface="Noto Sans Bold"/>
                <a:sym typeface="Noto Sans Bold"/>
              </a:rPr>
              <a:t>- Trung bình thu nhập hàng tháng giữa nhóm nhân viên đã nghỉ việc và nhóm nhân viên không nghỉ việc theo từng mức độ hài lòng trong công việc.</a:t>
            </a:r>
          </a:p>
          <a:p>
            <a:pPr algn="just">
              <a:lnSpc>
                <a:spcPts val="3944"/>
              </a:lnSpc>
            </a:pPr>
            <a:r>
              <a:rPr lang="en-US" sz="2817" b="true">
                <a:solidFill>
                  <a:srgbClr val="021828"/>
                </a:solidFill>
                <a:latin typeface="Noto Sans Bold"/>
                <a:ea typeface="Noto Sans Bold"/>
                <a:cs typeface="Noto Sans Bold"/>
                <a:sym typeface="Noto Sans Bold"/>
              </a:rPr>
              <a:t>- Chênh lệch về thu nhập trung bình hàng tháng giữa nhóm nhân viên đã nghỉ việc và nhóm nhân viên không nghỉ việc theo từng vai trò công việc.</a:t>
            </a:r>
          </a:p>
          <a:p>
            <a:pPr algn="just">
              <a:lnSpc>
                <a:spcPts val="3944"/>
              </a:lnSpc>
            </a:pPr>
          </a:p>
          <a:p>
            <a:pPr algn="just">
              <a:lnSpc>
                <a:spcPts val="3944"/>
              </a:lnSpc>
            </a:pPr>
          </a:p>
          <a:p>
            <a:pPr algn="just" marL="0" indent="0" lvl="0">
              <a:lnSpc>
                <a:spcPts val="3944"/>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216" y="1028700"/>
            <a:ext cx="3353620" cy="8229600"/>
            <a:chOff x="0" y="0"/>
            <a:chExt cx="883258" cy="2167467"/>
          </a:xfrm>
        </p:grpSpPr>
        <p:sp>
          <p:nvSpPr>
            <p:cNvPr name="Freeform 3" id="3"/>
            <p:cNvSpPr/>
            <p:nvPr/>
          </p:nvSpPr>
          <p:spPr>
            <a:xfrm flipH="false" flipV="false" rot="0">
              <a:off x="0" y="0"/>
              <a:ext cx="883258" cy="2167467"/>
            </a:xfrm>
            <a:custGeom>
              <a:avLst/>
              <a:gdLst/>
              <a:ahLst/>
              <a:cxnLst/>
              <a:rect r="r" b="b" t="t" l="l"/>
              <a:pathLst>
                <a:path h="2167467" w="883258">
                  <a:moveTo>
                    <a:pt x="136203" y="0"/>
                  </a:moveTo>
                  <a:lnTo>
                    <a:pt x="747055" y="0"/>
                  </a:lnTo>
                  <a:cubicBezTo>
                    <a:pt x="822278" y="0"/>
                    <a:pt x="883258" y="60980"/>
                    <a:pt x="883258" y="136203"/>
                  </a:cubicBezTo>
                  <a:lnTo>
                    <a:pt x="883258" y="2031264"/>
                  </a:lnTo>
                  <a:cubicBezTo>
                    <a:pt x="883258" y="2106487"/>
                    <a:pt x="822278" y="2167467"/>
                    <a:pt x="747055" y="2167467"/>
                  </a:cubicBezTo>
                  <a:lnTo>
                    <a:pt x="136203" y="2167467"/>
                  </a:lnTo>
                  <a:cubicBezTo>
                    <a:pt x="100080" y="2167467"/>
                    <a:pt x="65436" y="2153117"/>
                    <a:pt x="39893" y="2127574"/>
                  </a:cubicBezTo>
                  <a:cubicBezTo>
                    <a:pt x="14350" y="2102031"/>
                    <a:pt x="0" y="2067387"/>
                    <a:pt x="0" y="2031264"/>
                  </a:cubicBezTo>
                  <a:lnTo>
                    <a:pt x="0" y="136203"/>
                  </a:lnTo>
                  <a:cubicBezTo>
                    <a:pt x="0" y="100080"/>
                    <a:pt x="14350" y="65436"/>
                    <a:pt x="39893" y="39893"/>
                  </a:cubicBezTo>
                  <a:cubicBezTo>
                    <a:pt x="65436" y="14350"/>
                    <a:pt x="100080" y="0"/>
                    <a:pt x="136203" y="0"/>
                  </a:cubicBezTo>
                  <a:close/>
                </a:path>
              </a:pathLst>
            </a:custGeom>
            <a:solidFill>
              <a:srgbClr val="E1EDFC"/>
            </a:solidFill>
            <a:ln cap="rnd">
              <a:noFill/>
              <a:prstDash val="solid"/>
              <a:round/>
            </a:ln>
          </p:spPr>
        </p:sp>
        <p:sp>
          <p:nvSpPr>
            <p:cNvPr name="TextBox 4" id="4"/>
            <p:cNvSpPr txBox="true"/>
            <p:nvPr/>
          </p:nvSpPr>
          <p:spPr>
            <a:xfrm>
              <a:off x="0" y="-47625"/>
              <a:ext cx="883258" cy="2215092"/>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5" id="5"/>
          <p:cNvGrpSpPr/>
          <p:nvPr/>
        </p:nvGrpSpPr>
        <p:grpSpPr>
          <a:xfrm rot="0">
            <a:off x="868709" y="1028700"/>
            <a:ext cx="1496945" cy="14969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204751" y="1358520"/>
            <a:ext cx="824861" cy="837306"/>
          </a:xfrm>
          <a:custGeom>
            <a:avLst/>
            <a:gdLst/>
            <a:ahLst/>
            <a:cxnLst/>
            <a:rect r="r" b="b" t="t" l="l"/>
            <a:pathLst>
              <a:path h="837306" w="824861">
                <a:moveTo>
                  <a:pt x="0" y="0"/>
                </a:moveTo>
                <a:lnTo>
                  <a:pt x="824862" y="0"/>
                </a:lnTo>
                <a:lnTo>
                  <a:pt x="824862" y="837306"/>
                </a:lnTo>
                <a:lnTo>
                  <a:pt x="0" y="837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05" y="7567140"/>
            <a:ext cx="1230927" cy="1230927"/>
          </a:xfrm>
          <a:custGeom>
            <a:avLst/>
            <a:gdLst/>
            <a:ahLst/>
            <a:cxnLst/>
            <a:rect r="r" b="b" t="t" l="l"/>
            <a:pathLst>
              <a:path h="1230927" w="1230927">
                <a:moveTo>
                  <a:pt x="0" y="0"/>
                </a:moveTo>
                <a:lnTo>
                  <a:pt x="1230926" y="0"/>
                </a:lnTo>
                <a:lnTo>
                  <a:pt x="1230926" y="1230927"/>
                </a:lnTo>
                <a:lnTo>
                  <a:pt x="0" y="1230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638410" y="2425104"/>
            <a:ext cx="7325645" cy="5757499"/>
          </a:xfrm>
          <a:custGeom>
            <a:avLst/>
            <a:gdLst/>
            <a:ahLst/>
            <a:cxnLst/>
            <a:rect r="r" b="b" t="t" l="l"/>
            <a:pathLst>
              <a:path h="5757499" w="7325645">
                <a:moveTo>
                  <a:pt x="0" y="0"/>
                </a:moveTo>
                <a:lnTo>
                  <a:pt x="7325645" y="0"/>
                </a:lnTo>
                <a:lnTo>
                  <a:pt x="7325645" y="5757499"/>
                </a:lnTo>
                <a:lnTo>
                  <a:pt x="0" y="5757499"/>
                </a:lnTo>
                <a:lnTo>
                  <a:pt x="0" y="0"/>
                </a:lnTo>
                <a:close/>
              </a:path>
            </a:pathLst>
          </a:custGeom>
          <a:blipFill>
            <a:blip r:embed="rId6"/>
            <a:stretch>
              <a:fillRect l="0" t="0" r="0" b="0"/>
            </a:stretch>
          </a:blipFill>
        </p:spPr>
      </p:sp>
      <p:sp>
        <p:nvSpPr>
          <p:cNvPr name="TextBox 11" id="11"/>
          <p:cNvSpPr txBox="true"/>
          <p:nvPr/>
        </p:nvSpPr>
        <p:spPr>
          <a:xfrm rot="0">
            <a:off x="2854368" y="586492"/>
            <a:ext cx="14982592" cy="2884170"/>
          </a:xfrm>
          <a:prstGeom prst="rect">
            <a:avLst/>
          </a:prstGeom>
        </p:spPr>
        <p:txBody>
          <a:bodyPr anchor="t" rtlCol="false" tIns="0" lIns="0" bIns="0" rIns="0">
            <a:spAutoFit/>
          </a:bodyPr>
          <a:lstStyle/>
          <a:p>
            <a:pPr algn="l">
              <a:lnSpc>
                <a:spcPts val="5715"/>
              </a:lnSpc>
            </a:pPr>
            <a:r>
              <a:rPr lang="en-US" sz="4500" b="true">
                <a:solidFill>
                  <a:srgbClr val="0E2F5F"/>
                </a:solidFill>
                <a:latin typeface="Noto Sans Bold"/>
                <a:ea typeface="Noto Sans Bold"/>
                <a:cs typeface="Noto Sans Bold"/>
                <a:sym typeface="Noto Sans Bold"/>
              </a:rPr>
              <a:t>Câu hỏi 1: Mức thu nhập có thực sự là yếu tố quan trọng dẫn đến quyết định nghỉ việc không?</a:t>
            </a:r>
          </a:p>
          <a:p>
            <a:pPr algn="l">
              <a:lnSpc>
                <a:spcPts val="5715"/>
              </a:lnSpc>
            </a:pPr>
          </a:p>
          <a:p>
            <a:pPr algn="l" marL="0" indent="0" lvl="0">
              <a:lnSpc>
                <a:spcPts val="5715"/>
              </a:lnSpc>
              <a:spcBef>
                <a:spcPct val="0"/>
              </a:spcBef>
            </a:pPr>
          </a:p>
        </p:txBody>
      </p:sp>
      <p:sp>
        <p:nvSpPr>
          <p:cNvPr name="TextBox 12" id="12"/>
          <p:cNvSpPr txBox="true"/>
          <p:nvPr/>
        </p:nvSpPr>
        <p:spPr>
          <a:xfrm rot="0">
            <a:off x="6056913" y="8539038"/>
            <a:ext cx="6907141" cy="719262"/>
          </a:xfrm>
          <a:prstGeom prst="rect">
            <a:avLst/>
          </a:prstGeom>
        </p:spPr>
        <p:txBody>
          <a:bodyPr anchor="t" rtlCol="false" tIns="0" lIns="0" bIns="0" rIns="0">
            <a:spAutoFit/>
          </a:bodyPr>
          <a:lstStyle/>
          <a:p>
            <a:pPr algn="just" marL="0" indent="0" lvl="0">
              <a:lnSpc>
                <a:spcPts val="2880"/>
              </a:lnSpc>
              <a:spcBef>
                <a:spcPct val="0"/>
              </a:spcBef>
            </a:pPr>
            <a:r>
              <a:rPr lang="en-US" b="true" sz="2057">
                <a:solidFill>
                  <a:srgbClr val="021828"/>
                </a:solidFill>
                <a:latin typeface="Aileron Bold"/>
                <a:ea typeface="Aileron Bold"/>
                <a:cs typeface="Aileron Bold"/>
                <a:sym typeface="Aileron Bold"/>
              </a:rPr>
              <a:t>Thu nhập trung bình của nhân viên đã nghỉ việc thấp hơn đáng kể so với nhân viên không nghỉ việc.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DAGZL6enuz8</dc:identifier>
  <dcterms:modified xsi:type="dcterms:W3CDTF">2011-08-01T06:04:30Z</dcterms:modified>
  <cp:revision>1</cp:revision>
  <dc:title>Lập trình Khoa học dữ liệu</dc:title>
</cp:coreProperties>
</file>