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67" r:id="rId3"/>
    <p:sldId id="269" r:id="rId4"/>
    <p:sldId id="270" r:id="rId5"/>
    <p:sldId id="260" r:id="rId6"/>
    <p:sldId id="275" r:id="rId7"/>
    <p:sldId id="257" r:id="rId8"/>
    <p:sldId id="266" r:id="rId9"/>
    <p:sldId id="258" r:id="rId10"/>
    <p:sldId id="277" r:id="rId11"/>
    <p:sldId id="288" r:id="rId12"/>
    <p:sldId id="278" r:id="rId13"/>
    <p:sldId id="276" r:id="rId14"/>
    <p:sldId id="280" r:id="rId15"/>
    <p:sldId id="286" r:id="rId16"/>
    <p:sldId id="279" r:id="rId17"/>
    <p:sldId id="290" r:id="rId18"/>
    <p:sldId id="289" r:id="rId19"/>
    <p:sldId id="283" r:id="rId20"/>
    <p:sldId id="291" r:id="rId21"/>
    <p:sldId id="282" r:id="rId22"/>
    <p:sldId id="259" r:id="rId23"/>
    <p:sldId id="261" r:id="rId24"/>
    <p:sldId id="273" r:id="rId25"/>
    <p:sldId id="274" r:id="rId26"/>
    <p:sldId id="285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7BD7"/>
    <a:srgbClr val="FFA1A1"/>
    <a:srgbClr val="9855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36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4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1164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590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5673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749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541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2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68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78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33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24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65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19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65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20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08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1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20.png"/><Relationship Id="rId18" Type="http://schemas.openxmlformats.org/officeDocument/2006/relationships/image" Target="../media/image230.png"/><Relationship Id="rId3" Type="http://schemas.openxmlformats.org/officeDocument/2006/relationships/tags" Target="../tags/tag9.xml"/><Relationship Id="rId7" Type="http://schemas.openxmlformats.org/officeDocument/2006/relationships/image" Target="../media/image16.png"/><Relationship Id="rId12" Type="http://schemas.openxmlformats.org/officeDocument/2006/relationships/image" Target="../media/image17.svg"/><Relationship Id="rId17" Type="http://schemas.openxmlformats.org/officeDocument/2006/relationships/image" Target="../media/image220.png"/><Relationship Id="rId2" Type="http://schemas.openxmlformats.org/officeDocument/2006/relationships/tags" Target="../tags/tag8.xml"/><Relationship Id="rId16" Type="http://schemas.openxmlformats.org/officeDocument/2006/relationships/image" Target="../media/image210.png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9.png"/><Relationship Id="rId5" Type="http://schemas.openxmlformats.org/officeDocument/2006/relationships/tags" Target="../tags/tag11.xml"/><Relationship Id="rId15" Type="http://schemas.openxmlformats.org/officeDocument/2006/relationships/image" Target="../media/image22.png"/><Relationship Id="rId10" Type="http://schemas.openxmlformats.org/officeDocument/2006/relationships/image" Target="../media/image18.png"/><Relationship Id="rId19" Type="http://schemas.openxmlformats.org/officeDocument/2006/relationships/image" Target="../media/image240.png"/><Relationship Id="rId4" Type="http://schemas.openxmlformats.org/officeDocument/2006/relationships/tags" Target="../tags/tag10.xml"/><Relationship Id="rId9" Type="http://schemas.openxmlformats.org/officeDocument/2006/relationships/image" Target="../media/image17.png"/><Relationship Id="rId1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14.xml"/><Relationship Id="rId7" Type="http://schemas.openxmlformats.org/officeDocument/2006/relationships/image" Target="../media/image120.png"/><Relationship Id="rId12" Type="http://schemas.openxmlformats.org/officeDocument/2006/relationships/image" Target="../media/image27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6.png"/><Relationship Id="rId5" Type="http://schemas.openxmlformats.org/officeDocument/2006/relationships/tags" Target="../tags/tag16.xml"/><Relationship Id="rId10" Type="http://schemas.openxmlformats.org/officeDocument/2006/relationships/image" Target="../media/image25.png"/><Relationship Id="rId4" Type="http://schemas.openxmlformats.org/officeDocument/2006/relationships/tags" Target="../tags/tag15.xml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18" Type="http://schemas.openxmlformats.org/officeDocument/2006/relationships/image" Target="../media/image34.png"/><Relationship Id="rId3" Type="http://schemas.openxmlformats.org/officeDocument/2006/relationships/tags" Target="../tags/tag19.xml"/><Relationship Id="rId21" Type="http://schemas.openxmlformats.org/officeDocument/2006/relationships/image" Target="../media/image37.png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7.svg"/><Relationship Id="rId17" Type="http://schemas.openxmlformats.org/officeDocument/2006/relationships/image" Target="../media/image33.png"/><Relationship Id="rId2" Type="http://schemas.openxmlformats.org/officeDocument/2006/relationships/tags" Target="../tags/tag18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19.png"/><Relationship Id="rId24" Type="http://schemas.openxmlformats.org/officeDocument/2006/relationships/image" Target="../media/image29.png"/><Relationship Id="rId5" Type="http://schemas.openxmlformats.org/officeDocument/2006/relationships/tags" Target="../tags/tag21.xml"/><Relationship Id="rId15" Type="http://schemas.openxmlformats.org/officeDocument/2006/relationships/image" Target="../media/image22.png"/><Relationship Id="rId23" Type="http://schemas.openxmlformats.org/officeDocument/2006/relationships/image" Target="../media/image39.png"/><Relationship Id="rId10" Type="http://schemas.openxmlformats.org/officeDocument/2006/relationships/image" Target="../media/image28.png"/><Relationship Id="rId19" Type="http://schemas.openxmlformats.org/officeDocument/2006/relationships/image" Target="../media/image35.png"/><Relationship Id="rId4" Type="http://schemas.openxmlformats.org/officeDocument/2006/relationships/tags" Target="../tags/tag20.xml"/><Relationship Id="rId9" Type="http://schemas.openxmlformats.org/officeDocument/2006/relationships/image" Target="../media/image13.svg"/><Relationship Id="rId14" Type="http://schemas.openxmlformats.org/officeDocument/2006/relationships/image" Target="../media/image21.png"/><Relationship Id="rId22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image" Target="../media/image28.png"/><Relationship Id="rId18" Type="http://schemas.openxmlformats.org/officeDocument/2006/relationships/image" Target="../media/image22.png"/><Relationship Id="rId26" Type="http://schemas.openxmlformats.org/officeDocument/2006/relationships/image" Target="../media/image52.png"/><Relationship Id="rId3" Type="http://schemas.openxmlformats.org/officeDocument/2006/relationships/tags" Target="../tags/tag28.xml"/><Relationship Id="rId21" Type="http://schemas.openxmlformats.org/officeDocument/2006/relationships/image" Target="../media/image47.png"/><Relationship Id="rId7" Type="http://schemas.openxmlformats.org/officeDocument/2006/relationships/tags" Target="../tags/tag32.xml"/><Relationship Id="rId12" Type="http://schemas.openxmlformats.org/officeDocument/2006/relationships/image" Target="../media/image13.svg"/><Relationship Id="rId17" Type="http://schemas.openxmlformats.org/officeDocument/2006/relationships/image" Target="../media/image21.png"/><Relationship Id="rId25" Type="http://schemas.openxmlformats.org/officeDocument/2006/relationships/image" Target="../media/image51.png"/><Relationship Id="rId2" Type="http://schemas.openxmlformats.org/officeDocument/2006/relationships/tags" Target="../tags/tag27.xml"/><Relationship Id="rId16" Type="http://schemas.openxmlformats.org/officeDocument/2006/relationships/image" Target="../media/image20.png"/><Relationship Id="rId20" Type="http://schemas.openxmlformats.org/officeDocument/2006/relationships/image" Target="../media/image46.png"/><Relationship Id="rId29" Type="http://schemas.openxmlformats.org/officeDocument/2006/relationships/image" Target="../media/image44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16.png"/><Relationship Id="rId24" Type="http://schemas.openxmlformats.org/officeDocument/2006/relationships/image" Target="../media/image50.png"/><Relationship Id="rId5" Type="http://schemas.openxmlformats.org/officeDocument/2006/relationships/tags" Target="../tags/tag30.xml"/><Relationship Id="rId15" Type="http://schemas.openxmlformats.org/officeDocument/2006/relationships/image" Target="../media/image17.svg"/><Relationship Id="rId23" Type="http://schemas.openxmlformats.org/officeDocument/2006/relationships/image" Target="../media/image49.png"/><Relationship Id="rId28" Type="http://schemas.openxmlformats.org/officeDocument/2006/relationships/image" Target="../media/image43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45.png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image" Target="../media/image19.png"/><Relationship Id="rId22" Type="http://schemas.openxmlformats.org/officeDocument/2006/relationships/image" Target="../media/image48.png"/><Relationship Id="rId27" Type="http://schemas.openxmlformats.org/officeDocument/2006/relationships/image" Target="../media/image42.png"/><Relationship Id="rId30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11BA51-AC12-402F-B681-8186CE9CE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/>
              <a:t>Final project-</a:t>
            </a:r>
            <a:br>
              <a:rPr lang="en-US" altLang="zh-TW" dirty="0"/>
            </a:br>
            <a:r>
              <a:rPr lang="en-US" altLang="zh-TW" sz="4800" dirty="0"/>
              <a:t>Reliable multicast retransmission scheme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23DEF1-4EE5-4687-934C-A98457F118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TW" dirty="0"/>
              <a:t>B06901049 </a:t>
            </a:r>
            <a:r>
              <a:rPr lang="zh-TW" altLang="en-US" dirty="0"/>
              <a:t>林泓均</a:t>
            </a:r>
            <a:endParaRPr lang="en-US" altLang="zh-TW" dirty="0"/>
          </a:p>
          <a:p>
            <a:pPr algn="l"/>
            <a:r>
              <a:rPr lang="en-US" altLang="zh-TW" dirty="0"/>
              <a:t>B06901096 </a:t>
            </a:r>
            <a:r>
              <a:rPr lang="zh-TW" altLang="en-US" dirty="0"/>
              <a:t>黃昱翰</a:t>
            </a:r>
          </a:p>
        </p:txBody>
      </p:sp>
    </p:spTree>
    <p:extLst>
      <p:ext uri="{BB962C8B-B14F-4D97-AF65-F5344CB8AC3E}">
        <p14:creationId xmlns:p14="http://schemas.microsoft.com/office/powerpoint/2010/main" val="202748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54186-CE08-4CFD-B21D-7384B67C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model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075BD7-3D26-4506-89A1-29673AFA1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Retransmission scheme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3050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E58886-928E-43A9-8793-D73CB9D4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Parameters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C0BC619-0FFF-4242-8237-54C48F81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04" y="1999352"/>
            <a:ext cx="9644383" cy="334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36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08EAF9-625C-4411-8C38-ED8962D3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 to retransmission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DD7457-63C5-4E96-995D-7D7FCFD0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Despite of the channel coding, the transmission may fail if we only transmitted once.</a:t>
            </a:r>
          </a:p>
          <a:p>
            <a:r>
              <a:rPr lang="en-US" altLang="zh-TW" dirty="0"/>
              <a:t>To maintain the reliability, </a:t>
            </a:r>
            <a:r>
              <a:rPr lang="en-US" altLang="zh-TW" b="1" dirty="0"/>
              <a:t>retransmission</a:t>
            </a:r>
            <a:r>
              <a:rPr lang="en-US" altLang="zh-TW" dirty="0"/>
              <a:t> is essential.</a:t>
            </a:r>
          </a:p>
          <a:p>
            <a:r>
              <a:rPr lang="en-US" altLang="zh-TW" dirty="0"/>
              <a:t>Three typical retransmission scheme</a:t>
            </a:r>
          </a:p>
          <a:p>
            <a:pPr lvl="1"/>
            <a:r>
              <a:rPr lang="en-US" altLang="zh-TW" dirty="0"/>
              <a:t>Blind retransmission</a:t>
            </a:r>
          </a:p>
          <a:p>
            <a:pPr lvl="1"/>
            <a:r>
              <a:rPr lang="en-US" altLang="zh-TW" dirty="0" err="1"/>
              <a:t>Nack</a:t>
            </a:r>
            <a:r>
              <a:rPr lang="en-US" altLang="zh-TW" dirty="0"/>
              <a:t>-based retransmission</a:t>
            </a:r>
          </a:p>
          <a:p>
            <a:pPr lvl="1"/>
            <a:r>
              <a:rPr lang="en-US" altLang="zh-TW" dirty="0"/>
              <a:t>HARQ retransmission</a:t>
            </a:r>
          </a:p>
          <a:p>
            <a:r>
              <a:rPr lang="en-US" altLang="zh-TW" dirty="0"/>
              <a:t>In multicast scenario, we usually consider to use blind retransmission and </a:t>
            </a:r>
            <a:r>
              <a:rPr lang="en-US" altLang="zh-TW" dirty="0" err="1"/>
              <a:t>nack</a:t>
            </a:r>
            <a:r>
              <a:rPr lang="en-US" altLang="zh-TW" dirty="0"/>
              <a:t>-based retransmission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4943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9C35E-8A6F-436A-950B-751E3BF2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Blind Retransmission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10F730-AA8E-4AF1-88CF-EEF71A3AE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437050" cy="4296195"/>
          </a:xfrm>
        </p:spPr>
        <p:txBody>
          <a:bodyPr/>
          <a:lstStyle/>
          <a:p>
            <a:r>
              <a:rPr lang="en-US" altLang="zh-TW" dirty="0"/>
              <a:t>BS will transmit all needed packets </a:t>
            </a:r>
            <a:r>
              <a:rPr lang="en-US" altLang="zh-TW" b="1" dirty="0"/>
              <a:t>without feedback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Assume there are no round trip time (RTT) in blind retransmission.</a:t>
            </a:r>
          </a:p>
          <a:p>
            <a:endParaRPr lang="en-US" altLang="zh-TW" dirty="0"/>
          </a:p>
          <a:p>
            <a:r>
              <a:rPr lang="en-US" altLang="zh-TW" dirty="0"/>
              <a:t>Bad at resource utilization, but merely having latency.</a:t>
            </a:r>
          </a:p>
          <a:p>
            <a:r>
              <a:rPr lang="en-US" altLang="zh-TW" dirty="0"/>
              <a:t>Already used in lots of low latency requirement application, such as V2X.</a:t>
            </a:r>
          </a:p>
          <a:p>
            <a:r>
              <a:rPr lang="en-US" altLang="zh-TW" dirty="0"/>
              <a:t>To reach the constraint of reliability, </a:t>
            </a:r>
            <a:r>
              <a:rPr lang="en-US" altLang="zh-TW" b="1" dirty="0"/>
              <a:t>the transmission packets number for a single packet </a:t>
            </a:r>
            <a:r>
              <a:rPr lang="en-US" altLang="zh-TW" dirty="0"/>
              <a:t>can be determined by selecting the </a:t>
            </a:r>
            <a:r>
              <a:rPr lang="en-US" altLang="zh-TW" b="1" dirty="0"/>
              <a:t>minimum  </a:t>
            </a:r>
            <a:r>
              <a:rPr lang="zh-TW" altLang="en-US" b="1" dirty="0"/>
              <a:t>           </a:t>
            </a:r>
            <a:r>
              <a:rPr lang="en-US" altLang="zh-TW" b="1" dirty="0"/>
              <a:t>which satisfy </a:t>
            </a:r>
            <a:r>
              <a:rPr lang="en-US" altLang="zh-TW" dirty="0"/>
              <a:t>the following inequality</a:t>
            </a:r>
          </a:p>
          <a:p>
            <a:endParaRPr lang="zh-TW" altLang="en-US" dirty="0"/>
          </a:p>
        </p:txBody>
      </p:sp>
      <p:pic>
        <p:nvPicPr>
          <p:cNvPr id="49" name="圖片 48" descr="\documentclass{article}&#10;\usepackage{amsmath}&#10;\pagestyle{empty}&#10;\begin{document}&#10;$$&#10;Rel_{constraint} \le \displaystyle (\prod_{i=1}^k (1-e_i^{M_{blind}}))^{N_{data}}&#10;$$&#10;\end{document}" title="IguanaTex Bitmap Display">
            <a:extLst>
              <a:ext uri="{FF2B5EF4-FFF2-40B4-BE49-F238E27FC236}">
                <a16:creationId xmlns:a16="http://schemas.microsoft.com/office/drawing/2014/main" id="{7BF083B3-EAF8-4D5C-8ADB-4C7AB21BA55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86" y="5360397"/>
            <a:ext cx="4176220" cy="750173"/>
          </a:xfrm>
          <a:prstGeom prst="rect">
            <a:avLst/>
          </a:prstGeom>
        </p:spPr>
      </p:pic>
      <p:pic>
        <p:nvPicPr>
          <p:cNvPr id="47" name="圖片 46" descr="\documentclass{article}&#10;\usepackage{amsmath}&#10;\pagestyle{empty}&#10;\begin{document}&#10;&#10;$k$ is the total number of UE \\&#10;$e_i$ is the packet error rate for ith UE\\&#10;$N_{data}$ is the amount of total packets. \\&#10;$Rel_{constraint}$ is the reliability constraint \\&#10;&#10;\end{document}" title="IguanaTex Bitmap Display">
            <a:extLst>
              <a:ext uri="{FF2B5EF4-FFF2-40B4-BE49-F238E27FC236}">
                <a16:creationId xmlns:a16="http://schemas.microsoft.com/office/drawing/2014/main" id="{6A01B363-6E09-4F84-99C9-D4631F3ECEB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422" y="5661142"/>
            <a:ext cx="3929139" cy="1025831"/>
          </a:xfrm>
          <a:prstGeom prst="rect">
            <a:avLst/>
          </a:prstGeom>
        </p:spPr>
      </p:pic>
      <p:pic>
        <p:nvPicPr>
          <p:cNvPr id="51" name="圖片 50" descr="\documentclass{article}&#10;\usepackage{amsmath}&#10;\pagestyle{empty}&#10;\begin{document}&#10;$$&#10;M_{blind}&#10;$$&#10;\end{document}" title="IguanaTex Bitmap Display">
            <a:extLst>
              <a:ext uri="{FF2B5EF4-FFF2-40B4-BE49-F238E27FC236}">
                <a16:creationId xmlns:a16="http://schemas.microsoft.com/office/drawing/2014/main" id="{ABDE3460-C88A-4CCC-B078-B7D991666E8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106" y="4574075"/>
            <a:ext cx="619886" cy="19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8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9C35E-8A6F-436A-950B-751E3BF2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9717"/>
            <a:ext cx="8596668" cy="1320800"/>
          </a:xfrm>
        </p:spPr>
        <p:txBody>
          <a:bodyPr/>
          <a:lstStyle/>
          <a:p>
            <a:r>
              <a:rPr lang="en-US" altLang="zh-TW" dirty="0"/>
              <a:t>Blind Retransmission</a:t>
            </a:r>
            <a:endParaRPr lang="zh-TW" altLang="en-US" dirty="0"/>
          </a:p>
        </p:txBody>
      </p:sp>
      <p:pic>
        <p:nvPicPr>
          <p:cNvPr id="7" name="圖形 6" descr="行動通信基地台">
            <a:extLst>
              <a:ext uri="{FF2B5EF4-FFF2-40B4-BE49-F238E27FC236}">
                <a16:creationId xmlns:a16="http://schemas.microsoft.com/office/drawing/2014/main" id="{1C8D95FC-21D2-4FC0-87F1-A8FC840907C1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964" y="3602951"/>
            <a:ext cx="914400" cy="9144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3584276-2C97-4BE8-9ECE-4736FAC0BC3F}"/>
              </a:ext>
            </a:extLst>
          </p:cNvPr>
          <p:cNvSpPr/>
          <p:nvPr/>
        </p:nvSpPr>
        <p:spPr>
          <a:xfrm>
            <a:off x="1539554" y="1548872"/>
            <a:ext cx="503853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D8D53D-FC72-426C-B54C-220BBA816E58}"/>
              </a:ext>
            </a:extLst>
          </p:cNvPr>
          <p:cNvSpPr/>
          <p:nvPr/>
        </p:nvSpPr>
        <p:spPr>
          <a:xfrm>
            <a:off x="1539553" y="2044431"/>
            <a:ext cx="503853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45549C6-92CE-4239-99B1-56ADB1045EF8}"/>
              </a:ext>
            </a:extLst>
          </p:cNvPr>
          <p:cNvSpPr/>
          <p:nvPr/>
        </p:nvSpPr>
        <p:spPr>
          <a:xfrm>
            <a:off x="1539554" y="2547401"/>
            <a:ext cx="503853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98D06B-5D6B-4428-BFFC-26B9B7BBA0A4}"/>
              </a:ext>
            </a:extLst>
          </p:cNvPr>
          <p:cNvSpPr/>
          <p:nvPr/>
        </p:nvSpPr>
        <p:spPr>
          <a:xfrm>
            <a:off x="1539553" y="3052291"/>
            <a:ext cx="503853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DF45FD1-3C84-46F3-8F71-C2F913AC8857}"/>
              </a:ext>
            </a:extLst>
          </p:cNvPr>
          <p:cNvSpPr/>
          <p:nvPr/>
        </p:nvSpPr>
        <p:spPr>
          <a:xfrm>
            <a:off x="1539553" y="3556298"/>
            <a:ext cx="503853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97CBF6-A0F5-4E86-96F4-A2A0A337C124}"/>
              </a:ext>
            </a:extLst>
          </p:cNvPr>
          <p:cNvSpPr/>
          <p:nvPr/>
        </p:nvSpPr>
        <p:spPr>
          <a:xfrm>
            <a:off x="1539553" y="4060151"/>
            <a:ext cx="503853" cy="503853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77E02FA-F31A-4CF6-B5B5-266FFB1AB9E6}"/>
              </a:ext>
            </a:extLst>
          </p:cNvPr>
          <p:cNvSpPr/>
          <p:nvPr/>
        </p:nvSpPr>
        <p:spPr>
          <a:xfrm>
            <a:off x="1539552" y="4555710"/>
            <a:ext cx="503853" cy="503853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DB2CD93-740C-4AD4-909A-C61738AC63D3}"/>
              </a:ext>
            </a:extLst>
          </p:cNvPr>
          <p:cNvSpPr/>
          <p:nvPr/>
        </p:nvSpPr>
        <p:spPr>
          <a:xfrm>
            <a:off x="1539553" y="5058680"/>
            <a:ext cx="503853" cy="503853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88EF3D9-619F-47AB-8C4A-62EC88E109C0}"/>
              </a:ext>
            </a:extLst>
          </p:cNvPr>
          <p:cNvSpPr/>
          <p:nvPr/>
        </p:nvSpPr>
        <p:spPr>
          <a:xfrm>
            <a:off x="1539552" y="5563570"/>
            <a:ext cx="503853" cy="503853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DFEEA47-82C5-44AB-A5AF-AAD3F98E6E19}"/>
              </a:ext>
            </a:extLst>
          </p:cNvPr>
          <p:cNvSpPr/>
          <p:nvPr/>
        </p:nvSpPr>
        <p:spPr>
          <a:xfrm>
            <a:off x="1539552" y="6067577"/>
            <a:ext cx="503853" cy="503853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641468A-3946-4995-8011-C94B088B50BE}"/>
              </a:ext>
            </a:extLst>
          </p:cNvPr>
          <p:cNvSpPr/>
          <p:nvPr/>
        </p:nvSpPr>
        <p:spPr>
          <a:xfrm>
            <a:off x="2043405" y="1548872"/>
            <a:ext cx="503853" cy="5038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0CD6B27-B782-4BBA-B991-8A60623A5199}"/>
              </a:ext>
            </a:extLst>
          </p:cNvPr>
          <p:cNvSpPr/>
          <p:nvPr/>
        </p:nvSpPr>
        <p:spPr>
          <a:xfrm>
            <a:off x="2043404" y="2044431"/>
            <a:ext cx="503853" cy="5038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194B6F7-90FA-414E-AB05-BBF69B5C0F15}"/>
              </a:ext>
            </a:extLst>
          </p:cNvPr>
          <p:cNvSpPr/>
          <p:nvPr/>
        </p:nvSpPr>
        <p:spPr>
          <a:xfrm>
            <a:off x="2043405" y="2547401"/>
            <a:ext cx="503853" cy="5038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D7086CC-A6DC-4AFC-B7A1-C2DAED1FC807}"/>
              </a:ext>
            </a:extLst>
          </p:cNvPr>
          <p:cNvSpPr/>
          <p:nvPr/>
        </p:nvSpPr>
        <p:spPr>
          <a:xfrm>
            <a:off x="2043404" y="3052291"/>
            <a:ext cx="503853" cy="5038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638A44D-1DDE-4B9B-B5EE-8AF244F70F16}"/>
              </a:ext>
            </a:extLst>
          </p:cNvPr>
          <p:cNvSpPr/>
          <p:nvPr/>
        </p:nvSpPr>
        <p:spPr>
          <a:xfrm>
            <a:off x="2043404" y="3556298"/>
            <a:ext cx="503853" cy="5038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A87CB2B-C943-4FEC-B534-0715179B25B2}"/>
              </a:ext>
            </a:extLst>
          </p:cNvPr>
          <p:cNvSpPr/>
          <p:nvPr/>
        </p:nvSpPr>
        <p:spPr>
          <a:xfrm>
            <a:off x="2043404" y="4060151"/>
            <a:ext cx="503853" cy="503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9EB8B87-07E7-4D1E-A521-D86CC17430C2}"/>
              </a:ext>
            </a:extLst>
          </p:cNvPr>
          <p:cNvSpPr/>
          <p:nvPr/>
        </p:nvSpPr>
        <p:spPr>
          <a:xfrm>
            <a:off x="2043403" y="4555710"/>
            <a:ext cx="503853" cy="503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201B476-1A30-4559-B772-B0BC487F68A0}"/>
              </a:ext>
            </a:extLst>
          </p:cNvPr>
          <p:cNvSpPr/>
          <p:nvPr/>
        </p:nvSpPr>
        <p:spPr>
          <a:xfrm>
            <a:off x="2043404" y="5058680"/>
            <a:ext cx="503853" cy="503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2FE458A-81DD-40F8-8855-2A42E8B94E65}"/>
              </a:ext>
            </a:extLst>
          </p:cNvPr>
          <p:cNvSpPr/>
          <p:nvPr/>
        </p:nvSpPr>
        <p:spPr>
          <a:xfrm>
            <a:off x="2043403" y="5563570"/>
            <a:ext cx="503853" cy="503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E4B58A9-BF0D-4BF4-8356-91D8AC96F063}"/>
              </a:ext>
            </a:extLst>
          </p:cNvPr>
          <p:cNvSpPr/>
          <p:nvPr/>
        </p:nvSpPr>
        <p:spPr>
          <a:xfrm>
            <a:off x="2043403" y="6067577"/>
            <a:ext cx="503853" cy="503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C36F9DC-6C22-411B-91DA-7C8BCA469C80}"/>
              </a:ext>
            </a:extLst>
          </p:cNvPr>
          <p:cNvSpPr txBox="1"/>
          <p:nvPr/>
        </p:nvSpPr>
        <p:spPr>
          <a:xfrm>
            <a:off x="2670109" y="3808224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sp>
        <p:nvSpPr>
          <p:cNvPr id="31" name="左大括弧 30">
            <a:extLst>
              <a:ext uri="{FF2B5EF4-FFF2-40B4-BE49-F238E27FC236}">
                <a16:creationId xmlns:a16="http://schemas.microsoft.com/office/drawing/2014/main" id="{CDB25821-A89B-43B6-AFF3-4846B6613154}"/>
              </a:ext>
            </a:extLst>
          </p:cNvPr>
          <p:cNvSpPr/>
          <p:nvPr/>
        </p:nvSpPr>
        <p:spPr>
          <a:xfrm>
            <a:off x="1156996" y="1548872"/>
            <a:ext cx="233265" cy="2511279"/>
          </a:xfrm>
          <a:prstGeom prst="leftBrace">
            <a:avLst>
              <a:gd name="adj1" fmla="val 32333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" name="圖片 33" descr="\documentclass{article}&#10;\usepackage{amsmath}&#10;\pagestyle{empty}&#10;\begin{document}&#10;$$&#10;M_{blind}=5&#10;$$&#10;\end{document}" title="IguanaTex Bitmap Display">
            <a:extLst>
              <a:ext uri="{FF2B5EF4-FFF2-40B4-BE49-F238E27FC236}">
                <a16:creationId xmlns:a16="http://schemas.microsoft.com/office/drawing/2014/main" id="{43A3EDE4-9EC5-4759-A853-66650B258AB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4" y="2703009"/>
            <a:ext cx="1040915" cy="190629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454FB5E8-8167-4FB8-99D0-9795C0F1B18F}"/>
              </a:ext>
            </a:extLst>
          </p:cNvPr>
          <p:cNvSpPr/>
          <p:nvPr/>
        </p:nvSpPr>
        <p:spPr>
          <a:xfrm>
            <a:off x="3296817" y="1540578"/>
            <a:ext cx="503853" cy="503853"/>
          </a:xfrm>
          <a:prstGeom prst="rect">
            <a:avLst/>
          </a:prstGeom>
          <a:solidFill>
            <a:srgbClr val="9855CB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19</a:t>
            </a:r>
            <a:endParaRPr lang="zh-TW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2612D00-8D82-4FEA-B144-5D4374C0E98A}"/>
              </a:ext>
            </a:extLst>
          </p:cNvPr>
          <p:cNvSpPr/>
          <p:nvPr/>
        </p:nvSpPr>
        <p:spPr>
          <a:xfrm>
            <a:off x="3296816" y="2036137"/>
            <a:ext cx="503853" cy="503853"/>
          </a:xfrm>
          <a:prstGeom prst="rect">
            <a:avLst/>
          </a:prstGeom>
          <a:solidFill>
            <a:srgbClr val="9855CB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19</a:t>
            </a:r>
            <a:endParaRPr lang="zh-TW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6113009-30E6-43CC-9CA4-23C5575C6FD4}"/>
              </a:ext>
            </a:extLst>
          </p:cNvPr>
          <p:cNvSpPr/>
          <p:nvPr/>
        </p:nvSpPr>
        <p:spPr>
          <a:xfrm>
            <a:off x="3296817" y="2539107"/>
            <a:ext cx="503853" cy="503853"/>
          </a:xfrm>
          <a:prstGeom prst="rect">
            <a:avLst/>
          </a:prstGeom>
          <a:solidFill>
            <a:srgbClr val="9855CB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19</a:t>
            </a:r>
            <a:endParaRPr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AAB483F-ECCE-43B4-B69B-41A3008DC110}"/>
              </a:ext>
            </a:extLst>
          </p:cNvPr>
          <p:cNvSpPr/>
          <p:nvPr/>
        </p:nvSpPr>
        <p:spPr>
          <a:xfrm>
            <a:off x="3296816" y="3043997"/>
            <a:ext cx="503853" cy="503853"/>
          </a:xfrm>
          <a:prstGeom prst="rect">
            <a:avLst/>
          </a:prstGeom>
          <a:solidFill>
            <a:srgbClr val="9855CB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19</a:t>
            </a:r>
            <a:endParaRPr lang="zh-TW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AE54E5C-5848-43D3-8673-8962509AE297}"/>
              </a:ext>
            </a:extLst>
          </p:cNvPr>
          <p:cNvSpPr/>
          <p:nvPr/>
        </p:nvSpPr>
        <p:spPr>
          <a:xfrm>
            <a:off x="3296816" y="3548004"/>
            <a:ext cx="503853" cy="503853"/>
          </a:xfrm>
          <a:prstGeom prst="rect">
            <a:avLst/>
          </a:prstGeom>
          <a:solidFill>
            <a:srgbClr val="9855CB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19</a:t>
            </a:r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30E0526-DAB2-4E26-A697-904D088D0AB2}"/>
              </a:ext>
            </a:extLst>
          </p:cNvPr>
          <p:cNvSpPr/>
          <p:nvPr/>
        </p:nvSpPr>
        <p:spPr>
          <a:xfrm>
            <a:off x="3296816" y="4051857"/>
            <a:ext cx="503853" cy="503853"/>
          </a:xfrm>
          <a:prstGeom prst="rect">
            <a:avLst/>
          </a:prstGeom>
          <a:solidFill>
            <a:srgbClr val="FFA1A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D5E2E1-CBB6-4039-9523-5C9451060D3A}"/>
              </a:ext>
            </a:extLst>
          </p:cNvPr>
          <p:cNvSpPr/>
          <p:nvPr/>
        </p:nvSpPr>
        <p:spPr>
          <a:xfrm>
            <a:off x="3296815" y="4547416"/>
            <a:ext cx="503853" cy="503853"/>
          </a:xfrm>
          <a:prstGeom prst="rect">
            <a:avLst/>
          </a:prstGeom>
          <a:solidFill>
            <a:srgbClr val="FFA1A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668F15D-7408-416D-8ECF-7A3CA9A2D91D}"/>
              </a:ext>
            </a:extLst>
          </p:cNvPr>
          <p:cNvSpPr/>
          <p:nvPr/>
        </p:nvSpPr>
        <p:spPr>
          <a:xfrm>
            <a:off x="3296816" y="5050386"/>
            <a:ext cx="503853" cy="503853"/>
          </a:xfrm>
          <a:prstGeom prst="rect">
            <a:avLst/>
          </a:prstGeom>
          <a:solidFill>
            <a:srgbClr val="FFA1A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3F88F36-2365-4F15-BD97-2499CB42C2CA}"/>
              </a:ext>
            </a:extLst>
          </p:cNvPr>
          <p:cNvSpPr/>
          <p:nvPr/>
        </p:nvSpPr>
        <p:spPr>
          <a:xfrm>
            <a:off x="3296815" y="5555276"/>
            <a:ext cx="503853" cy="503853"/>
          </a:xfrm>
          <a:prstGeom prst="rect">
            <a:avLst/>
          </a:prstGeom>
          <a:solidFill>
            <a:srgbClr val="FFA1A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99FD98C-6B1B-4A00-A53F-AD76FA70F226}"/>
              </a:ext>
            </a:extLst>
          </p:cNvPr>
          <p:cNvSpPr/>
          <p:nvPr/>
        </p:nvSpPr>
        <p:spPr>
          <a:xfrm>
            <a:off x="3296815" y="6059283"/>
            <a:ext cx="503853" cy="503853"/>
          </a:xfrm>
          <a:prstGeom prst="rect">
            <a:avLst/>
          </a:prstGeom>
          <a:solidFill>
            <a:srgbClr val="FFA1A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5" name="左大括弧 44">
            <a:extLst>
              <a:ext uri="{FF2B5EF4-FFF2-40B4-BE49-F238E27FC236}">
                <a16:creationId xmlns:a16="http://schemas.microsoft.com/office/drawing/2014/main" id="{422AE9B1-D000-4B24-AA99-25F75F0A0789}"/>
              </a:ext>
            </a:extLst>
          </p:cNvPr>
          <p:cNvSpPr/>
          <p:nvPr/>
        </p:nvSpPr>
        <p:spPr>
          <a:xfrm rot="5400000">
            <a:off x="2561771" y="217643"/>
            <a:ext cx="216677" cy="2261116"/>
          </a:xfrm>
          <a:prstGeom prst="leftBrace">
            <a:avLst>
              <a:gd name="adj1" fmla="val 32333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8" name="圖片 47" descr="\documentclass{article}&#10;\usepackage{amsmath}&#10;\pagestyle{empty}&#10;\begin{document}&#10;$$&#10;N_{total}=20&#10;$$&#10;\end{document}" title="IguanaTex Bitmap Display">
            <a:extLst>
              <a:ext uri="{FF2B5EF4-FFF2-40B4-BE49-F238E27FC236}">
                <a16:creationId xmlns:a16="http://schemas.microsoft.com/office/drawing/2014/main" id="{B902CE2F-AD5D-4F42-BC9F-B29F65ADF5C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786" y="972557"/>
            <a:ext cx="1093029" cy="190629"/>
          </a:xfrm>
          <a:prstGeom prst="rect">
            <a:avLst/>
          </a:prstGeom>
        </p:spPr>
      </p:pic>
      <p:pic>
        <p:nvPicPr>
          <p:cNvPr id="50" name="圖形 49" descr="智慧型手機">
            <a:extLst>
              <a:ext uri="{FF2B5EF4-FFF2-40B4-BE49-F238E27FC236}">
                <a16:creationId xmlns:a16="http://schemas.microsoft.com/office/drawing/2014/main" id="{B069BB35-27AF-4DB1-89E0-BBC64EB32DF0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04519" y="1601725"/>
            <a:ext cx="424472" cy="424472"/>
          </a:xfrm>
          <a:prstGeom prst="rect">
            <a:avLst/>
          </a:prstGeom>
        </p:spPr>
      </p:pic>
      <p:pic>
        <p:nvPicPr>
          <p:cNvPr id="51" name="圖形 50" descr="智慧型手機">
            <a:extLst>
              <a:ext uri="{FF2B5EF4-FFF2-40B4-BE49-F238E27FC236}">
                <a16:creationId xmlns:a16="http://schemas.microsoft.com/office/drawing/2014/main" id="{23AFDDB6-939D-4450-89FE-1E8EFB5F5433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04519" y="2431916"/>
            <a:ext cx="424472" cy="424472"/>
          </a:xfrm>
          <a:prstGeom prst="rect">
            <a:avLst/>
          </a:prstGeom>
        </p:spPr>
      </p:pic>
      <p:pic>
        <p:nvPicPr>
          <p:cNvPr id="52" name="圖形 51" descr="智慧型手機">
            <a:extLst>
              <a:ext uri="{FF2B5EF4-FFF2-40B4-BE49-F238E27FC236}">
                <a16:creationId xmlns:a16="http://schemas.microsoft.com/office/drawing/2014/main" id="{8EF8A63A-AA6E-44D1-8093-07C84CEDAF37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04519" y="3262107"/>
            <a:ext cx="424472" cy="424472"/>
          </a:xfrm>
          <a:prstGeom prst="rect">
            <a:avLst/>
          </a:prstGeom>
        </p:spPr>
      </p:pic>
      <p:pic>
        <p:nvPicPr>
          <p:cNvPr id="53" name="圖形 52" descr="智慧型手機">
            <a:extLst>
              <a:ext uri="{FF2B5EF4-FFF2-40B4-BE49-F238E27FC236}">
                <a16:creationId xmlns:a16="http://schemas.microsoft.com/office/drawing/2014/main" id="{D7D70C49-DBCC-439C-9477-B4436FD06060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04519" y="5034691"/>
            <a:ext cx="424472" cy="424472"/>
          </a:xfrm>
          <a:prstGeom prst="rect">
            <a:avLst/>
          </a:prstGeom>
        </p:spPr>
      </p:pic>
      <p:sp>
        <p:nvSpPr>
          <p:cNvPr id="55" name="文字方塊 54">
            <a:extLst>
              <a:ext uri="{FF2B5EF4-FFF2-40B4-BE49-F238E27FC236}">
                <a16:creationId xmlns:a16="http://schemas.microsoft.com/office/drawing/2014/main" id="{F18E35E6-1A9C-45E1-9570-CD7B7F36AA2C}"/>
              </a:ext>
            </a:extLst>
          </p:cNvPr>
          <p:cNvSpPr txBox="1"/>
          <p:nvPr/>
        </p:nvSpPr>
        <p:spPr>
          <a:xfrm>
            <a:off x="4348228" y="3949307"/>
            <a:ext cx="461665" cy="21264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pic>
        <p:nvPicPr>
          <p:cNvPr id="59" name="圖片 58" descr="\documentclass{article}&#10;\usepackage{amsmath}&#10;\pagestyle{empty}&#10;\begin{document}&#10;$$&#10;k=30&#10;$$&#10;\end{document}" title="IguanaTex Bitmap Display">
            <a:extLst>
              <a:ext uri="{FF2B5EF4-FFF2-40B4-BE49-F238E27FC236}">
                <a16:creationId xmlns:a16="http://schemas.microsoft.com/office/drawing/2014/main" id="{18033FDE-3632-4123-B106-2E0432FCA31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507" y="5745101"/>
            <a:ext cx="636343" cy="163200"/>
          </a:xfrm>
          <a:prstGeom prst="rect">
            <a:avLst/>
          </a:prstGeom>
        </p:spPr>
      </p:pic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2488C08-250A-4D41-93A7-265446FABAF2}"/>
              </a:ext>
            </a:extLst>
          </p:cNvPr>
          <p:cNvCxnSpPr/>
          <p:nvPr/>
        </p:nvCxnSpPr>
        <p:spPr>
          <a:xfrm>
            <a:off x="1054358" y="6708708"/>
            <a:ext cx="34896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圖片 63" descr="\documentclass{article}&#10;\usepackage{amsmath}&#10;\pagestyle{empty}&#10;\begin{document}&#10;$$&#10;t&#10;$$&#10;\end{document}" title="IguanaTex Bitmap Display">
            <a:extLst>
              <a:ext uri="{FF2B5EF4-FFF2-40B4-BE49-F238E27FC236}">
                <a16:creationId xmlns:a16="http://schemas.microsoft.com/office/drawing/2014/main" id="{8FAD795E-400C-488E-AC1E-D2754CE2414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96" y="6623429"/>
            <a:ext cx="71314" cy="146743"/>
          </a:xfrm>
          <a:prstGeom prst="rect">
            <a:avLst/>
          </a:prstGeom>
        </p:spPr>
      </p:pic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501E1ACD-E22C-40DE-90C0-595C2A0B5709}"/>
              </a:ext>
            </a:extLst>
          </p:cNvPr>
          <p:cNvCxnSpPr>
            <a:cxnSpLocks/>
          </p:cNvCxnSpPr>
          <p:nvPr/>
        </p:nvCxnSpPr>
        <p:spPr>
          <a:xfrm flipV="1">
            <a:off x="1054358" y="3986389"/>
            <a:ext cx="0" cy="25611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圖片 68" descr="\documentclass{article}&#10;\usepackage{amsmath}&#10;\pagestyle{empty}&#10;\begin{document}&#10;$$&#10;f&#10;$$&#10;\end{document}" title="IguanaTex Bitmap Display">
            <a:extLst>
              <a:ext uri="{FF2B5EF4-FFF2-40B4-BE49-F238E27FC236}">
                <a16:creationId xmlns:a16="http://schemas.microsoft.com/office/drawing/2014/main" id="{5D137473-1291-4E1A-824E-A9D626C0058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04" y="4460461"/>
            <a:ext cx="115200" cy="2070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表格 69">
                <a:extLst>
                  <a:ext uri="{FF2B5EF4-FFF2-40B4-BE49-F238E27FC236}">
                    <a16:creationId xmlns:a16="http://schemas.microsoft.com/office/drawing/2014/main" id="{39476ADD-863D-4022-9DF4-6FD355FF4B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1990704"/>
                  </p:ext>
                </p:extLst>
              </p:nvPr>
            </p:nvGraphicFramePr>
            <p:xfrm>
              <a:off x="5266851" y="1321205"/>
              <a:ext cx="3279990" cy="7345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444184836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44890367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13390959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表格 69">
                <a:extLst>
                  <a:ext uri="{FF2B5EF4-FFF2-40B4-BE49-F238E27FC236}">
                    <a16:creationId xmlns:a16="http://schemas.microsoft.com/office/drawing/2014/main" id="{39476ADD-863D-4022-9DF4-6FD355FF4B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1990704"/>
                  </p:ext>
                </p:extLst>
              </p:nvPr>
            </p:nvGraphicFramePr>
            <p:xfrm>
              <a:off x="5266851" y="1321205"/>
              <a:ext cx="3279990" cy="7345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444184836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44890367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1339095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880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6"/>
                          <a:stretch>
                            <a:fillRect l="-1020" t="-109836" r="-45510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4" name="文字方塊 73">
            <a:extLst>
              <a:ext uri="{FF2B5EF4-FFF2-40B4-BE49-F238E27FC236}">
                <a16:creationId xmlns:a16="http://schemas.microsoft.com/office/drawing/2014/main" id="{269487C6-BB6B-4F3B-B628-45800A12318E}"/>
              </a:ext>
            </a:extLst>
          </p:cNvPr>
          <p:cNvSpPr txBox="1"/>
          <p:nvPr/>
        </p:nvSpPr>
        <p:spPr>
          <a:xfrm>
            <a:off x="5165471" y="617551"/>
            <a:ext cx="3056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Table indicates receiving successfully or not.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5" name="表格 74">
                <a:extLst>
                  <a:ext uri="{FF2B5EF4-FFF2-40B4-BE49-F238E27FC236}">
                    <a16:creationId xmlns:a16="http://schemas.microsoft.com/office/drawing/2014/main" id="{CF577CE5-1337-4C38-8787-DABD47C29A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5718189"/>
                  </p:ext>
                </p:extLst>
              </p:nvPr>
            </p:nvGraphicFramePr>
            <p:xfrm>
              <a:off x="5266851" y="2247513"/>
              <a:ext cx="3279990" cy="7345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444184836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44890367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13390959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5" name="表格 74">
                <a:extLst>
                  <a:ext uri="{FF2B5EF4-FFF2-40B4-BE49-F238E27FC236}">
                    <a16:creationId xmlns:a16="http://schemas.microsoft.com/office/drawing/2014/main" id="{CF577CE5-1337-4C38-8787-DABD47C29A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5718189"/>
                  </p:ext>
                </p:extLst>
              </p:nvPr>
            </p:nvGraphicFramePr>
            <p:xfrm>
              <a:off x="5266851" y="2247513"/>
              <a:ext cx="3279990" cy="7345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444184836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44890367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1339095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880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7"/>
                          <a:stretch>
                            <a:fillRect l="-1020" t="-109836" r="-45510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表格 75">
                <a:extLst>
                  <a:ext uri="{FF2B5EF4-FFF2-40B4-BE49-F238E27FC236}">
                    <a16:creationId xmlns:a16="http://schemas.microsoft.com/office/drawing/2014/main" id="{832A4BFA-2707-4999-9DB6-CF0DE01D8D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0222552"/>
                  </p:ext>
                </p:extLst>
              </p:nvPr>
            </p:nvGraphicFramePr>
            <p:xfrm>
              <a:off x="5287169" y="3163777"/>
              <a:ext cx="3279990" cy="7345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444184836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44890367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13390959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表格 75">
                <a:extLst>
                  <a:ext uri="{FF2B5EF4-FFF2-40B4-BE49-F238E27FC236}">
                    <a16:creationId xmlns:a16="http://schemas.microsoft.com/office/drawing/2014/main" id="{832A4BFA-2707-4999-9DB6-CF0DE01D8D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0222552"/>
                  </p:ext>
                </p:extLst>
              </p:nvPr>
            </p:nvGraphicFramePr>
            <p:xfrm>
              <a:off x="5287169" y="3163777"/>
              <a:ext cx="3279990" cy="7345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444184836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44890367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1339095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880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8"/>
                          <a:stretch>
                            <a:fillRect l="-1031" t="-109836" r="-45979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7" name="表格 76">
                <a:extLst>
                  <a:ext uri="{FF2B5EF4-FFF2-40B4-BE49-F238E27FC236}">
                    <a16:creationId xmlns:a16="http://schemas.microsoft.com/office/drawing/2014/main" id="{C6F257EC-216A-4BAB-B504-DDEB8F7D75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1986636"/>
                  </p:ext>
                </p:extLst>
              </p:nvPr>
            </p:nvGraphicFramePr>
            <p:xfrm>
              <a:off x="5295809" y="4881167"/>
              <a:ext cx="3279990" cy="7345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5068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389106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05821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444184836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44890367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13390959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30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7" name="表格 76">
                <a:extLst>
                  <a:ext uri="{FF2B5EF4-FFF2-40B4-BE49-F238E27FC236}">
                    <a16:creationId xmlns:a16="http://schemas.microsoft.com/office/drawing/2014/main" id="{C6F257EC-216A-4BAB-B504-DDEB8F7D75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1986636"/>
                  </p:ext>
                </p:extLst>
              </p:nvPr>
            </p:nvGraphicFramePr>
            <p:xfrm>
              <a:off x="5295809" y="4881167"/>
              <a:ext cx="3279990" cy="7345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5068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389106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05821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444184836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44890367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1339095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880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9"/>
                          <a:stretch>
                            <a:fillRect l="-820" t="-109836" r="-34508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8" name="左大括弧 77">
            <a:extLst>
              <a:ext uri="{FF2B5EF4-FFF2-40B4-BE49-F238E27FC236}">
                <a16:creationId xmlns:a16="http://schemas.microsoft.com/office/drawing/2014/main" id="{AF20A187-0834-4B6B-A8D2-9273E4212F53}"/>
              </a:ext>
            </a:extLst>
          </p:cNvPr>
          <p:cNvSpPr/>
          <p:nvPr/>
        </p:nvSpPr>
        <p:spPr>
          <a:xfrm rot="16200000">
            <a:off x="4447171" y="5401089"/>
            <a:ext cx="140652" cy="424472"/>
          </a:xfrm>
          <a:prstGeom prst="leftBrace">
            <a:avLst>
              <a:gd name="adj1" fmla="val 40537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B5176FED-CFE8-45D7-94A7-AB5AB0497A03}"/>
              </a:ext>
            </a:extLst>
          </p:cNvPr>
          <p:cNvSpPr txBox="1"/>
          <p:nvPr/>
        </p:nvSpPr>
        <p:spPr>
          <a:xfrm>
            <a:off x="5266851" y="5807202"/>
            <a:ext cx="5102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The transmission this time is not reliable!</a:t>
            </a:r>
          </a:p>
          <a:p>
            <a:r>
              <a:rPr lang="en-US" altLang="zh-TW" dirty="0"/>
              <a:t>For a reliable transmission, we assume all UEs can decode all of the data correctly.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476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554601-B0D3-4B59-96D9-39F6809C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Mathematical derivation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4DEEC0-D48A-40E2-B16B-0D42BE5A9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93190"/>
                <a:ext cx="9147802" cy="5080834"/>
              </a:xfrm>
            </p:spPr>
            <p:txBody>
              <a:bodyPr/>
              <a:lstStyle/>
              <a:p>
                <a:r>
                  <a:rPr lang="en-US" altLang="zh-TW" dirty="0"/>
                  <a:t>The UE doesn’t need more same packets after successfully decoding the packet</a:t>
                </a:r>
              </a:p>
              <a:p>
                <a:pPr lvl="1"/>
                <a:r>
                  <a:rPr lang="en-US" altLang="zh-TW" dirty="0"/>
                  <a:t>The </a:t>
                </a:r>
                <a:r>
                  <a:rPr lang="en-US" altLang="zh-TW" dirty="0" err="1"/>
                  <a:t>r.v.</a:t>
                </a:r>
                <a:r>
                  <a:rPr lang="en-US" altLang="zh-TW" dirty="0"/>
                  <a:t> of needed packets for a UE to successfully decode is     , and the PMF is</a:t>
                </a:r>
              </a:p>
              <a:p>
                <a:pPr lvl="1"/>
                <a:endParaRPr lang="en-US" altLang="zh-TW" dirty="0"/>
              </a:p>
              <a:p>
                <a:r>
                  <a:rPr lang="en-US" altLang="zh-TW" dirty="0"/>
                  <a:t>The </a:t>
                </a:r>
                <a:r>
                  <a:rPr lang="en-US" altLang="zh-TW" dirty="0" err="1"/>
                  <a:t>r.v.</a:t>
                </a:r>
                <a:r>
                  <a:rPr lang="en-US" altLang="zh-TW" dirty="0"/>
                  <a:t> for number of duplicated packet needed to be transmitted in multicast is</a:t>
                </a:r>
              </a:p>
              <a:p>
                <a:pPr lvl="1"/>
                <a:endParaRPr lang="en-US" altLang="zh-TW" dirty="0"/>
              </a:p>
              <a:p>
                <a:r>
                  <a:rPr lang="en-US" altLang="zh-TW" dirty="0"/>
                  <a:t>The probability of successfully transmitting a packet with x transmission is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To satisfy the constraint of reliability for all packets, we have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Find the minimum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dirty="0"/>
                  <a:t> by testing the above inequality iteratively, and that is the desired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𝑏𝑙𝑖𝑛𝑑</m:t>
                        </m:r>
                      </m:sub>
                    </m:sSub>
                  </m:oMath>
                </a14:m>
                <a:r>
                  <a:rPr lang="en-US" altLang="zh-TW" dirty="0"/>
                  <a:t>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4DEEC0-D48A-40E2-B16B-0D42BE5A9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93190"/>
                <a:ext cx="9147802" cy="5080834"/>
              </a:xfrm>
              <a:blipFill>
                <a:blip r:embed="rId7"/>
                <a:stretch>
                  <a:fillRect l="-133" t="-8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 descr="\documentclass{article}&#10;\usepackage{amsmath}&#10;\pagestyle{empty}&#10;\begin{document}&#10;$$&#10;X_j&#10;$$&#10;\end{document}" title="IguanaTex Bitmap Display">
            <a:extLst>
              <a:ext uri="{FF2B5EF4-FFF2-40B4-BE49-F238E27FC236}">
                <a16:creationId xmlns:a16="http://schemas.microsoft.com/office/drawing/2014/main" id="{558581F8-518D-4530-BF94-46A244C407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209" y="2180126"/>
            <a:ext cx="225524" cy="197486"/>
          </a:xfrm>
          <a:prstGeom prst="rect">
            <a:avLst/>
          </a:prstGeom>
        </p:spPr>
      </p:pic>
      <p:pic>
        <p:nvPicPr>
          <p:cNvPr id="22" name="圖片 21" descr="\documentclass{article}&#10;\usepackage{amsmath}&#10;\pagestyle{empty}&#10;\begin{document}&#10;&#10;$$&#10;\Pr(X_j = x) = (1-{e_j})^{x-1}e_j \ \ \ \ \  1\le j \le k&#10;$$&#10;&#10;\end{document}" title="IguanaTex Bitmap Display">
            <a:extLst>
              <a:ext uri="{FF2B5EF4-FFF2-40B4-BE49-F238E27FC236}">
                <a16:creationId xmlns:a16="http://schemas.microsoft.com/office/drawing/2014/main" id="{762CFB52-4844-49F7-84BC-62B48F6BC2F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910" y="2473720"/>
            <a:ext cx="4080000" cy="267428"/>
          </a:xfrm>
          <a:prstGeom prst="rect">
            <a:avLst/>
          </a:prstGeom>
        </p:spPr>
      </p:pic>
      <p:pic>
        <p:nvPicPr>
          <p:cNvPr id="7" name="圖片 6" descr="\documentclass{article}&#10;\usepackage{amsmath}&#10;\pagestyle{empty}&#10;\begin{document}&#10;$$&#10;X = \max\{X_1,X_2,...,X_k\}&#10;$$&#10;\end{document}" title="IguanaTex Bitmap Display">
            <a:extLst>
              <a:ext uri="{FF2B5EF4-FFF2-40B4-BE49-F238E27FC236}">
                <a16:creationId xmlns:a16="http://schemas.microsoft.com/office/drawing/2014/main" id="{2814CE11-BCCD-4D24-9EEF-B7CA5A871DF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186" y="3273554"/>
            <a:ext cx="2513828" cy="229029"/>
          </a:xfrm>
          <a:prstGeom prst="rect">
            <a:avLst/>
          </a:prstGeom>
        </p:spPr>
      </p:pic>
      <p:pic>
        <p:nvPicPr>
          <p:cNvPr id="15" name="圖片 14" descr="\documentclass{article}&#10;\usepackage{amsmath}&#10;\pagestyle{empty}&#10;\begin{document}&#10;&#10;  $$&#10;  F_X[x]=\Pr \{X\le x\}=\Pr \{ \max_{1\le j \le k} X_j\le x\}=\prod_{j=1}^{k}F_{X_i}[x]=\prod_{j=1}^{k}(1-{e_j}^x)&#10;  $$&#10;  &#10;&#10;\end{document}" title="IguanaTex Bitmap Display">
            <a:extLst>
              <a:ext uri="{FF2B5EF4-FFF2-40B4-BE49-F238E27FC236}">
                <a16:creationId xmlns:a16="http://schemas.microsoft.com/office/drawing/2014/main" id="{B1676260-1870-4A8B-8BE5-641D0288857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843" y="3976265"/>
            <a:ext cx="6848914" cy="696686"/>
          </a:xfrm>
          <a:prstGeom prst="rect">
            <a:avLst/>
          </a:prstGeom>
        </p:spPr>
      </p:pic>
      <p:pic>
        <p:nvPicPr>
          <p:cNvPr id="19" name="圖片 18" descr="\documentclass{article}&#10;\usepackage{amsmath}&#10;\pagestyle{empty}&#10;\begin{document}&#10;  $$&#10;  Rel_{constraint}\le (F_X[x])^{N_{total}}=(\prod_{j=1}^{k}(1-{e_j}^x))^{N_{total}}&#10;  $$&#10;\end{document}" title="IguanaTex Bitmap Display">
            <a:extLst>
              <a:ext uri="{FF2B5EF4-FFF2-40B4-BE49-F238E27FC236}">
                <a16:creationId xmlns:a16="http://schemas.microsoft.com/office/drawing/2014/main" id="{78074FFC-8240-4926-9047-A895EB67D86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864" y="5253392"/>
            <a:ext cx="4963200" cy="69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76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FCF162-CCB6-4DA2-A310-D173054C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Nack</a:t>
            </a:r>
            <a:r>
              <a:rPr lang="en-US" altLang="zh-TW" dirty="0"/>
              <a:t>-based Retransmission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C0DC799-AB9B-431F-ABCE-78FF59C968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697411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Different from blind retransmission, </a:t>
                </a:r>
                <a:r>
                  <a:rPr lang="en-US" altLang="zh-TW" dirty="0" err="1"/>
                  <a:t>nack</a:t>
                </a:r>
                <a:r>
                  <a:rPr lang="en-US" altLang="zh-TW" dirty="0"/>
                  <a:t>-based retransmission has the </a:t>
                </a:r>
                <a:r>
                  <a:rPr lang="en-US" altLang="zh-TW" b="1" dirty="0"/>
                  <a:t>feedback channel</a:t>
                </a:r>
                <a:r>
                  <a:rPr lang="en-US" altLang="zh-TW" dirty="0"/>
                  <a:t>, and the UEs can report whether it decoded the packet successfully.</a:t>
                </a:r>
              </a:p>
              <a:p>
                <a:r>
                  <a:rPr lang="en-US" altLang="zh-TW" dirty="0"/>
                  <a:t>In average, only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TW" dirty="0"/>
                  <a:t> packets are needed. It’s inefficient to transmit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𝑏𝑙𝑖𝑛𝑑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packets every time. </a:t>
                </a:r>
                <a:r>
                  <a:rPr lang="en-US" altLang="zh-TW" dirty="0" err="1"/>
                  <a:t>Nack</a:t>
                </a:r>
                <a:r>
                  <a:rPr lang="en-US" altLang="zh-TW" dirty="0"/>
                  <a:t>-based retransmission can arrange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𝑛𝑎𝑐𝑘</m:t>
                        </m:r>
                      </m:sub>
                    </m:sSub>
                  </m:oMath>
                </a14:m>
                <a:r>
                  <a:rPr lang="en-US" altLang="zh-TW" dirty="0"/>
                  <a:t> packets in one transmission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 times.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𝑛𝑎𝑐𝑘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However, although the resource utilization can be improved dramatically, </a:t>
                </a:r>
                <a:r>
                  <a:rPr lang="en-US" altLang="zh-TW" b="1" dirty="0"/>
                  <a:t>delay</a:t>
                </a:r>
                <a:r>
                  <a:rPr lang="en-US" altLang="zh-TW" dirty="0"/>
                  <a:t> is the main issue when using </a:t>
                </a:r>
                <a:r>
                  <a:rPr lang="en-US" altLang="zh-TW" dirty="0" err="1"/>
                  <a:t>nack</a:t>
                </a:r>
                <a:r>
                  <a:rPr lang="en-US" altLang="zh-TW" dirty="0"/>
                  <a:t>-based retransmission due to the existence of feedback.</a:t>
                </a:r>
              </a:p>
              <a:p>
                <a:r>
                  <a:rPr lang="en-US" altLang="zh-TW" dirty="0"/>
                  <a:t>The maximum round of a single packet which can be transmitted is bounded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𝑅𝑇𝑇</m:t>
                        </m:r>
                      </m:sub>
                    </m:sSub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𝑐𝑜𝑛𝑠𝑡𝑟𝑎𝑖𝑛𝑡</m:t>
                        </m:r>
                      </m:sub>
                    </m:sSub>
                  </m:oMath>
                </a14:m>
                <a:r>
                  <a:rPr lang="en-US" altLang="zh-TW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𝑐𝑜𝑛𝑠𝑡𝑟𝑎𝑖𝑛𝑡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𝑅𝑇𝑇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C0DC799-AB9B-431F-ABCE-78FF59C968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697411"/>
              </a:xfrm>
              <a:blipFill>
                <a:blip r:embed="rId2"/>
                <a:stretch>
                  <a:fillRect l="-142" t="-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292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9C35E-8A6F-436A-950B-751E3BF2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9717"/>
            <a:ext cx="8596668" cy="1320800"/>
          </a:xfrm>
        </p:spPr>
        <p:txBody>
          <a:bodyPr/>
          <a:lstStyle/>
          <a:p>
            <a:r>
              <a:rPr lang="en-US" altLang="zh-TW" dirty="0" err="1"/>
              <a:t>Nack</a:t>
            </a:r>
            <a:r>
              <a:rPr lang="en-US" altLang="zh-TW" dirty="0"/>
              <a:t>-based Retransmission</a:t>
            </a:r>
            <a:endParaRPr lang="zh-TW" altLang="en-US" dirty="0"/>
          </a:p>
        </p:txBody>
      </p:sp>
      <p:pic>
        <p:nvPicPr>
          <p:cNvPr id="7" name="圖形 6" descr="行動通信基地台">
            <a:extLst>
              <a:ext uri="{FF2B5EF4-FFF2-40B4-BE49-F238E27FC236}">
                <a16:creationId xmlns:a16="http://schemas.microsoft.com/office/drawing/2014/main" id="{1C8D95FC-21D2-4FC0-87F1-A8FC840907C1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2128" y="2971800"/>
            <a:ext cx="914400" cy="9144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3584276-2C97-4BE8-9ECE-4736FAC0BC3F}"/>
              </a:ext>
            </a:extLst>
          </p:cNvPr>
          <p:cNvSpPr/>
          <p:nvPr/>
        </p:nvSpPr>
        <p:spPr>
          <a:xfrm>
            <a:off x="1539554" y="1548872"/>
            <a:ext cx="503853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D8D53D-FC72-426C-B54C-220BBA816E58}"/>
              </a:ext>
            </a:extLst>
          </p:cNvPr>
          <p:cNvSpPr/>
          <p:nvPr/>
        </p:nvSpPr>
        <p:spPr>
          <a:xfrm>
            <a:off x="1539553" y="2044431"/>
            <a:ext cx="503853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97CBF6-A0F5-4E86-96F4-A2A0A337C124}"/>
              </a:ext>
            </a:extLst>
          </p:cNvPr>
          <p:cNvSpPr/>
          <p:nvPr/>
        </p:nvSpPr>
        <p:spPr>
          <a:xfrm>
            <a:off x="1539553" y="2548588"/>
            <a:ext cx="503853" cy="503853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77E02FA-F31A-4CF6-B5B5-266FFB1AB9E6}"/>
              </a:ext>
            </a:extLst>
          </p:cNvPr>
          <p:cNvSpPr/>
          <p:nvPr/>
        </p:nvSpPr>
        <p:spPr>
          <a:xfrm>
            <a:off x="1539552" y="3044147"/>
            <a:ext cx="503853" cy="503853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左大括弧 30">
            <a:extLst>
              <a:ext uri="{FF2B5EF4-FFF2-40B4-BE49-F238E27FC236}">
                <a16:creationId xmlns:a16="http://schemas.microsoft.com/office/drawing/2014/main" id="{CDB25821-A89B-43B6-AFF3-4846B6613154}"/>
              </a:ext>
            </a:extLst>
          </p:cNvPr>
          <p:cNvSpPr/>
          <p:nvPr/>
        </p:nvSpPr>
        <p:spPr>
          <a:xfrm>
            <a:off x="1156996" y="1548873"/>
            <a:ext cx="159247" cy="990234"/>
          </a:xfrm>
          <a:prstGeom prst="leftBrace">
            <a:avLst>
              <a:gd name="adj1" fmla="val 32333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 descr="\documentclass{article}&#10;\usepackage{amsmath}&#10;\pagestyle{empty}&#10;\begin{document}&#10;$$&#10;M_{nack}=2&#10;$$&#10;\end{document}" title="IguanaTex Bitmap Display">
            <a:extLst>
              <a:ext uri="{FF2B5EF4-FFF2-40B4-BE49-F238E27FC236}">
                <a16:creationId xmlns:a16="http://schemas.microsoft.com/office/drawing/2014/main" id="{E796323F-A9F6-4343-9588-65682CF9EEC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8" y="1936531"/>
            <a:ext cx="1024458" cy="190629"/>
          </a:xfrm>
          <a:prstGeom prst="rect">
            <a:avLst/>
          </a:prstGeom>
        </p:spPr>
      </p:pic>
      <p:pic>
        <p:nvPicPr>
          <p:cNvPr id="50" name="圖形 49" descr="智慧型手機">
            <a:extLst>
              <a:ext uri="{FF2B5EF4-FFF2-40B4-BE49-F238E27FC236}">
                <a16:creationId xmlns:a16="http://schemas.microsoft.com/office/drawing/2014/main" id="{B069BB35-27AF-4DB1-89E0-BBC64EB32DF0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49141" y="1601725"/>
            <a:ext cx="424472" cy="424472"/>
          </a:xfrm>
          <a:prstGeom prst="rect">
            <a:avLst/>
          </a:prstGeom>
        </p:spPr>
      </p:pic>
      <p:pic>
        <p:nvPicPr>
          <p:cNvPr id="51" name="圖形 50" descr="智慧型手機">
            <a:extLst>
              <a:ext uri="{FF2B5EF4-FFF2-40B4-BE49-F238E27FC236}">
                <a16:creationId xmlns:a16="http://schemas.microsoft.com/office/drawing/2014/main" id="{23AFDDB6-939D-4450-89FE-1E8EFB5F5433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49141" y="2431916"/>
            <a:ext cx="424472" cy="424472"/>
          </a:xfrm>
          <a:prstGeom prst="rect">
            <a:avLst/>
          </a:prstGeom>
        </p:spPr>
      </p:pic>
      <p:pic>
        <p:nvPicPr>
          <p:cNvPr id="52" name="圖形 51" descr="智慧型手機">
            <a:extLst>
              <a:ext uri="{FF2B5EF4-FFF2-40B4-BE49-F238E27FC236}">
                <a16:creationId xmlns:a16="http://schemas.microsoft.com/office/drawing/2014/main" id="{8EF8A63A-AA6E-44D1-8093-07C84CEDAF37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49141" y="3262107"/>
            <a:ext cx="424472" cy="424472"/>
          </a:xfrm>
          <a:prstGeom prst="rect">
            <a:avLst/>
          </a:prstGeom>
        </p:spPr>
      </p:pic>
      <p:pic>
        <p:nvPicPr>
          <p:cNvPr id="53" name="圖形 52" descr="智慧型手機">
            <a:extLst>
              <a:ext uri="{FF2B5EF4-FFF2-40B4-BE49-F238E27FC236}">
                <a16:creationId xmlns:a16="http://schemas.microsoft.com/office/drawing/2014/main" id="{D7D70C49-DBCC-439C-9477-B4436FD06060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49141" y="5034691"/>
            <a:ext cx="424472" cy="424472"/>
          </a:xfrm>
          <a:prstGeom prst="rect">
            <a:avLst/>
          </a:prstGeom>
        </p:spPr>
      </p:pic>
      <p:sp>
        <p:nvSpPr>
          <p:cNvPr id="55" name="文字方塊 54">
            <a:extLst>
              <a:ext uri="{FF2B5EF4-FFF2-40B4-BE49-F238E27FC236}">
                <a16:creationId xmlns:a16="http://schemas.microsoft.com/office/drawing/2014/main" id="{F18E35E6-1A9C-45E1-9570-CD7B7F36AA2C}"/>
              </a:ext>
            </a:extLst>
          </p:cNvPr>
          <p:cNvSpPr txBox="1"/>
          <p:nvPr/>
        </p:nvSpPr>
        <p:spPr>
          <a:xfrm>
            <a:off x="2192850" y="3949307"/>
            <a:ext cx="461665" cy="21264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pic>
        <p:nvPicPr>
          <p:cNvPr id="59" name="圖片 58" descr="\documentclass{article}&#10;\usepackage{amsmath}&#10;\pagestyle{empty}&#10;\begin{document}&#10;$$&#10;k=30&#10;$$&#10;\end{document}" title="IguanaTex Bitmap Display">
            <a:extLst>
              <a:ext uri="{FF2B5EF4-FFF2-40B4-BE49-F238E27FC236}">
                <a16:creationId xmlns:a16="http://schemas.microsoft.com/office/drawing/2014/main" id="{18033FDE-3632-4123-B106-2E0432FCA31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129" y="5745101"/>
            <a:ext cx="636343" cy="163200"/>
          </a:xfrm>
          <a:prstGeom prst="rect">
            <a:avLst/>
          </a:prstGeom>
        </p:spPr>
      </p:pic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2488C08-250A-4D41-93A7-265446FABAF2}"/>
              </a:ext>
            </a:extLst>
          </p:cNvPr>
          <p:cNvCxnSpPr/>
          <p:nvPr/>
        </p:nvCxnSpPr>
        <p:spPr>
          <a:xfrm>
            <a:off x="1054358" y="6708708"/>
            <a:ext cx="34896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圖片 63" descr="\documentclass{article}&#10;\usepackage{amsmath}&#10;\pagestyle{empty}&#10;\begin{document}&#10;$$&#10;t&#10;$$&#10;\end{document}" title="IguanaTex Bitmap Display">
            <a:extLst>
              <a:ext uri="{FF2B5EF4-FFF2-40B4-BE49-F238E27FC236}">
                <a16:creationId xmlns:a16="http://schemas.microsoft.com/office/drawing/2014/main" id="{8FAD795E-400C-488E-AC1E-D2754CE2414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96" y="6623429"/>
            <a:ext cx="71314" cy="146743"/>
          </a:xfrm>
          <a:prstGeom prst="rect">
            <a:avLst/>
          </a:prstGeom>
        </p:spPr>
      </p:pic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501E1ACD-E22C-40DE-90C0-595C2A0B5709}"/>
              </a:ext>
            </a:extLst>
          </p:cNvPr>
          <p:cNvCxnSpPr>
            <a:cxnSpLocks/>
          </p:cNvCxnSpPr>
          <p:nvPr/>
        </p:nvCxnSpPr>
        <p:spPr>
          <a:xfrm flipV="1">
            <a:off x="1054358" y="3986389"/>
            <a:ext cx="0" cy="25611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圖片 68" descr="\documentclass{article}&#10;\usepackage{amsmath}&#10;\pagestyle{empty}&#10;\begin{document}&#10;$$&#10;f&#10;$$&#10;\end{document}" title="IguanaTex Bitmap Display">
            <a:extLst>
              <a:ext uri="{FF2B5EF4-FFF2-40B4-BE49-F238E27FC236}">
                <a16:creationId xmlns:a16="http://schemas.microsoft.com/office/drawing/2014/main" id="{5D137473-1291-4E1A-824E-A9D626C0058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98" y="4838905"/>
            <a:ext cx="115200" cy="2070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表格 69">
                <a:extLst>
                  <a:ext uri="{FF2B5EF4-FFF2-40B4-BE49-F238E27FC236}">
                    <a16:creationId xmlns:a16="http://schemas.microsoft.com/office/drawing/2014/main" id="{39476ADD-863D-4022-9DF4-6FD355FF4B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5225255"/>
                  </p:ext>
                </p:extLst>
              </p:nvPr>
            </p:nvGraphicFramePr>
            <p:xfrm>
              <a:off x="2644943" y="1321205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表格 69">
                <a:extLst>
                  <a:ext uri="{FF2B5EF4-FFF2-40B4-BE49-F238E27FC236}">
                    <a16:creationId xmlns:a16="http://schemas.microsoft.com/office/drawing/2014/main" id="{39476ADD-863D-4022-9DF4-6FD355FF4B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5225255"/>
                  </p:ext>
                </p:extLst>
              </p:nvPr>
            </p:nvGraphicFramePr>
            <p:xfrm>
              <a:off x="2644943" y="1321205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6"/>
                          <a:stretch>
                            <a:fillRect l="-1020" t="-111667" r="-18061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5" name="表格 74">
                <a:extLst>
                  <a:ext uri="{FF2B5EF4-FFF2-40B4-BE49-F238E27FC236}">
                    <a16:creationId xmlns:a16="http://schemas.microsoft.com/office/drawing/2014/main" id="{CF577CE5-1337-4C38-8787-DABD47C29A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1264522"/>
                  </p:ext>
                </p:extLst>
              </p:nvPr>
            </p:nvGraphicFramePr>
            <p:xfrm>
              <a:off x="2644943" y="2247513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5" name="表格 74">
                <a:extLst>
                  <a:ext uri="{FF2B5EF4-FFF2-40B4-BE49-F238E27FC236}">
                    <a16:creationId xmlns:a16="http://schemas.microsoft.com/office/drawing/2014/main" id="{CF577CE5-1337-4C38-8787-DABD47C29A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1264522"/>
                  </p:ext>
                </p:extLst>
              </p:nvPr>
            </p:nvGraphicFramePr>
            <p:xfrm>
              <a:off x="2644943" y="2247513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7"/>
                          <a:stretch>
                            <a:fillRect l="-1020" t="-111667" r="-18061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表格 75">
                <a:extLst>
                  <a:ext uri="{FF2B5EF4-FFF2-40B4-BE49-F238E27FC236}">
                    <a16:creationId xmlns:a16="http://schemas.microsoft.com/office/drawing/2014/main" id="{832A4BFA-2707-4999-9DB6-CF0DE01D8D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3982459"/>
                  </p:ext>
                </p:extLst>
              </p:nvPr>
            </p:nvGraphicFramePr>
            <p:xfrm>
              <a:off x="2665261" y="3163777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表格 75">
                <a:extLst>
                  <a:ext uri="{FF2B5EF4-FFF2-40B4-BE49-F238E27FC236}">
                    <a16:creationId xmlns:a16="http://schemas.microsoft.com/office/drawing/2014/main" id="{832A4BFA-2707-4999-9DB6-CF0DE01D8D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3982459"/>
                  </p:ext>
                </p:extLst>
              </p:nvPr>
            </p:nvGraphicFramePr>
            <p:xfrm>
              <a:off x="2665261" y="3163777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8"/>
                          <a:stretch>
                            <a:fillRect l="-1020" t="-111667" r="-17959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7" name="表格 76">
                <a:extLst>
                  <a:ext uri="{FF2B5EF4-FFF2-40B4-BE49-F238E27FC236}">
                    <a16:creationId xmlns:a16="http://schemas.microsoft.com/office/drawing/2014/main" id="{C6F257EC-216A-4BAB-B504-DDEB8F7D75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6016403"/>
                  </p:ext>
                </p:extLst>
              </p:nvPr>
            </p:nvGraphicFramePr>
            <p:xfrm>
              <a:off x="2673901" y="4881167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0780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437745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471470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30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7" name="表格 76">
                <a:extLst>
                  <a:ext uri="{FF2B5EF4-FFF2-40B4-BE49-F238E27FC236}">
                    <a16:creationId xmlns:a16="http://schemas.microsoft.com/office/drawing/2014/main" id="{C6F257EC-216A-4BAB-B504-DDEB8F7D75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6016403"/>
                  </p:ext>
                </p:extLst>
              </p:nvPr>
            </p:nvGraphicFramePr>
            <p:xfrm>
              <a:off x="2673901" y="4881167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0780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437745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471470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9"/>
                          <a:stretch>
                            <a:fillRect l="-833" t="-111667" r="-12833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8" name="左大括弧 77">
            <a:extLst>
              <a:ext uri="{FF2B5EF4-FFF2-40B4-BE49-F238E27FC236}">
                <a16:creationId xmlns:a16="http://schemas.microsoft.com/office/drawing/2014/main" id="{AF20A187-0834-4B6B-A8D2-9273E4212F53}"/>
              </a:ext>
            </a:extLst>
          </p:cNvPr>
          <p:cNvSpPr/>
          <p:nvPr/>
        </p:nvSpPr>
        <p:spPr>
          <a:xfrm rot="16200000">
            <a:off x="2291793" y="5401089"/>
            <a:ext cx="140652" cy="424472"/>
          </a:xfrm>
          <a:prstGeom prst="leftBrace">
            <a:avLst>
              <a:gd name="adj1" fmla="val 40537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B5176FED-CFE8-45D7-94A7-AB5AB0497A03}"/>
              </a:ext>
            </a:extLst>
          </p:cNvPr>
          <p:cNvSpPr txBox="1"/>
          <p:nvPr/>
        </p:nvSpPr>
        <p:spPr>
          <a:xfrm>
            <a:off x="4332041" y="4660919"/>
            <a:ext cx="19368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UE1 and UE3 transmit nack2 to the position pre-arranged by the BS to inform that pkt2 didn’t receive successfully for some </a:t>
            </a:r>
            <a:r>
              <a:rPr lang="en-US" altLang="zh-TW" sz="1400" dirty="0" err="1"/>
              <a:t>Ues</a:t>
            </a:r>
            <a:r>
              <a:rPr lang="en-US" altLang="zh-TW" sz="1400" dirty="0"/>
              <a:t>. Thus the pkt2 is retransmitted.</a:t>
            </a:r>
            <a:endParaRPr lang="zh-TW" altLang="en-US" sz="14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3B9D8A6-3610-4511-AFA1-6E8F528E6A75}"/>
              </a:ext>
            </a:extLst>
          </p:cNvPr>
          <p:cNvSpPr/>
          <p:nvPr/>
        </p:nvSpPr>
        <p:spPr>
          <a:xfrm>
            <a:off x="4428266" y="3545386"/>
            <a:ext cx="503853" cy="50385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nack1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35E183E-20C9-48C5-B73D-551DF15CBA65}"/>
              </a:ext>
            </a:extLst>
          </p:cNvPr>
          <p:cNvSpPr/>
          <p:nvPr/>
        </p:nvSpPr>
        <p:spPr>
          <a:xfrm>
            <a:off x="4425426" y="4055732"/>
            <a:ext cx="503853" cy="50385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nack2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2AF62DB-2988-403E-8066-7D96683DBF9A}"/>
              </a:ext>
            </a:extLst>
          </p:cNvPr>
          <p:cNvSpPr/>
          <p:nvPr/>
        </p:nvSpPr>
        <p:spPr>
          <a:xfrm>
            <a:off x="5768914" y="2548588"/>
            <a:ext cx="503853" cy="503853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F5274EE-7C23-4F4D-807E-4B03864BA335}"/>
              </a:ext>
            </a:extLst>
          </p:cNvPr>
          <p:cNvSpPr/>
          <p:nvPr/>
        </p:nvSpPr>
        <p:spPr>
          <a:xfrm>
            <a:off x="5768913" y="3044147"/>
            <a:ext cx="503853" cy="503853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94CFEB8-7E51-4AE1-8C17-0684F8EC34AD}"/>
              </a:ext>
            </a:extLst>
          </p:cNvPr>
          <p:cNvSpPr/>
          <p:nvPr/>
        </p:nvSpPr>
        <p:spPr>
          <a:xfrm>
            <a:off x="5766249" y="1548872"/>
            <a:ext cx="503853" cy="5038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03EFBD7-2C6B-419C-A780-78F252FC2D1E}"/>
              </a:ext>
            </a:extLst>
          </p:cNvPr>
          <p:cNvSpPr/>
          <p:nvPr/>
        </p:nvSpPr>
        <p:spPr>
          <a:xfrm>
            <a:off x="5766248" y="2044431"/>
            <a:ext cx="503853" cy="5038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9" name="表格 78">
                <a:extLst>
                  <a:ext uri="{FF2B5EF4-FFF2-40B4-BE49-F238E27FC236}">
                    <a16:creationId xmlns:a16="http://schemas.microsoft.com/office/drawing/2014/main" id="{B428F62A-E88B-40CB-920B-4910C4991E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0219537"/>
                  </p:ext>
                </p:extLst>
              </p:nvPr>
            </p:nvGraphicFramePr>
            <p:xfrm>
              <a:off x="7096284" y="1321205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9" name="表格 78">
                <a:extLst>
                  <a:ext uri="{FF2B5EF4-FFF2-40B4-BE49-F238E27FC236}">
                    <a16:creationId xmlns:a16="http://schemas.microsoft.com/office/drawing/2014/main" id="{B428F62A-E88B-40CB-920B-4910C4991E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0219537"/>
                  </p:ext>
                </p:extLst>
              </p:nvPr>
            </p:nvGraphicFramePr>
            <p:xfrm>
              <a:off x="7096284" y="1321205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0"/>
                          <a:stretch>
                            <a:fillRect l="-1020" t="-111667" r="-17959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1" name="表格 80">
                <a:extLst>
                  <a:ext uri="{FF2B5EF4-FFF2-40B4-BE49-F238E27FC236}">
                    <a16:creationId xmlns:a16="http://schemas.microsoft.com/office/drawing/2014/main" id="{DDE585F3-B0A5-4BDF-9A24-75C26E99C1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1618089"/>
                  </p:ext>
                </p:extLst>
              </p:nvPr>
            </p:nvGraphicFramePr>
            <p:xfrm>
              <a:off x="7096284" y="2247513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1" name="表格 80">
                <a:extLst>
                  <a:ext uri="{FF2B5EF4-FFF2-40B4-BE49-F238E27FC236}">
                    <a16:creationId xmlns:a16="http://schemas.microsoft.com/office/drawing/2014/main" id="{DDE585F3-B0A5-4BDF-9A24-75C26E99C1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1618089"/>
                  </p:ext>
                </p:extLst>
              </p:nvPr>
            </p:nvGraphicFramePr>
            <p:xfrm>
              <a:off x="7096284" y="2247513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1"/>
                          <a:stretch>
                            <a:fillRect l="-1020" t="-111667" r="-17959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2" name="表格 81">
                <a:extLst>
                  <a:ext uri="{FF2B5EF4-FFF2-40B4-BE49-F238E27FC236}">
                    <a16:creationId xmlns:a16="http://schemas.microsoft.com/office/drawing/2014/main" id="{ABCE5416-7056-4CBC-8997-5EAF8E0DB8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4654585"/>
                  </p:ext>
                </p:extLst>
              </p:nvPr>
            </p:nvGraphicFramePr>
            <p:xfrm>
              <a:off x="7116602" y="3163777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2" name="表格 81">
                <a:extLst>
                  <a:ext uri="{FF2B5EF4-FFF2-40B4-BE49-F238E27FC236}">
                    <a16:creationId xmlns:a16="http://schemas.microsoft.com/office/drawing/2014/main" id="{ABCE5416-7056-4CBC-8997-5EAF8E0DB8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4654585"/>
                  </p:ext>
                </p:extLst>
              </p:nvPr>
            </p:nvGraphicFramePr>
            <p:xfrm>
              <a:off x="7116602" y="3163777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2"/>
                          <a:stretch>
                            <a:fillRect l="-1020" t="-111667" r="-17959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3" name="表格 82">
                <a:extLst>
                  <a:ext uri="{FF2B5EF4-FFF2-40B4-BE49-F238E27FC236}">
                    <a16:creationId xmlns:a16="http://schemas.microsoft.com/office/drawing/2014/main" id="{00DE1D9C-68A4-46CC-A78C-50AEF5BE34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1625496"/>
                  </p:ext>
                </p:extLst>
              </p:nvPr>
            </p:nvGraphicFramePr>
            <p:xfrm>
              <a:off x="7125241" y="4881167"/>
              <a:ext cx="163135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5525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466928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458902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30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3" name="表格 82">
                <a:extLst>
                  <a:ext uri="{FF2B5EF4-FFF2-40B4-BE49-F238E27FC236}">
                    <a16:creationId xmlns:a16="http://schemas.microsoft.com/office/drawing/2014/main" id="{00DE1D9C-68A4-46CC-A78C-50AEF5BE34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1625496"/>
                  </p:ext>
                </p:extLst>
              </p:nvPr>
            </p:nvGraphicFramePr>
            <p:xfrm>
              <a:off x="7125241" y="4881167"/>
              <a:ext cx="163135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5525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466928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458902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3"/>
                          <a:stretch>
                            <a:fillRect l="-862" t="-111667" r="-135345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4" name="圖形 83" descr="行動通信基地台">
            <a:extLst>
              <a:ext uri="{FF2B5EF4-FFF2-40B4-BE49-F238E27FC236}">
                <a16:creationId xmlns:a16="http://schemas.microsoft.com/office/drawing/2014/main" id="{86671087-D38C-4C4A-AB10-D5B6D0B6DAF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06794" y="2971800"/>
            <a:ext cx="914400" cy="914400"/>
          </a:xfrm>
          <a:prstGeom prst="rect">
            <a:avLst/>
          </a:prstGeom>
        </p:spPr>
      </p:pic>
      <p:pic>
        <p:nvPicPr>
          <p:cNvPr id="85" name="圖形 84" descr="智慧型手機">
            <a:extLst>
              <a:ext uri="{FF2B5EF4-FFF2-40B4-BE49-F238E27FC236}">
                <a16:creationId xmlns:a16="http://schemas.microsoft.com/office/drawing/2014/main" id="{40547747-AAA7-4959-8FE2-FE4B0FB7A7A8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39275" y="1601725"/>
            <a:ext cx="424472" cy="424472"/>
          </a:xfrm>
          <a:prstGeom prst="rect">
            <a:avLst/>
          </a:prstGeom>
        </p:spPr>
      </p:pic>
      <p:pic>
        <p:nvPicPr>
          <p:cNvPr id="86" name="圖形 85" descr="智慧型手機">
            <a:extLst>
              <a:ext uri="{FF2B5EF4-FFF2-40B4-BE49-F238E27FC236}">
                <a16:creationId xmlns:a16="http://schemas.microsoft.com/office/drawing/2014/main" id="{7BEEADF1-413C-4AD6-8665-46FC2792CBE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39275" y="2431916"/>
            <a:ext cx="424472" cy="424472"/>
          </a:xfrm>
          <a:prstGeom prst="rect">
            <a:avLst/>
          </a:prstGeom>
        </p:spPr>
      </p:pic>
      <p:pic>
        <p:nvPicPr>
          <p:cNvPr id="87" name="圖形 86" descr="智慧型手機">
            <a:extLst>
              <a:ext uri="{FF2B5EF4-FFF2-40B4-BE49-F238E27FC236}">
                <a16:creationId xmlns:a16="http://schemas.microsoft.com/office/drawing/2014/main" id="{DA407BDB-45D0-46AB-84EB-9AD89E7CDFD7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39275" y="3262107"/>
            <a:ext cx="424472" cy="424472"/>
          </a:xfrm>
          <a:prstGeom prst="rect">
            <a:avLst/>
          </a:prstGeom>
        </p:spPr>
      </p:pic>
      <p:pic>
        <p:nvPicPr>
          <p:cNvPr id="88" name="圖形 87" descr="智慧型手機">
            <a:extLst>
              <a:ext uri="{FF2B5EF4-FFF2-40B4-BE49-F238E27FC236}">
                <a16:creationId xmlns:a16="http://schemas.microsoft.com/office/drawing/2014/main" id="{74645D4D-2C60-477F-82C5-B5842F94D38B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39275" y="5034691"/>
            <a:ext cx="424472" cy="424472"/>
          </a:xfrm>
          <a:prstGeom prst="rect">
            <a:avLst/>
          </a:prstGeom>
        </p:spPr>
      </p:pic>
      <p:sp>
        <p:nvSpPr>
          <p:cNvPr id="89" name="文字方塊 88">
            <a:extLst>
              <a:ext uri="{FF2B5EF4-FFF2-40B4-BE49-F238E27FC236}">
                <a16:creationId xmlns:a16="http://schemas.microsoft.com/office/drawing/2014/main" id="{6299A9C7-CD61-433B-8725-4A24D5E56EE6}"/>
              </a:ext>
            </a:extLst>
          </p:cNvPr>
          <p:cNvSpPr txBox="1"/>
          <p:nvPr/>
        </p:nvSpPr>
        <p:spPr>
          <a:xfrm>
            <a:off x="6582984" y="3949307"/>
            <a:ext cx="461665" cy="21264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pic>
        <p:nvPicPr>
          <p:cNvPr id="90" name="圖片 89" descr="\documentclass{article}&#10;\usepackage{amsmath}&#10;\pagestyle{empty}&#10;\begin{document}&#10;$$&#10;k=30&#10;$$&#10;\end{document}" title="IguanaTex Bitmap Display">
            <a:extLst>
              <a:ext uri="{FF2B5EF4-FFF2-40B4-BE49-F238E27FC236}">
                <a16:creationId xmlns:a16="http://schemas.microsoft.com/office/drawing/2014/main" id="{D408BA98-210C-4771-85E9-741919D59E3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263" y="5745101"/>
            <a:ext cx="636343" cy="163200"/>
          </a:xfrm>
          <a:prstGeom prst="rect">
            <a:avLst/>
          </a:prstGeom>
        </p:spPr>
      </p:pic>
      <p:sp>
        <p:nvSpPr>
          <p:cNvPr id="91" name="左大括弧 90">
            <a:extLst>
              <a:ext uri="{FF2B5EF4-FFF2-40B4-BE49-F238E27FC236}">
                <a16:creationId xmlns:a16="http://schemas.microsoft.com/office/drawing/2014/main" id="{D5EAB1D1-4DF2-448B-B1CC-A642E80D281F}"/>
              </a:ext>
            </a:extLst>
          </p:cNvPr>
          <p:cNvSpPr/>
          <p:nvPr/>
        </p:nvSpPr>
        <p:spPr>
          <a:xfrm rot="16200000">
            <a:off x="6681927" y="5401089"/>
            <a:ext cx="140652" cy="424472"/>
          </a:xfrm>
          <a:prstGeom prst="leftBrace">
            <a:avLst>
              <a:gd name="adj1" fmla="val 40537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12BB6170-C621-4B7F-B713-447949E7F056}"/>
              </a:ext>
            </a:extLst>
          </p:cNvPr>
          <p:cNvSpPr/>
          <p:nvPr/>
        </p:nvSpPr>
        <p:spPr>
          <a:xfrm>
            <a:off x="8860588" y="3545386"/>
            <a:ext cx="503853" cy="50385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nack3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57318931-AE5C-43AE-B90E-0886947695BF}"/>
              </a:ext>
            </a:extLst>
          </p:cNvPr>
          <p:cNvSpPr/>
          <p:nvPr/>
        </p:nvSpPr>
        <p:spPr>
          <a:xfrm>
            <a:off x="8857748" y="4055732"/>
            <a:ext cx="503853" cy="503853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nack2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3872ACA3-AEDD-47C7-9966-5E5C2B9DFD63}"/>
              </a:ext>
            </a:extLst>
          </p:cNvPr>
          <p:cNvSpPr/>
          <p:nvPr/>
        </p:nvSpPr>
        <p:spPr>
          <a:xfrm>
            <a:off x="10158316" y="1548872"/>
            <a:ext cx="503853" cy="503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89F89B85-3C79-4B11-99B5-95A13A45A87F}"/>
              </a:ext>
            </a:extLst>
          </p:cNvPr>
          <p:cNvSpPr/>
          <p:nvPr/>
        </p:nvSpPr>
        <p:spPr>
          <a:xfrm>
            <a:off x="10158315" y="2044431"/>
            <a:ext cx="503853" cy="503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96" name="圖形 95" descr="行動通信基地台">
            <a:extLst>
              <a:ext uri="{FF2B5EF4-FFF2-40B4-BE49-F238E27FC236}">
                <a16:creationId xmlns:a16="http://schemas.microsoft.com/office/drawing/2014/main" id="{BE6E5709-FA7E-4E0F-B688-801B10EDC4A8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64540" y="3034907"/>
            <a:ext cx="914400" cy="914400"/>
          </a:xfrm>
          <a:prstGeom prst="rect">
            <a:avLst/>
          </a:prstGeom>
        </p:spPr>
      </p:pic>
      <p:sp>
        <p:nvSpPr>
          <p:cNvPr id="97" name="矩形 96">
            <a:extLst>
              <a:ext uri="{FF2B5EF4-FFF2-40B4-BE49-F238E27FC236}">
                <a16:creationId xmlns:a16="http://schemas.microsoft.com/office/drawing/2014/main" id="{9FA23219-1DAE-4AAA-8950-A4DFBFAA2A96}"/>
              </a:ext>
            </a:extLst>
          </p:cNvPr>
          <p:cNvSpPr/>
          <p:nvPr/>
        </p:nvSpPr>
        <p:spPr>
          <a:xfrm>
            <a:off x="10160154" y="2568044"/>
            <a:ext cx="503853" cy="5038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56692690-0F15-457D-8ADD-02C773ABD0AB}"/>
              </a:ext>
            </a:extLst>
          </p:cNvPr>
          <p:cNvSpPr/>
          <p:nvPr/>
        </p:nvSpPr>
        <p:spPr>
          <a:xfrm>
            <a:off x="10160153" y="3063603"/>
            <a:ext cx="503853" cy="5038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B7B697F6-014F-452B-A371-52A8E1C9711F}"/>
              </a:ext>
            </a:extLst>
          </p:cNvPr>
          <p:cNvSpPr txBox="1"/>
          <p:nvPr/>
        </p:nvSpPr>
        <p:spPr>
          <a:xfrm>
            <a:off x="10851134" y="2354441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pic>
        <p:nvPicPr>
          <p:cNvPr id="47" name="圖片 46" descr="\documentclass{article}&#10;\usepackage{amsmath}&#10;\pagestyle{empty}&#10;\begin{document}&#10;$$&#10;$$&#10;$R_1=1$ \\&#10;$R_2=2$\\&#10;$R_3=1$ \\&#10;......&#10;&#10;\end{document}" title="IguanaTex Bitmap Display">
            <a:extLst>
              <a:ext uri="{FF2B5EF4-FFF2-40B4-BE49-F238E27FC236}">
                <a16:creationId xmlns:a16="http://schemas.microsoft.com/office/drawing/2014/main" id="{F40A5BF4-9A12-4D59-B4FC-2BA15A93268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97" y="5154549"/>
            <a:ext cx="760934" cy="110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86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554601-B0D3-4B59-96D9-39F6809C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Mathematical derivation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4DEEC0-D48A-40E2-B16B-0D42BE5A9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93190"/>
                <a:ext cx="9147802" cy="5080834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Assume all UEs have the same error rate. Then we have</a:t>
                </a:r>
              </a:p>
              <a:p>
                <a:pPr marL="457200" lvl="1" indent="0">
                  <a:buNone/>
                </a:pPr>
                <a:endParaRPr lang="en-US" altLang="zh-TW" dirty="0"/>
              </a:p>
              <a:p>
                <a:r>
                  <a:rPr lang="en-US" altLang="zh-TW" dirty="0"/>
                  <a:t>We can calculate the average transmission times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by</a:t>
                </a:r>
              </a:p>
              <a:p>
                <a:pPr lvl="1"/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In </a:t>
                </a:r>
                <a:r>
                  <a:rPr lang="en-US" altLang="zh-TW" dirty="0" err="1"/>
                  <a:t>nack</a:t>
                </a:r>
                <a:r>
                  <a:rPr lang="en-US" altLang="zh-TW" dirty="0"/>
                  <a:t>-based retransmission, the resource utilization can approach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TW" dirty="0"/>
                  <a:t> by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𝑛𝑎𝑐𝑘</m:t>
                        </m:r>
                      </m:sub>
                    </m:sSub>
                  </m:oMath>
                </a14:m>
                <a:r>
                  <a:rPr lang="en-US" altLang="zh-TW" dirty="0"/>
                  <a:t> to really small value. However the latency will increase on the other hand.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4DEEC0-D48A-40E2-B16B-0D42BE5A9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93190"/>
                <a:ext cx="9147802" cy="5080834"/>
              </a:xfrm>
              <a:blipFill>
                <a:blip r:embed="rId4"/>
                <a:stretch>
                  <a:fillRect l="-133" t="-840" r="-7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圖片 30" descr="\documentclass{article}&#10;\usepackage{amsmath}&#10;\pagestyle{empty}&#10;\begin{document}&#10;&#10;$$&#10;E[X]=\sum_{x=1}^{\infty}\Pr \{X\le x\}=\sum_{x=0}^{\infty}(1-F_X[x])=\sum_{x=0}^{\infty} [1-(1-p^x)^k]&#10;$$&#10;$$&#10;=\sum_{x=0}^{\infty}\sum_{m=1}^{k}\tbinom{k}{m}(-1)^{m+1}p^{xm}=\sum_{m=1}^{k}\tbinom{k}{m}(-1)^{m+1}\frac{1}{1-p^m}&#10;$$&#10;&#10;\end{document}" title="IguanaTex Bitmap Display">
            <a:extLst>
              <a:ext uri="{FF2B5EF4-FFF2-40B4-BE49-F238E27FC236}">
                <a16:creationId xmlns:a16="http://schemas.microsoft.com/office/drawing/2014/main" id="{2704EEE4-06B1-47B2-940E-7235A6F9F4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067" y="3013990"/>
            <a:ext cx="6115202" cy="1490739"/>
          </a:xfrm>
          <a:prstGeom prst="rect">
            <a:avLst/>
          </a:prstGeom>
        </p:spPr>
      </p:pic>
      <p:pic>
        <p:nvPicPr>
          <p:cNvPr id="8" name="圖片 7" descr="\documentclass{article}&#10;\usepackage{amsmath}&#10;\pagestyle{empty}&#10;\begin{document}&#10;&#10;  $$&#10;  F_X[x]=(1-{e}^x)^k&#10;  $$&#10;  &#10;&#10;\end{document}" title="IguanaTex Bitmap Display">
            <a:extLst>
              <a:ext uri="{FF2B5EF4-FFF2-40B4-BE49-F238E27FC236}">
                <a16:creationId xmlns:a16="http://schemas.microsoft.com/office/drawing/2014/main" id="{27AC204F-76F4-441E-8945-743AE6A4956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326" y="2140768"/>
            <a:ext cx="1752684" cy="26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83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FCF162-CCB6-4DA2-A310-D173054C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Nack</a:t>
            </a:r>
            <a:r>
              <a:rPr lang="en-US" altLang="zh-TW" dirty="0"/>
              <a:t>-based retransmission with XOR coding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0DC799-AB9B-431F-ABCE-78FF59C96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improve our efficiency, the network coding can be applied.</a:t>
            </a:r>
          </a:p>
          <a:p>
            <a:r>
              <a:rPr lang="en-US" altLang="zh-TW" dirty="0"/>
              <a:t>Assume two packets, p1 and p2, are transmitted in one time slot. If we XOR the both packets, we can get a new packet, called as p3.</a:t>
            </a:r>
          </a:p>
          <a:p>
            <a:r>
              <a:rPr lang="en-US" altLang="zh-TW" dirty="0"/>
              <a:t>If p1, p2 and p3 are transmitted, although a UE failed to decode the p1, it still can get the information of p1 by XORing p2 and p3 (p1 XOR p2), if p2 and p3 are successfully decoded.</a:t>
            </a:r>
          </a:p>
          <a:p>
            <a:pPr lvl="1"/>
            <a:r>
              <a:rPr lang="en-US" altLang="zh-TW" dirty="0"/>
              <a:t>This is due to the fact that </a:t>
            </a:r>
          </a:p>
          <a:p>
            <a:r>
              <a:rPr lang="en-US" altLang="zh-TW" dirty="0"/>
              <a:t>Transmitting p3 is similar with transmitting p1 and p2, while it only costs one resource block.</a:t>
            </a:r>
          </a:p>
          <a:p>
            <a:endParaRPr lang="zh-TW" altLang="en-US" dirty="0"/>
          </a:p>
        </p:txBody>
      </p:sp>
      <p:pic>
        <p:nvPicPr>
          <p:cNvPr id="5" name="圖片 4" descr="\documentclass{article}&#10;\usepackage{amsmath}&#10;\pagestyle{empty}&#10;\begin{document}&#10;$$&#10;a \oplus (a \oplus b)= b&#10;$$&#10;\end{document}" title="IguanaTex Bitmap Display">
            <a:extLst>
              <a:ext uri="{FF2B5EF4-FFF2-40B4-BE49-F238E27FC236}">
                <a16:creationId xmlns:a16="http://schemas.microsoft.com/office/drawing/2014/main" id="{FED3FCB7-6A2B-416D-A041-E717B8C01E6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311" y="4275495"/>
            <a:ext cx="1299505" cy="20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2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760D94-4E64-4ECD-AAAA-3F7D1622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02888F-7F50-4C16-BA9F-13A236E1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389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9C35E-8A6F-436A-950B-751E3BF2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93" y="307479"/>
            <a:ext cx="9984834" cy="1320800"/>
          </a:xfrm>
        </p:spPr>
        <p:txBody>
          <a:bodyPr/>
          <a:lstStyle/>
          <a:p>
            <a:r>
              <a:rPr lang="en-US" altLang="zh-TW" dirty="0" err="1"/>
              <a:t>Nack</a:t>
            </a:r>
            <a:r>
              <a:rPr lang="en-US" altLang="zh-TW" dirty="0"/>
              <a:t>-based Retransmission With XOR Coding</a:t>
            </a:r>
            <a:endParaRPr lang="zh-TW" altLang="en-US" dirty="0"/>
          </a:p>
        </p:txBody>
      </p:sp>
      <p:pic>
        <p:nvPicPr>
          <p:cNvPr id="7" name="圖形 6" descr="行動通信基地台">
            <a:extLst>
              <a:ext uri="{FF2B5EF4-FFF2-40B4-BE49-F238E27FC236}">
                <a16:creationId xmlns:a16="http://schemas.microsoft.com/office/drawing/2014/main" id="{1C8D95FC-21D2-4FC0-87F1-A8FC840907C1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2128" y="2971800"/>
            <a:ext cx="914400" cy="9144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3584276-2C97-4BE8-9ECE-4736FAC0BC3F}"/>
              </a:ext>
            </a:extLst>
          </p:cNvPr>
          <p:cNvSpPr/>
          <p:nvPr/>
        </p:nvSpPr>
        <p:spPr>
          <a:xfrm>
            <a:off x="1539554" y="1548872"/>
            <a:ext cx="503853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D8D53D-FC72-426C-B54C-220BBA816E58}"/>
              </a:ext>
            </a:extLst>
          </p:cNvPr>
          <p:cNvSpPr/>
          <p:nvPr/>
        </p:nvSpPr>
        <p:spPr>
          <a:xfrm>
            <a:off x="1539553" y="2044431"/>
            <a:ext cx="503853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97CBF6-A0F5-4E86-96F4-A2A0A337C124}"/>
              </a:ext>
            </a:extLst>
          </p:cNvPr>
          <p:cNvSpPr/>
          <p:nvPr/>
        </p:nvSpPr>
        <p:spPr>
          <a:xfrm>
            <a:off x="1539553" y="2548588"/>
            <a:ext cx="503853" cy="503853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77E02FA-F31A-4CF6-B5B5-266FFB1AB9E6}"/>
              </a:ext>
            </a:extLst>
          </p:cNvPr>
          <p:cNvSpPr/>
          <p:nvPr/>
        </p:nvSpPr>
        <p:spPr>
          <a:xfrm>
            <a:off x="1539552" y="3044147"/>
            <a:ext cx="503853" cy="503853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左大括弧 30">
            <a:extLst>
              <a:ext uri="{FF2B5EF4-FFF2-40B4-BE49-F238E27FC236}">
                <a16:creationId xmlns:a16="http://schemas.microsoft.com/office/drawing/2014/main" id="{CDB25821-A89B-43B6-AFF3-4846B6613154}"/>
              </a:ext>
            </a:extLst>
          </p:cNvPr>
          <p:cNvSpPr/>
          <p:nvPr/>
        </p:nvSpPr>
        <p:spPr>
          <a:xfrm>
            <a:off x="1156996" y="1548873"/>
            <a:ext cx="159247" cy="990234"/>
          </a:xfrm>
          <a:prstGeom prst="leftBrace">
            <a:avLst>
              <a:gd name="adj1" fmla="val 32333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 descr="\documentclass{article}&#10;\usepackage{amsmath}&#10;\pagestyle{empty}&#10;\begin{document}&#10;$$&#10;M_{nack}=2&#10;$$&#10;\end{document}" title="IguanaTex Bitmap Display">
            <a:extLst>
              <a:ext uri="{FF2B5EF4-FFF2-40B4-BE49-F238E27FC236}">
                <a16:creationId xmlns:a16="http://schemas.microsoft.com/office/drawing/2014/main" id="{E796323F-A9F6-4343-9588-65682CF9EEC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8" y="1936531"/>
            <a:ext cx="1024458" cy="190629"/>
          </a:xfrm>
          <a:prstGeom prst="rect">
            <a:avLst/>
          </a:prstGeom>
        </p:spPr>
      </p:pic>
      <p:pic>
        <p:nvPicPr>
          <p:cNvPr id="50" name="圖形 49" descr="智慧型手機">
            <a:extLst>
              <a:ext uri="{FF2B5EF4-FFF2-40B4-BE49-F238E27FC236}">
                <a16:creationId xmlns:a16="http://schemas.microsoft.com/office/drawing/2014/main" id="{B069BB35-27AF-4DB1-89E0-BBC64EB32DF0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49141" y="1601725"/>
            <a:ext cx="424472" cy="424472"/>
          </a:xfrm>
          <a:prstGeom prst="rect">
            <a:avLst/>
          </a:prstGeom>
        </p:spPr>
      </p:pic>
      <p:pic>
        <p:nvPicPr>
          <p:cNvPr id="51" name="圖形 50" descr="智慧型手機">
            <a:extLst>
              <a:ext uri="{FF2B5EF4-FFF2-40B4-BE49-F238E27FC236}">
                <a16:creationId xmlns:a16="http://schemas.microsoft.com/office/drawing/2014/main" id="{23AFDDB6-939D-4450-89FE-1E8EFB5F5433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49141" y="2431916"/>
            <a:ext cx="424472" cy="424472"/>
          </a:xfrm>
          <a:prstGeom prst="rect">
            <a:avLst/>
          </a:prstGeom>
        </p:spPr>
      </p:pic>
      <p:pic>
        <p:nvPicPr>
          <p:cNvPr id="52" name="圖形 51" descr="智慧型手機">
            <a:extLst>
              <a:ext uri="{FF2B5EF4-FFF2-40B4-BE49-F238E27FC236}">
                <a16:creationId xmlns:a16="http://schemas.microsoft.com/office/drawing/2014/main" id="{8EF8A63A-AA6E-44D1-8093-07C84CEDAF37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49141" y="3262107"/>
            <a:ext cx="424472" cy="424472"/>
          </a:xfrm>
          <a:prstGeom prst="rect">
            <a:avLst/>
          </a:prstGeom>
        </p:spPr>
      </p:pic>
      <p:pic>
        <p:nvPicPr>
          <p:cNvPr id="53" name="圖形 52" descr="智慧型手機">
            <a:extLst>
              <a:ext uri="{FF2B5EF4-FFF2-40B4-BE49-F238E27FC236}">
                <a16:creationId xmlns:a16="http://schemas.microsoft.com/office/drawing/2014/main" id="{D7D70C49-DBCC-439C-9477-B4436FD06060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49141" y="5034691"/>
            <a:ext cx="424472" cy="424472"/>
          </a:xfrm>
          <a:prstGeom prst="rect">
            <a:avLst/>
          </a:prstGeom>
        </p:spPr>
      </p:pic>
      <p:sp>
        <p:nvSpPr>
          <p:cNvPr id="55" name="文字方塊 54">
            <a:extLst>
              <a:ext uri="{FF2B5EF4-FFF2-40B4-BE49-F238E27FC236}">
                <a16:creationId xmlns:a16="http://schemas.microsoft.com/office/drawing/2014/main" id="{F18E35E6-1A9C-45E1-9570-CD7B7F36AA2C}"/>
              </a:ext>
            </a:extLst>
          </p:cNvPr>
          <p:cNvSpPr txBox="1"/>
          <p:nvPr/>
        </p:nvSpPr>
        <p:spPr>
          <a:xfrm>
            <a:off x="2192850" y="3949307"/>
            <a:ext cx="461665" cy="21264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pic>
        <p:nvPicPr>
          <p:cNvPr id="59" name="圖片 58" descr="\documentclass{article}&#10;\usepackage{amsmath}&#10;\pagestyle{empty}&#10;\begin{document}&#10;$$&#10;k=30&#10;$$&#10;\end{document}" title="IguanaTex Bitmap Display">
            <a:extLst>
              <a:ext uri="{FF2B5EF4-FFF2-40B4-BE49-F238E27FC236}">
                <a16:creationId xmlns:a16="http://schemas.microsoft.com/office/drawing/2014/main" id="{18033FDE-3632-4123-B106-2E0432FCA31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129" y="5745101"/>
            <a:ext cx="636343" cy="163200"/>
          </a:xfrm>
          <a:prstGeom prst="rect">
            <a:avLst/>
          </a:prstGeom>
        </p:spPr>
      </p:pic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2488C08-250A-4D41-93A7-265446FABAF2}"/>
              </a:ext>
            </a:extLst>
          </p:cNvPr>
          <p:cNvCxnSpPr/>
          <p:nvPr/>
        </p:nvCxnSpPr>
        <p:spPr>
          <a:xfrm>
            <a:off x="1054358" y="6708708"/>
            <a:ext cx="34896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圖片 63" descr="\documentclass{article}&#10;\usepackage{amsmath}&#10;\pagestyle{empty}&#10;\begin{document}&#10;$$&#10;t&#10;$$&#10;\end{document}" title="IguanaTex Bitmap Display">
            <a:extLst>
              <a:ext uri="{FF2B5EF4-FFF2-40B4-BE49-F238E27FC236}">
                <a16:creationId xmlns:a16="http://schemas.microsoft.com/office/drawing/2014/main" id="{8FAD795E-400C-488E-AC1E-D2754CE2414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96" y="6623429"/>
            <a:ext cx="71314" cy="146743"/>
          </a:xfrm>
          <a:prstGeom prst="rect">
            <a:avLst/>
          </a:prstGeom>
        </p:spPr>
      </p:pic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501E1ACD-E22C-40DE-90C0-595C2A0B5709}"/>
              </a:ext>
            </a:extLst>
          </p:cNvPr>
          <p:cNvCxnSpPr>
            <a:cxnSpLocks/>
          </p:cNvCxnSpPr>
          <p:nvPr/>
        </p:nvCxnSpPr>
        <p:spPr>
          <a:xfrm flipV="1">
            <a:off x="1054358" y="4559585"/>
            <a:ext cx="0" cy="1987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圖片 68" descr="\documentclass{article}&#10;\usepackage{amsmath}&#10;\pagestyle{empty}&#10;\begin{document}&#10;$$&#10;f&#10;$$&#10;\end{document}" title="IguanaTex Bitmap Display">
            <a:extLst>
              <a:ext uri="{FF2B5EF4-FFF2-40B4-BE49-F238E27FC236}">
                <a16:creationId xmlns:a16="http://schemas.microsoft.com/office/drawing/2014/main" id="{5D137473-1291-4E1A-824E-A9D626C0058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98" y="4838905"/>
            <a:ext cx="115200" cy="2070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表格 69">
                <a:extLst>
                  <a:ext uri="{FF2B5EF4-FFF2-40B4-BE49-F238E27FC236}">
                    <a16:creationId xmlns:a16="http://schemas.microsoft.com/office/drawing/2014/main" id="{39476ADD-863D-4022-9DF4-6FD355FF4B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4266789"/>
                  </p:ext>
                </p:extLst>
              </p:nvPr>
            </p:nvGraphicFramePr>
            <p:xfrm>
              <a:off x="2644943" y="1321205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0555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362775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表格 69">
                <a:extLst>
                  <a:ext uri="{FF2B5EF4-FFF2-40B4-BE49-F238E27FC236}">
                    <a16:creationId xmlns:a16="http://schemas.microsoft.com/office/drawing/2014/main" id="{39476ADD-863D-4022-9DF4-6FD355FF4B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4266789"/>
                  </p:ext>
                </p:extLst>
              </p:nvPr>
            </p:nvGraphicFramePr>
            <p:xfrm>
              <a:off x="2644943" y="1321205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0555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362775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9"/>
                          <a:stretch>
                            <a:fillRect l="-833" t="-111667" r="-12916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5" name="表格 74">
                <a:extLst>
                  <a:ext uri="{FF2B5EF4-FFF2-40B4-BE49-F238E27FC236}">
                    <a16:creationId xmlns:a16="http://schemas.microsoft.com/office/drawing/2014/main" id="{CF577CE5-1337-4C38-8787-DABD47C29A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8369673"/>
                  </p:ext>
                </p:extLst>
              </p:nvPr>
            </p:nvGraphicFramePr>
            <p:xfrm>
              <a:off x="2644943" y="2247513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100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382230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5" name="表格 74">
                <a:extLst>
                  <a:ext uri="{FF2B5EF4-FFF2-40B4-BE49-F238E27FC236}">
                    <a16:creationId xmlns:a16="http://schemas.microsoft.com/office/drawing/2014/main" id="{CF577CE5-1337-4C38-8787-DABD47C29A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8369673"/>
                  </p:ext>
                </p:extLst>
              </p:nvPr>
            </p:nvGraphicFramePr>
            <p:xfrm>
              <a:off x="2644943" y="2247513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100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382230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0"/>
                          <a:stretch>
                            <a:fillRect l="-855" t="-111667" r="-13504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表格 75">
                <a:extLst>
                  <a:ext uri="{FF2B5EF4-FFF2-40B4-BE49-F238E27FC236}">
                    <a16:creationId xmlns:a16="http://schemas.microsoft.com/office/drawing/2014/main" id="{832A4BFA-2707-4999-9DB6-CF0DE01D8D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0899437"/>
                  </p:ext>
                </p:extLst>
              </p:nvPr>
            </p:nvGraphicFramePr>
            <p:xfrm>
              <a:off x="2665261" y="3163777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237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383093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表格 75">
                <a:extLst>
                  <a:ext uri="{FF2B5EF4-FFF2-40B4-BE49-F238E27FC236}">
                    <a16:creationId xmlns:a16="http://schemas.microsoft.com/office/drawing/2014/main" id="{832A4BFA-2707-4999-9DB6-CF0DE01D8D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0899437"/>
                  </p:ext>
                </p:extLst>
              </p:nvPr>
            </p:nvGraphicFramePr>
            <p:xfrm>
              <a:off x="2665261" y="3163777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237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383093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1"/>
                          <a:stretch>
                            <a:fillRect l="-855" t="-111667" r="-134188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7" name="表格 76">
                <a:extLst>
                  <a:ext uri="{FF2B5EF4-FFF2-40B4-BE49-F238E27FC236}">
                    <a16:creationId xmlns:a16="http://schemas.microsoft.com/office/drawing/2014/main" id="{C6F257EC-216A-4BAB-B504-DDEB8F7D75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8288324"/>
                  </p:ext>
                </p:extLst>
              </p:nvPr>
            </p:nvGraphicFramePr>
            <p:xfrm>
              <a:off x="2673901" y="4881167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0780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437745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471470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30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7" name="表格 76">
                <a:extLst>
                  <a:ext uri="{FF2B5EF4-FFF2-40B4-BE49-F238E27FC236}">
                    <a16:creationId xmlns:a16="http://schemas.microsoft.com/office/drawing/2014/main" id="{C6F257EC-216A-4BAB-B504-DDEB8F7D75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8288324"/>
                  </p:ext>
                </p:extLst>
              </p:nvPr>
            </p:nvGraphicFramePr>
            <p:xfrm>
              <a:off x="2673901" y="4881167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0780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437745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471470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2"/>
                          <a:stretch>
                            <a:fillRect l="-833" t="-111667" r="-12833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8" name="左大括弧 77">
            <a:extLst>
              <a:ext uri="{FF2B5EF4-FFF2-40B4-BE49-F238E27FC236}">
                <a16:creationId xmlns:a16="http://schemas.microsoft.com/office/drawing/2014/main" id="{AF20A187-0834-4B6B-A8D2-9273E4212F53}"/>
              </a:ext>
            </a:extLst>
          </p:cNvPr>
          <p:cNvSpPr/>
          <p:nvPr/>
        </p:nvSpPr>
        <p:spPr>
          <a:xfrm rot="16200000">
            <a:off x="2291793" y="5401089"/>
            <a:ext cx="140652" cy="424472"/>
          </a:xfrm>
          <a:prstGeom prst="leftBrace">
            <a:avLst>
              <a:gd name="adj1" fmla="val 40537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B5176FED-CFE8-45D7-94A7-AB5AB0497A03}"/>
              </a:ext>
            </a:extLst>
          </p:cNvPr>
          <p:cNvSpPr txBox="1"/>
          <p:nvPr/>
        </p:nvSpPr>
        <p:spPr>
          <a:xfrm>
            <a:off x="9923807" y="4704746"/>
            <a:ext cx="1936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/>
              <a:t>Note that</a:t>
            </a:r>
            <a:endParaRPr lang="zh-TW" altLang="en-US" sz="14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3B9D8A6-3610-4511-AFA1-6E8F528E6A75}"/>
              </a:ext>
            </a:extLst>
          </p:cNvPr>
          <p:cNvSpPr/>
          <p:nvPr/>
        </p:nvSpPr>
        <p:spPr>
          <a:xfrm>
            <a:off x="4428266" y="3545386"/>
            <a:ext cx="503853" cy="50385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nack1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35E183E-20C9-48C5-B73D-551DF15CBA65}"/>
              </a:ext>
            </a:extLst>
          </p:cNvPr>
          <p:cNvSpPr/>
          <p:nvPr/>
        </p:nvSpPr>
        <p:spPr>
          <a:xfrm>
            <a:off x="4425426" y="4055732"/>
            <a:ext cx="503853" cy="503853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nack2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94CFEB8-7E51-4AE1-8C17-0684F8EC34AD}"/>
              </a:ext>
            </a:extLst>
          </p:cNvPr>
          <p:cNvSpPr/>
          <p:nvPr/>
        </p:nvSpPr>
        <p:spPr>
          <a:xfrm>
            <a:off x="5766249" y="1548872"/>
            <a:ext cx="503853" cy="5038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03EFBD7-2C6B-419C-A780-78F252FC2D1E}"/>
              </a:ext>
            </a:extLst>
          </p:cNvPr>
          <p:cNvSpPr/>
          <p:nvPr/>
        </p:nvSpPr>
        <p:spPr>
          <a:xfrm>
            <a:off x="5766248" y="2044431"/>
            <a:ext cx="503853" cy="5038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9" name="表格 78">
                <a:extLst>
                  <a:ext uri="{FF2B5EF4-FFF2-40B4-BE49-F238E27FC236}">
                    <a16:creationId xmlns:a16="http://schemas.microsoft.com/office/drawing/2014/main" id="{B428F62A-E88B-40CB-920B-4910C4991E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2382542"/>
                  </p:ext>
                </p:extLst>
              </p:nvPr>
            </p:nvGraphicFramePr>
            <p:xfrm>
              <a:off x="7096284" y="1321205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9" name="表格 78">
                <a:extLst>
                  <a:ext uri="{FF2B5EF4-FFF2-40B4-BE49-F238E27FC236}">
                    <a16:creationId xmlns:a16="http://schemas.microsoft.com/office/drawing/2014/main" id="{B428F62A-E88B-40CB-920B-4910C4991E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2382542"/>
                  </p:ext>
                </p:extLst>
              </p:nvPr>
            </p:nvGraphicFramePr>
            <p:xfrm>
              <a:off x="7096284" y="1321205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3"/>
                          <a:stretch>
                            <a:fillRect l="-1020" t="-111667" r="-17959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1" name="表格 80">
                <a:extLst>
                  <a:ext uri="{FF2B5EF4-FFF2-40B4-BE49-F238E27FC236}">
                    <a16:creationId xmlns:a16="http://schemas.microsoft.com/office/drawing/2014/main" id="{DDE585F3-B0A5-4BDF-9A24-75C26E99C1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6228650"/>
                  </p:ext>
                </p:extLst>
              </p:nvPr>
            </p:nvGraphicFramePr>
            <p:xfrm>
              <a:off x="7096284" y="2247513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1" name="表格 80">
                <a:extLst>
                  <a:ext uri="{FF2B5EF4-FFF2-40B4-BE49-F238E27FC236}">
                    <a16:creationId xmlns:a16="http://schemas.microsoft.com/office/drawing/2014/main" id="{DDE585F3-B0A5-4BDF-9A24-75C26E99C1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6228650"/>
                  </p:ext>
                </p:extLst>
              </p:nvPr>
            </p:nvGraphicFramePr>
            <p:xfrm>
              <a:off x="7096284" y="2247513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4"/>
                          <a:stretch>
                            <a:fillRect l="-1020" t="-111667" r="-17959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2" name="表格 81">
                <a:extLst>
                  <a:ext uri="{FF2B5EF4-FFF2-40B4-BE49-F238E27FC236}">
                    <a16:creationId xmlns:a16="http://schemas.microsoft.com/office/drawing/2014/main" id="{ABCE5416-7056-4CBC-8997-5EAF8E0DB8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9423292"/>
                  </p:ext>
                </p:extLst>
              </p:nvPr>
            </p:nvGraphicFramePr>
            <p:xfrm>
              <a:off x="7116602" y="3163777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2" name="表格 81">
                <a:extLst>
                  <a:ext uri="{FF2B5EF4-FFF2-40B4-BE49-F238E27FC236}">
                    <a16:creationId xmlns:a16="http://schemas.microsoft.com/office/drawing/2014/main" id="{ABCE5416-7056-4CBC-8997-5EAF8E0DB8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9423292"/>
                  </p:ext>
                </p:extLst>
              </p:nvPr>
            </p:nvGraphicFramePr>
            <p:xfrm>
              <a:off x="7116602" y="3163777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5"/>
                          <a:stretch>
                            <a:fillRect l="-1020" t="-111667" r="-17959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3" name="表格 82">
                <a:extLst>
                  <a:ext uri="{FF2B5EF4-FFF2-40B4-BE49-F238E27FC236}">
                    <a16:creationId xmlns:a16="http://schemas.microsoft.com/office/drawing/2014/main" id="{00DE1D9C-68A4-46CC-A78C-50AEF5BE34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0476486"/>
                  </p:ext>
                </p:extLst>
              </p:nvPr>
            </p:nvGraphicFramePr>
            <p:xfrm>
              <a:off x="7125241" y="4881167"/>
              <a:ext cx="163135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5525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466928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458902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30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3" name="表格 82">
                <a:extLst>
                  <a:ext uri="{FF2B5EF4-FFF2-40B4-BE49-F238E27FC236}">
                    <a16:creationId xmlns:a16="http://schemas.microsoft.com/office/drawing/2014/main" id="{00DE1D9C-68A4-46CC-A78C-50AEF5BE34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0476486"/>
                  </p:ext>
                </p:extLst>
              </p:nvPr>
            </p:nvGraphicFramePr>
            <p:xfrm>
              <a:off x="7125241" y="4881167"/>
              <a:ext cx="163135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5525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466928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458902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6"/>
                          <a:stretch>
                            <a:fillRect l="-862" t="-111667" r="-135345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4" name="圖形 83" descr="行動通信基地台">
            <a:extLst>
              <a:ext uri="{FF2B5EF4-FFF2-40B4-BE49-F238E27FC236}">
                <a16:creationId xmlns:a16="http://schemas.microsoft.com/office/drawing/2014/main" id="{86671087-D38C-4C4A-AB10-D5B6D0B6DAFC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06794" y="2971800"/>
            <a:ext cx="914400" cy="914400"/>
          </a:xfrm>
          <a:prstGeom prst="rect">
            <a:avLst/>
          </a:prstGeom>
        </p:spPr>
      </p:pic>
      <p:pic>
        <p:nvPicPr>
          <p:cNvPr id="85" name="圖形 84" descr="智慧型手機">
            <a:extLst>
              <a:ext uri="{FF2B5EF4-FFF2-40B4-BE49-F238E27FC236}">
                <a16:creationId xmlns:a16="http://schemas.microsoft.com/office/drawing/2014/main" id="{40547747-AAA7-4959-8FE2-FE4B0FB7A7A8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39275" y="1601725"/>
            <a:ext cx="424472" cy="424472"/>
          </a:xfrm>
          <a:prstGeom prst="rect">
            <a:avLst/>
          </a:prstGeom>
        </p:spPr>
      </p:pic>
      <p:pic>
        <p:nvPicPr>
          <p:cNvPr id="86" name="圖形 85" descr="智慧型手機">
            <a:extLst>
              <a:ext uri="{FF2B5EF4-FFF2-40B4-BE49-F238E27FC236}">
                <a16:creationId xmlns:a16="http://schemas.microsoft.com/office/drawing/2014/main" id="{7BEEADF1-413C-4AD6-8665-46FC2792CBEE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39275" y="2431916"/>
            <a:ext cx="424472" cy="424472"/>
          </a:xfrm>
          <a:prstGeom prst="rect">
            <a:avLst/>
          </a:prstGeom>
        </p:spPr>
      </p:pic>
      <p:pic>
        <p:nvPicPr>
          <p:cNvPr id="87" name="圖形 86" descr="智慧型手機">
            <a:extLst>
              <a:ext uri="{FF2B5EF4-FFF2-40B4-BE49-F238E27FC236}">
                <a16:creationId xmlns:a16="http://schemas.microsoft.com/office/drawing/2014/main" id="{DA407BDB-45D0-46AB-84EB-9AD89E7CDFD7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39275" y="3262107"/>
            <a:ext cx="424472" cy="424472"/>
          </a:xfrm>
          <a:prstGeom prst="rect">
            <a:avLst/>
          </a:prstGeom>
        </p:spPr>
      </p:pic>
      <p:pic>
        <p:nvPicPr>
          <p:cNvPr id="88" name="圖形 87" descr="智慧型手機">
            <a:extLst>
              <a:ext uri="{FF2B5EF4-FFF2-40B4-BE49-F238E27FC236}">
                <a16:creationId xmlns:a16="http://schemas.microsoft.com/office/drawing/2014/main" id="{74645D4D-2C60-477F-82C5-B5842F94D38B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39275" y="5034691"/>
            <a:ext cx="424472" cy="424472"/>
          </a:xfrm>
          <a:prstGeom prst="rect">
            <a:avLst/>
          </a:prstGeom>
        </p:spPr>
      </p:pic>
      <p:sp>
        <p:nvSpPr>
          <p:cNvPr id="89" name="文字方塊 88">
            <a:extLst>
              <a:ext uri="{FF2B5EF4-FFF2-40B4-BE49-F238E27FC236}">
                <a16:creationId xmlns:a16="http://schemas.microsoft.com/office/drawing/2014/main" id="{6299A9C7-CD61-433B-8725-4A24D5E56EE6}"/>
              </a:ext>
            </a:extLst>
          </p:cNvPr>
          <p:cNvSpPr txBox="1"/>
          <p:nvPr/>
        </p:nvSpPr>
        <p:spPr>
          <a:xfrm>
            <a:off x="6582984" y="3949307"/>
            <a:ext cx="461665" cy="21264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pic>
        <p:nvPicPr>
          <p:cNvPr id="90" name="圖片 89" descr="\documentclass{article}&#10;\usepackage{amsmath}&#10;\pagestyle{empty}&#10;\begin{document}&#10;$$&#10;k=30&#10;$$&#10;\end{document}" title="IguanaTex Bitmap Display">
            <a:extLst>
              <a:ext uri="{FF2B5EF4-FFF2-40B4-BE49-F238E27FC236}">
                <a16:creationId xmlns:a16="http://schemas.microsoft.com/office/drawing/2014/main" id="{D408BA98-210C-4771-85E9-741919D59E3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263" y="5745101"/>
            <a:ext cx="636343" cy="163200"/>
          </a:xfrm>
          <a:prstGeom prst="rect">
            <a:avLst/>
          </a:prstGeom>
        </p:spPr>
      </p:pic>
      <p:sp>
        <p:nvSpPr>
          <p:cNvPr id="91" name="左大括弧 90">
            <a:extLst>
              <a:ext uri="{FF2B5EF4-FFF2-40B4-BE49-F238E27FC236}">
                <a16:creationId xmlns:a16="http://schemas.microsoft.com/office/drawing/2014/main" id="{D5EAB1D1-4DF2-448B-B1CC-A642E80D281F}"/>
              </a:ext>
            </a:extLst>
          </p:cNvPr>
          <p:cNvSpPr/>
          <p:nvPr/>
        </p:nvSpPr>
        <p:spPr>
          <a:xfrm rot="16200000">
            <a:off x="6681927" y="5401089"/>
            <a:ext cx="140652" cy="424472"/>
          </a:xfrm>
          <a:prstGeom prst="leftBrace">
            <a:avLst>
              <a:gd name="adj1" fmla="val 40537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12BB6170-C621-4B7F-B713-447949E7F056}"/>
              </a:ext>
            </a:extLst>
          </p:cNvPr>
          <p:cNvSpPr/>
          <p:nvPr/>
        </p:nvSpPr>
        <p:spPr>
          <a:xfrm>
            <a:off x="8860588" y="3545386"/>
            <a:ext cx="503853" cy="50385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nack3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57318931-AE5C-43AE-B90E-0886947695BF}"/>
              </a:ext>
            </a:extLst>
          </p:cNvPr>
          <p:cNvSpPr/>
          <p:nvPr/>
        </p:nvSpPr>
        <p:spPr>
          <a:xfrm>
            <a:off x="8857748" y="4055732"/>
            <a:ext cx="503853" cy="503853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nack4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B7B697F6-014F-452B-A371-52A8E1C9711F}"/>
              </a:ext>
            </a:extLst>
          </p:cNvPr>
          <p:cNvSpPr txBox="1"/>
          <p:nvPr/>
        </p:nvSpPr>
        <p:spPr>
          <a:xfrm>
            <a:off x="9542104" y="2487056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pic>
        <p:nvPicPr>
          <p:cNvPr id="21" name="圖片 20" descr="\documentclass{article}&#10;\usepackage{amsmath}&#10;\pagestyle{empty}&#10;\begin{document}&#10;$$&#10;$$&#10;$R_1=1$ \\&#10;$R_2=1$\\&#10;$R_3=1$ \\&#10;$R_4=1$ \\&#10;......&#10;&#10;\end{document}" title="IguanaTex Bitmap Display">
            <a:extLst>
              <a:ext uri="{FF2B5EF4-FFF2-40B4-BE49-F238E27FC236}">
                <a16:creationId xmlns:a16="http://schemas.microsoft.com/office/drawing/2014/main" id="{BCC3D9A4-111B-447E-8005-C3C56C5C5C3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490" y="4922820"/>
            <a:ext cx="753185" cy="1410290"/>
          </a:xfrm>
          <a:prstGeom prst="rect">
            <a:avLst/>
          </a:prstGeom>
        </p:spPr>
      </p:pic>
      <p:sp>
        <p:nvSpPr>
          <p:cNvPr id="54" name="矩形 53">
            <a:extLst>
              <a:ext uri="{FF2B5EF4-FFF2-40B4-BE49-F238E27FC236}">
                <a16:creationId xmlns:a16="http://schemas.microsoft.com/office/drawing/2014/main" id="{D2EBF5E1-31D6-4C19-A7A4-22C06D1B23CE}"/>
              </a:ext>
            </a:extLst>
          </p:cNvPr>
          <p:cNvSpPr/>
          <p:nvPr/>
        </p:nvSpPr>
        <p:spPr>
          <a:xfrm>
            <a:off x="1536187" y="3562009"/>
            <a:ext cx="503853" cy="5038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4" name="圖片 3" descr="\documentclass{article}&#10;\usepackage{amsmath}&#10;\pagestyle{empty}&#10;\begin{document}&#10;$$&#10;1\oplus2&#10;$$&#10;\end{document}" title="IguanaTex Bitmap Display">
            <a:extLst>
              <a:ext uri="{FF2B5EF4-FFF2-40B4-BE49-F238E27FC236}">
                <a16:creationId xmlns:a16="http://schemas.microsoft.com/office/drawing/2014/main" id="{B1DAF40C-25A1-4FDD-A38E-A918BB8EB32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221" y="3748363"/>
            <a:ext cx="475886" cy="170057"/>
          </a:xfrm>
          <a:prstGeom prst="rect">
            <a:avLst/>
          </a:prstGeom>
        </p:spPr>
      </p:pic>
      <p:sp>
        <p:nvSpPr>
          <p:cNvPr id="56" name="左大括弧 55">
            <a:extLst>
              <a:ext uri="{FF2B5EF4-FFF2-40B4-BE49-F238E27FC236}">
                <a16:creationId xmlns:a16="http://schemas.microsoft.com/office/drawing/2014/main" id="{1854E3BB-580C-43E0-81C8-1E223F8DCF09}"/>
              </a:ext>
            </a:extLst>
          </p:cNvPr>
          <p:cNvSpPr/>
          <p:nvPr/>
        </p:nvSpPr>
        <p:spPr>
          <a:xfrm>
            <a:off x="1221894" y="3587647"/>
            <a:ext cx="205189" cy="503854"/>
          </a:xfrm>
          <a:prstGeom prst="leftBrace">
            <a:avLst>
              <a:gd name="adj1" fmla="val 32333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 descr="\documentclass{article}&#10;\usepackage{amsmath}&#10;\pagestyle{empty}&#10;\begin{document}&#10;$$&#10;M_{XOR}=1&#10;$$&#10;\end{document}" title="IguanaTex Bitmap Display">
            <a:extLst>
              <a:ext uri="{FF2B5EF4-FFF2-40B4-BE49-F238E27FC236}">
                <a16:creationId xmlns:a16="http://schemas.microsoft.com/office/drawing/2014/main" id="{90E5CA39-8691-4E97-B0C3-FFC544538B21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26" y="3987233"/>
            <a:ext cx="1066972" cy="192000"/>
          </a:xfrm>
          <a:prstGeom prst="rect">
            <a:avLst/>
          </a:prstGeom>
        </p:spPr>
      </p:pic>
      <p:sp>
        <p:nvSpPr>
          <p:cNvPr id="63" name="矩形 62">
            <a:extLst>
              <a:ext uri="{FF2B5EF4-FFF2-40B4-BE49-F238E27FC236}">
                <a16:creationId xmlns:a16="http://schemas.microsoft.com/office/drawing/2014/main" id="{66C98DF5-CA99-4AB1-BB48-55E0F758BC0F}"/>
              </a:ext>
            </a:extLst>
          </p:cNvPr>
          <p:cNvSpPr/>
          <p:nvPr/>
        </p:nvSpPr>
        <p:spPr>
          <a:xfrm>
            <a:off x="5772434" y="2548588"/>
            <a:ext cx="503853" cy="503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62B4EE5-9D07-4E2C-9458-9F4C495D732C}"/>
              </a:ext>
            </a:extLst>
          </p:cNvPr>
          <p:cNvSpPr/>
          <p:nvPr/>
        </p:nvSpPr>
        <p:spPr>
          <a:xfrm>
            <a:off x="5772433" y="3044147"/>
            <a:ext cx="503853" cy="503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C047F9E-B426-4FAC-BAB4-A57FDA6CE73D}"/>
              </a:ext>
            </a:extLst>
          </p:cNvPr>
          <p:cNvSpPr/>
          <p:nvPr/>
        </p:nvSpPr>
        <p:spPr>
          <a:xfrm>
            <a:off x="5763746" y="3560156"/>
            <a:ext cx="503853" cy="5038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7" name="圖片 16" descr="\documentclass{article}&#10;\usepackage{amsmath}&#10;\pagestyle{empty}&#10;\begin{document}&#10;$$&#10;3\oplus4&#10;$$&#10;\end{document}" title="IguanaTex Bitmap Display">
            <a:extLst>
              <a:ext uri="{FF2B5EF4-FFF2-40B4-BE49-F238E27FC236}">
                <a16:creationId xmlns:a16="http://schemas.microsoft.com/office/drawing/2014/main" id="{B0D08477-AA0C-47BB-825E-873160708BB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237" y="3746510"/>
            <a:ext cx="437638" cy="1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0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9EE067-3B4F-483B-854D-35F2EC25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441F1B-C7C5-4728-A442-2BC3C211B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Assume for the BS, the following information are known and determined</a:t>
            </a:r>
          </a:p>
          <a:p>
            <a:pPr lvl="1"/>
            <a:r>
              <a:rPr lang="en-US" altLang="zh-TW" dirty="0"/>
              <a:t>Latency Constraint</a:t>
            </a:r>
          </a:p>
          <a:p>
            <a:pPr lvl="1"/>
            <a:r>
              <a:rPr lang="en-US" altLang="zh-TW" dirty="0"/>
              <a:t>Reliability Constraint</a:t>
            </a:r>
          </a:p>
          <a:p>
            <a:pPr lvl="1"/>
            <a:r>
              <a:rPr lang="en-US" altLang="zh-TW" dirty="0"/>
              <a:t>Packet error rate for each UE</a:t>
            </a:r>
          </a:p>
          <a:p>
            <a:r>
              <a:rPr lang="en-US" altLang="zh-TW" dirty="0"/>
              <a:t>The things that BS should decide</a:t>
            </a:r>
          </a:p>
          <a:p>
            <a:pPr lvl="1"/>
            <a:r>
              <a:rPr lang="en-US" altLang="zh-TW" dirty="0"/>
              <a:t>Which scheme to use? (blind retransmission or </a:t>
            </a:r>
            <a:r>
              <a:rPr lang="en-US" altLang="zh-TW" dirty="0" err="1"/>
              <a:t>nack</a:t>
            </a:r>
            <a:r>
              <a:rPr lang="en-US" altLang="zh-TW" dirty="0"/>
              <a:t>-based retransmission)</a:t>
            </a:r>
          </a:p>
          <a:p>
            <a:pPr lvl="1"/>
            <a:r>
              <a:rPr lang="en-US" altLang="zh-TW" dirty="0"/>
              <a:t>How many packets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2501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547CB92-9BF2-42FC-AE15-83AB9BA7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5EEE957-1532-4575-9A78-76BAA12DB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0894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27EE0C7-2C22-4159-86AC-2C0ACA33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Total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99D1197-6193-4A49-B060-C959A5CEE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717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547CB92-9BF2-42FC-AE15-83AB9BA7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5EEE957-1532-4575-9A78-76BAA12DB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787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2D89CDB-B1F1-4E5A-AB6B-894636CE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F610831-87C6-4998-ACC8-96B586DB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the fixed amount of packets, N,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2456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0D8649-6937-4291-A1BA-231EEE95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4CC36A-9DE4-4197-83C8-1067107E3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10478" cy="4585444"/>
          </a:xfrm>
        </p:spPr>
        <p:txBody>
          <a:bodyPr/>
          <a:lstStyle/>
          <a:p>
            <a:r>
              <a:rPr lang="en-US" altLang="zh-TW" dirty="0"/>
              <a:t>Consider different modulation and coding scheme (MCS)</a:t>
            </a:r>
          </a:p>
          <a:p>
            <a:pPr lvl="1"/>
            <a:r>
              <a:rPr lang="en-US" altLang="zh-TW" dirty="0"/>
              <a:t>Isolate the bottleneck UE to improve the total latency.</a:t>
            </a:r>
          </a:p>
          <a:p>
            <a:pPr lvl="1"/>
            <a:r>
              <a:rPr lang="en-US" altLang="zh-TW" dirty="0"/>
              <a:t>For the UE with better channel quality, higher MCS can be applied.</a:t>
            </a:r>
          </a:p>
          <a:p>
            <a:pPr lvl="1"/>
            <a:r>
              <a:rPr lang="en-US" altLang="zh-TW" dirty="0"/>
              <a:t>The total resource usage will increase.</a:t>
            </a:r>
          </a:p>
          <a:p>
            <a:r>
              <a:rPr lang="en-US" altLang="zh-TW" dirty="0"/>
              <a:t>Fountain code</a:t>
            </a:r>
          </a:p>
          <a:p>
            <a:pPr lvl="1"/>
            <a:r>
              <a:rPr lang="en-US" altLang="zh-TW" dirty="0"/>
              <a:t>Here we only consider the XOR of the packets.</a:t>
            </a:r>
          </a:p>
          <a:p>
            <a:pPr lvl="1"/>
            <a:r>
              <a:rPr lang="en-US" altLang="zh-TW" dirty="0"/>
              <a:t>In the multicast scenario, some network coding schemes, such as Raptor code, are used.</a:t>
            </a:r>
          </a:p>
          <a:p>
            <a:pPr lvl="1"/>
            <a:r>
              <a:rPr lang="en-US" altLang="zh-TW" dirty="0"/>
              <a:t>For total n packets, a UE can decode the data after receiving arbitrary k packets (n&gt;=k).</a:t>
            </a:r>
          </a:p>
          <a:p>
            <a:r>
              <a:rPr lang="en-US" altLang="zh-TW" dirty="0"/>
              <a:t>Combine with the dual connectivity.</a:t>
            </a:r>
          </a:p>
          <a:p>
            <a:pPr lvl="1"/>
            <a:r>
              <a:rPr lang="en-US" altLang="zh-TW" dirty="0"/>
              <a:t>Assume the UE can receive the signal from two base station.</a:t>
            </a:r>
          </a:p>
          <a:p>
            <a:pPr lvl="1"/>
            <a:r>
              <a:rPr lang="en-US" altLang="zh-TW" dirty="0"/>
              <a:t>What may be the best receiving scheme for the UE 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0401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1F71499-05A8-4A9E-897C-A4753EB5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2C4A5EA-4737-4CA7-8186-9ED496B02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399727" cy="3880773"/>
          </a:xfrm>
        </p:spPr>
        <p:txBody>
          <a:bodyPr/>
          <a:lstStyle/>
          <a:p>
            <a:r>
              <a:rPr lang="en-US" altLang="zh-TW" dirty="0"/>
              <a:t>J. Du, W. Zhu, J. Xu, Z. Li and H. Wang, ”A Compressed HARQ Feed-back for Device-to-Device Multicast Communications,” 2012 IEEE Vehicular Technology Conference</a:t>
            </a:r>
          </a:p>
          <a:p>
            <a:r>
              <a:rPr lang="en-US" altLang="zh-TW" dirty="0"/>
              <a:t>F. Takahashi and K. Higuchi, ”HARQ for Predetermined-Rate Multicast Channel,” 2010 IEEE 71st Vehicular Technology Conference</a:t>
            </a:r>
          </a:p>
          <a:p>
            <a:r>
              <a:rPr lang="en-US" altLang="zh-TW" dirty="0"/>
              <a:t>J. Kim, H. </a:t>
            </a:r>
            <a:r>
              <a:rPr lang="en-US" altLang="zh-TW" dirty="0" err="1"/>
              <a:t>Jin</a:t>
            </a:r>
            <a:r>
              <a:rPr lang="en-US" altLang="zh-TW" dirty="0"/>
              <a:t>, D. K. Sung and R. Schober, ”Optimization of Wireless Multicast Systems Employing Hybrid-ARQ with Chase Combining,” in IEEE Transactions on Vehicular Technology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911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8DB1C4F-9182-4E99-A899-A2FA428A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Contribution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6E04FD-C75D-43B7-A8C8-C675B76389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80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2CE5AE3-9463-4080-8CFB-F54C6F5B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Contribution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9865417-9A42-43F4-BC93-C6E7C489F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Previous papers mainly focus on maximize the throughput among multicast channel.</a:t>
            </a:r>
          </a:p>
          <a:p>
            <a:r>
              <a:rPr lang="en-US" altLang="zh-TW" dirty="0"/>
              <a:t>The issue of reliability or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397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54186-CE08-4CFD-B21D-7384B67C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model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075BD7-3D26-4506-89A1-29673AFA1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Packets Error Probability determination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040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2BA004-0E71-4434-A24E-3A8875733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Parameters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B6DC4C8-5624-4E91-8B9A-7E5F204DA8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643183"/>
              </p:ext>
            </p:extLst>
          </p:nvPr>
        </p:nvGraphicFramePr>
        <p:xfrm>
          <a:off x="677862" y="2160588"/>
          <a:ext cx="895132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9593">
                  <a:extLst>
                    <a:ext uri="{9D8B030D-6E8A-4147-A177-3AD203B41FA5}">
                      <a16:colId xmlns:a16="http://schemas.microsoft.com/office/drawing/2014/main" val="2637475945"/>
                    </a:ext>
                  </a:extLst>
                </a:gridCol>
                <a:gridCol w="2751736">
                  <a:extLst>
                    <a:ext uri="{9D8B030D-6E8A-4147-A177-3AD203B41FA5}">
                      <a16:colId xmlns:a16="http://schemas.microsoft.com/office/drawing/2014/main" val="85237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Explanation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Reference Value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8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Transmitted power of a base station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38 dBm(6.3W)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305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Maximum range a base station can transmit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2000 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99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Carrier central frequency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 GHz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79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Height of the base station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 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42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Height of the user equipment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1.5 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878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Power spectral density of the noise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-134 dBm/Hz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60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Transmission gain of the transmitter and receiver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 dB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9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Rayleigh fading variance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0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Numerology (normal CP)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 (4 slots, 60kHz SCS)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13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7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Modulation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QPSK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458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19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3C9A9-C9D2-49EE-8C19-4AE4D46D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Probability determination</a:t>
            </a:r>
            <a:br>
              <a:rPr lang="en-US" altLang="zh-TW" dirty="0"/>
            </a:br>
            <a:r>
              <a:rPr lang="en-US" altLang="zh-TW" dirty="0"/>
              <a:t>(Assumption)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E538FE-E561-461E-99DC-51E1772CB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94774"/>
          </a:xfrm>
        </p:spPr>
        <p:txBody>
          <a:bodyPr>
            <a:normAutofit/>
          </a:bodyPr>
          <a:lstStyle/>
          <a:p>
            <a:r>
              <a:rPr lang="en-US" altLang="zh-TW" dirty="0"/>
              <a:t>The scenario is assumed under </a:t>
            </a:r>
            <a:r>
              <a:rPr lang="en-US" altLang="zh-TW" b="1" dirty="0" err="1"/>
              <a:t>UMi</a:t>
            </a:r>
            <a:r>
              <a:rPr lang="en-US" altLang="zh-TW" b="1" dirty="0"/>
              <a:t>-street canyon (Urban Micro cell)</a:t>
            </a:r>
            <a:r>
              <a:rPr lang="en-US" altLang="zh-TW" dirty="0"/>
              <a:t>, NLOS. </a:t>
            </a:r>
          </a:p>
          <a:p>
            <a:r>
              <a:rPr lang="en-US" altLang="zh-TW" dirty="0"/>
              <a:t>There is only one base station(BS), and the user equipment(UE) are uniformly  distributed on a circular disk.</a:t>
            </a:r>
          </a:p>
          <a:p>
            <a:endParaRPr lang="en-US" altLang="zh-TW" dirty="0"/>
          </a:p>
          <a:p>
            <a:r>
              <a:rPr lang="en-US" altLang="zh-TW" dirty="0"/>
              <a:t>The BS is type 1-C and an Medium Range Base Station</a:t>
            </a:r>
          </a:p>
          <a:p>
            <a:r>
              <a:rPr lang="en-US" altLang="zh-TW" dirty="0"/>
              <a:t>From TR</a:t>
            </a:r>
            <a:r>
              <a:rPr lang="zh-TW" altLang="en-US" dirty="0"/>
              <a:t> </a:t>
            </a:r>
            <a:r>
              <a:rPr lang="en-US" altLang="zh-TW" dirty="0"/>
              <a:t>38.901 V16-1 Table 7.4.1-1, the </a:t>
            </a:r>
            <a:r>
              <a:rPr lang="en-US" altLang="zh-TW" b="1" dirty="0"/>
              <a:t>pathloss model </a:t>
            </a:r>
            <a:r>
              <a:rPr lang="en-US" altLang="zh-TW" dirty="0"/>
              <a:t>is 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Using </a:t>
            </a:r>
            <a:r>
              <a:rPr lang="en-US" altLang="zh-TW" b="1" dirty="0"/>
              <a:t>log-normal shadowing</a:t>
            </a:r>
            <a:r>
              <a:rPr lang="en-US" altLang="zh-TW" dirty="0"/>
              <a:t> with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34" name="圖片 33" descr="\documentclass{article}&#10;\usepackage{amsmath}&#10;\pagestyle{empty}&#10;\begin{document}&#10;$$&#10;\sigma_{SF} = 8.2dB&#10;$$&#10;\end{document}" title="IguanaTex Bitmap Display">
            <a:extLst>
              <a:ext uri="{FF2B5EF4-FFF2-40B4-BE49-F238E27FC236}">
                <a16:creationId xmlns:a16="http://schemas.microsoft.com/office/drawing/2014/main" id="{DDB27122-5EF0-4562-B12E-BA8BC9CD528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313" y="5362931"/>
            <a:ext cx="1278171" cy="194743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F7B74A73-BC6F-4A42-AA7A-D9045664B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92" y="4457976"/>
            <a:ext cx="3970364" cy="342930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64A5A49D-25A3-424D-85BF-412B658162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96" y="3387012"/>
            <a:ext cx="4634204" cy="3475653"/>
          </a:xfrm>
          <a:prstGeom prst="rect">
            <a:avLst/>
          </a:prstGeom>
        </p:spPr>
      </p:pic>
      <p:pic>
        <p:nvPicPr>
          <p:cNvPr id="7" name="圖片 6" descr="\documentclass{article}&#10;\usepackage{amsmath}&#10;\pagestyle{empty}&#10;\begin{document}&#10;$$&#10;d_{3D} = \sqrt{r^2+(h_{BS}-h_{UE})^2}&#10;$$&#10;\end{document}" title="IguanaTex Bitmap Display">
            <a:extLst>
              <a:ext uri="{FF2B5EF4-FFF2-40B4-BE49-F238E27FC236}">
                <a16:creationId xmlns:a16="http://schemas.microsoft.com/office/drawing/2014/main" id="{5DD24A6B-0D5D-4920-95CE-FD7C3E07F78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92" y="4871359"/>
            <a:ext cx="2803985" cy="27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73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3C9A9-C9D2-49EE-8C19-4AE4D46D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Probability determination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E538FE-E561-461E-99DC-51E1772CB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94774"/>
          </a:xfrm>
        </p:spPr>
        <p:txBody>
          <a:bodyPr>
            <a:normAutofit/>
          </a:bodyPr>
          <a:lstStyle/>
          <a:p>
            <a:r>
              <a:rPr lang="en-US" altLang="zh-TW" dirty="0"/>
              <a:t>The minimum received energy of symbol is </a:t>
            </a:r>
            <a:r>
              <a:rPr lang="en-US" altLang="zh-TW" b="1" dirty="0"/>
              <a:t>-112dBm/Hz, </a:t>
            </a:r>
            <a:r>
              <a:rPr lang="en-US" altLang="zh-TW" dirty="0"/>
              <a:t>defined in clause 4.4.4.2 in TS 38.521-4.</a:t>
            </a:r>
          </a:p>
          <a:p>
            <a:r>
              <a:rPr lang="en-US" altLang="zh-TW" dirty="0"/>
              <a:t>Also in TS 38.521-4, the clause 4.4.3.2 describes the noise the power spectral density as </a:t>
            </a:r>
            <a:r>
              <a:rPr lang="en-US" altLang="zh-TW" b="1" dirty="0"/>
              <a:t>-134dBm/Hz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The UE with SNR &lt; 22dB will not be considered.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A804F9C1-17FF-4658-AAEF-75F5D15A5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934" y="3410705"/>
            <a:ext cx="1859441" cy="11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89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5150DD-5813-4AED-B46D-F96594B6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Probability determination</a:t>
            </a:r>
            <a:br>
              <a:rPr lang="en-US" altLang="zh-TW" dirty="0"/>
            </a:br>
            <a:r>
              <a:rPr lang="en-US" altLang="zh-TW" dirty="0"/>
              <a:t>(Consider Rayleigh fading channel)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80C39A-F52D-4B70-8799-BA66C2831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58872"/>
          </a:xfrm>
        </p:spPr>
        <p:txBody>
          <a:bodyPr/>
          <a:lstStyle/>
          <a:p>
            <a:r>
              <a:rPr lang="en-US" altLang="zh-TW" dirty="0" smtClean="0"/>
              <a:t>Assume the detection is coherent, and the modulation is QPSK.</a:t>
            </a:r>
          </a:p>
          <a:p>
            <a:r>
              <a:rPr lang="en-US" altLang="zh-TW" dirty="0"/>
              <a:t>The bit error rate should </a:t>
            </a:r>
            <a:r>
              <a:rPr lang="en-US" altLang="zh-TW" dirty="0" smtClean="0"/>
              <a:t>be</a:t>
            </a:r>
          </a:p>
          <a:p>
            <a:r>
              <a:rPr lang="en-US" altLang="zh-TW" dirty="0" smtClean="0"/>
              <a:t>Therefore</a:t>
            </a:r>
            <a:r>
              <a:rPr lang="en-US" altLang="zh-TW" dirty="0" smtClean="0"/>
              <a:t>, the pairwise error probability should be as follows: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We can thus derive the union bound for </a:t>
            </a:r>
            <a:r>
              <a:rPr lang="en-US" altLang="zh-TW" dirty="0" err="1" smtClean="0"/>
              <a:t>codeword</a:t>
            </a:r>
            <a:r>
              <a:rPr lang="en-US" altLang="zh-TW" dirty="0" smtClean="0"/>
              <a:t> error rate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Assume diversity = 2 in this case</a:t>
            </a:r>
            <a:endParaRPr lang="en-US" altLang="zh-TW" dirty="0" smtClean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FE27BEA-8C0B-4FC6-BEAF-3C05DBEF6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082" y="3474427"/>
            <a:ext cx="3436918" cy="3383573"/>
          </a:xfrm>
          <a:prstGeom prst="rect">
            <a:avLst/>
          </a:prstGeom>
        </p:spPr>
      </p:pic>
      <p:pic>
        <p:nvPicPr>
          <p:cNvPr id="8" name="圖片 7" descr="\documentclass{article}&#10;\usepackage{amsmath}&#10;\pagestyle{empty}&#10;\begin{document}&#10;$$&#10;SNR = \dfrac{(\sqrt{2}b)^2}{\sigma^2}&#10;$$&#10;\end{document}" title="IguanaTex Bitmap Display">
            <a:extLst>
              <a:ext uri="{FF2B5EF4-FFF2-40B4-BE49-F238E27FC236}">
                <a16:creationId xmlns:a16="http://schemas.microsoft.com/office/drawing/2014/main" id="{1EA5598B-7289-4309-BE9D-0A14F7BF1BA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423" y="2405980"/>
            <a:ext cx="1855725" cy="61636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/>
          <a:srcRect t="3346" b="-1"/>
          <a:stretch/>
        </p:blipFill>
        <p:spPr>
          <a:xfrm>
            <a:off x="4171072" y="2554357"/>
            <a:ext cx="2779498" cy="32720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7538" y="5087255"/>
            <a:ext cx="5372775" cy="770098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537" y="5060391"/>
            <a:ext cx="5372775" cy="796962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7537" y="3474426"/>
            <a:ext cx="7491128" cy="89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228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698.9126"/>
  <p:tag name="LATEXADDIN" val="\documentclass{article}&#10;\usepackage{amsmath}&#10;\pagestyle{empty}&#10;\begin{document}&#10;$$&#10;\sigma_{SF} = 8.2dB&#10;$$&#10;\end{document}"/>
  <p:tag name="IGUANATEXSIZE" val="18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38.99512"/>
  <p:tag name="LATEXADDIN" val="\documentclass{article}&#10;\usepackage{amsmath}&#10;\pagestyle{empty}&#10;\begin{document}&#10;$$&#10;t&#10;$$&#10;\end{document}"/>
  <p:tag name="IGUANATEXSIZE" val="18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2.99213"/>
  <p:tag name="LATEXADDIN" val="\documentclass{article}&#10;\usepackage{amsmath}&#10;\pagestyle{empty}&#10;\begin{document}&#10;$$&#10;f&#10;$$&#10;\end{document}"/>
  <p:tag name="IGUANATEXSIZE" val="18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38.7327"/>
  <p:tag name="LATEXADDIN" val="\documentclass{article}&#10;\usepackage{amsmath}&#10;\pagestyle{empty}&#10;\begin{document}&#10;$$&#10;X_j&#10;$$&#10;\end{document}"/>
  <p:tag name="IGUANATEXSIZE" val="16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2230.971"/>
  <p:tag name="LATEXADDIN" val="\documentclass{article}&#10;\usepackage{amsmath}&#10;\pagestyle{empty}&#10;\begin{document}&#10;&#10;$$&#10;\Pr(X_j = x) = (1-{e_j})^{x-1}e_j \ \ \ \ \  1\le j \le k&#10;$$&#10;&#10;\end{document}"/>
  <p:tag name="IGUANATEXSIZE" val="18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74.578"/>
  <p:tag name="LATEXADDIN" val="\documentclass{article}&#10;\usepackage{amsmath}&#10;\pagestyle{empty}&#10;\begin{document}&#10;$$&#10;X = \max\{X_1,X_2,...,X_k\}&#10;$$&#10;\end{document}"/>
  <p:tag name="IGUANATEXSIZE" val="18"/>
  <p:tag name="IGUANATEXCURSOR" val="11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0.9524"/>
  <p:tag name="ORIGINALWIDTH" val="3745.032"/>
  <p:tag name="LATEXADDIN" val="\documentclass{article}&#10;\usepackage{amsmath}&#10;\pagestyle{empty}&#10;\begin{document}&#10;&#10;  $$&#10;  F_X[x]=\Pr \{X\le x\}=\Pr \{ \max_{1\le j \le k} X_j\le x\}=\prod_{j=1}^{k}F_{X_i}[x]=\prod_{j=1}^{k}(1-{e_j}^x)&#10;  $$&#10;  &#10;&#10;\end{document}"/>
  <p:tag name="IGUANATEXSIZE" val="18"/>
  <p:tag name="IGUANATEXCURSOR" val="1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0.9524"/>
  <p:tag name="ORIGINALWIDTH" val="2713.911"/>
  <p:tag name="LATEXADDIN" val="\documentclass{article}&#10;\usepackage{amsmath}&#10;\pagestyle{empty}&#10;\begin{document}&#10;  $$&#10;  Rel_{constraint}\le (F_X[x])^{N_{total}}=(\prod_{j=1}^{k}(1-{e_j}^x))^{N_{total}}&#10;  $$&#10;\end{document}"/>
  <p:tag name="IGUANATEXSIZE" val="18"/>
  <p:tag name="IGUANATEXCURSOR" val="14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560.18"/>
  <p:tag name="LATEXADDIN" val="\documentclass{article}&#10;\usepackage{amsmath}&#10;\pagestyle{empty}&#10;\begin{document}&#10;$$&#10;M_{nack}=2&#10;$$&#10;\end{document}"/>
  <p:tag name="IGUANATEXSIZE" val="18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347.9565"/>
  <p:tag name="LATEXADDIN" val="\documentclass{article}&#10;\usepackage{amsmath}&#10;\pagestyle{empty}&#10;\begin{document}&#10;$$&#10;k=30&#10;$$&#10;\end{document}"/>
  <p:tag name="IGUANATEXSIZE" val="18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38.99512"/>
  <p:tag name="LATEXADDIN" val="\documentclass{article}&#10;\usepackage{amsmath}&#10;\pagestyle{empty}&#10;\begin{document}&#10;$$&#10;t&#10;$$&#10;\end{document}"/>
  <p:tag name="IGUANATEXSIZE" val="18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519.31"/>
  <p:tag name="LATEXADDIN" val="\documentclass{article}&#10;\usepackage{amsmath}&#10;\pagestyle{empty}&#10;\begin{document}&#10;$$&#10;d_{3D} = \sqrt{r^2+(h_{BS}-h_{UE})^2}&#10;$$&#10;\end{document}"/>
  <p:tag name="IGUANATEXSIZE" val="18"/>
  <p:tag name="IGUANATEXCURSOR" val="109"/>
  <p:tag name="TRANSPARENCY" val="Fals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2.99213"/>
  <p:tag name="LATEXADDIN" val="\documentclass{article}&#10;\usepackage{amsmath}&#10;\pagestyle{empty}&#10;\begin{document}&#10;$$&#10;f&#10;$$&#10;\end{document}"/>
  <p:tag name="IGUANATEXSIZE" val="18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347.9565"/>
  <p:tag name="LATEXADDIN" val="\documentclass{article}&#10;\usepackage{amsmath}&#10;\pagestyle{empty}&#10;\begin{document}&#10;$$&#10;k=30&#10;$$&#10;\end{document}"/>
  <p:tag name="IGUANATEXSIZE" val="18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2.4335"/>
  <p:tag name="ORIGINALWIDTH" val="368.2039"/>
  <p:tag name="LATEXADDIN" val="\documentclass{article}&#10;\usepackage{amsmath}&#10;\pagestyle{empty}&#10;\begin{document}&#10;$$&#10;$$&#10;$R_1=1$ \\&#10;$R_2=2$\\&#10;$R_3=1$ \\&#10;......&#10;&#10;\end{document}"/>
  <p:tag name="IGUANATEXSIZE" val="18"/>
  <p:tag name="IGUANATEXCURSOR" val="85"/>
  <p:tag name="TRANSPARENCY" val="True"/>
  <p:tag name="FILENAME" val=""/>
  <p:tag name="LATEXENGINEID" val="0"/>
  <p:tag name="TEMPFOLDER" val="c:\temp\"/>
  <p:tag name="LATEXFORMHEIGHT" val="301.8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5.1481"/>
  <p:tag name="ORIGINALWIDTH" val="3343.832"/>
  <p:tag name="LATEXADDIN" val="\documentclass{article}&#10;\usepackage{amsmath}&#10;\pagestyle{empty}&#10;\begin{document}&#10;&#10;$$&#10;E[X]=\sum_{x=1}^{\infty}\Pr \{X\le x\}=\sum_{x=0}^{\infty}(1-F_X[x])=\sum_{x=0}^{\infty} [1-(1-p^x)^k]&#10;$$&#10;$$&#10;=\sum_{x=0}^{\infty}\sum_{m=1}^{k}\tbinom{k}{m}(-1)^{m+1}p^{xm}=\sum_{m=1}^{k}\tbinom{k}{m}(-1)^{m+1}\frac{1}{1-p^m}&#10;$$&#10;&#10;\end{document}"/>
  <p:tag name="IGUANATEXSIZE" val="18"/>
  <p:tag name="IGUANATEXCURSOR" val="1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958.3802"/>
  <p:tag name="LATEXADDIN" val="\documentclass{article}&#10;\usepackage{amsmath}&#10;\pagestyle{empty}&#10;\begin{document}&#10;&#10;  $$&#10;  F_X[x]=(1-{e}^x)^k&#10;  $$&#10;  &#10;&#10;\end{document}"/>
  <p:tag name="IGUANATEXSIZE" val="18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99.4001"/>
  <p:tag name="LATEXADDIN" val="\documentclass{article}&#10;\usepackage{amsmath}&#10;\pagestyle{empty}&#10;\begin{document}&#10;$$&#10;a \oplus (a \oplus b)= b&#10;$$&#10;\end{document}"/>
  <p:tag name="IGUANATEXSIZE" val="16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560.18"/>
  <p:tag name="LATEXADDIN" val="\documentclass{article}&#10;\usepackage{amsmath}&#10;\pagestyle{empty}&#10;\begin{document}&#10;$$&#10;M_{nack}=2&#10;$$&#10;\end{document}"/>
  <p:tag name="IGUANATEXSIZE" val="18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347.9565"/>
  <p:tag name="LATEXADDIN" val="\documentclass{article}&#10;\usepackage{amsmath}&#10;\pagestyle{empty}&#10;\begin{document}&#10;$$&#10;k=30&#10;$$&#10;\end{document}"/>
  <p:tag name="IGUANATEXSIZE" val="18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38.99512"/>
  <p:tag name="LATEXADDIN" val="\documentclass{article}&#10;\usepackage{amsmath}&#10;\pagestyle{empty}&#10;\begin{document}&#10;$$&#10;t&#10;$$&#10;\end{document}"/>
  <p:tag name="IGUANATEXSIZE" val="18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2.99213"/>
  <p:tag name="LATEXADDIN" val="\documentclass{article}&#10;\usepackage{amsmath}&#10;\pagestyle{empty}&#10;\begin{document}&#10;$$&#10;f&#10;$$&#10;\end{document}"/>
  <p:tag name="IGUANATEXSIZE" val="18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8.9651"/>
  <p:tag name="ORIGINALWIDTH" val="839.895"/>
  <p:tag name="LATEXADDIN" val="\documentclass{article}&#10;\usepackage{amsmath}&#10;\pagestyle{empty}&#10;\begin{document}&#10;$$&#10;SNR = \dfrac{(\sqrt{2}b)^2}{\sigma^2}&#10;$$&#10;\end{document}"/>
  <p:tag name="IGUANATEXSIZE" val="18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347.9565"/>
  <p:tag name="LATEXADDIN" val="\documentclass{article}&#10;\usepackage{amsmath}&#10;\pagestyle{empty}&#10;\begin{document}&#10;$$&#10;k=30&#10;$$&#10;\end{document}"/>
  <p:tag name="IGUANATEXSIZE" val="18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82.4147"/>
  <p:tag name="ORIGINALWIDTH" val="364.4544"/>
  <p:tag name="LATEXADDIN" val="\documentclass{article}&#10;\usepackage{amsmath}&#10;\pagestyle{empty}&#10;\begin{document}&#10;$$&#10;$$&#10;$R_1=1$ \\&#10;$R_2=1$\\&#10;$R_3=1$ \\&#10;$R_4=1$ \\&#10;......&#10;&#10;\end{document}"/>
  <p:tag name="IGUANATEXSIZE" val="18"/>
  <p:tag name="IGUANATEXCURSOR" val="122"/>
  <p:tag name="TRANSPARENCY" val="True"/>
  <p:tag name="FILENAME" val=""/>
  <p:tag name="LATEXENGINEID" val="0"/>
  <p:tag name="TEMPFOLDER" val="c:\temp\"/>
  <p:tag name="LATEXFORMHEIGHT" val="301.8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98835"/>
  <p:tag name="ORIGINALWIDTH" val="260.2175"/>
  <p:tag name="LATEXADDIN" val="\documentclass{article}&#10;\usepackage{amsmath}&#10;\pagestyle{empty}&#10;\begin{document}&#10;$$&#10;1\oplus2&#10;$$&#10;\end{document}"/>
  <p:tag name="IGUANATEXSIZE" val="18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583.4271"/>
  <p:tag name="LATEXADDIN" val="\documentclass{article}&#10;\usepackage{amsmath}&#10;\pagestyle{empty}&#10;\begin{document}&#10;$$&#10;M_{XOR}=1&#10;$$&#10;\end{document}"/>
  <p:tag name="IGUANATEXSIZE" val="18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4.48819"/>
  <p:tag name="ORIGINALWIDTH" val="269.2164"/>
  <p:tag name="LATEXADDIN" val="\documentclass{article}&#10;\usepackage{amsmath}&#10;\pagestyle{empty}&#10;\begin{document}&#10;$$&#10;3\oplus4&#10;$$&#10;\end{document}"/>
  <p:tag name="IGUANATEXSIZE" val="16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3.7046"/>
  <p:tag name="ORIGINALWIDTH" val="2024.747"/>
  <p:tag name="LATEXADDIN" val="\documentclass{article}&#10;\usepackage{amsmath}&#10;\pagestyle{empty}&#10;\begin{document}&#10;$$&#10;Rel_{constraint} \le \displaystyle (\prod_{i=1}^k (1-e_i^{M_{blind}}))^{N_{data}}&#10;$$&#10;\end{document}"/>
  <p:tag name="IGUANATEXSIZE" val="18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0.9299"/>
  <p:tag name="ORIGINALWIDTH" val="2148.481"/>
  <p:tag name="LATEXADDIN" val="\documentclass{article}&#10;\usepackage{amsmath}&#10;\pagestyle{empty}&#10;\begin{document}&#10;&#10;$k$ is the total number of UE \\&#10;$e_i$ is the packet error rate for ith UE\\&#10;$N_{data}$ is the amount of total packets. \\&#10;$Rel_{constraint}$ is the reliability constraint \\&#10;&#10;\end{document}"/>
  <p:tag name="IGUANATEXSIZE" val="18"/>
  <p:tag name="IGUANATEXCURSOR" val="203"/>
  <p:tag name="TRANSPARENCY" val="True"/>
  <p:tag name="FILENAME" val=""/>
  <p:tag name="LATEXENGINEID" val="0"/>
  <p:tag name="TEMPFOLDER" val="c:\temp\"/>
  <p:tag name="LATEXFORMHEIGHT" val="301.8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338.9576"/>
  <p:tag name="LATEXADDIN" val="\documentclass{article}&#10;\usepackage{amsmath}&#10;\pagestyle{empty}&#10;\begin{document}&#10;$$&#10;M_{blind}&#10;$$&#10;\end{document}"/>
  <p:tag name="IGUANATEXSIZE" val="18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569.1788"/>
  <p:tag name="LATEXADDIN" val="\documentclass{article}&#10;\usepackage{amsmath}&#10;\pagestyle{empty}&#10;\begin{document}&#10;$$&#10;M_{blind}=5&#10;$$&#10;\end{document}"/>
  <p:tag name="IGUANATEXSIZE" val="18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597.6753"/>
  <p:tag name="LATEXADDIN" val="\documentclass{article}&#10;\usepackage{amsmath}&#10;\pagestyle{empty}&#10;\begin{document}&#10;$$&#10;N_{total}=20&#10;$$&#10;\end{document}"/>
  <p:tag name="IGUANATEXSIZE" val="18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347.9565"/>
  <p:tag name="LATEXADDIN" val="\documentclass{article}&#10;\usepackage{amsmath}&#10;\pagestyle{empty}&#10;\begin{document}&#10;$$&#10;k=30&#10;$$&#10;\end{document}"/>
  <p:tag name="IGUANATEXSIZE" val="18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TM02900688[[fn=多面向]]</Template>
  <TotalTime>22258</TotalTime>
  <Words>1216</Words>
  <Application>Microsoft Office PowerPoint</Application>
  <PresentationFormat>寬螢幕</PresentationFormat>
  <Paragraphs>356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微軟正黑體</vt:lpstr>
      <vt:lpstr>Arial</vt:lpstr>
      <vt:lpstr>Cambria Math</vt:lpstr>
      <vt:lpstr>Trebuchet MS</vt:lpstr>
      <vt:lpstr>Wingdings 3</vt:lpstr>
      <vt:lpstr>多面向</vt:lpstr>
      <vt:lpstr>Final project- Reliable multicast retransmission scheme</vt:lpstr>
      <vt:lpstr>Outline</vt:lpstr>
      <vt:lpstr>Contribution</vt:lpstr>
      <vt:lpstr>Contribution</vt:lpstr>
      <vt:lpstr>System model</vt:lpstr>
      <vt:lpstr>Parameters</vt:lpstr>
      <vt:lpstr>Error Probability determination (Assumption)</vt:lpstr>
      <vt:lpstr>Error Probability determination</vt:lpstr>
      <vt:lpstr>Error Probability determination (Consider Rayleigh fading channel)</vt:lpstr>
      <vt:lpstr>System model</vt:lpstr>
      <vt:lpstr>Parameters</vt:lpstr>
      <vt:lpstr>Intro to retransmission</vt:lpstr>
      <vt:lpstr>Blind Retransmission</vt:lpstr>
      <vt:lpstr>Blind Retransmission</vt:lpstr>
      <vt:lpstr>Mathematical derivation</vt:lpstr>
      <vt:lpstr>Nack-based Retransmission</vt:lpstr>
      <vt:lpstr>Nack-based Retransmission</vt:lpstr>
      <vt:lpstr>Mathematical derivation</vt:lpstr>
      <vt:lpstr>Nack-based retransmission with XOR coding</vt:lpstr>
      <vt:lpstr>Nack-based Retransmission With XOR Coding</vt:lpstr>
      <vt:lpstr>PowerPoint 簡報</vt:lpstr>
      <vt:lpstr>Result</vt:lpstr>
      <vt:lpstr>Total</vt:lpstr>
      <vt:lpstr>Conclusion</vt:lpstr>
      <vt:lpstr>PowerPoint 簡報</vt:lpstr>
      <vt:lpstr>Future Work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project- Reliable multicast retransmission scheme</dc:title>
  <dc:creator>User</dc:creator>
  <cp:lastModifiedBy>昱翰 黃</cp:lastModifiedBy>
  <cp:revision>160</cp:revision>
  <dcterms:created xsi:type="dcterms:W3CDTF">2020-12-23T09:54:44Z</dcterms:created>
  <dcterms:modified xsi:type="dcterms:W3CDTF">2021-01-11T13:11:16Z</dcterms:modified>
</cp:coreProperties>
</file>