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67" r:id="rId3"/>
    <p:sldId id="269" r:id="rId4"/>
    <p:sldId id="270" r:id="rId5"/>
    <p:sldId id="260" r:id="rId6"/>
    <p:sldId id="275" r:id="rId7"/>
    <p:sldId id="257" r:id="rId8"/>
    <p:sldId id="266" r:id="rId9"/>
    <p:sldId id="258" r:id="rId10"/>
    <p:sldId id="265" r:id="rId11"/>
    <p:sldId id="277" r:id="rId12"/>
    <p:sldId id="288" r:id="rId13"/>
    <p:sldId id="278" r:id="rId14"/>
    <p:sldId id="276" r:id="rId15"/>
    <p:sldId id="280" r:id="rId16"/>
    <p:sldId id="286" r:id="rId17"/>
    <p:sldId id="279" r:id="rId18"/>
    <p:sldId id="281" r:id="rId19"/>
    <p:sldId id="283" r:id="rId20"/>
    <p:sldId id="287" r:id="rId21"/>
    <p:sldId id="282" r:id="rId22"/>
    <p:sldId id="259" r:id="rId23"/>
    <p:sldId id="261" r:id="rId24"/>
    <p:sldId id="273" r:id="rId25"/>
    <p:sldId id="274" r:id="rId26"/>
    <p:sldId id="285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7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36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4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1164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590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5673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749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541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2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68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78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33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24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65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19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65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0EF0-F536-40E1-B4CC-7751C36C6AE2}" type="datetimeFigureOut">
              <a:rPr lang="zh-TW" altLang="en-US" smtClean="0"/>
              <a:t>2021/1/9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20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D0EF0-F536-40E1-B4CC-7751C36C6AE2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E4CB63-4ABC-404E-9B5C-399513ADA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08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9.xm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5" Type="http://schemas.openxmlformats.org/officeDocument/2006/relationships/tags" Target="../tags/tag11.xml"/><Relationship Id="rId10" Type="http://schemas.openxmlformats.org/officeDocument/2006/relationships/image" Target="../media/image15.png"/><Relationship Id="rId4" Type="http://schemas.openxmlformats.org/officeDocument/2006/relationships/tags" Target="../tags/tag10.xml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1BA51-AC12-402F-B681-8186CE9CE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Final project-</a:t>
            </a:r>
            <a:br>
              <a:rPr lang="en-US" altLang="zh-TW" dirty="0"/>
            </a:br>
            <a:r>
              <a:rPr lang="en-US" altLang="zh-TW" sz="4800" dirty="0"/>
              <a:t>Reliable multicast retransmission scheme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23DEF1-4EE5-4687-934C-A98457F11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dirty="0"/>
              <a:t>B06901049 </a:t>
            </a:r>
            <a:r>
              <a:rPr lang="zh-TW" altLang="en-US" dirty="0"/>
              <a:t>林泓均</a:t>
            </a:r>
            <a:endParaRPr lang="en-US" altLang="zh-TW" dirty="0"/>
          </a:p>
          <a:p>
            <a:pPr algn="l"/>
            <a:r>
              <a:rPr lang="en-US" altLang="zh-TW" dirty="0"/>
              <a:t>B06901096 </a:t>
            </a:r>
            <a:r>
              <a:rPr lang="zh-TW" altLang="en-US" dirty="0"/>
              <a:t>黃昱翰</a:t>
            </a:r>
          </a:p>
        </p:txBody>
      </p:sp>
    </p:spTree>
    <p:extLst>
      <p:ext uri="{BB962C8B-B14F-4D97-AF65-F5344CB8AC3E}">
        <p14:creationId xmlns:p14="http://schemas.microsoft.com/office/powerpoint/2010/main" val="202748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3C9A9-C9D2-49EE-8C19-4AE4D46D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Probability determination</a:t>
            </a:r>
            <a:br>
              <a:rPr lang="en-US" altLang="zh-TW" dirty="0"/>
            </a:br>
            <a:r>
              <a:rPr lang="en-US" altLang="zh-TW" dirty="0"/>
              <a:t>(Consider Channel Coding)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E538FE-E561-461E-99DC-51E1772C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324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54186-CE08-4CFD-B21D-7384B67C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model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075BD7-3D26-4506-89A1-29673AFA1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Retransmission scheme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305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E58886-928E-43A9-8793-D73CB9D4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Parameters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C0BC619-0FFF-4242-8237-54C48F81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04" y="1999352"/>
            <a:ext cx="9644383" cy="334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3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08EAF9-625C-4411-8C38-ED8962D3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 to retransmission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DD7457-63C5-4E96-995D-7D7FCFD0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Despite of the channel coding, the transmission may fail if we only transmitted once.</a:t>
            </a:r>
          </a:p>
          <a:p>
            <a:r>
              <a:rPr lang="en-US" altLang="zh-TW" dirty="0"/>
              <a:t>To maintain the reliability, </a:t>
            </a:r>
            <a:r>
              <a:rPr lang="en-US" altLang="zh-TW" b="1" dirty="0"/>
              <a:t>retransmission</a:t>
            </a:r>
            <a:r>
              <a:rPr lang="en-US" altLang="zh-TW" dirty="0"/>
              <a:t> is essential.</a:t>
            </a:r>
          </a:p>
          <a:p>
            <a:r>
              <a:rPr lang="en-US" altLang="zh-TW" dirty="0"/>
              <a:t>Three typical retransmission scheme</a:t>
            </a:r>
          </a:p>
          <a:p>
            <a:pPr lvl="1"/>
            <a:r>
              <a:rPr lang="en-US" altLang="zh-TW" dirty="0"/>
              <a:t>Blind retransmission</a:t>
            </a:r>
          </a:p>
          <a:p>
            <a:pPr lvl="1"/>
            <a:r>
              <a:rPr lang="en-US" altLang="zh-TW" dirty="0" err="1"/>
              <a:t>Nack</a:t>
            </a:r>
            <a:r>
              <a:rPr lang="en-US" altLang="zh-TW" dirty="0"/>
              <a:t>-based retransmission</a:t>
            </a:r>
          </a:p>
          <a:p>
            <a:pPr lvl="1"/>
            <a:r>
              <a:rPr lang="en-US" altLang="zh-TW" dirty="0"/>
              <a:t>HARQ retransmission</a:t>
            </a:r>
          </a:p>
          <a:p>
            <a:r>
              <a:rPr lang="en-US" altLang="zh-TW" dirty="0"/>
              <a:t>In multicast scenario, we usually consider to use blind retransmission and </a:t>
            </a:r>
            <a:r>
              <a:rPr lang="en-US" altLang="zh-TW" dirty="0" err="1"/>
              <a:t>nack</a:t>
            </a:r>
            <a:r>
              <a:rPr lang="en-US" altLang="zh-TW" dirty="0"/>
              <a:t>-based retransmission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943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9C35E-8A6F-436A-950B-751E3BF2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Blind Retransmission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0F730-AA8E-4AF1-88CF-EEF71A3AE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437050" cy="4296195"/>
          </a:xfrm>
        </p:spPr>
        <p:txBody>
          <a:bodyPr/>
          <a:lstStyle/>
          <a:p>
            <a:r>
              <a:rPr lang="en-US" altLang="zh-TW" dirty="0"/>
              <a:t>BS will transmit all needed packets </a:t>
            </a:r>
            <a:r>
              <a:rPr lang="en-US" altLang="zh-TW" b="1" dirty="0"/>
              <a:t>without feedback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Assume there are no round trip time (RTT) in blind retransmission.</a:t>
            </a:r>
          </a:p>
          <a:p>
            <a:endParaRPr lang="en-US" altLang="zh-TW" dirty="0"/>
          </a:p>
          <a:p>
            <a:r>
              <a:rPr lang="en-US" altLang="zh-TW" dirty="0"/>
              <a:t>Bad at resource utilization, but merely having latency.</a:t>
            </a:r>
          </a:p>
          <a:p>
            <a:r>
              <a:rPr lang="en-US" altLang="zh-TW" dirty="0"/>
              <a:t>Already used in lots of low latency requirement application, such as V2X.</a:t>
            </a:r>
          </a:p>
          <a:p>
            <a:r>
              <a:rPr lang="en-US" altLang="zh-TW" dirty="0"/>
              <a:t>To reach the constraint of reliability, </a:t>
            </a:r>
            <a:r>
              <a:rPr lang="en-US" altLang="zh-TW" b="1" dirty="0"/>
              <a:t>the transmission packets number for a single packet </a:t>
            </a:r>
            <a:r>
              <a:rPr lang="en-US" altLang="zh-TW" dirty="0"/>
              <a:t>can be determined by selecting the </a:t>
            </a:r>
            <a:r>
              <a:rPr lang="en-US" altLang="zh-TW" b="1" dirty="0"/>
              <a:t>minimum  </a:t>
            </a:r>
            <a:r>
              <a:rPr lang="zh-TW" altLang="en-US" b="1" dirty="0"/>
              <a:t>           </a:t>
            </a:r>
            <a:r>
              <a:rPr lang="en-US" altLang="zh-TW" b="1" dirty="0"/>
              <a:t>which satisfy </a:t>
            </a:r>
            <a:r>
              <a:rPr lang="en-US" altLang="zh-TW" dirty="0"/>
              <a:t>the following inequality</a:t>
            </a:r>
          </a:p>
          <a:p>
            <a:endParaRPr lang="zh-TW" altLang="en-US" dirty="0"/>
          </a:p>
        </p:txBody>
      </p:sp>
      <p:pic>
        <p:nvPicPr>
          <p:cNvPr id="49" name="圖片 48" descr="\documentclass{article}&#10;\usepackage{amsmath}&#10;\pagestyle{empty}&#10;\begin{document}&#10;$$&#10;Rel_{constraint} \le \displaystyle (\prod_{i=1}^k (1-e_i^{M_{blind}}))^{N_{data}}&#10;$$&#10;\end{document}" title="IguanaTex Bitmap Display">
            <a:extLst>
              <a:ext uri="{FF2B5EF4-FFF2-40B4-BE49-F238E27FC236}">
                <a16:creationId xmlns:a16="http://schemas.microsoft.com/office/drawing/2014/main" id="{7BF083B3-EAF8-4D5C-8ADB-4C7AB21BA5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86" y="5360397"/>
            <a:ext cx="4176220" cy="750173"/>
          </a:xfrm>
          <a:prstGeom prst="rect">
            <a:avLst/>
          </a:prstGeom>
        </p:spPr>
      </p:pic>
      <p:pic>
        <p:nvPicPr>
          <p:cNvPr id="47" name="圖片 46" descr="\documentclass{article}&#10;\usepackage{amsmath}&#10;\pagestyle{empty}&#10;\begin{document}&#10;&#10;$k$ is the total number of UE \\&#10;$e_i$ is the packet error rate for ith UE\\&#10;$N_{data}$ is the amount of total packets. \\&#10;$Rel_{constraint}$ is the reliability constraint \\&#10;&#10;\end{document}" title="IguanaTex Bitmap Display">
            <a:extLst>
              <a:ext uri="{FF2B5EF4-FFF2-40B4-BE49-F238E27FC236}">
                <a16:creationId xmlns:a16="http://schemas.microsoft.com/office/drawing/2014/main" id="{6A01B363-6E09-4F84-99C9-D4631F3ECEB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422" y="5661142"/>
            <a:ext cx="3929139" cy="1025831"/>
          </a:xfrm>
          <a:prstGeom prst="rect">
            <a:avLst/>
          </a:prstGeom>
        </p:spPr>
      </p:pic>
      <p:pic>
        <p:nvPicPr>
          <p:cNvPr id="51" name="圖片 50" descr="\documentclass{article}&#10;\usepackage{amsmath}&#10;\pagestyle{empty}&#10;\begin{document}&#10;$$&#10;M_{blind}&#10;$$&#10;\end{document}" title="IguanaTex Bitmap Display">
            <a:extLst>
              <a:ext uri="{FF2B5EF4-FFF2-40B4-BE49-F238E27FC236}">
                <a16:creationId xmlns:a16="http://schemas.microsoft.com/office/drawing/2014/main" id="{ABDE3460-C88A-4CCC-B078-B7D991666E8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106" y="4574075"/>
            <a:ext cx="619886" cy="19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82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9C35E-8A6F-436A-950B-751E3BF2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Blind Retransmission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0F730-AA8E-4AF1-88CF-EEF71A3AE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476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54601-B0D3-4B59-96D9-39F6809C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Mathematical derivation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4DEEC0-D48A-40E2-B16B-0D42BE5A9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93190"/>
                <a:ext cx="9147802" cy="5080834"/>
              </a:xfrm>
            </p:spPr>
            <p:txBody>
              <a:bodyPr/>
              <a:lstStyle/>
              <a:p>
                <a:r>
                  <a:rPr lang="en-US" altLang="zh-TW" dirty="0"/>
                  <a:t>The UE doesn’t need more same packets after successfully decoding the packet</a:t>
                </a:r>
              </a:p>
              <a:p>
                <a:pPr lvl="1"/>
                <a:r>
                  <a:rPr lang="en-US" altLang="zh-TW" dirty="0"/>
                  <a:t>The </a:t>
                </a:r>
                <a:r>
                  <a:rPr lang="en-US" altLang="zh-TW" dirty="0" err="1"/>
                  <a:t>r.v.</a:t>
                </a:r>
                <a:r>
                  <a:rPr lang="en-US" altLang="zh-TW" dirty="0"/>
                  <a:t> of needed packets for a UE to successfully decode is     , and the PMF is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The </a:t>
                </a:r>
                <a:r>
                  <a:rPr lang="en-US" altLang="zh-TW" dirty="0" err="1"/>
                  <a:t>r.v.</a:t>
                </a:r>
                <a:r>
                  <a:rPr lang="en-US" altLang="zh-TW" dirty="0"/>
                  <a:t> for number of duplicated packet needed to be transmitted in multicast is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The probability of successfully transmitting a packet with x transmission is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To satisfy the constraint of reliability for all packets, we have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Find the minimum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/>
                  <a:t> by testing the above inequality iteratively, and that is the desired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𝑏𝑙𝑖𝑛𝑑</m:t>
                        </m:r>
                      </m:sub>
                    </m:sSub>
                  </m:oMath>
                </a14:m>
                <a:r>
                  <a:rPr lang="en-US" altLang="zh-TW" dirty="0"/>
                  <a:t>.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4DEEC0-D48A-40E2-B16B-0D42BE5A9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93190"/>
                <a:ext cx="9147802" cy="5080834"/>
              </a:xfrm>
              <a:blipFill>
                <a:blip r:embed="rId7"/>
                <a:stretch>
                  <a:fillRect l="-133" t="-8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 descr="\documentclass{article}&#10;\usepackage{amsmath}&#10;\pagestyle{empty}&#10;\begin{document}&#10;$$&#10;X_j&#10;$$&#10;\end{document}" title="IguanaTex Bitmap Display">
            <a:extLst>
              <a:ext uri="{FF2B5EF4-FFF2-40B4-BE49-F238E27FC236}">
                <a16:creationId xmlns:a16="http://schemas.microsoft.com/office/drawing/2014/main" id="{558581F8-518D-4530-BF94-46A244C407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209" y="2180126"/>
            <a:ext cx="225524" cy="197486"/>
          </a:xfrm>
          <a:prstGeom prst="rect">
            <a:avLst/>
          </a:prstGeom>
        </p:spPr>
      </p:pic>
      <p:pic>
        <p:nvPicPr>
          <p:cNvPr id="22" name="圖片 21" descr="\documentclass{article}&#10;\usepackage{amsmath}&#10;\pagestyle{empty}&#10;\begin{document}&#10;&#10;$$&#10;\Pr(X_j = x) = (1-{e_j})^{x-1}e_j \ \ \ \ \  1\le j \le k&#10;$$&#10;&#10;\end{document}" title="IguanaTex Bitmap Display">
            <a:extLst>
              <a:ext uri="{FF2B5EF4-FFF2-40B4-BE49-F238E27FC236}">
                <a16:creationId xmlns:a16="http://schemas.microsoft.com/office/drawing/2014/main" id="{762CFB52-4844-49F7-84BC-62B48F6BC2F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10" y="2473720"/>
            <a:ext cx="4080000" cy="267428"/>
          </a:xfrm>
          <a:prstGeom prst="rect">
            <a:avLst/>
          </a:prstGeom>
        </p:spPr>
      </p:pic>
      <p:pic>
        <p:nvPicPr>
          <p:cNvPr id="7" name="圖片 6" descr="\documentclass{article}&#10;\usepackage{amsmath}&#10;\pagestyle{empty}&#10;\begin{document}&#10;$$&#10;X = \max\{X_1,X_2,...,X_k\}&#10;$$&#10;\end{document}" title="IguanaTex Bitmap Display">
            <a:extLst>
              <a:ext uri="{FF2B5EF4-FFF2-40B4-BE49-F238E27FC236}">
                <a16:creationId xmlns:a16="http://schemas.microsoft.com/office/drawing/2014/main" id="{2814CE11-BCCD-4D24-9EEF-B7CA5A871DF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86" y="3273554"/>
            <a:ext cx="2513828" cy="229029"/>
          </a:xfrm>
          <a:prstGeom prst="rect">
            <a:avLst/>
          </a:prstGeom>
        </p:spPr>
      </p:pic>
      <p:pic>
        <p:nvPicPr>
          <p:cNvPr id="15" name="圖片 14" descr="\documentclass{article}&#10;\usepackage{amsmath}&#10;\pagestyle{empty}&#10;\begin{document}&#10;&#10;  $$&#10;  F_X[x]=\Pr \{X\le x\}=\Pr \{ \max_{1\le j \le k} X_j\le x\}=\prod_{j=1}^{k}F_{X_i}[x]=\prod_{j=1}^{k}(1-{e_j}^x)&#10;  $$&#10;  &#10;&#10;\end{document}" title="IguanaTex Bitmap Display">
            <a:extLst>
              <a:ext uri="{FF2B5EF4-FFF2-40B4-BE49-F238E27FC236}">
                <a16:creationId xmlns:a16="http://schemas.microsoft.com/office/drawing/2014/main" id="{B1676260-1870-4A8B-8BE5-641D0288857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43" y="3976265"/>
            <a:ext cx="6848914" cy="696686"/>
          </a:xfrm>
          <a:prstGeom prst="rect">
            <a:avLst/>
          </a:prstGeom>
        </p:spPr>
      </p:pic>
      <p:pic>
        <p:nvPicPr>
          <p:cNvPr id="19" name="圖片 18" descr="\documentclass{article}&#10;\usepackage{amsmath}&#10;\pagestyle{empty}&#10;\begin{document}&#10;  $$&#10;  Rel_{constraint}\le (F_X[x])^{N_{total}}=(\prod_{j=1}^{k}(1-{e_j}^x))^{N_{total}}&#10;  $$&#10;\end{document}" title="IguanaTex Bitmap Display">
            <a:extLst>
              <a:ext uri="{FF2B5EF4-FFF2-40B4-BE49-F238E27FC236}">
                <a16:creationId xmlns:a16="http://schemas.microsoft.com/office/drawing/2014/main" id="{78074FFC-8240-4926-9047-A895EB67D86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864" y="5253392"/>
            <a:ext cx="4963200" cy="6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7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CF162-CCB6-4DA2-A310-D173054C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Nack</a:t>
            </a:r>
            <a:r>
              <a:rPr lang="en-US" altLang="zh-TW" dirty="0"/>
              <a:t>-based Retransmission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0DC799-AB9B-431F-ABCE-78FF59C96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5292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CF162-CCB6-4DA2-A310-D173054C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Nack</a:t>
            </a:r>
            <a:r>
              <a:rPr lang="en-US" altLang="zh-TW" dirty="0"/>
              <a:t>-based Retransmission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0DC799-AB9B-431F-ABCE-78FF59C96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915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CF162-CCB6-4DA2-A310-D173054C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Nack</a:t>
            </a:r>
            <a:r>
              <a:rPr lang="en-US" altLang="zh-TW" dirty="0"/>
              <a:t>-based retransmission with XOR coding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0DC799-AB9B-431F-ABCE-78FF59C96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improve our efficiency, the network coding can be applied.</a:t>
            </a:r>
          </a:p>
          <a:p>
            <a:r>
              <a:rPr lang="en-US" altLang="zh-TW" dirty="0"/>
              <a:t>Assume two packets, p1 and p2, are transmitted in one time slot. If we XOR the both packets, we can get a new packet, called as p3.</a:t>
            </a:r>
          </a:p>
          <a:p>
            <a:r>
              <a:rPr lang="en-US" altLang="zh-TW" dirty="0"/>
              <a:t>If p1, p2 and p3 are transmitted, although a UE failed to decode the p1, it still can get the information of p1 by XORing p2 and p3 (p1 XOR p2), if p2 and p3 are successfully decoded.</a:t>
            </a:r>
          </a:p>
          <a:p>
            <a:pPr lvl="1"/>
            <a:r>
              <a:rPr lang="en-US" altLang="zh-TW" dirty="0"/>
              <a:t>This is due to the fact that </a:t>
            </a:r>
          </a:p>
          <a:p>
            <a:r>
              <a:rPr lang="en-US" altLang="zh-TW" dirty="0"/>
              <a:t>Transmitting p3 is similar with transmitting p1 and p2, while it only costs one resource block.</a:t>
            </a:r>
          </a:p>
          <a:p>
            <a:endParaRPr lang="zh-TW" altLang="en-US" dirty="0"/>
          </a:p>
        </p:txBody>
      </p:sp>
      <p:pic>
        <p:nvPicPr>
          <p:cNvPr id="5" name="圖片 4" descr="\documentclass{article}&#10;\usepackage{amsmath}&#10;\pagestyle{empty}&#10;\begin{document}&#10;$$&#10;a \oplus (a \oplus b)= b&#10;$$&#10;\end{document}" title="IguanaTex Bitmap Display">
            <a:extLst>
              <a:ext uri="{FF2B5EF4-FFF2-40B4-BE49-F238E27FC236}">
                <a16:creationId xmlns:a16="http://schemas.microsoft.com/office/drawing/2014/main" id="{FED3FCB7-6A2B-416D-A041-E717B8C01E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311" y="4275495"/>
            <a:ext cx="1299505" cy="20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2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60D94-4E64-4ECD-AAAA-3F7D1622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02888F-7F50-4C16-BA9F-13A236E1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389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BF3985-BE62-4F2F-9D34-C7A46A3D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Nack</a:t>
            </a:r>
            <a:r>
              <a:rPr lang="en-US" altLang="zh-TW" dirty="0"/>
              <a:t>-based retransmission with XOR coding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A2A732-BBA2-40FB-B8C9-C739C077B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045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EE067-3B4F-483B-854D-35F2EC25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441F1B-C7C5-4728-A442-2BC3C211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Assume for the BS, the following information are known and determined</a:t>
            </a:r>
          </a:p>
          <a:p>
            <a:pPr lvl="1"/>
            <a:r>
              <a:rPr lang="en-US" altLang="zh-TW" dirty="0"/>
              <a:t>Latency Constraint</a:t>
            </a:r>
          </a:p>
          <a:p>
            <a:pPr lvl="1"/>
            <a:r>
              <a:rPr lang="en-US" altLang="zh-TW" dirty="0"/>
              <a:t>Reliability Constraint</a:t>
            </a:r>
          </a:p>
          <a:p>
            <a:pPr lvl="1"/>
            <a:r>
              <a:rPr lang="en-US" altLang="zh-TW" dirty="0"/>
              <a:t>Packet error rate for each UE</a:t>
            </a:r>
          </a:p>
          <a:p>
            <a:r>
              <a:rPr lang="en-US" altLang="zh-TW" dirty="0"/>
              <a:t>The things that BS should decide</a:t>
            </a:r>
          </a:p>
          <a:p>
            <a:pPr lvl="1"/>
            <a:r>
              <a:rPr lang="en-US" altLang="zh-TW" dirty="0"/>
              <a:t>Which scheme to use? (blind retransmission or </a:t>
            </a:r>
            <a:r>
              <a:rPr lang="en-US" altLang="zh-TW" dirty="0" err="1"/>
              <a:t>nack</a:t>
            </a:r>
            <a:r>
              <a:rPr lang="en-US" altLang="zh-TW" dirty="0"/>
              <a:t>-based retransmission)</a:t>
            </a:r>
          </a:p>
          <a:p>
            <a:pPr lvl="1"/>
            <a:r>
              <a:rPr lang="en-US" altLang="zh-TW" dirty="0"/>
              <a:t>How many packets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2501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547CB92-9BF2-42FC-AE15-83AB9BA7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5EEE957-1532-4575-9A78-76BAA12DB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94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27EE0C7-2C22-4159-86AC-2C0ACA33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99D1197-6193-4A49-B060-C959A5CE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71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547CB92-9BF2-42FC-AE15-83AB9BA7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5EEE957-1532-4575-9A78-76BAA12DB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787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2D89CDB-B1F1-4E5A-AB6B-894636CE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F610831-87C6-4998-ACC8-96B586DB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the fixed amount of packets, N,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2456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0D8649-6937-4291-A1BA-231EEE95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4CC36A-9DE4-4197-83C8-1067107E3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10478" cy="4585444"/>
          </a:xfrm>
        </p:spPr>
        <p:txBody>
          <a:bodyPr/>
          <a:lstStyle/>
          <a:p>
            <a:r>
              <a:rPr lang="en-US" altLang="zh-TW" dirty="0"/>
              <a:t>Consider different modulation and coding scheme (MCS)</a:t>
            </a:r>
          </a:p>
          <a:p>
            <a:pPr lvl="1"/>
            <a:r>
              <a:rPr lang="en-US" altLang="zh-TW" dirty="0"/>
              <a:t>Isolate the bottleneck UE to improve the total latency.</a:t>
            </a:r>
          </a:p>
          <a:p>
            <a:pPr lvl="1"/>
            <a:r>
              <a:rPr lang="en-US" altLang="zh-TW" dirty="0"/>
              <a:t>For the UE with better channel quality, higher MCS can be applied.</a:t>
            </a:r>
          </a:p>
          <a:p>
            <a:pPr lvl="1"/>
            <a:r>
              <a:rPr lang="en-US" altLang="zh-TW" dirty="0"/>
              <a:t>The total resource usage will increase.</a:t>
            </a:r>
          </a:p>
          <a:p>
            <a:r>
              <a:rPr lang="en-US" altLang="zh-TW" dirty="0"/>
              <a:t>Fountain code</a:t>
            </a:r>
          </a:p>
          <a:p>
            <a:pPr lvl="1"/>
            <a:r>
              <a:rPr lang="en-US" altLang="zh-TW" dirty="0"/>
              <a:t>Here we only consider the XOR of the packets.</a:t>
            </a:r>
          </a:p>
          <a:p>
            <a:pPr lvl="1"/>
            <a:r>
              <a:rPr lang="en-US" altLang="zh-TW" dirty="0"/>
              <a:t>In the multicast scenario, some network coding schemes, such as Raptor code, are used.</a:t>
            </a:r>
          </a:p>
          <a:p>
            <a:pPr lvl="1"/>
            <a:r>
              <a:rPr lang="en-US" altLang="zh-TW" dirty="0"/>
              <a:t>For total n packets, a UE can decode the data after receiving arbitrary k packets (n&gt;=k).</a:t>
            </a:r>
          </a:p>
          <a:p>
            <a:r>
              <a:rPr lang="en-US" altLang="zh-TW" dirty="0"/>
              <a:t>Combine with the dual connectivity.</a:t>
            </a:r>
          </a:p>
          <a:p>
            <a:pPr lvl="1"/>
            <a:r>
              <a:rPr lang="en-US" altLang="zh-TW" dirty="0"/>
              <a:t>Assume the UE can receive the signal from two base station.</a:t>
            </a:r>
          </a:p>
          <a:p>
            <a:pPr lvl="1"/>
            <a:r>
              <a:rPr lang="en-US" altLang="zh-TW" dirty="0"/>
              <a:t>What may be the best receiving scheme for the UE 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0401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1F71499-05A8-4A9E-897C-A4753EB5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2C4A5EA-4737-4CA7-8186-9ED496B02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399727" cy="3880773"/>
          </a:xfrm>
        </p:spPr>
        <p:txBody>
          <a:bodyPr/>
          <a:lstStyle/>
          <a:p>
            <a:r>
              <a:rPr lang="en-US" altLang="zh-TW" dirty="0"/>
              <a:t>J. Du, W. Zhu, J. Xu, Z. Li and H. Wang, ”A Compressed HARQ Feed-back for Device-to-Device Multicast Communications,” 2012 IEEE Vehicular Technology Conference</a:t>
            </a:r>
          </a:p>
          <a:p>
            <a:r>
              <a:rPr lang="en-US" altLang="zh-TW" dirty="0"/>
              <a:t>F. Takahashi and K. Higuchi, ”HARQ for Predetermined-Rate Multicast Channel,” 2010 IEEE 71st Vehicular Technology Conference</a:t>
            </a:r>
          </a:p>
          <a:p>
            <a:r>
              <a:rPr lang="en-US" altLang="zh-TW" dirty="0"/>
              <a:t>J. Kim, H. </a:t>
            </a:r>
            <a:r>
              <a:rPr lang="en-US" altLang="zh-TW" dirty="0" err="1"/>
              <a:t>Jin</a:t>
            </a:r>
            <a:r>
              <a:rPr lang="en-US" altLang="zh-TW" dirty="0"/>
              <a:t>, D. K. Sung and R. Schober, ”Optimization of Wireless Multicast Systems Employing Hybrid-ARQ with Chase Combining,” in IEEE Transactions on Vehicular Technology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911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8DB1C4F-9182-4E99-A899-A2FA428A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Contribution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6E04FD-C75D-43B7-A8C8-C675B7638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80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2CE5AE3-9463-4080-8CFB-F54C6F5B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Contribution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9865417-9A42-43F4-BC93-C6E7C489F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Previous papers mainly focus on maximize the throughput among multicast channel.</a:t>
            </a:r>
          </a:p>
          <a:p>
            <a:r>
              <a:rPr lang="en-US" altLang="zh-TW" dirty="0"/>
              <a:t>The issue of reliability or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397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54186-CE08-4CFD-B21D-7384B67C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model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075BD7-3D26-4506-89A1-29673AFA1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Packets Error Probability determination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040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2BA004-0E71-4434-A24E-3A887573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B6DC4C8-5624-4E91-8B9A-7E5F204DA8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643183"/>
              </p:ext>
            </p:extLst>
          </p:nvPr>
        </p:nvGraphicFramePr>
        <p:xfrm>
          <a:off x="677862" y="2160588"/>
          <a:ext cx="895132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9593">
                  <a:extLst>
                    <a:ext uri="{9D8B030D-6E8A-4147-A177-3AD203B41FA5}">
                      <a16:colId xmlns:a16="http://schemas.microsoft.com/office/drawing/2014/main" val="2637475945"/>
                    </a:ext>
                  </a:extLst>
                </a:gridCol>
                <a:gridCol w="2751736">
                  <a:extLst>
                    <a:ext uri="{9D8B030D-6E8A-4147-A177-3AD203B41FA5}">
                      <a16:colId xmlns:a16="http://schemas.microsoft.com/office/drawing/2014/main" val="85237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Explanation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Reference Value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8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Transmitted power of a base station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38 dBm(6.3W)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30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Maximum range a base station can transmit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2000 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99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Carrier central frequency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 GHz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79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Height of the base station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 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42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Height of the user equipment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1.5 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7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Power spectral density of the noise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-134 dBm/Hz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60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Transmission gain of the transmitter and receiver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 dB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9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Rayleigh fading variance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0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Numerology (normal CP)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 (4 slots, 60kHz SCS)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13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7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Modulation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QPSK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458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19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3C9A9-C9D2-49EE-8C19-4AE4D46D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Probability determination</a:t>
            </a:r>
            <a:br>
              <a:rPr lang="en-US" altLang="zh-TW" dirty="0"/>
            </a:br>
            <a:r>
              <a:rPr lang="en-US" altLang="zh-TW" dirty="0"/>
              <a:t>(Assumption)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E538FE-E561-461E-99DC-51E1772CB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94774"/>
          </a:xfrm>
        </p:spPr>
        <p:txBody>
          <a:bodyPr>
            <a:normAutofit/>
          </a:bodyPr>
          <a:lstStyle/>
          <a:p>
            <a:r>
              <a:rPr lang="en-US" altLang="zh-TW" dirty="0"/>
              <a:t>The scenario is assumed under </a:t>
            </a:r>
            <a:r>
              <a:rPr lang="en-US" altLang="zh-TW" b="1" dirty="0" err="1"/>
              <a:t>UMi</a:t>
            </a:r>
            <a:r>
              <a:rPr lang="en-US" altLang="zh-TW" b="1" dirty="0"/>
              <a:t>-street canyon (Urban Micro cell)</a:t>
            </a:r>
            <a:r>
              <a:rPr lang="en-US" altLang="zh-TW" dirty="0"/>
              <a:t>, NLOS. </a:t>
            </a:r>
          </a:p>
          <a:p>
            <a:r>
              <a:rPr lang="en-US" altLang="zh-TW" dirty="0"/>
              <a:t>There is only one base station(BS), and the user equipment(UE) are uniformly  distributed on a circular disk.</a:t>
            </a:r>
          </a:p>
          <a:p>
            <a:endParaRPr lang="en-US" altLang="zh-TW" dirty="0"/>
          </a:p>
          <a:p>
            <a:r>
              <a:rPr lang="en-US" altLang="zh-TW" dirty="0"/>
              <a:t>The BS is type 1-C and an Medium Range Base Station</a:t>
            </a:r>
          </a:p>
          <a:p>
            <a:r>
              <a:rPr lang="en-US" altLang="zh-TW" dirty="0"/>
              <a:t>From TR</a:t>
            </a:r>
            <a:r>
              <a:rPr lang="zh-TW" altLang="en-US" dirty="0"/>
              <a:t> </a:t>
            </a:r>
            <a:r>
              <a:rPr lang="en-US" altLang="zh-TW" dirty="0"/>
              <a:t>38.901 V16-1 Table 7.4.1-1, the </a:t>
            </a:r>
            <a:r>
              <a:rPr lang="en-US" altLang="zh-TW" b="1" dirty="0"/>
              <a:t>pathloss model </a:t>
            </a:r>
            <a:r>
              <a:rPr lang="en-US" altLang="zh-TW" dirty="0"/>
              <a:t>is 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Using </a:t>
            </a:r>
            <a:r>
              <a:rPr lang="en-US" altLang="zh-TW" b="1" dirty="0"/>
              <a:t>log-normal shadowing</a:t>
            </a:r>
            <a:r>
              <a:rPr lang="en-US" altLang="zh-TW" dirty="0"/>
              <a:t> with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34" name="圖片 33" descr="\documentclass{article}&#10;\usepackage{amsmath}&#10;\pagestyle{empty}&#10;\begin{document}&#10;$$&#10;\sigma_{SF} = 8.2dB&#10;$$&#10;\end{document}" title="IguanaTex Bitmap Display">
            <a:extLst>
              <a:ext uri="{FF2B5EF4-FFF2-40B4-BE49-F238E27FC236}">
                <a16:creationId xmlns:a16="http://schemas.microsoft.com/office/drawing/2014/main" id="{DDB27122-5EF0-4562-B12E-BA8BC9CD528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313" y="5362931"/>
            <a:ext cx="1278171" cy="19474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7B74A73-BC6F-4A42-AA7A-D9045664B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92" y="4457976"/>
            <a:ext cx="3970364" cy="342930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64A5A49D-25A3-424D-85BF-412B658162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96" y="3387012"/>
            <a:ext cx="4634204" cy="3475653"/>
          </a:xfrm>
          <a:prstGeom prst="rect">
            <a:avLst/>
          </a:prstGeom>
        </p:spPr>
      </p:pic>
      <p:pic>
        <p:nvPicPr>
          <p:cNvPr id="7" name="圖片 6" descr="\documentclass{article}&#10;\usepackage{amsmath}&#10;\pagestyle{empty}&#10;\begin{document}&#10;$$&#10;d_{3D} = \sqrt{r^2+(h_{BS}-h_{UE})^2}&#10;$$&#10;\end{document}" title="IguanaTex Bitmap Display">
            <a:extLst>
              <a:ext uri="{FF2B5EF4-FFF2-40B4-BE49-F238E27FC236}">
                <a16:creationId xmlns:a16="http://schemas.microsoft.com/office/drawing/2014/main" id="{5DD24A6B-0D5D-4920-95CE-FD7C3E07F7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92" y="4871359"/>
            <a:ext cx="2803985" cy="27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7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3C9A9-C9D2-49EE-8C19-4AE4D46D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Probability determination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E538FE-E561-461E-99DC-51E1772CB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94774"/>
          </a:xfrm>
        </p:spPr>
        <p:txBody>
          <a:bodyPr>
            <a:normAutofit/>
          </a:bodyPr>
          <a:lstStyle/>
          <a:p>
            <a:r>
              <a:rPr lang="en-US" altLang="zh-TW" dirty="0"/>
              <a:t>The minimum received energy of symbol is </a:t>
            </a:r>
            <a:r>
              <a:rPr lang="en-US" altLang="zh-TW" b="1" dirty="0"/>
              <a:t>-112dBm/Hz, </a:t>
            </a:r>
            <a:r>
              <a:rPr lang="en-US" altLang="zh-TW" dirty="0"/>
              <a:t>defined in clause 4.4.4.2 in TS 38.521-4.</a:t>
            </a:r>
          </a:p>
          <a:p>
            <a:r>
              <a:rPr lang="en-US" altLang="zh-TW" dirty="0"/>
              <a:t>Also in TS 38.521-4, the clause 4.4.3.2 describes the noise the power spectral density as </a:t>
            </a:r>
            <a:r>
              <a:rPr lang="en-US" altLang="zh-TW" b="1" dirty="0"/>
              <a:t>-134dBm/Hz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UE with SNR &lt; 22dB will not be considered.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A804F9C1-17FF-4658-AAEF-75F5D15A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934" y="3410705"/>
            <a:ext cx="1859441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8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150DD-5813-4AED-B46D-F96594B6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Probability determination</a:t>
            </a:r>
            <a:br>
              <a:rPr lang="en-US" altLang="zh-TW" dirty="0"/>
            </a:br>
            <a:r>
              <a:rPr lang="en-US" altLang="zh-TW" dirty="0"/>
              <a:t>(Consider Rayleigh fading channel)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80C39A-F52D-4B70-8799-BA66C2831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Assume the detection is coherent, and the modulation is QPSK.</a:t>
            </a:r>
          </a:p>
          <a:p>
            <a:r>
              <a:rPr lang="en-US" altLang="zh-TW" dirty="0"/>
              <a:t>The bit error rate should be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E27BEA-8C0B-4FC6-BEAF-3C05DBEF6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082" y="3497924"/>
            <a:ext cx="3436918" cy="3383573"/>
          </a:xfrm>
          <a:prstGeom prst="rect">
            <a:avLst/>
          </a:prstGeom>
        </p:spPr>
      </p:pic>
      <p:pic>
        <p:nvPicPr>
          <p:cNvPr id="8" name="圖片 7" descr="\documentclass{article}&#10;\usepackage{amsmath}&#10;\pagestyle{empty}&#10;\begin{document}&#10;$$&#10;SNR = \dfrac{(\sqrt{2}b)^2}{\sigma^2}&#10;$$&#10;\end{document}" title="IguanaTex Bitmap Display">
            <a:extLst>
              <a:ext uri="{FF2B5EF4-FFF2-40B4-BE49-F238E27FC236}">
                <a16:creationId xmlns:a16="http://schemas.microsoft.com/office/drawing/2014/main" id="{1EA5598B-7289-4309-BE9D-0A14F7BF1BA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30" y="2549330"/>
            <a:ext cx="1855725" cy="61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228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698.9126"/>
  <p:tag name="LATEXADDIN" val="\documentclass{article}&#10;\usepackage{amsmath}&#10;\pagestyle{empty}&#10;\begin{document}&#10;$$&#10;\sigma_{SF} = 8.2dB&#10;$$&#10;\end{document}"/>
  <p:tag name="IGUANATEXSIZE" val="18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0.9524"/>
  <p:tag name="ORIGINALWIDTH" val="3745.032"/>
  <p:tag name="LATEXADDIN" val="\documentclass{article}&#10;\usepackage{amsmath}&#10;\pagestyle{empty}&#10;\begin{document}&#10;&#10;  $$&#10;  F_X[x]=\Pr \{X\le x\}=\Pr \{ \max_{1\le j \le k} X_j\le x\}=\prod_{j=1}^{k}F_{X_i}[x]=\prod_{j=1}^{k}(1-{e_j}^x)&#10;  $$&#10;  &#10;&#10;\end{document}"/>
  <p:tag name="IGUANATEXSIZE" val="18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0.9524"/>
  <p:tag name="ORIGINALWIDTH" val="2713.911"/>
  <p:tag name="LATEXADDIN" val="\documentclass{article}&#10;\usepackage{amsmath}&#10;\pagestyle{empty}&#10;\begin{document}&#10;  $$&#10;  Rel_{constraint}\le (F_X[x])^{N_{total}}=(\prod_{j=1}^{k}(1-{e_j}^x))^{N_{total}}&#10;  $$&#10;\end{document}"/>
  <p:tag name="IGUANATEXSIZE" val="18"/>
  <p:tag name="IGUANATEXCURSOR" val="1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99.4001"/>
  <p:tag name="LATEXADDIN" val="\documentclass{article}&#10;\usepackage{amsmath}&#10;\pagestyle{empty}&#10;\begin{document}&#10;$$&#10;a \oplus (a \oplus b)= b&#10;$$&#10;\end{document}"/>
  <p:tag name="IGUANATEXSIZE" val="16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519.31"/>
  <p:tag name="LATEXADDIN" val="\documentclass{article}&#10;\usepackage{amsmath}&#10;\pagestyle{empty}&#10;\begin{document}&#10;$$&#10;d_{3D} = \sqrt{r^2+(h_{BS}-h_{UE})^2}&#10;$$&#10;\end{document}"/>
  <p:tag name="IGUANATEXSIZE" val="18"/>
  <p:tag name="IGUANATEXCURSOR" val="109"/>
  <p:tag name="TRANSPARENCY" val="Fals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8.9651"/>
  <p:tag name="ORIGINALWIDTH" val="839.895"/>
  <p:tag name="LATEXADDIN" val="\documentclass{article}&#10;\usepackage{amsmath}&#10;\pagestyle{empty}&#10;\begin{document}&#10;$$&#10;SNR = \dfrac{(\sqrt{2}b)^2}{\sigma^2}&#10;$$&#10;\end{document}"/>
  <p:tag name="IGUANATEXSIZE" val="18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7046"/>
  <p:tag name="ORIGINALWIDTH" val="2024.747"/>
  <p:tag name="LATEXADDIN" val="\documentclass{article}&#10;\usepackage{amsmath}&#10;\pagestyle{empty}&#10;\begin{document}&#10;$$&#10;Rel_{constraint} \le \displaystyle (\prod_{i=1}^k (1-e_i^{M_{blind}}))^{N_{data}}&#10;$$&#10;\end{document}"/>
  <p:tag name="IGUANATEXSIZE" val="18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0.9299"/>
  <p:tag name="ORIGINALWIDTH" val="2148.481"/>
  <p:tag name="LATEXADDIN" val="\documentclass{article}&#10;\usepackage{amsmath}&#10;\pagestyle{empty}&#10;\begin{document}&#10;&#10;$k$ is the total number of UE \\&#10;$e_i$ is the packet error rate for ith UE\\&#10;$N_{data}$ is the amount of total packets. \\&#10;$Rel_{constraint}$ is the reliability constraint \\&#10;&#10;\end{document}"/>
  <p:tag name="IGUANATEXSIZE" val="18"/>
  <p:tag name="IGUANATEXCURSOR" val="203"/>
  <p:tag name="TRANSPARENCY" val="True"/>
  <p:tag name="FILENAME" val=""/>
  <p:tag name="LATEXENGINEID" val="0"/>
  <p:tag name="TEMPFOLDER" val="c:\temp\"/>
  <p:tag name="LATEXFORMHEIGHT" val="301.8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338.9576"/>
  <p:tag name="LATEXADDIN" val="\documentclass{article}&#10;\usepackage{amsmath}&#10;\pagestyle{empty}&#10;\begin{document}&#10;$$&#10;M_{blind}&#10;$$&#10;\end{document}"/>
  <p:tag name="IGUANATEXSIZE" val="18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38.7327"/>
  <p:tag name="LATEXADDIN" val="\documentclass{article}&#10;\usepackage{amsmath}&#10;\pagestyle{empty}&#10;\begin{document}&#10;$$&#10;X_j&#10;$$&#10;\end{document}"/>
  <p:tag name="IGUANATEXSIZE" val="16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2230.971"/>
  <p:tag name="LATEXADDIN" val="\documentclass{article}&#10;\usepackage{amsmath}&#10;\pagestyle{empty}&#10;\begin{document}&#10;&#10;$$&#10;\Pr(X_j = x) = (1-{e_j})^{x-1}e_j \ \ \ \ \  1\le j \le k&#10;$$&#10;&#10;\end{document}"/>
  <p:tag name="IGUANATEXSIZE" val="18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74.578"/>
  <p:tag name="LATEXADDIN" val="\documentclass{article}&#10;\usepackage{amsmath}&#10;\pagestyle{empty}&#10;\begin{document}&#10;$$&#10;X = \max\{X_1,X_2,...,X_k\}&#10;$$&#10;\end{document}"/>
  <p:tag name="IGUANATEXSIZE" val="18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TM02900688[[fn=多面向]]</Template>
  <TotalTime>21422</TotalTime>
  <Words>910</Words>
  <Application>Microsoft Office PowerPoint</Application>
  <PresentationFormat>寬螢幕</PresentationFormat>
  <Paragraphs>118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微軟正黑體</vt:lpstr>
      <vt:lpstr>Arial</vt:lpstr>
      <vt:lpstr>Cambria Math</vt:lpstr>
      <vt:lpstr>Trebuchet MS</vt:lpstr>
      <vt:lpstr>Wingdings 3</vt:lpstr>
      <vt:lpstr>多面向</vt:lpstr>
      <vt:lpstr>Final project- Reliable multicast retransmission scheme</vt:lpstr>
      <vt:lpstr>Outline</vt:lpstr>
      <vt:lpstr>Contribution</vt:lpstr>
      <vt:lpstr>Contribution</vt:lpstr>
      <vt:lpstr>System model</vt:lpstr>
      <vt:lpstr>Parameters</vt:lpstr>
      <vt:lpstr>Error Probability determination (Assumption)</vt:lpstr>
      <vt:lpstr>Error Probability determination</vt:lpstr>
      <vt:lpstr>Error Probability determination (Consider Rayleigh fading channel)</vt:lpstr>
      <vt:lpstr>Error Probability determination (Consider Channel Coding)</vt:lpstr>
      <vt:lpstr>System model</vt:lpstr>
      <vt:lpstr>Parameters</vt:lpstr>
      <vt:lpstr>Intro to retransmission</vt:lpstr>
      <vt:lpstr>Blind Retransmission</vt:lpstr>
      <vt:lpstr>Blind Retransmission</vt:lpstr>
      <vt:lpstr>Mathematical derivation</vt:lpstr>
      <vt:lpstr>Nack-based Retransmission</vt:lpstr>
      <vt:lpstr>Nack-based Retransmission</vt:lpstr>
      <vt:lpstr>Nack-based retransmission with XOR coding</vt:lpstr>
      <vt:lpstr>Nack-based retransmission with XOR coding</vt:lpstr>
      <vt:lpstr>PowerPoint 簡報</vt:lpstr>
      <vt:lpstr>Result</vt:lpstr>
      <vt:lpstr>Total</vt:lpstr>
      <vt:lpstr>Conclusion</vt:lpstr>
      <vt:lpstr>PowerPoint 簡報</vt:lpstr>
      <vt:lpstr>Future Work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project- Reliable multicast retransmission scheme</dc:title>
  <dc:creator>User</dc:creator>
  <cp:lastModifiedBy>User</cp:lastModifiedBy>
  <cp:revision>126</cp:revision>
  <dcterms:created xsi:type="dcterms:W3CDTF">2020-12-23T09:54:44Z</dcterms:created>
  <dcterms:modified xsi:type="dcterms:W3CDTF">2021-01-09T16:08:20Z</dcterms:modified>
</cp:coreProperties>
</file>