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7" r:id="rId1"/>
  </p:sldMasterIdLst>
  <p:sldIdLst>
    <p:sldId id="256" r:id="rId2"/>
    <p:sldId id="267" r:id="rId3"/>
    <p:sldId id="269" r:id="rId4"/>
    <p:sldId id="270" r:id="rId5"/>
    <p:sldId id="260" r:id="rId6"/>
    <p:sldId id="275" r:id="rId7"/>
    <p:sldId id="257" r:id="rId8"/>
    <p:sldId id="266" r:id="rId9"/>
    <p:sldId id="258" r:id="rId10"/>
    <p:sldId id="265" r:id="rId11"/>
    <p:sldId id="277" r:id="rId12"/>
    <p:sldId id="278" r:id="rId13"/>
    <p:sldId id="276" r:id="rId14"/>
    <p:sldId id="280" r:id="rId15"/>
    <p:sldId id="279" r:id="rId16"/>
    <p:sldId id="281" r:id="rId17"/>
    <p:sldId id="283" r:id="rId18"/>
    <p:sldId id="282" r:id="rId19"/>
    <p:sldId id="259" r:id="rId20"/>
    <p:sldId id="261" r:id="rId21"/>
    <p:sldId id="273" r:id="rId22"/>
    <p:sldId id="274" r:id="rId23"/>
    <p:sldId id="285" r:id="rId24"/>
    <p:sldId id="284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D0EF0-F536-40E1-B4CC-7751C36C6AE2}" type="datetimeFigureOut">
              <a:rPr lang="zh-TW" altLang="en-US" smtClean="0"/>
              <a:t>2021/1/7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4CB63-4ABC-404E-9B5C-399513ADA2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4360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D0EF0-F536-40E1-B4CC-7751C36C6AE2}" type="datetimeFigureOut">
              <a:rPr lang="zh-TW" altLang="en-US" smtClean="0"/>
              <a:t>2021/1/7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4CB63-4ABC-404E-9B5C-399513ADA2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646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D0EF0-F536-40E1-B4CC-7751C36C6AE2}" type="datetimeFigureOut">
              <a:rPr lang="zh-TW" altLang="en-US" smtClean="0"/>
              <a:t>2021/1/7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4CB63-4ABC-404E-9B5C-399513ADA28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411641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D0EF0-F536-40E1-B4CC-7751C36C6AE2}" type="datetimeFigureOut">
              <a:rPr lang="zh-TW" altLang="en-US" smtClean="0"/>
              <a:t>2021/1/7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4CB63-4ABC-404E-9B5C-399513ADA2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85908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D0EF0-F536-40E1-B4CC-7751C36C6AE2}" type="datetimeFigureOut">
              <a:rPr lang="zh-TW" altLang="en-US" smtClean="0"/>
              <a:t>2021/1/7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4CB63-4ABC-404E-9B5C-399513ADA28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256736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D0EF0-F536-40E1-B4CC-7751C36C6AE2}" type="datetimeFigureOut">
              <a:rPr lang="zh-TW" altLang="en-US" smtClean="0"/>
              <a:t>2021/1/7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4CB63-4ABC-404E-9B5C-399513ADA2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27490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D0EF0-F536-40E1-B4CC-7751C36C6AE2}" type="datetimeFigureOut">
              <a:rPr lang="zh-TW" altLang="en-US" smtClean="0"/>
              <a:t>2021/1/7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4CB63-4ABC-404E-9B5C-399513ADA2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65415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D0EF0-F536-40E1-B4CC-7751C36C6AE2}" type="datetimeFigureOut">
              <a:rPr lang="zh-TW" altLang="en-US" smtClean="0"/>
              <a:t>2021/1/7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4CB63-4ABC-404E-9B5C-399513ADA2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5228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D0EF0-F536-40E1-B4CC-7751C36C6AE2}" type="datetimeFigureOut">
              <a:rPr lang="zh-TW" altLang="en-US" smtClean="0"/>
              <a:t>2021/1/7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4CB63-4ABC-404E-9B5C-399513ADA2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4680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D0EF0-F536-40E1-B4CC-7751C36C6AE2}" type="datetimeFigureOut">
              <a:rPr lang="zh-TW" altLang="en-US" smtClean="0"/>
              <a:t>2021/1/7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4CB63-4ABC-404E-9B5C-399513ADA2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6784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D0EF0-F536-40E1-B4CC-7751C36C6AE2}" type="datetimeFigureOut">
              <a:rPr lang="zh-TW" altLang="en-US" smtClean="0"/>
              <a:t>2021/1/7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4CB63-4ABC-404E-9B5C-399513ADA2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2338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D0EF0-F536-40E1-B4CC-7751C36C6AE2}" type="datetimeFigureOut">
              <a:rPr lang="zh-TW" altLang="en-US" smtClean="0"/>
              <a:t>2021/1/7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4CB63-4ABC-404E-9B5C-399513ADA2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0240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D0EF0-F536-40E1-B4CC-7751C36C6AE2}" type="datetimeFigureOut">
              <a:rPr lang="zh-TW" altLang="en-US" smtClean="0"/>
              <a:t>2021/1/7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4CB63-4ABC-404E-9B5C-399513ADA2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0653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D0EF0-F536-40E1-B4CC-7751C36C6AE2}" type="datetimeFigureOut">
              <a:rPr lang="zh-TW" altLang="en-US" smtClean="0"/>
              <a:t>2021/1/7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4CB63-4ABC-404E-9B5C-399513ADA2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7198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D0EF0-F536-40E1-B4CC-7751C36C6AE2}" type="datetimeFigureOut">
              <a:rPr lang="zh-TW" altLang="en-US" smtClean="0"/>
              <a:t>2021/1/7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4CB63-4ABC-404E-9B5C-399513ADA2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1652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4CB63-4ABC-404E-9B5C-399513ADA28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D0EF0-F536-40E1-B4CC-7751C36C6AE2}" type="datetimeFigureOut">
              <a:rPr lang="zh-TW" altLang="en-US" smtClean="0"/>
              <a:t>2021/1/7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6207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D0EF0-F536-40E1-B4CC-7751C36C6AE2}" type="datetimeFigureOut">
              <a:rPr lang="zh-TW" altLang="en-US" smtClean="0"/>
              <a:t>2021/1/7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3E4CB63-4ABC-404E-9B5C-399513ADA2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5082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69" r:id="rId12"/>
    <p:sldLayoutId id="2147483770" r:id="rId13"/>
    <p:sldLayoutId id="2147483771" r:id="rId14"/>
    <p:sldLayoutId id="2147483772" r:id="rId15"/>
    <p:sldLayoutId id="214748377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11BA51-AC12-402F-B681-8186CE9CE6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altLang="zh-TW" dirty="0"/>
              <a:t>Final project-</a:t>
            </a:r>
            <a:br>
              <a:rPr lang="en-US" altLang="zh-TW" dirty="0"/>
            </a:br>
            <a:r>
              <a:rPr lang="en-US" altLang="zh-TW" sz="4800" dirty="0"/>
              <a:t>Reliable multicast retransmission scheme</a:t>
            </a:r>
            <a:endParaRPr lang="zh-TW" altLang="en-US" sz="48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123DEF1-4EE5-4687-934C-A98457F118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altLang="zh-TW" dirty="0"/>
              <a:t>B06901049 </a:t>
            </a:r>
            <a:r>
              <a:rPr lang="zh-TW" altLang="en-US" dirty="0"/>
              <a:t>林泓均</a:t>
            </a:r>
            <a:endParaRPr lang="en-US" altLang="zh-TW" dirty="0"/>
          </a:p>
          <a:p>
            <a:pPr algn="l"/>
            <a:r>
              <a:rPr lang="en-US" altLang="zh-TW" dirty="0"/>
              <a:t>B06901096 </a:t>
            </a:r>
            <a:r>
              <a:rPr lang="zh-TW" altLang="en-US" dirty="0"/>
              <a:t>黃昱翰</a:t>
            </a:r>
          </a:p>
        </p:txBody>
      </p:sp>
    </p:spTree>
    <p:extLst>
      <p:ext uri="{BB962C8B-B14F-4D97-AF65-F5344CB8AC3E}">
        <p14:creationId xmlns:p14="http://schemas.microsoft.com/office/powerpoint/2010/main" val="2027483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43C9A9-C9D2-49EE-8C19-4AE4D46D9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Error Probability determination</a:t>
            </a:r>
            <a:br>
              <a:rPr lang="en-US" altLang="zh-TW" dirty="0"/>
            </a:br>
            <a:r>
              <a:rPr lang="en-US" altLang="zh-TW" dirty="0"/>
              <a:t>(Consider Channel Coding)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CE538FE-E561-461E-99DC-51E1772CB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13243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B54186-CE08-4CFD-B21D-7384B67C4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System model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C075BD7-3D26-4506-89A1-29673AFA1F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Retransmission scheme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83050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08EAF9-625C-4411-8C38-ED8962D3C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 to retransmission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DD7457-63C5-4E96-995D-7D7FCFD0D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Despite of the channel coding, the transmission may fail if we only transmitted once.</a:t>
            </a:r>
          </a:p>
          <a:p>
            <a:r>
              <a:rPr lang="en-US" altLang="zh-TW" dirty="0"/>
              <a:t>To maintain the reliability, </a:t>
            </a:r>
            <a:r>
              <a:rPr lang="en-US" altLang="zh-TW" b="1" dirty="0"/>
              <a:t>retransmission</a:t>
            </a:r>
            <a:r>
              <a:rPr lang="en-US" altLang="zh-TW" dirty="0"/>
              <a:t> is essential.</a:t>
            </a:r>
          </a:p>
          <a:p>
            <a:r>
              <a:rPr lang="en-US" altLang="zh-TW" dirty="0"/>
              <a:t>Three typical retransmission scheme</a:t>
            </a:r>
          </a:p>
          <a:p>
            <a:pPr lvl="1"/>
            <a:r>
              <a:rPr lang="en-US" altLang="zh-TW" dirty="0"/>
              <a:t>Blind retransmission</a:t>
            </a:r>
          </a:p>
          <a:p>
            <a:pPr lvl="1"/>
            <a:r>
              <a:rPr lang="en-US" altLang="zh-TW" dirty="0" err="1"/>
              <a:t>Nack</a:t>
            </a:r>
            <a:r>
              <a:rPr lang="en-US" altLang="zh-TW" dirty="0"/>
              <a:t>-based retransmission</a:t>
            </a:r>
          </a:p>
          <a:p>
            <a:pPr lvl="1"/>
            <a:r>
              <a:rPr lang="en-US" altLang="zh-TW" dirty="0"/>
              <a:t>HARQ retransmission</a:t>
            </a:r>
          </a:p>
          <a:p>
            <a:r>
              <a:rPr lang="en-US" altLang="zh-TW" dirty="0"/>
              <a:t>In multicast scenario, we usually consider to use blind retransmission and </a:t>
            </a:r>
            <a:r>
              <a:rPr lang="en-US" altLang="zh-TW" dirty="0" err="1"/>
              <a:t>nack</a:t>
            </a:r>
            <a:r>
              <a:rPr lang="en-US" altLang="zh-TW" dirty="0"/>
              <a:t>-based retransmission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749439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09C35E-8A6F-436A-950B-751E3BF22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Blind Retransmission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10F730-AA8E-4AF1-88CF-EEF71A3AE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BS will transmit all packets without feedback.</a:t>
            </a:r>
          </a:p>
          <a:p>
            <a:endParaRPr lang="en-US" altLang="zh-TW" dirty="0"/>
          </a:p>
          <a:p>
            <a:r>
              <a:rPr lang="en-US" altLang="zh-TW" dirty="0"/>
              <a:t>Determine the transmission packets number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327823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09C35E-8A6F-436A-950B-751E3BF22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Blind Retransmission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10F730-AA8E-4AF1-88CF-EEF71A3AE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  <a:p>
            <a:r>
              <a:rPr lang="en-US" altLang="zh-TW" dirty="0"/>
              <a:t>Determine the transmission packets number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0476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FCF162-CCB6-4DA2-A310-D173054C1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Nack</a:t>
            </a:r>
            <a:r>
              <a:rPr lang="en-US" altLang="zh-TW" dirty="0"/>
              <a:t>-based Retransmission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C0DC799-AB9B-431F-ABCE-78FF59C96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52924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FCF162-CCB6-4DA2-A310-D173054C1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Nack</a:t>
            </a:r>
            <a:r>
              <a:rPr lang="en-US" altLang="zh-TW" dirty="0"/>
              <a:t>-based Retransmission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C0DC799-AB9B-431F-ABCE-78FF59C96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89158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FCF162-CCB6-4DA2-A310-D173054C1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Nack</a:t>
            </a:r>
            <a:r>
              <a:rPr lang="en-US" altLang="zh-TW" dirty="0"/>
              <a:t>-based retransmission with XOR coding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C0DC799-AB9B-431F-ABCE-78FF59C96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To improve our efficiency, the network coding can be applied.</a:t>
            </a:r>
          </a:p>
          <a:p>
            <a:r>
              <a:rPr lang="en-US" altLang="zh-TW" dirty="0"/>
              <a:t>Assume two packets, p1 and p2, are transmitted in one time slot. If we XOR the both packets, we can get a new packet, called as p3.</a:t>
            </a:r>
          </a:p>
          <a:p>
            <a:r>
              <a:rPr lang="en-US" altLang="zh-TW" dirty="0"/>
              <a:t>If p1, p2 and p3 are transmitted, although a UE failed to decode the p1, it still can get the information of p1 by XORing p2 and p3 (p1 XOR p2), if p2 and p3 are successfully decoded.</a:t>
            </a:r>
          </a:p>
          <a:p>
            <a:pPr lvl="1"/>
            <a:r>
              <a:rPr lang="en-US" altLang="zh-TW" dirty="0"/>
              <a:t>This is due to the fact that </a:t>
            </a:r>
          </a:p>
          <a:p>
            <a:r>
              <a:rPr lang="en-US" altLang="zh-TW" dirty="0"/>
              <a:t>Transmitting p3 is similar with transmitting p1 and p2, while it only costs one resource block.</a:t>
            </a:r>
          </a:p>
          <a:p>
            <a:endParaRPr lang="zh-TW" altLang="en-US" dirty="0"/>
          </a:p>
        </p:txBody>
      </p:sp>
      <p:pic>
        <p:nvPicPr>
          <p:cNvPr id="5" name="圖片 4" descr="\documentclass{article}&#10;\usepackage{amsmath}&#10;\pagestyle{empty}&#10;\begin{document}&#10;$$&#10;a \oplus (a \oplus b)= b&#10;$$&#10;\end{document}" title="IguanaTex Bitmap Display">
            <a:extLst>
              <a:ext uri="{FF2B5EF4-FFF2-40B4-BE49-F238E27FC236}">
                <a16:creationId xmlns:a16="http://schemas.microsoft.com/office/drawing/2014/main" id="{FED3FCB7-6A2B-416D-A041-E717B8C01E6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311" y="4275495"/>
            <a:ext cx="1299505" cy="203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1293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9EE067-3B4F-483B-854D-35F2EC258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441F1B-C7C5-4728-A442-2BC3C211B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Assume for the BS, the following information are known and determined</a:t>
            </a:r>
          </a:p>
          <a:p>
            <a:pPr lvl="1"/>
            <a:r>
              <a:rPr lang="en-US" altLang="zh-TW" dirty="0"/>
              <a:t>Latency Constraint</a:t>
            </a:r>
          </a:p>
          <a:p>
            <a:pPr lvl="1"/>
            <a:r>
              <a:rPr lang="en-US" altLang="zh-TW" dirty="0"/>
              <a:t>Reliability Constraint</a:t>
            </a:r>
          </a:p>
          <a:p>
            <a:pPr lvl="1"/>
            <a:r>
              <a:rPr lang="en-US" altLang="zh-TW" dirty="0"/>
              <a:t>Packet error rate for each UE</a:t>
            </a:r>
          </a:p>
          <a:p>
            <a:r>
              <a:rPr lang="en-US" altLang="zh-TW" dirty="0"/>
              <a:t>The things that BS should decide</a:t>
            </a:r>
          </a:p>
          <a:p>
            <a:pPr lvl="1"/>
            <a:r>
              <a:rPr lang="en-US" altLang="zh-TW" dirty="0"/>
              <a:t>Using blind retransmission or </a:t>
            </a:r>
            <a:r>
              <a:rPr lang="en-US" altLang="zh-TW" dirty="0" err="1"/>
              <a:t>nack</a:t>
            </a:r>
            <a:r>
              <a:rPr lang="en-US" altLang="zh-TW" dirty="0"/>
              <a:t>-based retransmission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525016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9547CB92-9BF2-42FC-AE15-83AB9BA71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</a:t>
            </a:r>
            <a:endParaRPr lang="zh-TW" altLang="en-US" dirty="0"/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65EEE957-1532-4575-9A78-76BAA12DB0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0894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760D94-4E64-4ECD-AAAA-3F7D16227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02888F-7F50-4C16-BA9F-13A236E1A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53892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227EE0C7-2C22-4159-86AC-2C0ACA338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Total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E99D1197-6193-4A49-B060-C959A5CEE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37178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9547CB92-9BF2-42FC-AE15-83AB9BA71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Conclusion</a:t>
            </a:r>
            <a:endParaRPr lang="zh-TW" altLang="en-US" dirty="0"/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65EEE957-1532-4575-9A78-76BAA12DB0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67879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F2D89CDB-B1F1-4E5A-AB6B-894636CEF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8F610831-87C6-4998-ACC8-96B586DB6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For the fixed amount of packets, N,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224569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0D8649-6937-4291-A1BA-231EEE95C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Future Work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B4CC36A-9DE4-4197-83C8-1067107E3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110478" cy="4585444"/>
          </a:xfrm>
        </p:spPr>
        <p:txBody>
          <a:bodyPr/>
          <a:lstStyle/>
          <a:p>
            <a:r>
              <a:rPr lang="en-US" altLang="zh-TW" dirty="0"/>
              <a:t>Consider different modulation and coding scheme (MCS)</a:t>
            </a:r>
          </a:p>
          <a:p>
            <a:pPr lvl="1"/>
            <a:r>
              <a:rPr lang="en-US" altLang="zh-TW" dirty="0"/>
              <a:t>Isolate the bottleneck UE to improve the total latency.</a:t>
            </a:r>
          </a:p>
          <a:p>
            <a:pPr lvl="1"/>
            <a:r>
              <a:rPr lang="en-US" altLang="zh-TW" dirty="0"/>
              <a:t>For the UE with better channel quality, higher MCS can be applied.</a:t>
            </a:r>
          </a:p>
          <a:p>
            <a:pPr lvl="1"/>
            <a:r>
              <a:rPr lang="en-US" altLang="zh-TW" dirty="0"/>
              <a:t>The total resource usage will increase.</a:t>
            </a:r>
          </a:p>
          <a:p>
            <a:r>
              <a:rPr lang="en-US" altLang="zh-TW" dirty="0"/>
              <a:t>Fountain code</a:t>
            </a:r>
          </a:p>
          <a:p>
            <a:pPr lvl="1"/>
            <a:r>
              <a:rPr lang="en-US" altLang="zh-TW" dirty="0"/>
              <a:t>Here we only consider the XOR of the packets.</a:t>
            </a:r>
          </a:p>
          <a:p>
            <a:pPr lvl="1"/>
            <a:r>
              <a:rPr lang="en-US" altLang="zh-TW" dirty="0"/>
              <a:t>In the multicast scenario, some network coding schemes, such as Raptor code, are used.</a:t>
            </a:r>
          </a:p>
          <a:p>
            <a:pPr lvl="1"/>
            <a:r>
              <a:rPr lang="en-US" altLang="zh-TW" dirty="0"/>
              <a:t>For total n packets, a UE can decode the data after receiving arbitrary k packets (n&gt;=k).</a:t>
            </a:r>
          </a:p>
          <a:p>
            <a:r>
              <a:rPr lang="en-US" altLang="zh-TW" dirty="0"/>
              <a:t>Combine with the dual connectivity.</a:t>
            </a:r>
          </a:p>
          <a:p>
            <a:pPr lvl="1"/>
            <a:r>
              <a:rPr lang="en-US" altLang="zh-TW" dirty="0"/>
              <a:t>Assume the UE can receive the signal from two base station.</a:t>
            </a:r>
          </a:p>
          <a:p>
            <a:pPr lvl="1"/>
            <a:r>
              <a:rPr lang="en-US" altLang="zh-TW" dirty="0"/>
              <a:t>What may be the best receiving scheme for the UE 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904011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61F71499-05A8-4A9E-897C-A4753EB54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12C4A5EA-4737-4CA7-8186-9ED496B02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399727" cy="3880773"/>
          </a:xfrm>
        </p:spPr>
        <p:txBody>
          <a:bodyPr/>
          <a:lstStyle/>
          <a:p>
            <a:r>
              <a:rPr lang="en-US" altLang="zh-TW" dirty="0"/>
              <a:t>J. Du, W. Zhu, J. Xu, Z. Li and H. Wang, ”A Compressed HARQ Feed-back for Device-to-Device Multicast Communications,” 2012 IEEE Vehicular Technology Conference</a:t>
            </a:r>
          </a:p>
          <a:p>
            <a:r>
              <a:rPr lang="en-US" altLang="zh-TW" dirty="0"/>
              <a:t>F. Takahashi and K. Higuchi, ”HARQ for Predetermined-Rate Multicast Channel,” 2010 IEEE 71st Vehicular Technology Conference</a:t>
            </a:r>
          </a:p>
          <a:p>
            <a:r>
              <a:rPr lang="en-US" altLang="zh-TW" dirty="0"/>
              <a:t>J. Kim, H. </a:t>
            </a:r>
            <a:r>
              <a:rPr lang="en-US" altLang="zh-TW" dirty="0" err="1"/>
              <a:t>Jin</a:t>
            </a:r>
            <a:r>
              <a:rPr lang="en-US" altLang="zh-TW" dirty="0"/>
              <a:t>, D. K. Sung and R. Schober, ”Optimization of Wireless Multicast Systems Employing Hybrid-ARQ with Chase Combining,” in IEEE Transactions on Vehicular Technology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99118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8DB1C4F-9182-4E99-A899-A2FA428AE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Contribution</a:t>
            </a:r>
            <a:endParaRPr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46E04FD-C75D-43B7-A8C8-C675B76389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2806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52CE5AE3-9463-4080-8CFB-F54C6F5B5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29865417-9A42-43F4-BC93-C6E7C489F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Previous papers mainly focus on maximize the throughput among multicast channel.</a:t>
            </a:r>
          </a:p>
          <a:p>
            <a:r>
              <a:rPr lang="en-US" altLang="zh-TW" dirty="0"/>
              <a:t>The issue of reliability or 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63976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B54186-CE08-4CFD-B21D-7384B67C4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System model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C075BD7-3D26-4506-89A1-29673AFA1F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Packets Error Probability determination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00406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2BA004-0E71-4434-A24E-3A8875733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Parameters</a:t>
            </a:r>
            <a:endParaRPr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6B6DC4C8-5624-4E91-8B9A-7E5F204DA8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4643183"/>
              </p:ext>
            </p:extLst>
          </p:nvPr>
        </p:nvGraphicFramePr>
        <p:xfrm>
          <a:off x="677862" y="2160588"/>
          <a:ext cx="8951329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99593">
                  <a:extLst>
                    <a:ext uri="{9D8B030D-6E8A-4147-A177-3AD203B41FA5}">
                      <a16:colId xmlns:a16="http://schemas.microsoft.com/office/drawing/2014/main" val="2637475945"/>
                    </a:ext>
                  </a:extLst>
                </a:gridCol>
                <a:gridCol w="2751736">
                  <a:extLst>
                    <a:ext uri="{9D8B030D-6E8A-4147-A177-3AD203B41FA5}">
                      <a16:colId xmlns:a16="http://schemas.microsoft.com/office/drawing/2014/main" val="852370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Explanation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Reference Value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83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Transmitted power of a base station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38 dBm(6.3W)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305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Maximum range a base station can transmit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2000 m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998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Carrier central frequency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 GHz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795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Height of the base station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 m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7427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Height of the user equipment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1.5 m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6878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Power spectral density of the noise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-134 dBm/Hz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5609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Transmission gain of the transmitter and receiver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 dB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09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Rayleigh fading variance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908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Numerology (normal CP)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 (4 slots, 60kHz SCS)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0135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878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Modulation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QPSK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4585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0193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43C9A9-C9D2-49EE-8C19-4AE4D46D9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Error Probability determination</a:t>
            </a:r>
            <a:br>
              <a:rPr lang="en-US" altLang="zh-TW" dirty="0"/>
            </a:br>
            <a:r>
              <a:rPr lang="en-US" altLang="zh-TW" dirty="0"/>
              <a:t>(Assumption)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CE538FE-E561-461E-99DC-51E1772CB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594774"/>
          </a:xfrm>
        </p:spPr>
        <p:txBody>
          <a:bodyPr>
            <a:normAutofit/>
          </a:bodyPr>
          <a:lstStyle/>
          <a:p>
            <a:r>
              <a:rPr lang="en-US" altLang="zh-TW" dirty="0"/>
              <a:t>The scenario is assumed under </a:t>
            </a:r>
            <a:r>
              <a:rPr lang="en-US" altLang="zh-TW" b="1" dirty="0" err="1"/>
              <a:t>UMi</a:t>
            </a:r>
            <a:r>
              <a:rPr lang="en-US" altLang="zh-TW" b="1" dirty="0"/>
              <a:t>-street canyon (Urban Micro cell)</a:t>
            </a:r>
            <a:r>
              <a:rPr lang="en-US" altLang="zh-TW" dirty="0"/>
              <a:t>, NLOS. </a:t>
            </a:r>
          </a:p>
          <a:p>
            <a:r>
              <a:rPr lang="en-US" altLang="zh-TW" dirty="0"/>
              <a:t>There is only one base station(BS), and the user equipment(UE) are uniformly  distributed on a circular disk.</a:t>
            </a:r>
          </a:p>
          <a:p>
            <a:endParaRPr lang="en-US" altLang="zh-TW" dirty="0"/>
          </a:p>
          <a:p>
            <a:r>
              <a:rPr lang="en-US" altLang="zh-TW" dirty="0"/>
              <a:t>The BS is type 1-C and an Medium Range Base Station</a:t>
            </a:r>
          </a:p>
          <a:p>
            <a:r>
              <a:rPr lang="en-US" altLang="zh-TW" dirty="0"/>
              <a:t>From TR</a:t>
            </a:r>
            <a:r>
              <a:rPr lang="zh-TW" altLang="en-US" dirty="0"/>
              <a:t> </a:t>
            </a:r>
            <a:r>
              <a:rPr lang="en-US" altLang="zh-TW" dirty="0"/>
              <a:t>38.901 V16-1 Table 7.4.1-1, the </a:t>
            </a:r>
            <a:r>
              <a:rPr lang="en-US" altLang="zh-TW" b="1" dirty="0"/>
              <a:t>pathloss model </a:t>
            </a:r>
            <a:r>
              <a:rPr lang="en-US" altLang="zh-TW" dirty="0"/>
              <a:t>is 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Using </a:t>
            </a:r>
            <a:r>
              <a:rPr lang="en-US" altLang="zh-TW" b="1" dirty="0"/>
              <a:t>log-normal shadowing</a:t>
            </a:r>
            <a:r>
              <a:rPr lang="en-US" altLang="zh-TW" dirty="0"/>
              <a:t> with 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pic>
        <p:nvPicPr>
          <p:cNvPr id="34" name="圖片 33" descr="\documentclass{article}&#10;\usepackage{amsmath}&#10;\pagestyle{empty}&#10;\begin{document}&#10;$$&#10;\sigma_{SF} = 8.2dB&#10;$$&#10;\end{document}" title="IguanaTex Bitmap Display">
            <a:extLst>
              <a:ext uri="{FF2B5EF4-FFF2-40B4-BE49-F238E27FC236}">
                <a16:creationId xmlns:a16="http://schemas.microsoft.com/office/drawing/2014/main" id="{DDB27122-5EF0-4562-B12E-BA8BC9CD528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8313" y="5362931"/>
            <a:ext cx="1278171" cy="194743"/>
          </a:xfrm>
          <a:prstGeom prst="rect">
            <a:avLst/>
          </a:prstGeom>
        </p:spPr>
      </p:pic>
      <p:pic>
        <p:nvPicPr>
          <p:cNvPr id="35" name="圖片 34">
            <a:extLst>
              <a:ext uri="{FF2B5EF4-FFF2-40B4-BE49-F238E27FC236}">
                <a16:creationId xmlns:a16="http://schemas.microsoft.com/office/drawing/2014/main" id="{F7B74A73-BC6F-4A42-AA7A-D9045664B6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5692" y="4457976"/>
            <a:ext cx="3970364" cy="342930"/>
          </a:xfrm>
          <a:prstGeom prst="rect">
            <a:avLst/>
          </a:prstGeom>
        </p:spPr>
      </p:pic>
      <p:pic>
        <p:nvPicPr>
          <p:cNvPr id="39" name="圖片 38">
            <a:extLst>
              <a:ext uri="{FF2B5EF4-FFF2-40B4-BE49-F238E27FC236}">
                <a16:creationId xmlns:a16="http://schemas.microsoft.com/office/drawing/2014/main" id="{64A5A49D-25A3-424D-85BF-412B658162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796" y="3387012"/>
            <a:ext cx="4634204" cy="3475653"/>
          </a:xfrm>
          <a:prstGeom prst="rect">
            <a:avLst/>
          </a:prstGeom>
        </p:spPr>
      </p:pic>
      <p:pic>
        <p:nvPicPr>
          <p:cNvPr id="7" name="圖片 6" descr="\documentclass{article}&#10;\usepackage{amsmath}&#10;\pagestyle{empty}&#10;\begin{document}&#10;$$&#10;d_{3D} = \sqrt{r^2+(h_{BS}-h_{UE})^2}&#10;$$&#10;\end{document}" title="IguanaTex Bitmap Display">
            <a:extLst>
              <a:ext uri="{FF2B5EF4-FFF2-40B4-BE49-F238E27FC236}">
                <a16:creationId xmlns:a16="http://schemas.microsoft.com/office/drawing/2014/main" id="{5DD24A6B-0D5D-4920-95CE-FD7C3E07F78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92" y="4871359"/>
            <a:ext cx="2803985" cy="275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573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43C9A9-C9D2-49EE-8C19-4AE4D46D9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Error Probability determination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CE538FE-E561-461E-99DC-51E1772CB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594774"/>
          </a:xfrm>
        </p:spPr>
        <p:txBody>
          <a:bodyPr>
            <a:normAutofit/>
          </a:bodyPr>
          <a:lstStyle/>
          <a:p>
            <a:r>
              <a:rPr lang="en-US" altLang="zh-TW" dirty="0"/>
              <a:t>The minimum received energy of symbol is </a:t>
            </a:r>
            <a:r>
              <a:rPr lang="en-US" altLang="zh-TW" b="1" dirty="0"/>
              <a:t>-112dBm/Hz, </a:t>
            </a:r>
            <a:r>
              <a:rPr lang="en-US" altLang="zh-TW" dirty="0"/>
              <a:t>defined in clause 4.4.4.2 in TS 38.521-4.</a:t>
            </a:r>
          </a:p>
          <a:p>
            <a:r>
              <a:rPr lang="en-US" altLang="zh-TW" dirty="0"/>
              <a:t>Also in TS 38.521-4, the clause 4.4.3.2 describes the noise the power spectral density as </a:t>
            </a:r>
            <a:r>
              <a:rPr lang="en-US" altLang="zh-TW" b="1" dirty="0"/>
              <a:t>-134dBm/Hz</a:t>
            </a:r>
            <a:r>
              <a:rPr lang="en-US" altLang="zh-TW" dirty="0"/>
              <a:t>.</a:t>
            </a:r>
          </a:p>
          <a:p>
            <a:r>
              <a:rPr lang="en-US" altLang="zh-TW" dirty="0"/>
              <a:t>The UE with SNR &lt; 22dB will not be considered.</a:t>
            </a:r>
          </a:p>
          <a:p>
            <a:endParaRPr lang="en-US" altLang="zh-TW" dirty="0"/>
          </a:p>
          <a:p>
            <a:endParaRPr lang="en-US" altLang="zh-TW" dirty="0"/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A804F9C1-17FF-4658-AAEF-75F5D15A5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3934" y="3410705"/>
            <a:ext cx="1859441" cy="116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689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5150DD-5813-4AED-B46D-F96594B63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Error Probability determination</a:t>
            </a:r>
            <a:br>
              <a:rPr lang="en-US" altLang="zh-TW" dirty="0"/>
            </a:br>
            <a:r>
              <a:rPr lang="en-US" altLang="zh-TW" dirty="0"/>
              <a:t>(Consider Rayleigh fading channel)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180C39A-F52D-4B70-8799-BA66C2831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Assume the detection is coherent, and the modulation is QPSK.</a:t>
            </a:r>
          </a:p>
          <a:p>
            <a:r>
              <a:rPr lang="en-US" altLang="zh-TW" dirty="0"/>
              <a:t>The bit error rate should be</a:t>
            </a:r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FE27BEA-8C0B-4FC6-BEAF-3C05DBEF6F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5082" y="3497924"/>
            <a:ext cx="3436918" cy="3383573"/>
          </a:xfrm>
          <a:prstGeom prst="rect">
            <a:avLst/>
          </a:prstGeom>
        </p:spPr>
      </p:pic>
      <p:pic>
        <p:nvPicPr>
          <p:cNvPr id="8" name="圖片 7" descr="\documentclass{article}&#10;\usepackage{amsmath}&#10;\pagestyle{empty}&#10;\begin{document}&#10;$$&#10;SNR = \dfrac{(\sqrt{2}b)^2}{\sigma^2}&#10;$$&#10;\end{document}" title="IguanaTex Bitmap Display">
            <a:extLst>
              <a:ext uri="{FF2B5EF4-FFF2-40B4-BE49-F238E27FC236}">
                <a16:creationId xmlns:a16="http://schemas.microsoft.com/office/drawing/2014/main" id="{1EA5598B-7289-4309-BE9D-0A14F7BF1BA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30" y="2549330"/>
            <a:ext cx="1855725" cy="61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52285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.4867"/>
  <p:tag name="ORIGINALWIDTH" val="698.9126"/>
  <p:tag name="LATEXADDIN" val="\documentclass{article}&#10;\usepackage{amsmath}&#10;\pagestyle{empty}&#10;\begin{document}&#10;$$&#10;\sigma_{SF} = 8.2dB&#10;$$&#10;\end{document}"/>
  <p:tag name="IGUANATEXSIZE" val="18"/>
  <p:tag name="IGUANATEXCURSOR" val="10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2313"/>
  <p:tag name="ORIGINALWIDTH" val="1519.31"/>
  <p:tag name="LATEXADDIN" val="\documentclass{article}&#10;\usepackage{amsmath}&#10;\pagestyle{empty}&#10;\begin{document}&#10;$$&#10;d_{3D} = \sqrt{r^2+(h_{BS}-h_{UE})^2}&#10;$$&#10;\end{document}"/>
  <p:tag name="IGUANATEXSIZE" val="18"/>
  <p:tag name="IGUANATEXCURSOR" val="109"/>
  <p:tag name="TRANSPARENCY" val="Fals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8.9651"/>
  <p:tag name="ORIGINALWIDTH" val="839.895"/>
  <p:tag name="LATEXADDIN" val="\documentclass{article}&#10;\usepackage{amsmath}&#10;\pagestyle{empty}&#10;\begin{document}&#10;$$&#10;SNR = \dfrac{(\sqrt{2}b)^2}{\sigma^2}&#10;$$&#10;\end{document}"/>
  <p:tag name="IGUANATEXSIZE" val="18"/>
  <p:tag name="IGUANATEXCURSOR" val="9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799.4001"/>
  <p:tag name="LATEXADDIN" val="\documentclass{article}&#10;\usepackage{amsmath}&#10;\pagestyle{empty}&#10;\begin{document}&#10;$$&#10;a \oplus (a \oplus b)= b&#10;$$&#10;\end{document}"/>
  <p:tag name="IGUANATEXSIZE" val="16"/>
  <p:tag name="IGUANATEXCURSOR" val="9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TM02900688[[fn=多面向]]</Template>
  <TotalTime>21041</TotalTime>
  <Words>746</Words>
  <Application>Microsoft Office PowerPoint</Application>
  <PresentationFormat>寬螢幕</PresentationFormat>
  <Paragraphs>100</Paragraphs>
  <Slides>24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29" baseType="lpstr">
      <vt:lpstr>微軟正黑體</vt:lpstr>
      <vt:lpstr>Arial</vt:lpstr>
      <vt:lpstr>Trebuchet MS</vt:lpstr>
      <vt:lpstr>Wingdings 3</vt:lpstr>
      <vt:lpstr>多面向</vt:lpstr>
      <vt:lpstr>Final project- Reliable multicast retransmission scheme</vt:lpstr>
      <vt:lpstr>Outline</vt:lpstr>
      <vt:lpstr>Contribution</vt:lpstr>
      <vt:lpstr>PowerPoint 簡報</vt:lpstr>
      <vt:lpstr>System model</vt:lpstr>
      <vt:lpstr>Parameters</vt:lpstr>
      <vt:lpstr>Error Probability determination (Assumption)</vt:lpstr>
      <vt:lpstr>Error Probability determination</vt:lpstr>
      <vt:lpstr>Error Probability determination (Consider Rayleigh fading channel)</vt:lpstr>
      <vt:lpstr>Error Probability determination (Consider Channel Coding)</vt:lpstr>
      <vt:lpstr>System model</vt:lpstr>
      <vt:lpstr>Intro to retransmission</vt:lpstr>
      <vt:lpstr>Blind Retransmission</vt:lpstr>
      <vt:lpstr>Blind Retransmission</vt:lpstr>
      <vt:lpstr>Nack-based Retransmission</vt:lpstr>
      <vt:lpstr>Nack-based Retransmission</vt:lpstr>
      <vt:lpstr>Nack-based retransmission with XOR coding</vt:lpstr>
      <vt:lpstr>PowerPoint 簡報</vt:lpstr>
      <vt:lpstr>Result</vt:lpstr>
      <vt:lpstr>Total</vt:lpstr>
      <vt:lpstr>Conclusion</vt:lpstr>
      <vt:lpstr>PowerPoint 簡報</vt:lpstr>
      <vt:lpstr>Future Work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project- Reliable multicast retransmission scheme</dc:title>
  <dc:creator>User</dc:creator>
  <cp:lastModifiedBy>User</cp:lastModifiedBy>
  <cp:revision>93</cp:revision>
  <dcterms:created xsi:type="dcterms:W3CDTF">2020-12-23T09:54:44Z</dcterms:created>
  <dcterms:modified xsi:type="dcterms:W3CDTF">2021-01-09T09:43:50Z</dcterms:modified>
</cp:coreProperties>
</file>