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259" r:id="rId3"/>
    <p:sldId id="302" r:id="rId4"/>
    <p:sldId id="303" r:id="rId5"/>
    <p:sldId id="304" r:id="rId6"/>
    <p:sldId id="305" r:id="rId7"/>
    <p:sldId id="306" r:id="rId8"/>
    <p:sldId id="307" r:id="rId9"/>
    <p:sldId id="308" r:id="rId10"/>
    <p:sldId id="287" r:id="rId11"/>
    <p:sldId id="309" r:id="rId12"/>
    <p:sldId id="310" r:id="rId13"/>
    <p:sldId id="301" r:id="rId14"/>
  </p:sldIdLst>
  <p:sldSz cx="9144000" cy="5143500" type="screen16x9"/>
  <p:notesSz cx="6858000" cy="9144000"/>
  <p:embeddedFontLst>
    <p:embeddedFont>
      <p:font typeface="Cambria Math" panose="02040503050406030204" pitchFamily="18" charset="0"/>
      <p:regular r:id="rId16"/>
    </p:embeddedFont>
    <p:embeddedFont>
      <p:font typeface="Roboto Slab" panose="020B0604020202020204" charset="0"/>
      <p:regular r:id="rId17"/>
      <p:bold r:id="rId18"/>
    </p:embeddedFont>
    <p:embeddedFont>
      <p:font typeface="Nixie One" panose="020B0604020202020204" charset="0"/>
      <p:regular r:id="rId19"/>
    </p:embeddedFont>
    <p:embeddedFont>
      <p:font typeface="Calibri"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570FA9-D75E-4CC5-BEC2-1B616FA9FC0C}">
  <a:tblStyle styleId="{7A570FA9-D75E-4CC5-BEC2-1B616FA9FC0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1753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5855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2363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9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550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4473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5662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731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8093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5653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0230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4288500"/>
            <a:ext cx="9144000" cy="247500"/>
          </a:xfrm>
          <a:prstGeom prst="rect">
            <a:avLst/>
          </a:prstGeom>
          <a:solidFill>
            <a:srgbClr val="165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0"/>
            <a:ext cx="9144000" cy="530700"/>
          </a:xfrm>
          <a:prstGeom prst="rect">
            <a:avLst/>
          </a:prstGeom>
          <a:solidFill>
            <a:srgbClr val="186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12" name="Google Shape;12;p2"/>
          <p:cNvSpPr/>
          <p:nvPr/>
        </p:nvSpPr>
        <p:spPr>
          <a:xfrm>
            <a:off x="0" y="500626"/>
            <a:ext cx="9144000" cy="3824100"/>
          </a:xfrm>
          <a:prstGeom prst="rect">
            <a:avLst/>
          </a:prstGeom>
          <a:solidFill>
            <a:srgbClr val="12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4493605"/>
            <a:ext cx="9144000" cy="118200"/>
          </a:xfrm>
          <a:prstGeom prst="rect">
            <a:avLst/>
          </a:prstGeom>
          <a:solidFill>
            <a:srgbClr val="3B8D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4584075"/>
            <a:ext cx="9144000" cy="559500"/>
          </a:xfrm>
          <a:prstGeom prst="rect">
            <a:avLst/>
          </a:prstGeom>
          <a:solidFill>
            <a:srgbClr val="94BF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685800" y="2601425"/>
            <a:ext cx="58104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4113600" y="2878750"/>
            <a:ext cx="45057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14454"/>
              </a:buClr>
              <a:buSzPts val="4800"/>
              <a:buNone/>
              <a:defRPr sz="4800">
                <a:solidFill>
                  <a:srgbClr val="114454"/>
                </a:solidFill>
              </a:defRPr>
            </a:lvl1pPr>
            <a:lvl2pPr lvl="1" rtl="0">
              <a:spcBef>
                <a:spcPts val="0"/>
              </a:spcBef>
              <a:spcAft>
                <a:spcPts val="0"/>
              </a:spcAft>
              <a:buClr>
                <a:srgbClr val="114454"/>
              </a:buClr>
              <a:buSzPts val="4800"/>
              <a:buNone/>
              <a:defRPr sz="4800">
                <a:solidFill>
                  <a:srgbClr val="114454"/>
                </a:solidFill>
              </a:defRPr>
            </a:lvl2pPr>
            <a:lvl3pPr lvl="2" rtl="0">
              <a:spcBef>
                <a:spcPts val="0"/>
              </a:spcBef>
              <a:spcAft>
                <a:spcPts val="0"/>
              </a:spcAft>
              <a:buClr>
                <a:srgbClr val="114454"/>
              </a:buClr>
              <a:buSzPts val="4800"/>
              <a:buNone/>
              <a:defRPr sz="4800">
                <a:solidFill>
                  <a:srgbClr val="114454"/>
                </a:solidFill>
              </a:defRPr>
            </a:lvl3pPr>
            <a:lvl4pPr lvl="3" rtl="0">
              <a:spcBef>
                <a:spcPts val="0"/>
              </a:spcBef>
              <a:spcAft>
                <a:spcPts val="0"/>
              </a:spcAft>
              <a:buClr>
                <a:srgbClr val="114454"/>
              </a:buClr>
              <a:buSzPts val="4800"/>
              <a:buNone/>
              <a:defRPr sz="4800">
                <a:solidFill>
                  <a:srgbClr val="114454"/>
                </a:solidFill>
              </a:defRPr>
            </a:lvl4pPr>
            <a:lvl5pPr lvl="4" rtl="0">
              <a:spcBef>
                <a:spcPts val="0"/>
              </a:spcBef>
              <a:spcAft>
                <a:spcPts val="0"/>
              </a:spcAft>
              <a:buClr>
                <a:srgbClr val="114454"/>
              </a:buClr>
              <a:buSzPts val="4800"/>
              <a:buNone/>
              <a:defRPr sz="4800">
                <a:solidFill>
                  <a:srgbClr val="114454"/>
                </a:solidFill>
              </a:defRPr>
            </a:lvl5pPr>
            <a:lvl6pPr lvl="5" rtl="0">
              <a:spcBef>
                <a:spcPts val="0"/>
              </a:spcBef>
              <a:spcAft>
                <a:spcPts val="0"/>
              </a:spcAft>
              <a:buClr>
                <a:srgbClr val="114454"/>
              </a:buClr>
              <a:buSzPts val="4800"/>
              <a:buNone/>
              <a:defRPr sz="4800">
                <a:solidFill>
                  <a:srgbClr val="114454"/>
                </a:solidFill>
              </a:defRPr>
            </a:lvl6pPr>
            <a:lvl7pPr lvl="6" rtl="0">
              <a:spcBef>
                <a:spcPts val="0"/>
              </a:spcBef>
              <a:spcAft>
                <a:spcPts val="0"/>
              </a:spcAft>
              <a:buClr>
                <a:srgbClr val="114454"/>
              </a:buClr>
              <a:buSzPts val="4800"/>
              <a:buNone/>
              <a:defRPr sz="4800">
                <a:solidFill>
                  <a:srgbClr val="114454"/>
                </a:solidFill>
              </a:defRPr>
            </a:lvl7pPr>
            <a:lvl8pPr lvl="7" rtl="0">
              <a:spcBef>
                <a:spcPts val="0"/>
              </a:spcBef>
              <a:spcAft>
                <a:spcPts val="0"/>
              </a:spcAft>
              <a:buClr>
                <a:srgbClr val="114454"/>
              </a:buClr>
              <a:buSzPts val="4800"/>
              <a:buNone/>
              <a:defRPr sz="4800">
                <a:solidFill>
                  <a:srgbClr val="114454"/>
                </a:solidFill>
              </a:defRPr>
            </a:lvl8pPr>
            <a:lvl9pPr lvl="8" rtl="0">
              <a:spcBef>
                <a:spcPts val="0"/>
              </a:spcBef>
              <a:spcAft>
                <a:spcPts val="0"/>
              </a:spcAft>
              <a:buClr>
                <a:srgbClr val="114454"/>
              </a:buClr>
              <a:buSzPts val="4800"/>
              <a:buNone/>
              <a:defRPr sz="4800">
                <a:solidFill>
                  <a:srgbClr val="114454"/>
                </a:solidFill>
              </a:defRPr>
            </a:lvl9pPr>
          </a:lstStyle>
          <a:p>
            <a:endParaRPr/>
          </a:p>
        </p:txBody>
      </p:sp>
      <p:sp>
        <p:nvSpPr>
          <p:cNvPr id="18" name="Google Shape;18;p3"/>
          <p:cNvSpPr txBox="1">
            <a:spLocks noGrp="1"/>
          </p:cNvSpPr>
          <p:nvPr>
            <p:ph type="subTitle" idx="1"/>
          </p:nvPr>
        </p:nvSpPr>
        <p:spPr>
          <a:xfrm>
            <a:off x="4113600" y="3983050"/>
            <a:ext cx="45057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4BF6E"/>
              </a:buClr>
              <a:buSzPts val="1800"/>
              <a:buNone/>
              <a:defRPr sz="1800" b="1">
                <a:solidFill>
                  <a:srgbClr val="94BF6E"/>
                </a:solidFill>
              </a:defRPr>
            </a:lvl1pPr>
            <a:lvl2pPr lvl="1" rtl="0">
              <a:spcBef>
                <a:spcPts val="0"/>
              </a:spcBef>
              <a:spcAft>
                <a:spcPts val="0"/>
              </a:spcAft>
              <a:buClr>
                <a:srgbClr val="94BF6E"/>
              </a:buClr>
              <a:buSzPts val="1800"/>
              <a:buNone/>
              <a:defRPr sz="1800" b="1">
                <a:solidFill>
                  <a:srgbClr val="94BF6E"/>
                </a:solidFill>
              </a:defRPr>
            </a:lvl2pPr>
            <a:lvl3pPr lvl="2" rtl="0">
              <a:spcBef>
                <a:spcPts val="0"/>
              </a:spcBef>
              <a:spcAft>
                <a:spcPts val="0"/>
              </a:spcAft>
              <a:buClr>
                <a:srgbClr val="94BF6E"/>
              </a:buClr>
              <a:buSzPts val="1800"/>
              <a:buNone/>
              <a:defRPr sz="1800" b="1">
                <a:solidFill>
                  <a:srgbClr val="94BF6E"/>
                </a:solidFill>
              </a:defRPr>
            </a:lvl3pPr>
            <a:lvl4pPr lvl="3" rtl="0">
              <a:spcBef>
                <a:spcPts val="0"/>
              </a:spcBef>
              <a:spcAft>
                <a:spcPts val="0"/>
              </a:spcAft>
              <a:buClr>
                <a:srgbClr val="94BF6E"/>
              </a:buClr>
              <a:buSzPts val="1800"/>
              <a:buNone/>
              <a:defRPr b="1">
                <a:solidFill>
                  <a:srgbClr val="94BF6E"/>
                </a:solidFill>
              </a:defRPr>
            </a:lvl4pPr>
            <a:lvl5pPr lvl="4" rtl="0">
              <a:spcBef>
                <a:spcPts val="0"/>
              </a:spcBef>
              <a:spcAft>
                <a:spcPts val="0"/>
              </a:spcAft>
              <a:buClr>
                <a:srgbClr val="94BF6E"/>
              </a:buClr>
              <a:buSzPts val="1800"/>
              <a:buNone/>
              <a:defRPr b="1">
                <a:solidFill>
                  <a:srgbClr val="94BF6E"/>
                </a:solidFill>
              </a:defRPr>
            </a:lvl5pPr>
            <a:lvl6pPr lvl="5" rtl="0">
              <a:spcBef>
                <a:spcPts val="0"/>
              </a:spcBef>
              <a:spcAft>
                <a:spcPts val="0"/>
              </a:spcAft>
              <a:buClr>
                <a:srgbClr val="94BF6E"/>
              </a:buClr>
              <a:buSzPts val="1800"/>
              <a:buNone/>
              <a:defRPr b="1">
                <a:solidFill>
                  <a:srgbClr val="94BF6E"/>
                </a:solidFill>
              </a:defRPr>
            </a:lvl6pPr>
            <a:lvl7pPr lvl="6" rtl="0">
              <a:spcBef>
                <a:spcPts val="0"/>
              </a:spcBef>
              <a:spcAft>
                <a:spcPts val="0"/>
              </a:spcAft>
              <a:buClr>
                <a:srgbClr val="94BF6E"/>
              </a:buClr>
              <a:buSzPts val="1800"/>
              <a:buNone/>
              <a:defRPr b="1">
                <a:solidFill>
                  <a:srgbClr val="94BF6E"/>
                </a:solidFill>
              </a:defRPr>
            </a:lvl7pPr>
            <a:lvl8pPr lvl="7" rtl="0">
              <a:spcBef>
                <a:spcPts val="0"/>
              </a:spcBef>
              <a:spcAft>
                <a:spcPts val="0"/>
              </a:spcAft>
              <a:buClr>
                <a:srgbClr val="94BF6E"/>
              </a:buClr>
              <a:buSzPts val="1800"/>
              <a:buNone/>
              <a:defRPr b="1">
                <a:solidFill>
                  <a:srgbClr val="94BF6E"/>
                </a:solidFill>
              </a:defRPr>
            </a:lvl8pPr>
            <a:lvl9pPr lvl="8" rtl="0">
              <a:spcBef>
                <a:spcPts val="0"/>
              </a:spcBef>
              <a:spcAft>
                <a:spcPts val="0"/>
              </a:spcAft>
              <a:buClr>
                <a:srgbClr val="94BF6E"/>
              </a:buClr>
              <a:buSzPts val="1800"/>
              <a:buNone/>
              <a:defRPr b="1">
                <a:solidFill>
                  <a:srgbClr val="94BF6E"/>
                </a:solidFill>
              </a:defRPr>
            </a:lvl9pPr>
          </a:lstStyle>
          <a:p>
            <a:endParaRPr/>
          </a:p>
        </p:txBody>
      </p:sp>
      <p:sp>
        <p:nvSpPr>
          <p:cNvPr id="19" name="Google Shape;19;p3"/>
          <p:cNvSpPr/>
          <p:nvPr/>
        </p:nvSpPr>
        <p:spPr>
          <a:xfrm>
            <a:off x="0" y="4288499"/>
            <a:ext cx="3474300" cy="247500"/>
          </a:xfrm>
          <a:prstGeom prst="rect">
            <a:avLst/>
          </a:prstGeom>
          <a:solidFill>
            <a:srgbClr val="165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0" y="0"/>
            <a:ext cx="3474300" cy="530700"/>
          </a:xfrm>
          <a:prstGeom prst="rect">
            <a:avLst/>
          </a:prstGeom>
          <a:solidFill>
            <a:srgbClr val="186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21" name="Google Shape;21;p3"/>
          <p:cNvSpPr/>
          <p:nvPr/>
        </p:nvSpPr>
        <p:spPr>
          <a:xfrm>
            <a:off x="0" y="500626"/>
            <a:ext cx="3474300" cy="3824100"/>
          </a:xfrm>
          <a:prstGeom prst="rect">
            <a:avLst/>
          </a:prstGeom>
          <a:solidFill>
            <a:srgbClr val="12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0" y="4493604"/>
            <a:ext cx="3474300" cy="118200"/>
          </a:xfrm>
          <a:prstGeom prst="rect">
            <a:avLst/>
          </a:prstGeom>
          <a:solidFill>
            <a:srgbClr val="3B8D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0" y="4584075"/>
            <a:ext cx="3474300" cy="559500"/>
          </a:xfrm>
          <a:prstGeom prst="rect">
            <a:avLst/>
          </a:prstGeom>
          <a:solidFill>
            <a:srgbClr val="94BF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4"/>
        <p:cNvGrpSpPr/>
        <p:nvPr/>
      </p:nvGrpSpPr>
      <p:grpSpPr>
        <a:xfrm>
          <a:off x="0" y="0"/>
          <a:ext cx="0" cy="0"/>
          <a:chOff x="0" y="0"/>
          <a:chExt cx="0" cy="0"/>
        </a:xfrm>
      </p:grpSpPr>
      <p:sp>
        <p:nvSpPr>
          <p:cNvPr id="35" name="Google Shape;35;p5"/>
          <p:cNvSpPr/>
          <p:nvPr/>
        </p:nvSpPr>
        <p:spPr>
          <a:xfrm>
            <a:off x="0" y="0"/>
            <a:ext cx="247200" cy="530700"/>
          </a:xfrm>
          <a:prstGeom prst="rect">
            <a:avLst/>
          </a:prstGeom>
          <a:solidFill>
            <a:srgbClr val="186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36" name="Google Shape;36;p5"/>
          <p:cNvSpPr/>
          <p:nvPr/>
        </p:nvSpPr>
        <p:spPr>
          <a:xfrm>
            <a:off x="0" y="500625"/>
            <a:ext cx="4572000" cy="1058700"/>
          </a:xfrm>
          <a:prstGeom prst="rect">
            <a:avLst/>
          </a:prstGeom>
          <a:solidFill>
            <a:srgbClr val="12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0" y="1553406"/>
            <a:ext cx="247200" cy="1532700"/>
          </a:xfrm>
          <a:prstGeom prst="rect">
            <a:avLst/>
          </a:prstGeom>
          <a:solidFill>
            <a:srgbClr val="165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0" y="3086100"/>
            <a:ext cx="247200" cy="605400"/>
          </a:xfrm>
          <a:prstGeom prst="rect">
            <a:avLst/>
          </a:prstGeom>
          <a:solidFill>
            <a:srgbClr val="3B8D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0" y="3691500"/>
            <a:ext cx="247200" cy="1452000"/>
          </a:xfrm>
          <a:prstGeom prst="rect">
            <a:avLst/>
          </a:prstGeom>
          <a:solidFill>
            <a:srgbClr val="94BF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5"/>
          <p:cNvCxnSpPr/>
          <p:nvPr/>
        </p:nvCxnSpPr>
        <p:spPr>
          <a:xfrm>
            <a:off x="1037450" y="809725"/>
            <a:ext cx="0" cy="470700"/>
          </a:xfrm>
          <a:prstGeom prst="straightConnector1">
            <a:avLst/>
          </a:prstGeom>
          <a:noFill/>
          <a:ln w="9525" cap="flat" cmpd="sng">
            <a:solidFill>
              <a:srgbClr val="18637B"/>
            </a:solidFill>
            <a:prstDash val="solid"/>
            <a:round/>
            <a:headEnd type="none" w="med" len="med"/>
            <a:tailEnd type="none" w="med" len="med"/>
          </a:ln>
        </p:spPr>
      </p:cxnSp>
      <p:sp>
        <p:nvSpPr>
          <p:cNvPr id="41" name="Google Shape;41;p5"/>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42" name="Google Shape;42;p5"/>
          <p:cNvSpPr txBox="1">
            <a:spLocks noGrp="1"/>
          </p:cNvSpPr>
          <p:nvPr>
            <p:ph type="body" idx="1"/>
          </p:nvPr>
        </p:nvSpPr>
        <p:spPr>
          <a:xfrm>
            <a:off x="1146025" y="1767275"/>
            <a:ext cx="7540800" cy="3158700"/>
          </a:xfrm>
          <a:prstGeom prst="rect">
            <a:avLst/>
          </a:prstGeom>
        </p:spPr>
        <p:txBody>
          <a:bodyPr spcFirstLastPara="1" wrap="square" lIns="91425" tIns="91425" rIns="91425" bIns="91425" anchor="t" anchorCtr="0">
            <a:noAutofit/>
          </a:bodyPr>
          <a:lstStyle>
            <a:lvl1pPr marL="457200" lvl="0" indent="-406400">
              <a:spcBef>
                <a:spcPts val="600"/>
              </a:spcBef>
              <a:spcAft>
                <a:spcPts val="0"/>
              </a:spcAft>
              <a:buSzPts val="2800"/>
              <a:buChar char="▪"/>
              <a:defRPr sz="2800"/>
            </a:lvl1pPr>
            <a:lvl2pPr marL="914400" lvl="1" indent="-406400">
              <a:spcBef>
                <a:spcPts val="0"/>
              </a:spcBef>
              <a:spcAft>
                <a:spcPts val="0"/>
              </a:spcAft>
              <a:buSzPts val="2800"/>
              <a:buChar char="▫"/>
              <a:defRPr sz="2800"/>
            </a:lvl2pPr>
            <a:lvl3pPr marL="1371600" lvl="2" indent="-406400">
              <a:spcBef>
                <a:spcPts val="0"/>
              </a:spcBef>
              <a:spcAft>
                <a:spcPts val="0"/>
              </a:spcAft>
              <a:buSzPts val="2800"/>
              <a:buChar char="■"/>
              <a:defRPr sz="2800"/>
            </a:lvl3pPr>
            <a:lvl4pPr marL="1828800" lvl="3" indent="-406400">
              <a:spcBef>
                <a:spcPts val="0"/>
              </a:spcBef>
              <a:spcAft>
                <a:spcPts val="0"/>
              </a:spcAft>
              <a:buSzPts val="2800"/>
              <a:buChar char="●"/>
              <a:defRPr sz="2800"/>
            </a:lvl4pPr>
            <a:lvl5pPr marL="2286000" lvl="4" indent="-406400">
              <a:spcBef>
                <a:spcPts val="0"/>
              </a:spcBef>
              <a:spcAft>
                <a:spcPts val="0"/>
              </a:spcAft>
              <a:buSzPts val="2800"/>
              <a:buChar char="○"/>
              <a:defRPr sz="2800"/>
            </a:lvl5pPr>
            <a:lvl6pPr marL="2743200" lvl="5" indent="-406400">
              <a:spcBef>
                <a:spcPts val="0"/>
              </a:spcBef>
              <a:spcAft>
                <a:spcPts val="0"/>
              </a:spcAft>
              <a:buSzPts val="2800"/>
              <a:buChar char="■"/>
              <a:defRPr sz="2800"/>
            </a:lvl6pPr>
            <a:lvl7pPr marL="3200400" lvl="6" indent="-406400">
              <a:spcBef>
                <a:spcPts val="0"/>
              </a:spcBef>
              <a:spcAft>
                <a:spcPts val="0"/>
              </a:spcAft>
              <a:buSzPts val="2800"/>
              <a:buChar char="●"/>
              <a:defRPr sz="2800"/>
            </a:lvl7pPr>
            <a:lvl8pPr marL="3657600" lvl="7" indent="-406400">
              <a:spcBef>
                <a:spcPts val="0"/>
              </a:spcBef>
              <a:spcAft>
                <a:spcPts val="0"/>
              </a:spcAft>
              <a:buSzPts val="2800"/>
              <a:buChar char="○"/>
              <a:defRPr sz="2800"/>
            </a:lvl8pPr>
            <a:lvl9pPr marL="4114800" lvl="8" indent="-406400">
              <a:spcBef>
                <a:spcPts val="0"/>
              </a:spcBef>
              <a:spcAft>
                <a:spcPts val="0"/>
              </a:spcAft>
              <a:buSzPts val="2800"/>
              <a:buChar char="■"/>
              <a:defRPr sz="2800"/>
            </a:lvl9pPr>
          </a:lstStyle>
          <a:p>
            <a:endParaRPr/>
          </a:p>
        </p:txBody>
      </p:sp>
      <p:sp>
        <p:nvSpPr>
          <p:cNvPr id="43" name="Google Shape;43;p5"/>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6"/>
        <p:cNvGrpSpPr/>
        <p:nvPr/>
      </p:nvGrpSpPr>
      <p:grpSpPr>
        <a:xfrm>
          <a:off x="0" y="0"/>
          <a:ext cx="0" cy="0"/>
          <a:chOff x="0" y="0"/>
          <a:chExt cx="0" cy="0"/>
        </a:xfrm>
      </p:grpSpPr>
      <p:sp>
        <p:nvSpPr>
          <p:cNvPr id="77" name="Google Shape;77;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78" name="Google Shape;78;p9"/>
          <p:cNvSpPr/>
          <p:nvPr/>
        </p:nvSpPr>
        <p:spPr>
          <a:xfrm>
            <a:off x="0" y="0"/>
            <a:ext cx="247200" cy="530700"/>
          </a:xfrm>
          <a:prstGeom prst="rect">
            <a:avLst/>
          </a:prstGeom>
          <a:solidFill>
            <a:srgbClr val="186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79" name="Google Shape;79;p9"/>
          <p:cNvSpPr/>
          <p:nvPr/>
        </p:nvSpPr>
        <p:spPr>
          <a:xfrm>
            <a:off x="0" y="500625"/>
            <a:ext cx="247200" cy="1058700"/>
          </a:xfrm>
          <a:prstGeom prst="rect">
            <a:avLst/>
          </a:prstGeom>
          <a:solidFill>
            <a:srgbClr val="12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0" y="1553406"/>
            <a:ext cx="247200" cy="1532700"/>
          </a:xfrm>
          <a:prstGeom prst="rect">
            <a:avLst/>
          </a:prstGeom>
          <a:solidFill>
            <a:srgbClr val="165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a:off x="0" y="3086100"/>
            <a:ext cx="247200" cy="605400"/>
          </a:xfrm>
          <a:prstGeom prst="rect">
            <a:avLst/>
          </a:prstGeom>
          <a:solidFill>
            <a:srgbClr val="3B8D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a:off x="0" y="3691500"/>
            <a:ext cx="247200" cy="1452000"/>
          </a:xfrm>
          <a:prstGeom prst="rect">
            <a:avLst/>
          </a:prstGeom>
          <a:solidFill>
            <a:srgbClr val="94BF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tyle B">
  <p:cSld name="Blank style B">
    <p:spTree>
      <p:nvGrpSpPr>
        <p:cNvPr id="1" name="Shape 98"/>
        <p:cNvGrpSpPr/>
        <p:nvPr/>
      </p:nvGrpSpPr>
      <p:grpSpPr>
        <a:xfrm>
          <a:off x="0" y="0"/>
          <a:ext cx="0" cy="0"/>
          <a:chOff x="0" y="0"/>
          <a:chExt cx="0" cy="0"/>
        </a:xfrm>
      </p:grpSpPr>
      <p:sp>
        <p:nvSpPr>
          <p:cNvPr id="99" name="Google Shape;99;p12"/>
          <p:cNvSpPr/>
          <p:nvPr/>
        </p:nvSpPr>
        <p:spPr>
          <a:xfrm>
            <a:off x="0" y="4294550"/>
            <a:ext cx="9144000" cy="241200"/>
          </a:xfrm>
          <a:prstGeom prst="rect">
            <a:avLst/>
          </a:prstGeom>
          <a:solidFill>
            <a:srgbClr val="1657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p:nvPr/>
        </p:nvSpPr>
        <p:spPr>
          <a:xfrm>
            <a:off x="0" y="0"/>
            <a:ext cx="9144000" cy="530700"/>
          </a:xfrm>
          <a:prstGeom prst="rect">
            <a:avLst/>
          </a:prstGeom>
          <a:solidFill>
            <a:srgbClr val="186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101" name="Google Shape;101;p12"/>
          <p:cNvSpPr/>
          <p:nvPr/>
        </p:nvSpPr>
        <p:spPr>
          <a:xfrm>
            <a:off x="0" y="500626"/>
            <a:ext cx="9144000" cy="3824100"/>
          </a:xfrm>
          <a:prstGeom prst="rect">
            <a:avLst/>
          </a:prstGeom>
          <a:solidFill>
            <a:srgbClr val="124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a:off x="0" y="4493605"/>
            <a:ext cx="9144000" cy="118200"/>
          </a:xfrm>
          <a:prstGeom prst="rect">
            <a:avLst/>
          </a:prstGeom>
          <a:solidFill>
            <a:srgbClr val="3B8D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a:off x="0" y="4584075"/>
            <a:ext cx="9144000" cy="559500"/>
          </a:xfrm>
          <a:prstGeom prst="rect">
            <a:avLst/>
          </a:prstGeom>
          <a:solidFill>
            <a:srgbClr val="94BF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56792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46025" y="530725"/>
            <a:ext cx="3208800" cy="1028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1800"/>
              <a:buFont typeface="Roboto Slab"/>
              <a:buNone/>
              <a:defRPr sz="1800" b="1">
                <a:solidFill>
                  <a:srgbClr val="FFFFFF"/>
                </a:solidFill>
                <a:latin typeface="Roboto Slab"/>
                <a:ea typeface="Roboto Slab"/>
                <a:cs typeface="Roboto Slab"/>
                <a:sym typeface="Roboto Slab"/>
              </a:defRPr>
            </a:lvl1pPr>
            <a:lvl2pPr lvl="1">
              <a:spcBef>
                <a:spcPts val="0"/>
              </a:spcBef>
              <a:spcAft>
                <a:spcPts val="0"/>
              </a:spcAft>
              <a:buClr>
                <a:srgbClr val="FFFFFF"/>
              </a:buClr>
              <a:buSzPts val="1800"/>
              <a:buFont typeface="Roboto Slab"/>
              <a:buNone/>
              <a:defRPr sz="1800" b="1">
                <a:solidFill>
                  <a:srgbClr val="FFFFFF"/>
                </a:solidFill>
                <a:latin typeface="Roboto Slab"/>
                <a:ea typeface="Roboto Slab"/>
                <a:cs typeface="Roboto Slab"/>
                <a:sym typeface="Roboto Slab"/>
              </a:defRPr>
            </a:lvl2pPr>
            <a:lvl3pPr lvl="2">
              <a:spcBef>
                <a:spcPts val="0"/>
              </a:spcBef>
              <a:spcAft>
                <a:spcPts val="0"/>
              </a:spcAft>
              <a:buClr>
                <a:srgbClr val="FFFFFF"/>
              </a:buClr>
              <a:buSzPts val="1800"/>
              <a:buFont typeface="Roboto Slab"/>
              <a:buNone/>
              <a:defRPr sz="1800" b="1">
                <a:solidFill>
                  <a:srgbClr val="FFFFFF"/>
                </a:solidFill>
                <a:latin typeface="Roboto Slab"/>
                <a:ea typeface="Roboto Slab"/>
                <a:cs typeface="Roboto Slab"/>
                <a:sym typeface="Roboto Slab"/>
              </a:defRPr>
            </a:lvl3pPr>
            <a:lvl4pPr lvl="3">
              <a:spcBef>
                <a:spcPts val="0"/>
              </a:spcBef>
              <a:spcAft>
                <a:spcPts val="0"/>
              </a:spcAft>
              <a:buClr>
                <a:srgbClr val="FFFFFF"/>
              </a:buClr>
              <a:buSzPts val="1800"/>
              <a:buFont typeface="Roboto Slab"/>
              <a:buNone/>
              <a:defRPr sz="1800" b="1">
                <a:solidFill>
                  <a:srgbClr val="FFFFFF"/>
                </a:solidFill>
                <a:latin typeface="Roboto Slab"/>
                <a:ea typeface="Roboto Slab"/>
                <a:cs typeface="Roboto Slab"/>
                <a:sym typeface="Roboto Slab"/>
              </a:defRPr>
            </a:lvl4pPr>
            <a:lvl5pPr lvl="4">
              <a:spcBef>
                <a:spcPts val="0"/>
              </a:spcBef>
              <a:spcAft>
                <a:spcPts val="0"/>
              </a:spcAft>
              <a:buClr>
                <a:srgbClr val="FFFFFF"/>
              </a:buClr>
              <a:buSzPts val="1800"/>
              <a:buFont typeface="Roboto Slab"/>
              <a:buNone/>
              <a:defRPr sz="1800" b="1">
                <a:solidFill>
                  <a:srgbClr val="FFFFFF"/>
                </a:solidFill>
                <a:latin typeface="Roboto Slab"/>
                <a:ea typeface="Roboto Slab"/>
                <a:cs typeface="Roboto Slab"/>
                <a:sym typeface="Roboto Slab"/>
              </a:defRPr>
            </a:lvl5pPr>
            <a:lvl6pPr lvl="5">
              <a:spcBef>
                <a:spcPts val="0"/>
              </a:spcBef>
              <a:spcAft>
                <a:spcPts val="0"/>
              </a:spcAft>
              <a:buClr>
                <a:srgbClr val="FFFFFF"/>
              </a:buClr>
              <a:buSzPts val="1800"/>
              <a:buFont typeface="Roboto Slab"/>
              <a:buNone/>
              <a:defRPr sz="1800" b="1">
                <a:solidFill>
                  <a:srgbClr val="FFFFFF"/>
                </a:solidFill>
                <a:latin typeface="Roboto Slab"/>
                <a:ea typeface="Roboto Slab"/>
                <a:cs typeface="Roboto Slab"/>
                <a:sym typeface="Roboto Slab"/>
              </a:defRPr>
            </a:lvl6pPr>
            <a:lvl7pPr lvl="6">
              <a:spcBef>
                <a:spcPts val="0"/>
              </a:spcBef>
              <a:spcAft>
                <a:spcPts val="0"/>
              </a:spcAft>
              <a:buClr>
                <a:srgbClr val="FFFFFF"/>
              </a:buClr>
              <a:buSzPts val="1800"/>
              <a:buFont typeface="Roboto Slab"/>
              <a:buNone/>
              <a:defRPr sz="1800" b="1">
                <a:solidFill>
                  <a:srgbClr val="FFFFFF"/>
                </a:solidFill>
                <a:latin typeface="Roboto Slab"/>
                <a:ea typeface="Roboto Slab"/>
                <a:cs typeface="Roboto Slab"/>
                <a:sym typeface="Roboto Slab"/>
              </a:defRPr>
            </a:lvl7pPr>
            <a:lvl8pPr lvl="7">
              <a:spcBef>
                <a:spcPts val="0"/>
              </a:spcBef>
              <a:spcAft>
                <a:spcPts val="0"/>
              </a:spcAft>
              <a:buClr>
                <a:srgbClr val="FFFFFF"/>
              </a:buClr>
              <a:buSzPts val="1800"/>
              <a:buFont typeface="Roboto Slab"/>
              <a:buNone/>
              <a:defRPr sz="1800" b="1">
                <a:solidFill>
                  <a:srgbClr val="FFFFFF"/>
                </a:solidFill>
                <a:latin typeface="Roboto Slab"/>
                <a:ea typeface="Roboto Slab"/>
                <a:cs typeface="Roboto Slab"/>
                <a:sym typeface="Roboto Slab"/>
              </a:defRPr>
            </a:lvl8pPr>
            <a:lvl9pPr lvl="8">
              <a:spcBef>
                <a:spcPts val="0"/>
              </a:spcBef>
              <a:spcAft>
                <a:spcPts val="0"/>
              </a:spcAft>
              <a:buClr>
                <a:srgbClr val="FFFFFF"/>
              </a:buClr>
              <a:buSzPts val="1800"/>
              <a:buFont typeface="Roboto Slab"/>
              <a:buNone/>
              <a:defRPr sz="1800" b="1">
                <a:solidFill>
                  <a:srgbClr val="FFFFFF"/>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1146025" y="1767275"/>
            <a:ext cx="7540800" cy="3158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rgbClr val="114454"/>
              </a:buClr>
              <a:buSzPts val="3000"/>
              <a:buFont typeface="Nixie One"/>
              <a:buChar char="▪"/>
              <a:defRPr sz="3000">
                <a:solidFill>
                  <a:srgbClr val="114454"/>
                </a:solidFill>
                <a:latin typeface="Nixie One"/>
                <a:ea typeface="Nixie One"/>
                <a:cs typeface="Nixie One"/>
                <a:sym typeface="Nixie One"/>
              </a:defRPr>
            </a:lvl1pPr>
            <a:lvl2pPr marL="914400" lvl="1" indent="-381000">
              <a:spcBef>
                <a:spcPts val="0"/>
              </a:spcBef>
              <a:spcAft>
                <a:spcPts val="0"/>
              </a:spcAft>
              <a:buClr>
                <a:srgbClr val="114454"/>
              </a:buClr>
              <a:buSzPts val="2400"/>
              <a:buFont typeface="Nixie One"/>
              <a:buChar char="▫"/>
              <a:defRPr sz="2400">
                <a:solidFill>
                  <a:srgbClr val="114454"/>
                </a:solidFill>
                <a:latin typeface="Nixie One"/>
                <a:ea typeface="Nixie One"/>
                <a:cs typeface="Nixie One"/>
                <a:sym typeface="Nixie One"/>
              </a:defRPr>
            </a:lvl2pPr>
            <a:lvl3pPr marL="1371600" lvl="2" indent="-381000">
              <a:spcBef>
                <a:spcPts val="0"/>
              </a:spcBef>
              <a:spcAft>
                <a:spcPts val="0"/>
              </a:spcAft>
              <a:buClr>
                <a:srgbClr val="114454"/>
              </a:buClr>
              <a:buSzPts val="2400"/>
              <a:buFont typeface="Nixie One"/>
              <a:buChar char="■"/>
              <a:defRPr sz="2400">
                <a:solidFill>
                  <a:srgbClr val="114454"/>
                </a:solidFill>
                <a:latin typeface="Nixie One"/>
                <a:ea typeface="Nixie One"/>
                <a:cs typeface="Nixie One"/>
                <a:sym typeface="Nixie One"/>
              </a:defRPr>
            </a:lvl3pPr>
            <a:lvl4pPr marL="1828800" lvl="3" indent="-3429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4pPr>
            <a:lvl5pPr marL="2286000" lvl="4" indent="-3429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5pPr>
            <a:lvl6pPr marL="2743200" lvl="5" indent="-3429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6pPr>
            <a:lvl7pPr marL="3200400" lvl="6" indent="-3429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7pPr>
            <a:lvl8pPr marL="3657600" lvl="7" indent="-3429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8pPr>
            <a:lvl9pPr marL="4114800" lvl="8" indent="-3429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9pPr>
          </a:lstStyle>
          <a:p>
            <a:endParaRPr/>
          </a:p>
        </p:txBody>
      </p:sp>
      <p:sp>
        <p:nvSpPr>
          <p:cNvPr id="8" name="Google Shape;8;p1"/>
          <p:cNvSpPr txBox="1">
            <a:spLocks noGrp="1"/>
          </p:cNvSpPr>
          <p:nvPr>
            <p:ph type="sldNum" idx="12"/>
          </p:nvPr>
        </p:nvSpPr>
        <p:spPr>
          <a:xfrm>
            <a:off x="-51050" y="4819400"/>
            <a:ext cx="349200" cy="324000"/>
          </a:xfrm>
          <a:prstGeom prst="rect">
            <a:avLst/>
          </a:prstGeom>
          <a:noFill/>
          <a:ln>
            <a:noFill/>
          </a:ln>
        </p:spPr>
        <p:txBody>
          <a:bodyPr spcFirstLastPara="1" wrap="square" lIns="91425" tIns="91425" rIns="91425" bIns="91425" anchor="t" anchorCtr="0">
            <a:noAutofit/>
          </a:bodyPr>
          <a:lstStyle>
            <a:lvl1pPr lvl="0" algn="ctr">
              <a:buNone/>
              <a:defRPr sz="800">
                <a:solidFill>
                  <a:srgbClr val="FFFFFF"/>
                </a:solidFill>
                <a:latin typeface="Roboto Slab"/>
                <a:ea typeface="Roboto Slab"/>
                <a:cs typeface="Roboto Slab"/>
                <a:sym typeface="Roboto Slab"/>
              </a:defRPr>
            </a:lvl1pPr>
            <a:lvl2pPr lvl="1" algn="ctr">
              <a:buNone/>
              <a:defRPr sz="800">
                <a:solidFill>
                  <a:srgbClr val="FFFFFF"/>
                </a:solidFill>
                <a:latin typeface="Roboto Slab"/>
                <a:ea typeface="Roboto Slab"/>
                <a:cs typeface="Roboto Slab"/>
                <a:sym typeface="Roboto Slab"/>
              </a:defRPr>
            </a:lvl2pPr>
            <a:lvl3pPr lvl="2" algn="ctr">
              <a:buNone/>
              <a:defRPr sz="800">
                <a:solidFill>
                  <a:srgbClr val="FFFFFF"/>
                </a:solidFill>
                <a:latin typeface="Roboto Slab"/>
                <a:ea typeface="Roboto Slab"/>
                <a:cs typeface="Roboto Slab"/>
                <a:sym typeface="Roboto Slab"/>
              </a:defRPr>
            </a:lvl3pPr>
            <a:lvl4pPr lvl="3" algn="ctr">
              <a:buNone/>
              <a:defRPr sz="800">
                <a:solidFill>
                  <a:srgbClr val="FFFFFF"/>
                </a:solidFill>
                <a:latin typeface="Roboto Slab"/>
                <a:ea typeface="Roboto Slab"/>
                <a:cs typeface="Roboto Slab"/>
                <a:sym typeface="Roboto Slab"/>
              </a:defRPr>
            </a:lvl4pPr>
            <a:lvl5pPr lvl="4" algn="ctr">
              <a:buNone/>
              <a:defRPr sz="800">
                <a:solidFill>
                  <a:srgbClr val="FFFFFF"/>
                </a:solidFill>
                <a:latin typeface="Roboto Slab"/>
                <a:ea typeface="Roboto Slab"/>
                <a:cs typeface="Roboto Slab"/>
                <a:sym typeface="Roboto Slab"/>
              </a:defRPr>
            </a:lvl5pPr>
            <a:lvl6pPr lvl="5" algn="ctr">
              <a:buNone/>
              <a:defRPr sz="800">
                <a:solidFill>
                  <a:srgbClr val="FFFFFF"/>
                </a:solidFill>
                <a:latin typeface="Roboto Slab"/>
                <a:ea typeface="Roboto Slab"/>
                <a:cs typeface="Roboto Slab"/>
                <a:sym typeface="Roboto Slab"/>
              </a:defRPr>
            </a:lvl6pPr>
            <a:lvl7pPr lvl="6" algn="ctr">
              <a:buNone/>
              <a:defRPr sz="800">
                <a:solidFill>
                  <a:srgbClr val="FFFFFF"/>
                </a:solidFill>
                <a:latin typeface="Roboto Slab"/>
                <a:ea typeface="Roboto Slab"/>
                <a:cs typeface="Roboto Slab"/>
                <a:sym typeface="Roboto Slab"/>
              </a:defRPr>
            </a:lvl7pPr>
            <a:lvl8pPr lvl="7" algn="ctr">
              <a:buNone/>
              <a:defRPr sz="800">
                <a:solidFill>
                  <a:srgbClr val="FFFFFF"/>
                </a:solidFill>
                <a:latin typeface="Roboto Slab"/>
                <a:ea typeface="Roboto Slab"/>
                <a:cs typeface="Roboto Slab"/>
                <a:sym typeface="Roboto Slab"/>
              </a:defRPr>
            </a:lvl8pPr>
            <a:lvl9pPr lvl="8" algn="ctr">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60"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624155" y="3279519"/>
            <a:ext cx="5810400" cy="1159800"/>
          </a:xfrm>
          <a:prstGeom prst="rect">
            <a:avLst/>
          </a:prstGeom>
        </p:spPr>
        <p:txBody>
          <a:bodyPr spcFirstLastPara="1" wrap="square" lIns="91425" tIns="91425" rIns="91425" bIns="91425" anchor="b" anchorCtr="0">
            <a:noAutofit/>
          </a:bodyPr>
          <a:lstStyle/>
          <a:p>
            <a:pPr lvl="0"/>
            <a:r>
              <a:rPr lang="en-US" b="0"/>
              <a:t>Machine learning Logistic Regression (LR)</a:t>
            </a:r>
            <a:endParaRPr/>
          </a:p>
        </p:txBody>
      </p:sp>
      <p:grpSp>
        <p:nvGrpSpPr>
          <p:cNvPr id="110" name="Google Shape;110;p13"/>
          <p:cNvGrpSpPr/>
          <p:nvPr/>
        </p:nvGrpSpPr>
        <p:grpSpPr>
          <a:xfrm>
            <a:off x="753267" y="1029785"/>
            <a:ext cx="964541" cy="1011307"/>
            <a:chOff x="5961125" y="1623900"/>
            <a:chExt cx="427450" cy="448175"/>
          </a:xfrm>
        </p:grpSpPr>
        <p:sp>
          <p:nvSpPr>
            <p:cNvPr id="111" name="Google Shape;111;p13"/>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algn="just">
              <a:spcAft>
                <a:spcPts val="800"/>
              </a:spcAft>
            </a:pPr>
            <a:r>
              <a:rPr lang="en-US" smtClean="0">
                <a:latin typeface="Roboto Slab" panose="020B0604020202020204" charset="0"/>
                <a:ea typeface="Roboto Slab" panose="020B0604020202020204" charset="0"/>
                <a:cs typeface="Times New Roman" panose="02020603050405020304" pitchFamily="18" charset="0"/>
              </a:rPr>
              <a:t>Phân tích hồi quy logistic bằng Python </a:t>
            </a:r>
            <a:endParaRPr lang="en-US">
              <a:latin typeface="Roboto Slab" panose="020B0604020202020204" charset="0"/>
              <a:ea typeface="Roboto Slab" panose="020B0604020202020204" charset="0"/>
              <a:cs typeface="Times New Roman" panose="02020603050405020304" pitchFamily="18" charset="0"/>
            </a:endParaRPr>
          </a:p>
        </p:txBody>
      </p:sp>
      <p:grpSp>
        <p:nvGrpSpPr>
          <p:cNvPr id="162" name="Google Shape;162;p18"/>
          <p:cNvGrpSpPr/>
          <p:nvPr/>
        </p:nvGrpSpPr>
        <p:grpSpPr>
          <a:xfrm>
            <a:off x="333623" y="861852"/>
            <a:ext cx="366458" cy="366437"/>
            <a:chOff x="1923675" y="1633650"/>
            <a:chExt cx="436000" cy="435975"/>
          </a:xfrm>
        </p:grpSpPr>
        <p:sp>
          <p:nvSpPr>
            <p:cNvPr id="163" name="Google Shape;163;p1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18"/>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
        <p:nvSpPr>
          <p:cNvPr id="2" name="Text Placeholder 1"/>
          <p:cNvSpPr>
            <a:spLocks noGrp="1"/>
          </p:cNvSpPr>
          <p:nvPr>
            <p:ph type="body" idx="1"/>
          </p:nvPr>
        </p:nvSpPr>
        <p:spPr/>
        <p:txBody>
          <a:bodyPr/>
          <a:lstStyle/>
          <a:p>
            <a:pPr marL="50800" indent="0" algn="just">
              <a:spcAft>
                <a:spcPts val="800"/>
              </a:spcAft>
              <a:buNone/>
            </a:pPr>
            <a:r>
              <a:rPr lang="en-US" sz="1800" b="1" smtClean="0">
                <a:latin typeface="Roboto Slab" panose="020B0604020202020204" charset="0"/>
                <a:ea typeface="Roboto Slab" panose="020B0604020202020204" charset="0"/>
                <a:cs typeface="Times New Roman" panose="02020603050405020304" pitchFamily="18" charset="0"/>
              </a:rPr>
              <a:t>Tạo </a:t>
            </a:r>
            <a:r>
              <a:rPr lang="en-US" sz="1800" b="1">
                <a:latin typeface="Roboto Slab" panose="020B0604020202020204" charset="0"/>
                <a:ea typeface="Roboto Slab" panose="020B0604020202020204" charset="0"/>
                <a:cs typeface="Times New Roman" panose="02020603050405020304" pitchFamily="18" charset="0"/>
              </a:rPr>
              <a:t>mô hình logistic </a:t>
            </a:r>
            <a:endParaRPr lang="en-US" sz="1800">
              <a:latin typeface="Roboto Slab" panose="020B0604020202020204" charset="0"/>
              <a:ea typeface="Roboto Slab" panose="020B0604020202020204" charset="0"/>
              <a:cs typeface="Times New Roman" panose="02020603050405020304" pitchFamily="18" charset="0"/>
            </a:endParaRPr>
          </a:p>
          <a:p>
            <a:pPr marL="50800" indent="0" algn="just">
              <a:spcAft>
                <a:spcPts val="800"/>
              </a:spcAft>
              <a:buNone/>
            </a:pPr>
            <a:r>
              <a:rPr lang="en-US" sz="1800" smtClean="0">
                <a:latin typeface="Roboto Slab" panose="020B0604020202020204" charset="0"/>
                <a:ea typeface="Roboto Slab" panose="020B0604020202020204" charset="0"/>
                <a:cs typeface="Times New Roman" panose="02020603050405020304" pitchFamily="18" charset="0"/>
              </a:rPr>
              <a:t>+ </a:t>
            </a:r>
            <a:r>
              <a:rPr lang="en-US" sz="1800">
                <a:latin typeface="Roboto Slab" panose="020B0604020202020204" charset="0"/>
                <a:ea typeface="Roboto Slab" panose="020B0604020202020204" charset="0"/>
                <a:cs typeface="Times New Roman" panose="02020603050405020304" pitchFamily="18" charset="0"/>
              </a:rPr>
              <a:t>Nhập dữ </a:t>
            </a:r>
            <a:r>
              <a:rPr lang="en-US" sz="1800">
                <a:latin typeface="Roboto Slab" panose="020B0604020202020204" charset="0"/>
                <a:ea typeface="Roboto Slab" panose="020B0604020202020204" charset="0"/>
                <a:cs typeface="Times New Roman" panose="02020603050405020304" pitchFamily="18" charset="0"/>
              </a:rPr>
              <a:t>liệu</a:t>
            </a:r>
            <a:r>
              <a:rPr lang="en-US" sz="1800" smtClean="0">
                <a:latin typeface="Roboto Slab" panose="020B0604020202020204" charset="0"/>
                <a:ea typeface="Roboto Slab" panose="020B0604020202020204" charset="0"/>
                <a:cs typeface="Times New Roman" panose="02020603050405020304" pitchFamily="18" charset="0"/>
              </a:rPr>
              <a:t>;			+ </a:t>
            </a:r>
            <a:r>
              <a:rPr lang="en-US" sz="1800">
                <a:latin typeface="Roboto Slab" panose="020B0604020202020204" charset="0"/>
                <a:ea typeface="Roboto Slab" panose="020B0604020202020204" charset="0"/>
                <a:cs typeface="Times New Roman" panose="02020603050405020304" pitchFamily="18" charset="0"/>
              </a:rPr>
              <a:t>Kích hoạt thư </a:t>
            </a:r>
            <a:r>
              <a:rPr lang="en-US" sz="1800">
                <a:latin typeface="Roboto Slab" panose="020B0604020202020204" charset="0"/>
                <a:ea typeface="Roboto Slab" panose="020B0604020202020204" charset="0"/>
                <a:cs typeface="Times New Roman" panose="02020603050405020304" pitchFamily="18" charset="0"/>
              </a:rPr>
              <a:t>viện</a:t>
            </a:r>
            <a:r>
              <a:rPr lang="en-US" sz="1800" smtClean="0">
                <a:latin typeface="Roboto Slab" panose="020B0604020202020204" charset="0"/>
                <a:ea typeface="Roboto Slab" panose="020B0604020202020204" charset="0"/>
                <a:cs typeface="Times New Roman" panose="02020603050405020304" pitchFamily="18" charset="0"/>
              </a:rPr>
              <a:t>;		</a:t>
            </a:r>
          </a:p>
          <a:p>
            <a:pPr marL="50800" indent="0" algn="just">
              <a:spcAft>
                <a:spcPts val="800"/>
              </a:spcAft>
              <a:buNone/>
            </a:pPr>
            <a:r>
              <a:rPr lang="en-US" sz="1800" smtClean="0">
                <a:latin typeface="Roboto Slab" panose="020B0604020202020204" charset="0"/>
                <a:ea typeface="Roboto Slab" panose="020B0604020202020204" charset="0"/>
                <a:cs typeface="Times New Roman" panose="02020603050405020304" pitchFamily="18" charset="0"/>
              </a:rPr>
              <a:t>+ </a:t>
            </a:r>
            <a:r>
              <a:rPr lang="en-US" sz="1800">
                <a:latin typeface="Roboto Slab" panose="020B0604020202020204" charset="0"/>
                <a:ea typeface="Roboto Slab" panose="020B0604020202020204" charset="0"/>
                <a:cs typeface="Times New Roman" panose="02020603050405020304" pitchFamily="18" charset="0"/>
              </a:rPr>
              <a:t>Làm sạch dữ liệu nếu cần </a:t>
            </a:r>
            <a:r>
              <a:rPr lang="en-US" sz="1800">
                <a:latin typeface="Roboto Slab" panose="020B0604020202020204" charset="0"/>
                <a:ea typeface="Roboto Slab" panose="020B0604020202020204" charset="0"/>
                <a:cs typeface="Times New Roman" panose="02020603050405020304" pitchFamily="18" charset="0"/>
              </a:rPr>
              <a:t>thiết</a:t>
            </a:r>
            <a:r>
              <a:rPr lang="en-US" sz="1800" smtClean="0">
                <a:latin typeface="Roboto Slab" panose="020B0604020202020204" charset="0"/>
                <a:ea typeface="Roboto Slab" panose="020B0604020202020204" charset="0"/>
                <a:cs typeface="Times New Roman" panose="02020603050405020304" pitchFamily="18" charset="0"/>
              </a:rPr>
              <a:t>;	+ </a:t>
            </a:r>
            <a:r>
              <a:rPr lang="en-US" sz="1800">
                <a:latin typeface="Roboto Slab" panose="020B0604020202020204" charset="0"/>
                <a:ea typeface="Roboto Slab" panose="020B0604020202020204" charset="0"/>
                <a:cs typeface="Times New Roman" panose="02020603050405020304" pitchFamily="18" charset="0"/>
              </a:rPr>
              <a:t>Xác định biến mục tiêu của ta;</a:t>
            </a:r>
          </a:p>
          <a:p>
            <a:pPr marL="50800" indent="0" algn="just">
              <a:spcAft>
                <a:spcPts val="800"/>
              </a:spcAft>
              <a:buNone/>
            </a:pPr>
            <a:r>
              <a:rPr lang="en-US" sz="1800" smtClean="0">
                <a:latin typeface="Roboto Slab" panose="020B0604020202020204" charset="0"/>
                <a:ea typeface="Roboto Slab" panose="020B0604020202020204" charset="0"/>
                <a:cs typeface="Times New Roman" panose="02020603050405020304" pitchFamily="18" charset="0"/>
              </a:rPr>
              <a:t>+ </a:t>
            </a:r>
            <a:r>
              <a:rPr lang="en-US" sz="1800">
                <a:latin typeface="Roboto Slab" panose="020B0604020202020204" charset="0"/>
                <a:ea typeface="Roboto Slab" panose="020B0604020202020204" charset="0"/>
                <a:cs typeface="Times New Roman" panose="02020603050405020304" pitchFamily="18" charset="0"/>
              </a:rPr>
              <a:t>Xác định biến dự đoán của </a:t>
            </a:r>
            <a:r>
              <a:rPr lang="en-US" sz="1800">
                <a:latin typeface="Roboto Slab" panose="020B0604020202020204" charset="0"/>
                <a:ea typeface="Roboto Slab" panose="020B0604020202020204" charset="0"/>
                <a:cs typeface="Times New Roman" panose="02020603050405020304" pitchFamily="18" charset="0"/>
              </a:rPr>
              <a:t>ta</a:t>
            </a:r>
            <a:r>
              <a:rPr lang="en-US" sz="1800" smtClean="0">
                <a:latin typeface="Roboto Slab" panose="020B0604020202020204" charset="0"/>
                <a:ea typeface="Roboto Slab" panose="020B0604020202020204" charset="0"/>
                <a:cs typeface="Times New Roman" panose="02020603050405020304" pitchFamily="18" charset="0"/>
              </a:rPr>
              <a:t>;	+ </a:t>
            </a:r>
            <a:r>
              <a:rPr lang="en-US" sz="1800">
                <a:latin typeface="Roboto Slab" panose="020B0604020202020204" charset="0"/>
                <a:ea typeface="Roboto Slab" panose="020B0604020202020204" charset="0"/>
                <a:cs typeface="Times New Roman" panose="02020603050405020304" pitchFamily="18" charset="0"/>
              </a:rPr>
              <a:t>Tạo biến giả nếu cần thiết;</a:t>
            </a:r>
          </a:p>
          <a:p>
            <a:pPr marL="50800" indent="0" algn="just">
              <a:spcAft>
                <a:spcPts val="800"/>
              </a:spcAft>
              <a:buNone/>
            </a:pPr>
            <a:r>
              <a:rPr lang="en-US" sz="1800" smtClean="0">
                <a:latin typeface="Roboto Slab" panose="020B0604020202020204" charset="0"/>
                <a:ea typeface="Roboto Slab" panose="020B0604020202020204" charset="0"/>
                <a:cs typeface="Times New Roman" panose="02020603050405020304" pitchFamily="18" charset="0"/>
              </a:rPr>
              <a:t>+ </a:t>
            </a:r>
            <a:r>
              <a:rPr lang="en-US" sz="1800">
                <a:latin typeface="Roboto Slab" panose="020B0604020202020204" charset="0"/>
                <a:ea typeface="Roboto Slab" panose="020B0604020202020204" charset="0"/>
                <a:cs typeface="Times New Roman" panose="02020603050405020304" pitchFamily="18" charset="0"/>
              </a:rPr>
              <a:t>Tạo mô </a:t>
            </a:r>
            <a:r>
              <a:rPr lang="en-US" sz="1800">
                <a:latin typeface="Roboto Slab" panose="020B0604020202020204" charset="0"/>
                <a:ea typeface="Roboto Slab" panose="020B0604020202020204" charset="0"/>
                <a:cs typeface="Times New Roman" panose="02020603050405020304" pitchFamily="18" charset="0"/>
              </a:rPr>
              <a:t>hình</a:t>
            </a:r>
            <a:r>
              <a:rPr lang="en-US" sz="1800" smtClean="0">
                <a:latin typeface="Roboto Slab" panose="020B0604020202020204" charset="0"/>
                <a:ea typeface="Roboto Slab" panose="020B0604020202020204" charset="0"/>
                <a:cs typeface="Times New Roman" panose="02020603050405020304" pitchFamily="18" charset="0"/>
              </a:rPr>
              <a:t>;			+ </a:t>
            </a:r>
            <a:r>
              <a:rPr lang="en-US" sz="1800">
                <a:latin typeface="Roboto Slab" panose="020B0604020202020204" charset="0"/>
                <a:ea typeface="Roboto Slab" panose="020B0604020202020204" charset="0"/>
                <a:cs typeface="Times New Roman" panose="02020603050405020304" pitchFamily="18" charset="0"/>
              </a:rPr>
              <a:t>Giải mã kết </a:t>
            </a:r>
            <a:r>
              <a:rPr lang="en-US" sz="1800">
                <a:latin typeface="Roboto Slab" panose="020B0604020202020204" charset="0"/>
                <a:ea typeface="Roboto Slab" panose="020B0604020202020204" charset="0"/>
                <a:cs typeface="Times New Roman" panose="02020603050405020304" pitchFamily="18" charset="0"/>
              </a:rPr>
              <a:t>quả</a:t>
            </a:r>
            <a:r>
              <a:rPr lang="en-US" sz="1800" smtClean="0">
                <a:latin typeface="Roboto Slab" panose="020B0604020202020204" charset="0"/>
                <a:ea typeface="Roboto Slab" panose="020B0604020202020204" charset="0"/>
                <a:cs typeface="Times New Roman" panose="02020603050405020304" pitchFamily="18" charset="0"/>
              </a:rPr>
              <a:t>;</a:t>
            </a:r>
            <a:r>
              <a:rPr lang="en-US" sz="1800">
                <a:latin typeface="Roboto Slab" panose="020B0604020202020204" charset="0"/>
                <a:ea typeface="Roboto Slab" panose="020B0604020202020204" charset="0"/>
                <a:cs typeface="Times New Roman" panose="02020603050405020304" pitchFamily="18" charset="0"/>
              </a:rPr>
              <a:t>	</a:t>
            </a:r>
          </a:p>
          <a:p>
            <a:pPr marL="50800" indent="0" algn="just">
              <a:spcAft>
                <a:spcPts val="750"/>
              </a:spcAft>
              <a:buNone/>
            </a:pPr>
            <a:r>
              <a:rPr lang="en-US" sz="1800">
                <a:solidFill>
                  <a:srgbClr val="333333"/>
                </a:solidFill>
                <a:latin typeface="Roboto Slab" panose="020B0604020202020204" charset="0"/>
                <a:ea typeface="Roboto Slab" panose="020B0604020202020204" charset="0"/>
                <a:cs typeface="Times New Roman" panose="02020603050405020304" pitchFamily="18" charset="0"/>
              </a:rPr>
              <a:t>Python phù hợp với các mô hình hồi quy logistic cho kết quả nhị phân (v</a:t>
            </a:r>
            <a:r>
              <a:rPr lang="en-US" sz="1800" i="1">
                <a:solidFill>
                  <a:srgbClr val="333333"/>
                </a:solidFill>
                <a:latin typeface="Roboto Slab" panose="020B0604020202020204" charset="0"/>
                <a:ea typeface="Roboto Slab" panose="020B0604020202020204" charset="0"/>
                <a:cs typeface="Times New Roman" panose="02020603050405020304" pitchFamily="18" charset="0"/>
              </a:rPr>
              <a:t>í dụ</a:t>
            </a:r>
            <a:r>
              <a:rPr lang="en-US" sz="1800">
                <a:solidFill>
                  <a:srgbClr val="333333"/>
                </a:solidFill>
                <a:latin typeface="Roboto Slab" panose="020B0604020202020204" charset="0"/>
                <a:ea typeface="Roboto Slab" panose="020B0604020202020204" charset="0"/>
                <a:cs typeface="Times New Roman" panose="02020603050405020304" pitchFamily="18" charset="0"/>
              </a:rPr>
              <a:t>: Có hay không có )</a:t>
            </a:r>
            <a:endParaRPr lang="en-US" sz="1800">
              <a:latin typeface="Roboto Slab" panose="020B0604020202020204" charset="0"/>
              <a:ea typeface="Roboto Slab" panose="020B0604020202020204" charset="0"/>
              <a:cs typeface="Times New Roman" panose="02020603050405020304" pitchFamily="18" charset="0"/>
            </a:endParaRPr>
          </a:p>
          <a:p>
            <a:endParaRPr lang="en-US"/>
          </a:p>
        </p:txBody>
      </p:sp>
    </p:spTree>
    <p:extLst>
      <p:ext uri="{BB962C8B-B14F-4D97-AF65-F5344CB8AC3E}">
        <p14:creationId xmlns:p14="http://schemas.microsoft.com/office/powerpoint/2010/main" val="20618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2" name="Google Shape;402;p32"/>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latin typeface="Roboto Slab" panose="020B0604020202020204" charset="0"/>
                <a:ea typeface="Roboto Slab" panose="020B0604020202020204" charset="0"/>
              </a:rPr>
              <a:t>11</a:t>
            </a:fld>
            <a:endParaRPr>
              <a:latin typeface="Roboto Slab" panose="020B0604020202020204" charset="0"/>
              <a:ea typeface="Roboto Slab" panose="020B060402020202020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607100899"/>
              </p:ext>
            </p:extLst>
          </p:nvPr>
        </p:nvGraphicFramePr>
        <p:xfrm>
          <a:off x="467474" y="2479425"/>
          <a:ext cx="5937250" cy="2339975"/>
        </p:xfrm>
        <a:graphic>
          <a:graphicData uri="http://schemas.openxmlformats.org/drawingml/2006/table">
            <a:tbl>
              <a:tblPr firstRow="1" firstCol="1" bandRow="1">
                <a:tableStyleId>{7A570FA9-D75E-4CC5-BEC2-1B616FA9FC0C}</a:tableStyleId>
              </a:tblPr>
              <a:tblGrid>
                <a:gridCol w="1483995">
                  <a:extLst>
                    <a:ext uri="{9D8B030D-6E8A-4147-A177-3AD203B41FA5}">
                      <a16:colId xmlns:a16="http://schemas.microsoft.com/office/drawing/2014/main" val="611752995"/>
                    </a:ext>
                  </a:extLst>
                </a:gridCol>
                <a:gridCol w="1483995">
                  <a:extLst>
                    <a:ext uri="{9D8B030D-6E8A-4147-A177-3AD203B41FA5}">
                      <a16:colId xmlns:a16="http://schemas.microsoft.com/office/drawing/2014/main" val="4237474284"/>
                    </a:ext>
                  </a:extLst>
                </a:gridCol>
                <a:gridCol w="1484630">
                  <a:extLst>
                    <a:ext uri="{9D8B030D-6E8A-4147-A177-3AD203B41FA5}">
                      <a16:colId xmlns:a16="http://schemas.microsoft.com/office/drawing/2014/main" val="707328350"/>
                    </a:ext>
                  </a:extLst>
                </a:gridCol>
                <a:gridCol w="1484630">
                  <a:extLst>
                    <a:ext uri="{9D8B030D-6E8A-4147-A177-3AD203B41FA5}">
                      <a16:colId xmlns:a16="http://schemas.microsoft.com/office/drawing/2014/main" val="225116294"/>
                    </a:ext>
                  </a:extLst>
                </a:gridCol>
              </a:tblGrid>
              <a:tr h="0">
                <a:tc>
                  <a:txBody>
                    <a:bodyPr/>
                    <a:lstStyle/>
                    <a:p>
                      <a:pPr algn="ctr">
                        <a:lnSpc>
                          <a:spcPct val="107000"/>
                        </a:lnSpc>
                        <a:spcAft>
                          <a:spcPts val="0"/>
                        </a:spcAft>
                      </a:pPr>
                      <a:r>
                        <a:rPr lang="en-US" sz="1400">
                          <a:effectLst/>
                        </a:rPr>
                        <a:t>Hours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Pass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Hours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Pass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6314137"/>
                  </a:ext>
                </a:extLst>
              </a:tr>
              <a:tr h="0">
                <a:tc>
                  <a:txBody>
                    <a:bodyPr/>
                    <a:lstStyle/>
                    <a:p>
                      <a:pPr algn="ctr">
                        <a:lnSpc>
                          <a:spcPct val="107000"/>
                        </a:lnSpc>
                        <a:spcAft>
                          <a:spcPts val="0"/>
                        </a:spcAft>
                      </a:pPr>
                      <a:r>
                        <a:rPr lang="en-US" sz="1400">
                          <a:effectLst/>
                        </a:rPr>
                        <a:t>.5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2.75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474072"/>
                  </a:ext>
                </a:extLst>
              </a:tr>
              <a:tr h="0">
                <a:tc>
                  <a:txBody>
                    <a:bodyPr/>
                    <a:lstStyle/>
                    <a:p>
                      <a:pPr algn="ctr">
                        <a:lnSpc>
                          <a:spcPct val="107000"/>
                        </a:lnSpc>
                        <a:spcAft>
                          <a:spcPts val="0"/>
                        </a:spcAft>
                      </a:pPr>
                      <a:r>
                        <a:rPr lang="en-US" sz="1400">
                          <a:effectLst/>
                        </a:rPr>
                        <a:t>.75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0547685"/>
                  </a:ext>
                </a:extLst>
              </a:tr>
              <a:tr h="0">
                <a:tc>
                  <a:txBody>
                    <a:bodyPr/>
                    <a:lstStyle/>
                    <a:p>
                      <a:pPr algn="ctr">
                        <a:lnSpc>
                          <a:spcPct val="107000"/>
                        </a:lnSpc>
                        <a:spcAft>
                          <a:spcPts val="0"/>
                        </a:spcAft>
                      </a:pPr>
                      <a:r>
                        <a:rPr lang="en-US" sz="1400">
                          <a:effectLst/>
                        </a:rPr>
                        <a:t>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3.25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6959011"/>
                  </a:ext>
                </a:extLst>
              </a:tr>
              <a:tr h="0">
                <a:tc>
                  <a:txBody>
                    <a:bodyPr/>
                    <a:lstStyle/>
                    <a:p>
                      <a:pPr algn="ctr">
                        <a:lnSpc>
                          <a:spcPct val="107000"/>
                        </a:lnSpc>
                        <a:spcAft>
                          <a:spcPts val="0"/>
                        </a:spcAft>
                      </a:pPr>
                      <a:r>
                        <a:rPr lang="en-US" sz="1400">
                          <a:effectLst/>
                        </a:rPr>
                        <a:t>1.25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3.5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3803667"/>
                  </a:ext>
                </a:extLst>
              </a:tr>
              <a:tr h="0">
                <a:tc>
                  <a:txBody>
                    <a:bodyPr/>
                    <a:lstStyle/>
                    <a:p>
                      <a:pPr algn="ctr">
                        <a:lnSpc>
                          <a:spcPct val="107000"/>
                        </a:lnSpc>
                        <a:spcAft>
                          <a:spcPts val="0"/>
                        </a:spcAft>
                      </a:pPr>
                      <a:r>
                        <a:rPr lang="en-US" sz="1400">
                          <a:effectLst/>
                        </a:rPr>
                        <a:t>1.5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8158824"/>
                  </a:ext>
                </a:extLst>
              </a:tr>
              <a:tr h="0">
                <a:tc>
                  <a:txBody>
                    <a:bodyPr/>
                    <a:lstStyle/>
                    <a:p>
                      <a:pPr algn="ctr">
                        <a:lnSpc>
                          <a:spcPct val="107000"/>
                        </a:lnSpc>
                        <a:spcAft>
                          <a:spcPts val="0"/>
                        </a:spcAft>
                      </a:pPr>
                      <a:r>
                        <a:rPr lang="en-US" sz="1400">
                          <a:effectLst/>
                        </a:rPr>
                        <a:t>1.75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4.25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75510"/>
                  </a:ext>
                </a:extLst>
              </a:tr>
              <a:tr h="0">
                <a:tc>
                  <a:txBody>
                    <a:bodyPr/>
                    <a:lstStyle/>
                    <a:p>
                      <a:pPr algn="ctr">
                        <a:lnSpc>
                          <a:spcPct val="107000"/>
                        </a:lnSpc>
                        <a:spcAft>
                          <a:spcPts val="0"/>
                        </a:spcAft>
                      </a:pPr>
                      <a:r>
                        <a:rPr lang="en-US" sz="1400">
                          <a:effectLst/>
                        </a:rPr>
                        <a:t>1.75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4.5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33971"/>
                  </a:ext>
                </a:extLst>
              </a:tr>
              <a:tr h="0">
                <a:tc>
                  <a:txBody>
                    <a:bodyPr/>
                    <a:lstStyle/>
                    <a:p>
                      <a:pPr algn="ctr">
                        <a:lnSpc>
                          <a:spcPct val="107000"/>
                        </a:lnSpc>
                        <a:spcAft>
                          <a:spcPts val="0"/>
                        </a:spcAft>
                      </a:pPr>
                      <a:r>
                        <a:rPr lang="en-US" sz="1400">
                          <a:effectLst/>
                        </a:rPr>
                        <a:t>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4.75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1992584"/>
                  </a:ext>
                </a:extLst>
              </a:tr>
              <a:tr h="0">
                <a:tc>
                  <a:txBody>
                    <a:bodyPr/>
                    <a:lstStyle/>
                    <a:p>
                      <a:pPr algn="ctr">
                        <a:lnSpc>
                          <a:spcPct val="107000"/>
                        </a:lnSpc>
                        <a:spcAft>
                          <a:spcPts val="0"/>
                        </a:spcAft>
                      </a:pPr>
                      <a:r>
                        <a:rPr lang="en-US" sz="1400">
                          <a:effectLst/>
                        </a:rPr>
                        <a:t>2.25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6453437"/>
                  </a:ext>
                </a:extLst>
              </a:tr>
              <a:tr h="0">
                <a:tc>
                  <a:txBody>
                    <a:bodyPr/>
                    <a:lstStyle/>
                    <a:p>
                      <a:pPr algn="ctr">
                        <a:lnSpc>
                          <a:spcPct val="107000"/>
                        </a:lnSpc>
                        <a:spcAft>
                          <a:spcPts val="0"/>
                        </a:spcAft>
                      </a:pPr>
                      <a:r>
                        <a:rPr lang="en-US" sz="1400">
                          <a:effectLst/>
                        </a:rPr>
                        <a:t>2.5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5.5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0575250"/>
                  </a:ext>
                </a:extLst>
              </a:tr>
            </a:tbl>
          </a:graphicData>
        </a:graphic>
      </p:graphicFrame>
      <p:sp>
        <p:nvSpPr>
          <p:cNvPr id="5" name="Rectangle 1"/>
          <p:cNvSpPr>
            <a:spLocks noChangeArrowheads="1"/>
          </p:cNvSpPr>
          <p:nvPr/>
        </p:nvSpPr>
        <p:spPr bwMode="auto">
          <a:xfrm>
            <a:off x="467474" y="1735932"/>
            <a:ext cx="29514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Kết </a:t>
            </a:r>
            <a:r>
              <a:rPr kumimoji="0" lang="en-US" altLang="en-US" sz="18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quả thu được như sau:</a:t>
            </a: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467474" y="461106"/>
            <a:ext cx="6570324" cy="1323439"/>
          </a:xfrm>
          <a:prstGeom prst="rect">
            <a:avLst/>
          </a:prstGeom>
        </p:spPr>
        <p:txBody>
          <a:bodyPr wrap="square">
            <a:spAutoFit/>
          </a:bodyPr>
          <a:lstStyle/>
          <a:p>
            <a:pPr lvl="0" eaLnBrk="0" fontAlgn="base" hangingPunct="0">
              <a:spcBef>
                <a:spcPct val="0"/>
              </a:spcBef>
              <a:spcAft>
                <a:spcPct val="0"/>
              </a:spcAft>
              <a:buClrTx/>
            </a:pPr>
            <a:r>
              <a:rPr lang="en-US" altLang="en-US" sz="2000" i="1">
                <a:solidFill>
                  <a:schemeClr val="tx1"/>
                </a:solidFill>
                <a:latin typeface="Arial" panose="020B0604020202020204" pitchFamily="34" charset="0"/>
                <a:ea typeface="Calibri" panose="020F0502020204030204" pitchFamily="34" charset="0"/>
                <a:cs typeface="Times New Roman" panose="02020603050405020304" pitchFamily="18" charset="0"/>
              </a:rPr>
              <a:t>Ví dụ: </a:t>
            </a:r>
            <a:r>
              <a:rPr lang="en-US" altLang="en-US" sz="2000">
                <a:solidFill>
                  <a:schemeClr val="tx1"/>
                </a:solidFill>
                <a:latin typeface="Arial" panose="020B0604020202020204" pitchFamily="34" charset="0"/>
                <a:ea typeface="Calibri" panose="020F0502020204030204" pitchFamily="34" charset="0"/>
                <a:cs typeface="Times New Roman" panose="02020603050405020304" pitchFamily="18" charset="0"/>
              </a:rPr>
              <a:t>Một nhóm sinh viên dành thời gian trong khoảng từ 0 đến 6 giờ cho việc ôn thi. Thời gian ôn thi này ảnh hưởng đến xác suất sinh viên vượt qua kì thi như thế nào?</a:t>
            </a:r>
            <a:endParaRPr lang="en-US" altLang="en-US" sz="1050">
              <a:solidFill>
                <a:schemeClr val="tx1"/>
              </a:solidFill>
              <a:latin typeface="Arial" panose="020B0604020202020204" pitchFamily="34" charset="0"/>
            </a:endParaRPr>
          </a:p>
        </p:txBody>
      </p:sp>
      <p:sp>
        <p:nvSpPr>
          <p:cNvPr id="8" name="Rectangle 7"/>
          <p:cNvSpPr/>
          <p:nvPr/>
        </p:nvSpPr>
        <p:spPr>
          <a:xfrm>
            <a:off x="6574048" y="2376467"/>
            <a:ext cx="2569952" cy="2545890"/>
          </a:xfrm>
          <a:prstGeom prst="rect">
            <a:avLst/>
          </a:prstGeom>
        </p:spPr>
        <p:txBody>
          <a:bodyPr wrap="square">
            <a:spAutoFit/>
          </a:bodyPr>
          <a:lstStyle/>
          <a:p>
            <a:pPr>
              <a:lnSpc>
                <a:spcPct val="107000"/>
              </a:lnSpc>
              <a:spcAft>
                <a:spcPts val="800"/>
              </a:spcAft>
            </a:pPr>
            <a:r>
              <a:rPr lang="en-US" sz="1800">
                <a:latin typeface="Times New Roman" panose="02020603050405020304" pitchFamily="18" charset="0"/>
                <a:ea typeface="Calibri" panose="020F0502020204030204" pitchFamily="34" charset="0"/>
                <a:cs typeface="Times New Roman" panose="02020603050405020304" pitchFamily="18" charset="0"/>
              </a:rPr>
              <a:t>Mặc dù có chút bất công khi học 3.5 giờ lại thi trượt, còn học 1.75 giờ thì lại đỗ</a:t>
            </a:r>
            <a:r>
              <a:rPr lang="en-US" sz="1800">
                <a:latin typeface="Times New Roman" panose="02020603050405020304" pitchFamily="18" charset="0"/>
                <a:ea typeface="Calibri" panose="020F0502020204030204" pitchFamily="34" charset="0"/>
                <a:cs typeface="Times New Roman" panose="02020603050405020304" pitchFamily="18" charset="0"/>
              </a:rPr>
              <a:t>. </a:t>
            </a:r>
            <a:endParaRPr lang="en-US" sz="180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smtClean="0">
                <a:latin typeface="Times New Roman" panose="02020603050405020304" pitchFamily="18" charset="0"/>
                <a:ea typeface="Calibri" panose="020F0502020204030204" pitchFamily="34" charset="0"/>
                <a:cs typeface="Times New Roman" panose="02020603050405020304" pitchFamily="18" charset="0"/>
              </a:rPr>
              <a:t>Nhưng </a:t>
            </a:r>
            <a:r>
              <a:rPr lang="en-US" sz="1800">
                <a:latin typeface="Times New Roman" panose="02020603050405020304" pitchFamily="18" charset="0"/>
                <a:ea typeface="Calibri" panose="020F0502020204030204" pitchFamily="34" charset="0"/>
                <a:cs typeface="Times New Roman" panose="02020603050405020304" pitchFamily="18" charset="0"/>
              </a:rPr>
              <a:t>nhìn vào bảng số liệu cho thấy thì nhìn chung học càng nhiều thì khả năng đỗ càng cao. </a:t>
            </a:r>
          </a:p>
        </p:txBody>
      </p:sp>
    </p:spTree>
    <p:extLst>
      <p:ext uri="{BB962C8B-B14F-4D97-AF65-F5344CB8AC3E}">
        <p14:creationId xmlns:p14="http://schemas.microsoft.com/office/powerpoint/2010/main" val="1181108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2" name="Google Shape;402;p32"/>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latin typeface="Roboto Slab" panose="020B0604020202020204" charset="0"/>
                <a:ea typeface="Roboto Slab" panose="020B0604020202020204" charset="0"/>
              </a:rPr>
              <a:t>12</a:t>
            </a:fld>
            <a:endParaRPr>
              <a:latin typeface="Roboto Slab" panose="020B0604020202020204" charset="0"/>
              <a:ea typeface="Roboto Slab" panose="020B0604020202020204" charset="0"/>
            </a:endParaRPr>
          </a:p>
        </p:txBody>
      </p:sp>
      <p:sp>
        <p:nvSpPr>
          <p:cNvPr id="4" name="Rectangle 3"/>
          <p:cNvSpPr/>
          <p:nvPr/>
        </p:nvSpPr>
        <p:spPr>
          <a:xfrm>
            <a:off x="489723" y="1236333"/>
            <a:ext cx="4322017" cy="307777"/>
          </a:xfrm>
          <a:prstGeom prst="rect">
            <a:avLst/>
          </a:prstGeom>
        </p:spPr>
        <p:txBody>
          <a:bodyPr wrap="none">
            <a:spAutoFit/>
          </a:bodyPr>
          <a:lstStyle/>
          <a:p>
            <a:r>
              <a:rPr lang="en-US"/>
              <a:t>https://github.com/hungcold/python-code-v-d-logictis</a:t>
            </a:r>
          </a:p>
        </p:txBody>
      </p:sp>
      <p:sp>
        <p:nvSpPr>
          <p:cNvPr id="7" name="Rectangle 6"/>
          <p:cNvSpPr/>
          <p:nvPr/>
        </p:nvSpPr>
        <p:spPr>
          <a:xfrm>
            <a:off x="489723" y="836089"/>
            <a:ext cx="1487908" cy="307777"/>
          </a:xfrm>
          <a:prstGeom prst="rect">
            <a:avLst/>
          </a:prstGeom>
        </p:spPr>
        <p:txBody>
          <a:bodyPr wrap="none">
            <a:spAutoFit/>
          </a:bodyPr>
          <a:lstStyle/>
          <a:p>
            <a:r>
              <a:rPr lang="en-US" smtClean="0"/>
              <a:t>Link code github</a:t>
            </a:r>
            <a:endParaRPr lang="en-US"/>
          </a:p>
        </p:txBody>
      </p:sp>
    </p:spTree>
    <p:extLst>
      <p:ext uri="{BB962C8B-B14F-4D97-AF65-F5344CB8AC3E}">
        <p14:creationId xmlns:p14="http://schemas.microsoft.com/office/powerpoint/2010/main" val="3399319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7"/>
          <p:cNvSpPr txBox="1">
            <a:spLocks noGrp="1"/>
          </p:cNvSpPr>
          <p:nvPr>
            <p:ph type="subTitle" idx="4294967295"/>
          </p:nvPr>
        </p:nvSpPr>
        <p:spPr>
          <a:xfrm>
            <a:off x="685800" y="505225"/>
            <a:ext cx="7884600" cy="38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800" b="1">
                <a:solidFill>
                  <a:schemeClr val="lt1"/>
                </a:solidFill>
                <a:latin typeface="Roboto Slab"/>
                <a:ea typeface="Roboto Slab"/>
                <a:cs typeface="Roboto Slab"/>
                <a:sym typeface="Roboto Slab"/>
              </a:rPr>
              <a:t>THANKS!</a:t>
            </a:r>
            <a:endParaRPr sz="3600" b="1">
              <a:solidFill>
                <a:srgbClr val="FFFFFF"/>
              </a:solidFill>
            </a:endParaRPr>
          </a:p>
          <a:p>
            <a:pPr marL="0" lvl="0" indent="0" algn="l" rtl="0">
              <a:spcBef>
                <a:spcPts val="600"/>
              </a:spcBef>
              <a:spcAft>
                <a:spcPts val="0"/>
              </a:spcAft>
              <a:buNone/>
            </a:pPr>
            <a:r>
              <a:rPr lang="en" sz="3600" b="1">
                <a:solidFill>
                  <a:srgbClr val="FFFFFF"/>
                </a:solidFill>
              </a:rPr>
              <a:t>Any questions</a:t>
            </a:r>
            <a:r>
              <a:rPr lang="en" sz="3600" b="1" smtClean="0">
                <a:solidFill>
                  <a:srgbClr val="FFFFFF"/>
                </a:solidFill>
              </a:rPr>
              <a:t>?</a:t>
            </a:r>
          </a:p>
          <a:p>
            <a:pPr marL="457200" lvl="1" indent="0">
              <a:buNone/>
            </a:pPr>
            <a:r>
              <a:rPr lang="en" sz="2400" smtClean="0">
                <a:solidFill>
                  <a:srgbClr val="FFFFFF"/>
                </a:solidFill>
              </a:rPr>
              <a:t>You can find me at </a:t>
            </a:r>
            <a:r>
              <a:rPr lang="vi-VN" smtClean="0"/>
              <a:t>@</a:t>
            </a:r>
            <a:endParaRPr lang="en-US" smtClean="0"/>
          </a:p>
          <a:p>
            <a:pPr marL="457200" lvl="1" indent="0">
              <a:buNone/>
            </a:pPr>
            <a:r>
              <a:rPr lang="en-US" smtClean="0">
                <a:solidFill>
                  <a:schemeClr val="bg1"/>
                </a:solidFill>
                <a:latin typeface="Roboto Slab" panose="020B0604020202020204" charset="0"/>
                <a:ea typeface="Roboto Slab" panose="020B0604020202020204" charset="0"/>
              </a:rPr>
              <a:t>@Vũ Thanh </a:t>
            </a:r>
            <a:r>
              <a:rPr lang="vi-VN" smtClean="0">
                <a:solidFill>
                  <a:schemeClr val="bg1"/>
                </a:solidFill>
                <a:latin typeface="Roboto Slab" panose="020B0604020202020204" charset="0"/>
                <a:ea typeface="Roboto Slab" panose="020B0604020202020204" charset="0"/>
              </a:rPr>
              <a:t>Hùng  MSV: 1451020117</a:t>
            </a:r>
            <a:endParaRPr lang="en-US" smtClean="0"/>
          </a:p>
        </p:txBody>
      </p:sp>
      <p:sp>
        <p:nvSpPr>
          <p:cNvPr id="440" name="Google Shape;440;p37"/>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
        <p:nvSpPr>
          <p:cNvPr id="2" name="Rectangle 1"/>
          <p:cNvSpPr/>
          <p:nvPr/>
        </p:nvSpPr>
        <p:spPr>
          <a:xfrm>
            <a:off x="2286000" y="2094697"/>
            <a:ext cx="4572000" cy="307777"/>
          </a:xfrm>
          <a:prstGeom prst="rect">
            <a:avLst/>
          </a:prstGeom>
        </p:spPr>
        <p:txBody>
          <a:bodyPr>
            <a:spAutoFit/>
          </a:bodyPr>
          <a:lstStyle/>
          <a:p>
            <a:pPr marL="457200" lvl="1" indent="0">
              <a:buNone/>
            </a:pPr>
            <a:endParaRPr lang="vi-VN"/>
          </a:p>
        </p:txBody>
      </p:sp>
    </p:spTree>
    <p:extLst>
      <p:ext uri="{BB962C8B-B14F-4D97-AF65-F5344CB8AC3E}">
        <p14:creationId xmlns:p14="http://schemas.microsoft.com/office/powerpoint/2010/main" val="1703283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ctrTitle"/>
          </p:nvPr>
        </p:nvSpPr>
        <p:spPr>
          <a:xfrm>
            <a:off x="4113600" y="2655229"/>
            <a:ext cx="4505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t>Logictis là gì?</a:t>
            </a:r>
            <a:endParaRPr/>
          </a:p>
        </p:txBody>
      </p:sp>
      <p:sp>
        <p:nvSpPr>
          <p:cNvPr id="147" name="Google Shape;147;p16"/>
          <p:cNvSpPr txBox="1">
            <a:spLocks noGrp="1"/>
          </p:cNvSpPr>
          <p:nvPr>
            <p:ph type="subTitle" idx="1"/>
          </p:nvPr>
        </p:nvSpPr>
        <p:spPr>
          <a:xfrm>
            <a:off x="3471300" y="3815029"/>
            <a:ext cx="5148000" cy="784800"/>
          </a:xfrm>
          <a:prstGeom prst="rect">
            <a:avLst/>
          </a:prstGeom>
        </p:spPr>
        <p:txBody>
          <a:bodyPr spcFirstLastPara="1" wrap="square" lIns="91425" tIns="91425" rIns="91425" bIns="91425" anchor="t" anchorCtr="0">
            <a:noAutofit/>
          </a:bodyPr>
          <a:lstStyle/>
          <a:p>
            <a:pPr indent="457200" algn="just">
              <a:lnSpc>
                <a:spcPct val="107000"/>
              </a:lnSpc>
              <a:spcAft>
                <a:spcPts val="800"/>
              </a:spcAft>
            </a:pPr>
            <a:r>
              <a:rPr lang="en-US">
                <a:latin typeface="Roboto Slab" panose="020B0604020202020204" charset="0"/>
                <a:ea typeface="Roboto Slab" panose="020B0604020202020204" charset="0"/>
                <a:cs typeface="Times New Roman" panose="02020603050405020304" pitchFamily="18" charset="0"/>
              </a:rPr>
              <a:t>Để hiểu được hồi quy Logistic là gì trước hết chúng ta sẽ nhắc đến Hồi quy Tuyến tính để xem sự khác biết của 2 mô hình hồi quy này.</a:t>
            </a:r>
            <a:endParaRPr lang="en-US">
              <a:latin typeface="Roboto Slab" panose="020B0604020202020204" charset="0"/>
              <a:ea typeface="Roboto Slab" panose="020B0604020202020204" charset="0"/>
              <a:cs typeface="Times New Roman" panose="02020603050405020304" pitchFamily="18" charset="0"/>
            </a:endParaRPr>
          </a:p>
        </p:txBody>
      </p:sp>
      <p:sp>
        <p:nvSpPr>
          <p:cNvPr id="148" name="Google Shape;148;p16"/>
          <p:cNvSpPr txBox="1"/>
          <p:nvPr/>
        </p:nvSpPr>
        <p:spPr>
          <a:xfrm>
            <a:off x="0" y="503350"/>
            <a:ext cx="3471300" cy="381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0" smtClean="0">
                <a:solidFill>
                  <a:srgbClr val="18637B"/>
                </a:solidFill>
                <a:latin typeface="Roboto Slab"/>
                <a:ea typeface="Roboto Slab"/>
                <a:cs typeface="Roboto Slab"/>
                <a:sym typeface="Roboto Slab"/>
              </a:rPr>
              <a:t>1</a:t>
            </a:r>
            <a:endParaRPr sz="20000">
              <a:solidFill>
                <a:srgbClr val="18637B"/>
              </a:solidFill>
              <a:latin typeface="Roboto Slab"/>
              <a:ea typeface="Roboto Slab"/>
              <a:cs typeface="Roboto Slab"/>
              <a:sym typeface="Roboto Slab"/>
            </a:endParaRPr>
          </a:p>
        </p:txBody>
      </p:sp>
      <p:sp>
        <p:nvSpPr>
          <p:cNvPr id="149" name="Google Shape;149;p16"/>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2" name="Google Shape;402;p32"/>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latin typeface="Roboto Slab" panose="020B0604020202020204" charset="0"/>
                <a:ea typeface="Roboto Slab" panose="020B0604020202020204" charset="0"/>
              </a:rPr>
              <a:t>3</a:t>
            </a:fld>
            <a:endParaRPr>
              <a:latin typeface="Roboto Slab" panose="020B0604020202020204" charset="0"/>
              <a:ea typeface="Roboto Slab" panose="020B060402020202020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801534673"/>
              </p:ext>
            </p:extLst>
          </p:nvPr>
        </p:nvGraphicFramePr>
        <p:xfrm>
          <a:off x="1885914" y="518523"/>
          <a:ext cx="5937250" cy="2609088"/>
        </p:xfrm>
        <a:graphic>
          <a:graphicData uri="http://schemas.openxmlformats.org/drawingml/2006/table">
            <a:tbl>
              <a:tblPr firstRow="1" firstCol="1" bandRow="1">
                <a:tableStyleId>{7A570FA9-D75E-4CC5-BEC2-1B616FA9FC0C}</a:tableStyleId>
              </a:tblPr>
              <a:tblGrid>
                <a:gridCol w="2968625">
                  <a:extLst>
                    <a:ext uri="{9D8B030D-6E8A-4147-A177-3AD203B41FA5}">
                      <a16:colId xmlns:a16="http://schemas.microsoft.com/office/drawing/2014/main" val="204940413"/>
                    </a:ext>
                  </a:extLst>
                </a:gridCol>
                <a:gridCol w="2968625">
                  <a:extLst>
                    <a:ext uri="{9D8B030D-6E8A-4147-A177-3AD203B41FA5}">
                      <a16:colId xmlns:a16="http://schemas.microsoft.com/office/drawing/2014/main" val="737139265"/>
                    </a:ext>
                  </a:extLst>
                </a:gridCol>
              </a:tblGrid>
              <a:tr h="303517">
                <a:tc>
                  <a:txBody>
                    <a:bodyPr/>
                    <a:lstStyle/>
                    <a:p>
                      <a:pPr marL="457200" algn="just">
                        <a:lnSpc>
                          <a:spcPct val="107000"/>
                        </a:lnSpc>
                        <a:spcAft>
                          <a:spcPts val="750"/>
                        </a:spcAft>
                      </a:pPr>
                      <a:r>
                        <a:rPr lang="en-US" sz="2000">
                          <a:solidFill>
                            <a:schemeClr val="tx1"/>
                          </a:solidFill>
                          <a:effectLst/>
                          <a:latin typeface="Roboto Slab" panose="020B0604020202020204" charset="0"/>
                          <a:ea typeface="Roboto Slab" panose="020B0604020202020204" charset="0"/>
                        </a:rPr>
                        <a:t>Hồi quy Logistic</a:t>
                      </a:r>
                      <a:endParaRPr lang="en-US" sz="2000">
                        <a:solidFill>
                          <a:schemeClr val="tx1"/>
                        </a:solidFill>
                        <a:effectLst/>
                        <a:latin typeface="Roboto Slab" panose="020B0604020202020204" charset="0"/>
                        <a:ea typeface="Roboto Slab" panose="020B0604020202020204" charset="0"/>
                        <a:cs typeface="Times New Roman" panose="02020603050405020304" pitchFamily="18" charset="0"/>
                      </a:endParaRPr>
                    </a:p>
                  </a:txBody>
                  <a:tcPr marL="68580" marR="68580" marT="0" marB="0">
                    <a:noFill/>
                  </a:tcPr>
                </a:tc>
                <a:tc>
                  <a:txBody>
                    <a:bodyPr/>
                    <a:lstStyle/>
                    <a:p>
                      <a:pPr marL="457200" algn="just">
                        <a:lnSpc>
                          <a:spcPct val="107000"/>
                        </a:lnSpc>
                        <a:spcAft>
                          <a:spcPts val="750"/>
                        </a:spcAft>
                      </a:pPr>
                      <a:r>
                        <a:rPr lang="en-US" sz="2000">
                          <a:solidFill>
                            <a:schemeClr val="tx1"/>
                          </a:solidFill>
                          <a:effectLst/>
                          <a:latin typeface="Roboto Slab" panose="020B0604020202020204" charset="0"/>
                          <a:ea typeface="Roboto Slab" panose="020B0604020202020204" charset="0"/>
                        </a:rPr>
                        <a:t>Hồi quy Tuyến tính</a:t>
                      </a:r>
                      <a:endParaRPr lang="en-US" sz="2000">
                        <a:solidFill>
                          <a:schemeClr val="tx1"/>
                        </a:solidFill>
                        <a:effectLst/>
                        <a:latin typeface="Roboto Slab" panose="020B0604020202020204" charset="0"/>
                        <a:ea typeface="Roboto Slab" panose="020B060402020202020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230826090"/>
                  </a:ext>
                </a:extLst>
              </a:tr>
              <a:tr h="1251967">
                <a:tc>
                  <a:txBody>
                    <a:bodyPr/>
                    <a:lstStyle/>
                    <a:p>
                      <a:pPr algn="just">
                        <a:lnSpc>
                          <a:spcPct val="107000"/>
                        </a:lnSpc>
                        <a:spcAft>
                          <a:spcPts val="750"/>
                        </a:spcAft>
                      </a:pPr>
                      <a:r>
                        <a:rPr lang="en-US" sz="2000">
                          <a:solidFill>
                            <a:schemeClr val="tx1"/>
                          </a:solidFill>
                          <a:effectLst/>
                          <a:latin typeface="Roboto Slab" panose="020B0604020202020204" charset="0"/>
                          <a:ea typeface="Roboto Slab" panose="020B0604020202020204" charset="0"/>
                        </a:rPr>
                        <a:t>Outcome (biến phụ thuộc) là biến phân loại ( trả về giá trị có hoặc không có)</a:t>
                      </a:r>
                      <a:endParaRPr lang="en-US" sz="2000">
                        <a:solidFill>
                          <a:schemeClr val="tx1"/>
                        </a:solidFill>
                        <a:effectLst/>
                        <a:latin typeface="Roboto Slab" panose="020B0604020202020204" charset="0"/>
                        <a:ea typeface="Roboto Slab" panose="020B0604020202020204" charset="0"/>
                        <a:cs typeface="Times New Roman" panose="02020603050405020304" pitchFamily="18" charset="0"/>
                      </a:endParaRPr>
                    </a:p>
                  </a:txBody>
                  <a:tcPr marL="68580" marR="68580" marT="0" marB="0">
                    <a:noFill/>
                  </a:tcPr>
                </a:tc>
                <a:tc>
                  <a:txBody>
                    <a:bodyPr/>
                    <a:lstStyle/>
                    <a:p>
                      <a:pPr marL="457200" algn="just">
                        <a:lnSpc>
                          <a:spcPct val="107000"/>
                        </a:lnSpc>
                        <a:spcAft>
                          <a:spcPts val="750"/>
                        </a:spcAft>
                      </a:pPr>
                      <a:r>
                        <a:rPr lang="en-US" sz="2000">
                          <a:solidFill>
                            <a:schemeClr val="tx1"/>
                          </a:solidFill>
                          <a:effectLst/>
                          <a:latin typeface="Roboto Slab" panose="020B0604020202020204" charset="0"/>
                          <a:ea typeface="Roboto Slab" panose="020B0604020202020204" charset="0"/>
                        </a:rPr>
                        <a:t>Outcome (biến phụ thuộc) là biến liên tục</a:t>
                      </a:r>
                      <a:endParaRPr lang="en-US" sz="2000">
                        <a:solidFill>
                          <a:schemeClr val="tx1"/>
                        </a:solidFill>
                        <a:effectLst/>
                        <a:latin typeface="Roboto Slab" panose="020B0604020202020204" charset="0"/>
                        <a:ea typeface="Roboto Slab" panose="020B060402020202020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254401013"/>
                  </a:ext>
                </a:extLst>
              </a:tr>
              <a:tr h="933519">
                <a:tc>
                  <a:txBody>
                    <a:bodyPr/>
                    <a:lstStyle/>
                    <a:p>
                      <a:pPr marL="457200" algn="just">
                        <a:lnSpc>
                          <a:spcPct val="107000"/>
                        </a:lnSpc>
                        <a:spcAft>
                          <a:spcPts val="750"/>
                        </a:spcAft>
                      </a:pPr>
                      <a:r>
                        <a:rPr lang="en-US" sz="2000">
                          <a:solidFill>
                            <a:schemeClr val="tx1"/>
                          </a:solidFill>
                          <a:effectLst/>
                          <a:latin typeface="Roboto Slab" panose="020B0604020202020204" charset="0"/>
                          <a:ea typeface="Roboto Slab" panose="020B0604020202020204" charset="0"/>
                        </a:rPr>
                        <a:t>Biến tiên lượng có thể là biến phân loại hay liên tục</a:t>
                      </a:r>
                      <a:endParaRPr lang="en-US" sz="2000">
                        <a:solidFill>
                          <a:schemeClr val="tx1"/>
                        </a:solidFill>
                        <a:effectLst/>
                        <a:latin typeface="Roboto Slab" panose="020B0604020202020204" charset="0"/>
                        <a:ea typeface="Roboto Slab" panose="020B0604020202020204" charset="0"/>
                        <a:cs typeface="Times New Roman" panose="02020603050405020304" pitchFamily="18" charset="0"/>
                      </a:endParaRPr>
                    </a:p>
                  </a:txBody>
                  <a:tcPr marL="68580" marR="68580" marT="0" marB="0">
                    <a:noFill/>
                  </a:tcPr>
                </a:tc>
                <a:tc>
                  <a:txBody>
                    <a:bodyPr/>
                    <a:lstStyle/>
                    <a:p>
                      <a:pPr marL="457200" algn="just">
                        <a:lnSpc>
                          <a:spcPct val="107000"/>
                        </a:lnSpc>
                        <a:spcAft>
                          <a:spcPts val="750"/>
                        </a:spcAft>
                      </a:pPr>
                      <a:r>
                        <a:rPr lang="en-US" sz="2000">
                          <a:solidFill>
                            <a:schemeClr val="tx1"/>
                          </a:solidFill>
                          <a:effectLst/>
                          <a:latin typeface="Roboto Slab" panose="020B0604020202020204" charset="0"/>
                          <a:ea typeface="Roboto Slab" panose="020B0604020202020204" charset="0"/>
                        </a:rPr>
                        <a:t>Biến tiên lượng có thể là biến phân loại hay liên tục</a:t>
                      </a:r>
                      <a:endParaRPr lang="en-US" sz="2000">
                        <a:solidFill>
                          <a:schemeClr val="tx1"/>
                        </a:solidFill>
                        <a:effectLst/>
                        <a:latin typeface="Roboto Slab" panose="020B0604020202020204" charset="0"/>
                        <a:ea typeface="Roboto Slab" panose="020B060402020202020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677504191"/>
                  </a:ext>
                </a:extLst>
              </a:tr>
            </a:tbl>
          </a:graphicData>
        </a:graphic>
      </p:graphicFrame>
      <p:sp>
        <p:nvSpPr>
          <p:cNvPr id="7" name="Rectangle 1"/>
          <p:cNvSpPr>
            <a:spLocks noChangeArrowheads="1"/>
          </p:cNvSpPr>
          <p:nvPr/>
        </p:nvSpPr>
        <p:spPr bwMode="auto">
          <a:xfrm>
            <a:off x="3955550" y="149191"/>
            <a:ext cx="17979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Roboto Slab" panose="020B0604020202020204" charset="0"/>
                <a:ea typeface="Roboto Slab" panose="020B0604020202020204" charset="0"/>
                <a:cs typeface="Times New Roman" panose="02020603050405020304" pitchFamily="18" charset="0"/>
              </a:rPr>
              <a:t>Bảng 1</a:t>
            </a:r>
            <a:endParaRPr kumimoji="0" lang="en-US" altLang="en-US" sz="2800" b="0" i="0" u="none" strike="noStrike" cap="none" normalizeH="0" baseline="0" smtClean="0">
              <a:ln>
                <a:noFill/>
              </a:ln>
              <a:solidFill>
                <a:schemeClr val="tx1"/>
              </a:solidFill>
              <a:effectLst/>
              <a:latin typeface="Roboto Slab" panose="020B0604020202020204" charset="0"/>
              <a:ea typeface="Roboto Slab" panose="020B0604020202020204" charset="0"/>
            </a:endParaRPr>
          </a:p>
        </p:txBody>
      </p:sp>
      <p:sp>
        <p:nvSpPr>
          <p:cNvPr id="8" name="Rectangle 7"/>
          <p:cNvSpPr/>
          <p:nvPr/>
        </p:nvSpPr>
        <p:spPr>
          <a:xfrm>
            <a:off x="1058238" y="3429887"/>
            <a:ext cx="7253555" cy="1631216"/>
          </a:xfrm>
          <a:prstGeom prst="rect">
            <a:avLst/>
          </a:prstGeom>
        </p:spPr>
        <p:txBody>
          <a:bodyPr wrap="square">
            <a:spAutoFit/>
          </a:bodyPr>
          <a:lstStyle/>
          <a:p>
            <a:r>
              <a:rPr lang="en-US" sz="2000">
                <a:latin typeface="Roboto Slab" panose="020B0604020202020204" charset="0"/>
                <a:ea typeface="Roboto Slab" panose="020B0604020202020204" charset="0"/>
              </a:rPr>
              <a:t>Bảng 1 thì ra thấy rõ sự khác biệt của hai loại mô hình </a:t>
            </a:r>
            <a:r>
              <a:rPr lang="en-US" sz="2000">
                <a:latin typeface="Roboto Slab" panose="020B0604020202020204" charset="0"/>
                <a:ea typeface="Roboto Slab" panose="020B0604020202020204" charset="0"/>
              </a:rPr>
              <a:t>này</a:t>
            </a:r>
            <a:r>
              <a:rPr lang="en-US" sz="2000" smtClean="0">
                <a:latin typeface="Roboto Slab" panose="020B0604020202020204" charset="0"/>
                <a:ea typeface="Roboto Slab" panose="020B0604020202020204" charset="0"/>
              </a:rPr>
              <a:t>. Hồi </a:t>
            </a:r>
            <a:r>
              <a:rPr lang="en-US" sz="2000">
                <a:latin typeface="Roboto Slab" panose="020B0604020202020204" charset="0"/>
                <a:ea typeface="Roboto Slab" panose="020B0604020202020204" charset="0"/>
              </a:rPr>
              <a:t>quy tuyến tính sẽ cần Outcome vào phải là dạng liên tục còn Hồi quy Logistic thì ở dạng nhị phân (binary). Thí dụ sẽ là có/không , đã bán/chưa bán, sống/đã chết sẽ được hiện thị ở dạng nhị phân (0/1) .</a:t>
            </a:r>
          </a:p>
        </p:txBody>
      </p:sp>
    </p:spTree>
    <p:extLst>
      <p:ext uri="{BB962C8B-B14F-4D97-AF65-F5344CB8AC3E}">
        <p14:creationId xmlns:p14="http://schemas.microsoft.com/office/powerpoint/2010/main" val="2678149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2" name="Google Shape;402;p32"/>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latin typeface="Roboto Slab" panose="020B0604020202020204" charset="0"/>
                <a:ea typeface="Roboto Slab" panose="020B0604020202020204" charset="0"/>
              </a:rPr>
              <a:t>4</a:t>
            </a:fld>
            <a:endParaRPr>
              <a:latin typeface="Roboto Slab" panose="020B0604020202020204" charset="0"/>
              <a:ea typeface="Roboto Slab" panose="020B0604020202020204" charset="0"/>
            </a:endParaRPr>
          </a:p>
        </p:txBody>
      </p:sp>
      <p:sp>
        <p:nvSpPr>
          <p:cNvPr id="3" name="Rectangle 2"/>
          <p:cNvSpPr/>
          <p:nvPr/>
        </p:nvSpPr>
        <p:spPr>
          <a:xfrm>
            <a:off x="298150" y="154113"/>
            <a:ext cx="8845850" cy="707886"/>
          </a:xfrm>
          <a:prstGeom prst="rect">
            <a:avLst/>
          </a:prstGeom>
        </p:spPr>
        <p:txBody>
          <a:bodyPr wrap="square">
            <a:spAutoFit/>
          </a:bodyPr>
          <a:lstStyle/>
          <a:p>
            <a:r>
              <a:rPr lang="en-US" sz="2000" i="1">
                <a:latin typeface="Times New Roman" panose="02020603050405020304" pitchFamily="18" charset="0"/>
                <a:ea typeface="Calibri" panose="020F0502020204030204" pitchFamily="34" charset="0"/>
              </a:rPr>
              <a:t>Ví dụ</a:t>
            </a:r>
            <a:r>
              <a:rPr lang="en-US" sz="2000">
                <a:latin typeface="Times New Roman" panose="02020603050405020304" pitchFamily="18" charset="0"/>
                <a:ea typeface="Calibri" panose="020F0502020204030204" pitchFamily="34" charset="0"/>
              </a:rPr>
              <a:t>: Để hình dung cách thức hoạt động của mô hình này tôi sẽ nói về một bộ dữ liệu về các hành khách trên con tàu Titanic</a:t>
            </a:r>
            <a:endParaRPr lang="en-US" sz="2000"/>
          </a:p>
        </p:txBody>
      </p:sp>
      <p:pic>
        <p:nvPicPr>
          <p:cNvPr id="9" name="Picture 8"/>
          <p:cNvPicPr/>
          <p:nvPr/>
        </p:nvPicPr>
        <p:blipFill>
          <a:blip r:embed="rId3"/>
          <a:stretch>
            <a:fillRect/>
          </a:stretch>
        </p:blipFill>
        <p:spPr>
          <a:xfrm>
            <a:off x="1135990" y="1005793"/>
            <a:ext cx="5984002" cy="3056213"/>
          </a:xfrm>
          <a:prstGeom prst="rect">
            <a:avLst/>
          </a:prstGeom>
        </p:spPr>
      </p:pic>
      <p:sp>
        <p:nvSpPr>
          <p:cNvPr id="6" name="Rectangle 5"/>
          <p:cNvSpPr/>
          <p:nvPr/>
        </p:nvSpPr>
        <p:spPr>
          <a:xfrm>
            <a:off x="6663487" y="1606438"/>
            <a:ext cx="2377771" cy="553357"/>
          </a:xfrm>
          <a:prstGeom prst="rect">
            <a:avLst/>
          </a:prstGeom>
        </p:spPr>
        <p:txBody>
          <a:bodyPr wrap="square">
            <a:spAutoFit/>
          </a:bodyPr>
          <a:lstStyle/>
          <a:p>
            <a:pPr marL="457200" algn="just">
              <a:lnSpc>
                <a:spcPct val="107000"/>
              </a:lnSpc>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Hình 1.1: Data của hành khách trên tàu Titanic</a:t>
            </a:r>
          </a:p>
        </p:txBody>
      </p:sp>
      <p:sp>
        <p:nvSpPr>
          <p:cNvPr id="11" name="Rectangle 10"/>
          <p:cNvSpPr/>
          <p:nvPr/>
        </p:nvSpPr>
        <p:spPr>
          <a:xfrm>
            <a:off x="298150" y="4189393"/>
            <a:ext cx="8743108" cy="1015663"/>
          </a:xfrm>
          <a:prstGeom prst="rect">
            <a:avLst/>
          </a:prstGeom>
        </p:spPr>
        <p:txBody>
          <a:bodyPr wrap="square">
            <a:spAutoFit/>
          </a:bodyPr>
          <a:lstStyle/>
          <a:p>
            <a:r>
              <a:rPr lang="en-US" sz="2000">
                <a:latin typeface="Times New Roman" panose="02020603050405020304" pitchFamily="18" charset="0"/>
                <a:ea typeface="Calibri" panose="020F0502020204030204" pitchFamily="34" charset="0"/>
              </a:rPr>
              <a:t>Ở Đây mục đích nghiên cứu là xem những yếu tố nào có thể ảnh hưởng đến tỷ lệ sống sót. Chúng ta gồm có những biến độc lập như “Age”, “Sex”,”Fare” (giá vé) , “Cabin”, “Embarked” (cảng mà người đó lên tàu)... </a:t>
            </a:r>
            <a:endParaRPr lang="en-US" sz="2000"/>
          </a:p>
        </p:txBody>
      </p:sp>
    </p:spTree>
    <p:extLst>
      <p:ext uri="{BB962C8B-B14F-4D97-AF65-F5344CB8AC3E}">
        <p14:creationId xmlns:p14="http://schemas.microsoft.com/office/powerpoint/2010/main" val="1044233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2" name="Google Shape;402;p32"/>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latin typeface="Roboto Slab" panose="020B0604020202020204" charset="0"/>
                <a:ea typeface="Roboto Slab" panose="020B0604020202020204" charset="0"/>
              </a:rPr>
              <a:t>5</a:t>
            </a:fld>
            <a:endParaRPr>
              <a:latin typeface="Roboto Slab" panose="020B0604020202020204" charset="0"/>
              <a:ea typeface="Roboto Slab" panose="020B0604020202020204" charset="0"/>
            </a:endParaRPr>
          </a:p>
        </p:txBody>
      </p:sp>
      <mc:AlternateContent xmlns:mc="http://schemas.openxmlformats.org/markup-compatibility/2006">
        <mc:Choice xmlns:a14="http://schemas.microsoft.com/office/drawing/2010/main" Requires="a14">
          <p:sp>
            <p:nvSpPr>
              <p:cNvPr id="3" name="Rectangle 2"/>
              <p:cNvSpPr/>
              <p:nvPr/>
            </p:nvSpPr>
            <p:spPr>
              <a:xfrm>
                <a:off x="549668" y="392547"/>
                <a:ext cx="8594332" cy="4159537"/>
              </a:xfrm>
              <a:prstGeom prst="rect">
                <a:avLst/>
              </a:prstGeom>
            </p:spPr>
            <p:txBody>
              <a:bodyPr wrap="square">
                <a:spAutoFit/>
              </a:bodyPr>
              <a:lstStyle/>
              <a:p>
                <a:pPr marL="914400" algn="just">
                  <a:lnSpc>
                    <a:spcPct val="107000"/>
                  </a:lnSpc>
                  <a:spcAft>
                    <a:spcPts val="800"/>
                  </a:spcAft>
                </a:pPr>
                <a:r>
                  <a:rPr lang="en-US" sz="1800" b="1">
                    <a:latin typeface="Roboto Slab" panose="020B0604020202020204" charset="0"/>
                    <a:ea typeface="Roboto Slab" panose="020B0604020202020204" charset="0"/>
                    <a:cs typeface="Times New Roman" panose="02020603050405020304" pitchFamily="18" charset="0"/>
                  </a:rPr>
                  <a:t>Mô hình hồi quy logistic</a:t>
                </a:r>
                <a:endParaRPr lang="en-US" sz="1800">
                  <a:latin typeface="Roboto Slab" panose="020B0604020202020204" charset="0"/>
                  <a:ea typeface="Roboto Slab" panose="020B0604020202020204" charset="0"/>
                  <a:cs typeface="Times New Roman" panose="02020603050405020304" pitchFamily="18" charset="0"/>
                </a:endParaRPr>
              </a:p>
              <a:p>
                <a:pPr indent="457200" algn="just">
                  <a:lnSpc>
                    <a:spcPct val="107000"/>
                  </a:lnSpc>
                  <a:spcAft>
                    <a:spcPts val="800"/>
                  </a:spcAft>
                </a:pPr>
                <a:r>
                  <a:rPr lang="en-US" sz="1800">
                    <a:latin typeface="Roboto Slab" panose="020B0604020202020204" charset="0"/>
                    <a:ea typeface="Roboto Slab" panose="020B0604020202020204" charset="0"/>
                    <a:cs typeface="Times New Roman" panose="02020603050405020304" pitchFamily="18" charset="0"/>
                  </a:rPr>
                  <a:t>Để tính chỉ số đo lường nguy cơ của một biến cố (p) ta có công thức để tính biến cố đó là: </a:t>
                </a:r>
                <a:endParaRPr lang="en-US" sz="1800" smtClean="0">
                  <a:latin typeface="Roboto Slab" panose="020B0604020202020204" charset="0"/>
                  <a:ea typeface="Roboto Slab" panose="020B0604020202020204" charset="0"/>
                  <a:cs typeface="Times New Roman" panose="02020603050405020304" pitchFamily="18" charset="0"/>
                </a:endParaRPr>
              </a:p>
              <a:p>
                <a:pPr marL="457200" algn="just">
                  <a:lnSpc>
                    <a:spcPct val="107000"/>
                  </a:lnSpc>
                  <a:spcAft>
                    <a:spcPts val="800"/>
                  </a:spcAf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𝑝</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𝑛</m:t>
                          </m:r>
                        </m:den>
                      </m:f>
                    </m:oMath>
                  </m:oMathPara>
                </a14:m>
                <a:endParaRPr lang="en-US" sz="1800">
                  <a:latin typeface="Roboto Slab" panose="020B0604020202020204" charset="0"/>
                  <a:ea typeface="Roboto Slab" panose="020B0604020202020204" charset="0"/>
                  <a:cs typeface="Times New Roman" panose="02020603050405020304" pitchFamily="18" charset="0"/>
                </a:endParaRPr>
              </a:p>
              <a:p>
                <a:pPr indent="457200" algn="just">
                  <a:lnSpc>
                    <a:spcPct val="107000"/>
                  </a:lnSpc>
                  <a:spcAft>
                    <a:spcPts val="800"/>
                  </a:spcAft>
                </a:pPr>
                <a:r>
                  <a:rPr lang="en-US" sz="1800">
                    <a:latin typeface="Roboto Slab" panose="020B0604020202020204" charset="0"/>
                    <a:ea typeface="Roboto Slab" panose="020B0604020202020204" charset="0"/>
                    <a:cs typeface="Times New Roman" panose="02020603050405020304" pitchFamily="18" charset="0"/>
                  </a:rPr>
                  <a:t>Trong đó x là tần số biến cố ghi nhận từ n đối tượng . Một cách thể hiện nguy cơ khác là odds, theo các tài liệu odds là một danh từ riêng nên không có từ nào dể có thể dịch từ odds này, nên tôi xin trích từ tài liệu đã tạm dịch gọi odds là khả năng, khả năng của một biến cố được định nghĩa đơn giản bằng tỉ số xác suất biến cố xảy ra trên xác xuất biến cố không xảy ra: </a:t>
                </a:r>
                <a:endParaRPr lang="en-US" sz="1800" smtClean="0">
                  <a:latin typeface="Roboto Slab" panose="020B0604020202020204" charset="0"/>
                  <a:ea typeface="Roboto Slab" panose="020B0604020202020204" charset="0"/>
                  <a:cs typeface="Times New Roman" panose="02020603050405020304" pitchFamily="18" charset="0"/>
                </a:endParaRPr>
              </a:p>
              <a:p>
                <a:pPr indent="457200" algn="ctr">
                  <a:lnSpc>
                    <a:spcPct val="107000"/>
                  </a:lnSpc>
                  <a:spcAft>
                    <a:spcPts val="800"/>
                  </a:spcAf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𝑜𝑑𝑑𝑠</m:t>
                      </m:r>
                      <m:r>
                        <a:rPr lang="en-US" sz="20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p</m:t>
                          </m:r>
                        </m:num>
                        <m:den>
                          <m:r>
                            <a:rPr lang="en-US" sz="2000">
                              <a:effectLst/>
                              <a:latin typeface="Cambria Math" panose="02040503050406030204" pitchFamily="18" charset="0"/>
                              <a:ea typeface="Calibri" panose="020F0502020204030204" pitchFamily="34" charset="0"/>
                              <a:cs typeface="Times New Roman" panose="02020603050405020304" pitchFamily="18" charset="0"/>
                            </a:rPr>
                            <m:t>1</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p</m:t>
                          </m:r>
                        </m:den>
                      </m:f>
                    </m:oMath>
                  </m:oMathPara>
                </a14:m>
                <a:endParaRPr lang="en-US" sz="1800">
                  <a:latin typeface="Roboto Slab" panose="020B0604020202020204" charset="0"/>
                  <a:ea typeface="Roboto Slab" panose="020B0604020202020204" charset="0"/>
                  <a:cs typeface="Times New Roman" panose="02020603050405020304" pitchFamily="18" charset="0"/>
                </a:endParaRPr>
              </a:p>
            </p:txBody>
          </p:sp>
        </mc:Choice>
        <mc:Fallback>
          <p:sp>
            <p:nvSpPr>
              <p:cNvPr id="3" name="Rectangle 2"/>
              <p:cNvSpPr>
                <a:spLocks noRot="1" noChangeAspect="1" noMove="1" noResize="1" noEditPoints="1" noAdjustHandles="1" noChangeArrowheads="1" noChangeShapeType="1" noTextEdit="1"/>
              </p:cNvSpPr>
              <p:nvPr/>
            </p:nvSpPr>
            <p:spPr>
              <a:xfrm>
                <a:off x="549668" y="392547"/>
                <a:ext cx="8594332" cy="4159537"/>
              </a:xfrm>
              <a:prstGeom prst="rect">
                <a:avLst/>
              </a:prstGeom>
              <a:blipFill>
                <a:blip r:embed="rId3"/>
                <a:stretch>
                  <a:fillRect l="-567" t="-732" r="-638"/>
                </a:stretch>
              </a:blipFill>
            </p:spPr>
            <p:txBody>
              <a:bodyPr/>
              <a:lstStyle/>
              <a:p>
                <a:r>
                  <a:rPr lang="en-US">
                    <a:noFill/>
                  </a:rPr>
                  <a:t> </a:t>
                </a:r>
              </a:p>
            </p:txBody>
          </p:sp>
        </mc:Fallback>
      </mc:AlternateContent>
    </p:spTree>
    <p:extLst>
      <p:ext uri="{BB962C8B-B14F-4D97-AF65-F5344CB8AC3E}">
        <p14:creationId xmlns:p14="http://schemas.microsoft.com/office/powerpoint/2010/main" val="1216234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2" name="Google Shape;402;p32"/>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latin typeface="Roboto Slab" panose="020B0604020202020204" charset="0"/>
                <a:ea typeface="Roboto Slab" panose="020B0604020202020204" charset="0"/>
              </a:rPr>
              <a:t>6</a:t>
            </a:fld>
            <a:endParaRPr>
              <a:latin typeface="Roboto Slab" panose="020B0604020202020204" charset="0"/>
              <a:ea typeface="Roboto Slab" panose="020B0604020202020204" charset="0"/>
            </a:endParaRPr>
          </a:p>
        </p:txBody>
      </p:sp>
      <p:sp>
        <p:nvSpPr>
          <p:cNvPr id="4" name="Rectangle 3"/>
          <p:cNvSpPr/>
          <p:nvPr/>
        </p:nvSpPr>
        <p:spPr>
          <a:xfrm>
            <a:off x="883579" y="925816"/>
            <a:ext cx="6596008" cy="3217612"/>
          </a:xfrm>
          <a:prstGeom prst="rect">
            <a:avLst/>
          </a:prstGeom>
        </p:spPr>
        <p:txBody>
          <a:bodyPr wrap="square">
            <a:spAutoFit/>
          </a:bodyPr>
          <a:lstStyle/>
          <a:p>
            <a:pPr algn="just">
              <a:lnSpc>
                <a:spcPct val="107000"/>
              </a:lnSpc>
              <a:spcAft>
                <a:spcPts val="800"/>
              </a:spcAft>
            </a:pPr>
            <a:r>
              <a:rPr lang="en-US" sz="2000">
                <a:latin typeface="Roboto Slab" panose="020B0604020202020204" charset="0"/>
                <a:ea typeface="Roboto Slab" panose="020B0604020202020204" charset="0"/>
                <a:cs typeface="Times New Roman" panose="02020603050405020304" pitchFamily="18" charset="0"/>
              </a:rPr>
              <a:t>Ví dụ: n = 5 sinh viên học môn Xstk và trong đó có 1 sinh viên trượt Xstk:</a:t>
            </a:r>
          </a:p>
          <a:p>
            <a:pPr marL="457200" indent="457200" algn="just">
              <a:lnSpc>
                <a:spcPct val="107000"/>
              </a:lnSpc>
              <a:spcAft>
                <a:spcPts val="800"/>
              </a:spcAft>
            </a:pPr>
            <a:r>
              <a:rPr lang="en-US" sz="2000">
                <a:latin typeface="Roboto Slab" panose="020B0604020202020204" charset="0"/>
                <a:ea typeface="Roboto Slab" panose="020B0604020202020204" charset="0"/>
                <a:cs typeface="Times New Roman" panose="02020603050405020304" pitchFamily="18" charset="0"/>
              </a:rPr>
              <a:t>p = 1/5 = 0.20  </a:t>
            </a:r>
          </a:p>
          <a:p>
            <a:pPr marL="457200" indent="457200" algn="just">
              <a:lnSpc>
                <a:spcPct val="107000"/>
              </a:lnSpc>
              <a:spcAft>
                <a:spcPts val="800"/>
              </a:spcAft>
            </a:pPr>
            <a:r>
              <a:rPr lang="en-US" sz="2000">
                <a:latin typeface="Roboto Slab" panose="020B0604020202020204" charset="0"/>
                <a:ea typeface="Roboto Slab" panose="020B0604020202020204" charset="0"/>
                <a:cs typeface="Times New Roman" panose="02020603050405020304" pitchFamily="18" charset="0"/>
              </a:rPr>
              <a:t>odds =  0.2 / 0.8 = 0.25</a:t>
            </a:r>
          </a:p>
          <a:p>
            <a:pPr indent="457200" algn="just">
              <a:lnSpc>
                <a:spcPct val="107000"/>
              </a:lnSpc>
              <a:spcAft>
                <a:spcPts val="800"/>
              </a:spcAft>
            </a:pPr>
            <a:r>
              <a:rPr lang="en-US" sz="2000">
                <a:latin typeface="Roboto Slab" panose="020B0604020202020204" charset="0"/>
                <a:ea typeface="Roboto Slab" panose="020B0604020202020204" charset="0"/>
                <a:cs typeface="Times New Roman" panose="02020603050405020304" pitchFamily="18" charset="0"/>
              </a:rPr>
              <a:t>Như vậy xét thấy thì thấy tỷ lệ của odds lớn hơn của p nhưng thực tế thì cũng không đáng kể. </a:t>
            </a:r>
          </a:p>
          <a:p>
            <a:pPr algn="just">
              <a:lnSpc>
                <a:spcPct val="107000"/>
              </a:lnSpc>
              <a:spcAft>
                <a:spcPts val="800"/>
              </a:spcAft>
            </a:pPr>
            <a:r>
              <a:rPr lang="en-US" sz="2000">
                <a:latin typeface="Roboto Slab" panose="020B0604020202020204" charset="0"/>
                <a:ea typeface="Roboto Slab" panose="020B0604020202020204" charset="0"/>
                <a:cs typeface="Times New Roman" panose="02020603050405020304" pitchFamily="18" charset="0"/>
              </a:rPr>
              <a:t>Xác suất (Probability) : sẽ có giá trị từ 0 đến 1 </a:t>
            </a:r>
          </a:p>
          <a:p>
            <a:pPr algn="just">
              <a:lnSpc>
                <a:spcPct val="107000"/>
              </a:lnSpc>
              <a:spcAft>
                <a:spcPts val="800"/>
              </a:spcAft>
            </a:pPr>
            <a:r>
              <a:rPr lang="en-US" sz="2000">
                <a:latin typeface="Roboto Slab" panose="020B0604020202020204" charset="0"/>
                <a:ea typeface="Roboto Slab" panose="020B0604020202020204" charset="0"/>
                <a:cs typeface="Times New Roman" panose="02020603050405020304" pitchFamily="18" charset="0"/>
              </a:rPr>
              <a:t>Odds: biến liên tục, khi p = 0.5 thì odds = 1 </a:t>
            </a:r>
          </a:p>
        </p:txBody>
      </p:sp>
    </p:spTree>
    <p:extLst>
      <p:ext uri="{BB962C8B-B14F-4D97-AF65-F5344CB8AC3E}">
        <p14:creationId xmlns:p14="http://schemas.microsoft.com/office/powerpoint/2010/main" val="419157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ctrTitle"/>
          </p:nvPr>
        </p:nvSpPr>
        <p:spPr>
          <a:xfrm>
            <a:off x="4113600" y="2655229"/>
            <a:ext cx="4505700" cy="1159800"/>
          </a:xfrm>
          <a:prstGeom prst="rect">
            <a:avLst/>
          </a:prstGeom>
        </p:spPr>
        <p:txBody>
          <a:bodyPr spcFirstLastPara="1" wrap="square" lIns="91425" tIns="91425" rIns="91425" bIns="91425" anchor="b" anchorCtr="0">
            <a:noAutofit/>
          </a:bodyPr>
          <a:lstStyle/>
          <a:p>
            <a:pPr lvl="0" algn="just">
              <a:lnSpc>
                <a:spcPct val="107000"/>
              </a:lnSpc>
              <a:spcAft>
                <a:spcPts val="800"/>
              </a:spcAft>
            </a:pPr>
            <a:r>
              <a:rPr lang="en-US" sz="3200">
                <a:latin typeface="Roboto Slab" panose="020B0604020202020204" charset="0"/>
                <a:ea typeface="Roboto Slab" panose="020B0604020202020204" charset="0"/>
                <a:cs typeface="Times New Roman" panose="02020603050405020304" pitchFamily="18" charset="0"/>
              </a:rPr>
              <a:t>Ứng dụng học máy trong việc phân tích dữ liệu  </a:t>
            </a:r>
            <a:endParaRPr lang="en-US" sz="3200">
              <a:latin typeface="Roboto Slab" panose="020B0604020202020204" charset="0"/>
              <a:ea typeface="Roboto Slab" panose="020B0604020202020204" charset="0"/>
              <a:cs typeface="Times New Roman" panose="02020603050405020304" pitchFamily="18" charset="0"/>
            </a:endParaRPr>
          </a:p>
        </p:txBody>
      </p:sp>
      <p:sp>
        <p:nvSpPr>
          <p:cNvPr id="147" name="Google Shape;147;p16"/>
          <p:cNvSpPr txBox="1">
            <a:spLocks noGrp="1"/>
          </p:cNvSpPr>
          <p:nvPr>
            <p:ph type="subTitle" idx="1"/>
          </p:nvPr>
        </p:nvSpPr>
        <p:spPr>
          <a:xfrm>
            <a:off x="3471300" y="3815029"/>
            <a:ext cx="5148000" cy="784800"/>
          </a:xfrm>
          <a:prstGeom prst="rect">
            <a:avLst/>
          </a:prstGeom>
        </p:spPr>
        <p:txBody>
          <a:bodyPr spcFirstLastPara="1" wrap="square" lIns="91425" tIns="91425" rIns="91425" bIns="91425" anchor="t" anchorCtr="0">
            <a:noAutofit/>
          </a:bodyPr>
          <a:lstStyle/>
          <a:p>
            <a:pPr marR="2540" indent="457200" algn="just">
              <a:lnSpc>
                <a:spcPct val="107000"/>
              </a:lnSpc>
              <a:spcBef>
                <a:spcPts val="445"/>
              </a:spcBef>
              <a:spcAft>
                <a:spcPts val="800"/>
              </a:spcAft>
            </a:pPr>
            <a:r>
              <a:rPr lang="en-US">
                <a:latin typeface="Roboto Slab" panose="020B0604020202020204" charset="0"/>
                <a:ea typeface="Roboto Slab" panose="020B0604020202020204" charset="0"/>
                <a:cs typeface="Times New Roman" panose="02020603050405020304" pitchFamily="18" charset="0"/>
              </a:rPr>
              <a:t>Để hiểu học máy một cách đơn giản nhất thì ta sẽ phân tích 2 từ “học” và “máy”.</a:t>
            </a:r>
            <a:endParaRPr lang="en-US">
              <a:latin typeface="Roboto Slab" panose="020B0604020202020204" charset="0"/>
              <a:ea typeface="Roboto Slab" panose="020B0604020202020204" charset="0"/>
              <a:cs typeface="Times New Roman" panose="02020603050405020304" pitchFamily="18" charset="0"/>
            </a:endParaRPr>
          </a:p>
        </p:txBody>
      </p:sp>
      <p:sp>
        <p:nvSpPr>
          <p:cNvPr id="148" name="Google Shape;148;p16"/>
          <p:cNvSpPr txBox="1"/>
          <p:nvPr/>
        </p:nvSpPr>
        <p:spPr>
          <a:xfrm>
            <a:off x="0" y="503350"/>
            <a:ext cx="3471300" cy="381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0">
                <a:solidFill>
                  <a:srgbClr val="18637B"/>
                </a:solidFill>
                <a:latin typeface="Roboto Slab"/>
                <a:ea typeface="Roboto Slab"/>
                <a:cs typeface="Roboto Slab"/>
                <a:sym typeface="Roboto Slab"/>
              </a:rPr>
              <a:t>2</a:t>
            </a:r>
            <a:endParaRPr sz="20000">
              <a:solidFill>
                <a:srgbClr val="18637B"/>
              </a:solidFill>
              <a:latin typeface="Roboto Slab"/>
              <a:ea typeface="Roboto Slab"/>
              <a:cs typeface="Roboto Slab"/>
              <a:sym typeface="Roboto Slab"/>
            </a:endParaRPr>
          </a:p>
        </p:txBody>
      </p:sp>
      <p:sp>
        <p:nvSpPr>
          <p:cNvPr id="149" name="Google Shape;149;p16"/>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192463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2" name="Google Shape;402;p32"/>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latin typeface="Roboto Slab" panose="020B0604020202020204" charset="0"/>
                <a:ea typeface="Roboto Slab" panose="020B0604020202020204" charset="0"/>
              </a:rPr>
              <a:t>8</a:t>
            </a:fld>
            <a:endParaRPr>
              <a:latin typeface="Roboto Slab" panose="020B0604020202020204" charset="0"/>
              <a:ea typeface="Roboto Slab" panose="020B0604020202020204" charset="0"/>
            </a:endParaRPr>
          </a:p>
        </p:txBody>
      </p:sp>
      <p:sp>
        <p:nvSpPr>
          <p:cNvPr id="3" name="Rectangle 2"/>
          <p:cNvSpPr/>
          <p:nvPr/>
        </p:nvSpPr>
        <p:spPr>
          <a:xfrm>
            <a:off x="590764" y="169701"/>
            <a:ext cx="8316930" cy="3589829"/>
          </a:xfrm>
          <a:prstGeom prst="rect">
            <a:avLst/>
          </a:prstGeom>
        </p:spPr>
        <p:txBody>
          <a:bodyPr wrap="square">
            <a:spAutoFit/>
          </a:bodyPr>
          <a:lstStyle/>
          <a:p>
            <a:pPr marR="2540" indent="457200" algn="just">
              <a:lnSpc>
                <a:spcPct val="107000"/>
              </a:lnSpc>
              <a:spcBef>
                <a:spcPts val="445"/>
              </a:spcBef>
              <a:spcAft>
                <a:spcPts val="800"/>
              </a:spcAft>
            </a:pPr>
            <a:r>
              <a:rPr lang="en-US" sz="1800">
                <a:latin typeface="Roboto Slab" panose="020B0604020202020204" charset="0"/>
                <a:ea typeface="Roboto Slab" panose="020B0604020202020204" charset="0"/>
                <a:cs typeface="Times New Roman" panose="02020603050405020304" pitchFamily="18" charset="0"/>
              </a:rPr>
              <a:t>Học tức là quá trình học hỏi tiếp thu kiến thức được truyền từ hai đối tượng, đó là đối tượng truyền đạt kiến thức và đối tượng tiếp thu kiến thức.</a:t>
            </a:r>
          </a:p>
          <a:p>
            <a:pPr marR="2540" algn="just">
              <a:lnSpc>
                <a:spcPct val="107000"/>
              </a:lnSpc>
              <a:spcBef>
                <a:spcPts val="445"/>
              </a:spcBef>
              <a:spcAft>
                <a:spcPts val="800"/>
              </a:spcAft>
              <a:tabLst>
                <a:tab pos="4951095" algn="l"/>
              </a:tabLst>
            </a:pPr>
            <a:r>
              <a:rPr lang="en-US" sz="1800" i="1">
                <a:latin typeface="Roboto Slab" panose="020B0604020202020204" charset="0"/>
                <a:ea typeface="Roboto Slab" panose="020B0604020202020204" charset="0"/>
                <a:cs typeface="Times New Roman" panose="02020603050405020304" pitchFamily="18" charset="0"/>
              </a:rPr>
              <a:t>Ví dụ</a:t>
            </a:r>
            <a:r>
              <a:rPr lang="en-US" sz="1800">
                <a:latin typeface="Roboto Slab" panose="020B0604020202020204" charset="0"/>
                <a:ea typeface="Roboto Slab" panose="020B0604020202020204" charset="0"/>
                <a:cs typeface="Times New Roman" panose="02020603050405020304" pitchFamily="18" charset="0"/>
              </a:rPr>
              <a:t>: thầy giáo – học sinh </a:t>
            </a:r>
          </a:p>
          <a:p>
            <a:pPr marR="2540" algn="just">
              <a:lnSpc>
                <a:spcPct val="107000"/>
              </a:lnSpc>
              <a:spcBef>
                <a:spcPts val="445"/>
              </a:spcBef>
              <a:spcAft>
                <a:spcPts val="800"/>
              </a:spcAft>
            </a:pPr>
            <a:r>
              <a:rPr lang="en-US" sz="1800">
                <a:latin typeface="Roboto Slab" panose="020B0604020202020204" charset="0"/>
                <a:ea typeface="Roboto Slab" panose="020B0604020202020204" charset="0"/>
                <a:cs typeface="Times New Roman" panose="02020603050405020304" pitchFamily="18" charset="0"/>
              </a:rPr>
              <a:t>	Máy tức là máy tính, ở đây trong trường hợp này máy sẽ là đối tượng được tiếp thu kiến thức để sử dụng những kiến thức đó thực hiện những yêu cầu mà đối tượng truyền đạt hoặc đối tượng sử dụng yêu cầu.</a:t>
            </a:r>
          </a:p>
          <a:p>
            <a:pPr marR="2540" algn="just">
              <a:lnSpc>
                <a:spcPct val="107000"/>
              </a:lnSpc>
              <a:spcBef>
                <a:spcPts val="445"/>
              </a:spcBef>
              <a:spcAft>
                <a:spcPts val="800"/>
              </a:spcAft>
            </a:pPr>
            <a:r>
              <a:rPr lang="en-US" sz="1800">
                <a:latin typeface="Roboto Slab" panose="020B0604020202020204" charset="0"/>
                <a:ea typeface="Roboto Slab" panose="020B0604020202020204" charset="0"/>
                <a:cs typeface="Times New Roman" panose="02020603050405020304" pitchFamily="18" charset="0"/>
              </a:rPr>
              <a:t>	Theo một số nghiên cứu về học máy về học máy sử dụng trò chơi kiểm tra, giới thiệu học máy như một lĩnh vực phụ của khoa học máy tính giúp máy tính có khả năng học hỏi </a:t>
            </a:r>
            <a:r>
              <a:rPr lang="en-US" sz="1800" spc="-15">
                <a:latin typeface="Roboto Slab" panose="020B0604020202020204" charset="0"/>
                <a:ea typeface="Roboto Slab" panose="020B0604020202020204" charset="0"/>
                <a:cs typeface="Times New Roman" panose="02020603050405020304" pitchFamily="18" charset="0"/>
              </a:rPr>
              <a:t>mà </a:t>
            </a:r>
            <a:r>
              <a:rPr lang="en-US" sz="1800">
                <a:latin typeface="Roboto Slab" panose="020B0604020202020204" charset="0"/>
                <a:ea typeface="Roboto Slab" panose="020B0604020202020204" charset="0"/>
                <a:cs typeface="Times New Roman" panose="02020603050405020304" pitchFamily="18" charset="0"/>
              </a:rPr>
              <a:t>không cần được lập trình rõ ràng. Học máy có một đặc trưng đó là khái</a:t>
            </a:r>
            <a:r>
              <a:rPr lang="en-US" sz="2000">
                <a:latin typeface="Times New Roman" panose="02020603050405020304" pitchFamily="18" charset="0"/>
                <a:ea typeface="Calibri" panose="020F0502020204030204" pitchFamily="34" charset="0"/>
                <a:cs typeface="Times New Roman" panose="02020603050405020304" pitchFamily="18" charset="0"/>
              </a:rPr>
              <a:t> niệm tự học. </a:t>
            </a:r>
          </a:p>
        </p:txBody>
      </p:sp>
    </p:spTree>
    <p:extLst>
      <p:ext uri="{BB962C8B-B14F-4D97-AF65-F5344CB8AC3E}">
        <p14:creationId xmlns:p14="http://schemas.microsoft.com/office/powerpoint/2010/main" val="1207904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2" name="Google Shape;402;p32"/>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latin typeface="Roboto Slab" panose="020B0604020202020204" charset="0"/>
                <a:ea typeface="Roboto Slab" panose="020B0604020202020204" charset="0"/>
              </a:rPr>
              <a:t>9</a:t>
            </a:fld>
            <a:endParaRPr>
              <a:latin typeface="Roboto Slab" panose="020B0604020202020204" charset="0"/>
              <a:ea typeface="Roboto Slab" panose="020B0604020202020204" charset="0"/>
            </a:endParaRPr>
          </a:p>
        </p:txBody>
      </p:sp>
      <p:sp>
        <p:nvSpPr>
          <p:cNvPr id="3" name="Rectangle 2"/>
          <p:cNvSpPr/>
          <p:nvPr/>
        </p:nvSpPr>
        <p:spPr>
          <a:xfrm>
            <a:off x="298149" y="273191"/>
            <a:ext cx="8280771" cy="4101507"/>
          </a:xfrm>
          <a:prstGeom prst="rect">
            <a:avLst/>
          </a:prstGeom>
        </p:spPr>
        <p:txBody>
          <a:bodyPr wrap="square">
            <a:spAutoFit/>
          </a:bodyPr>
          <a:lstStyle/>
          <a:p>
            <a:pPr marL="228600" indent="228600" algn="just">
              <a:spcBef>
                <a:spcPts val="1110"/>
              </a:spcBef>
            </a:pPr>
            <a:r>
              <a:rPr lang="vi-VN" sz="2000" b="1">
                <a:latin typeface="Roboto Slab" panose="020B0604020202020204" charset="0"/>
                <a:ea typeface="Roboto Slab" panose="020B0604020202020204" charset="0"/>
              </a:rPr>
              <a:t>Khái niệm về </a:t>
            </a:r>
            <a:r>
              <a:rPr lang="vi-VN" sz="2000" b="1">
                <a:latin typeface="Roboto Slab" panose="020B0604020202020204" charset="0"/>
                <a:ea typeface="Roboto Slab" panose="020B0604020202020204" charset="0"/>
              </a:rPr>
              <a:t>học </a:t>
            </a:r>
            <a:r>
              <a:rPr lang="vi-VN" sz="2000" b="1" smtClean="0">
                <a:latin typeface="Roboto Slab" panose="020B0604020202020204" charset="0"/>
                <a:ea typeface="Roboto Slab" panose="020B0604020202020204" charset="0"/>
              </a:rPr>
              <a:t>máy</a:t>
            </a:r>
            <a:endParaRPr lang="en-US" sz="2000" b="1" smtClean="0">
              <a:latin typeface="Roboto Slab" panose="020B0604020202020204" charset="0"/>
              <a:ea typeface="Roboto Slab" panose="020B0604020202020204" charset="0"/>
            </a:endParaRPr>
          </a:p>
          <a:p>
            <a:pPr marL="228600" indent="228600" algn="just">
              <a:spcBef>
                <a:spcPts val="1110"/>
              </a:spcBef>
            </a:pPr>
            <a:endParaRPr lang="en-US" sz="2000" b="1">
              <a:latin typeface="Roboto Slab" panose="020B0604020202020204" charset="0"/>
              <a:ea typeface="Roboto Slab" panose="020B0604020202020204" charset="0"/>
            </a:endParaRPr>
          </a:p>
          <a:p>
            <a:pPr indent="228600" algn="just">
              <a:lnSpc>
                <a:spcPct val="107000"/>
              </a:lnSpc>
              <a:spcAft>
                <a:spcPts val="800"/>
              </a:spcAft>
            </a:pPr>
            <a:r>
              <a:rPr lang="en-US" sz="2000">
                <a:latin typeface="Roboto Slab" panose="020B0604020202020204" charset="0"/>
                <a:ea typeface="Roboto Slab" panose="020B0604020202020204" charset="0"/>
                <a:cs typeface="Times New Roman" panose="02020603050405020304" pitchFamily="18" charset="0"/>
              </a:rPr>
              <a:t>Học máy là một lĩnh vực của trí tuệ nhân tạo liên quan đến việc nghiên cứu và xây dựng các kĩ thuật cho phép các hệ thống "học" tự động từ dữ liệu để giải quyết những vấn đề cụ thể</a:t>
            </a:r>
            <a:r>
              <a:rPr lang="en-US" sz="2000">
                <a:latin typeface="Roboto Slab" panose="020B0604020202020204" charset="0"/>
                <a:ea typeface="Roboto Slab" panose="020B0604020202020204" charset="0"/>
                <a:cs typeface="Times New Roman" panose="02020603050405020304" pitchFamily="18" charset="0"/>
              </a:rPr>
              <a:t>. </a:t>
            </a:r>
            <a:endParaRPr lang="en-US" sz="2000" smtClean="0">
              <a:latin typeface="Roboto Slab" panose="020B0604020202020204" charset="0"/>
              <a:ea typeface="Roboto Slab" panose="020B0604020202020204" charset="0"/>
              <a:cs typeface="Times New Roman" panose="02020603050405020304" pitchFamily="18" charset="0"/>
            </a:endParaRPr>
          </a:p>
          <a:p>
            <a:pPr indent="228600" algn="just">
              <a:lnSpc>
                <a:spcPct val="107000"/>
              </a:lnSpc>
              <a:spcAft>
                <a:spcPts val="800"/>
              </a:spcAft>
            </a:pPr>
            <a:r>
              <a:rPr lang="en-US" sz="2000" smtClean="0">
                <a:latin typeface="Roboto Slab" panose="020B0604020202020204" charset="0"/>
                <a:ea typeface="Roboto Slab" panose="020B0604020202020204" charset="0"/>
                <a:cs typeface="Times New Roman" panose="02020603050405020304" pitchFamily="18" charset="0"/>
              </a:rPr>
              <a:t>Ví </a:t>
            </a:r>
            <a:r>
              <a:rPr lang="en-US" sz="2000">
                <a:latin typeface="Roboto Slab" panose="020B0604020202020204" charset="0"/>
                <a:ea typeface="Roboto Slab" panose="020B0604020202020204" charset="0"/>
                <a:cs typeface="Times New Roman" panose="02020603050405020304" pitchFamily="18" charset="0"/>
              </a:rPr>
              <a:t>dụ như các máy có thể "học" cách phân loại thư điện tử xem có phải thư rác (spam) hay không và tự động xếp thư vào thư mục tương ứng</a:t>
            </a:r>
            <a:r>
              <a:rPr lang="en-US" sz="2000">
                <a:latin typeface="Roboto Slab" panose="020B0604020202020204" charset="0"/>
                <a:ea typeface="Roboto Slab" panose="020B0604020202020204" charset="0"/>
                <a:cs typeface="Times New Roman" panose="02020603050405020304" pitchFamily="18" charset="0"/>
              </a:rPr>
              <a:t>. </a:t>
            </a:r>
            <a:endParaRPr lang="en-US" sz="2000" smtClean="0">
              <a:latin typeface="Roboto Slab" panose="020B0604020202020204" charset="0"/>
              <a:ea typeface="Roboto Slab" panose="020B0604020202020204" charset="0"/>
              <a:cs typeface="Times New Roman" panose="02020603050405020304" pitchFamily="18" charset="0"/>
            </a:endParaRPr>
          </a:p>
          <a:p>
            <a:pPr indent="228600" algn="just">
              <a:lnSpc>
                <a:spcPct val="107000"/>
              </a:lnSpc>
              <a:spcAft>
                <a:spcPts val="800"/>
              </a:spcAft>
            </a:pPr>
            <a:r>
              <a:rPr lang="en-US" sz="2000" smtClean="0">
                <a:latin typeface="Roboto Slab" panose="020B0604020202020204" charset="0"/>
                <a:ea typeface="Roboto Slab" panose="020B0604020202020204" charset="0"/>
                <a:cs typeface="Times New Roman" panose="02020603050405020304" pitchFamily="18" charset="0"/>
              </a:rPr>
              <a:t>Học </a:t>
            </a:r>
            <a:r>
              <a:rPr lang="en-US" sz="2000">
                <a:latin typeface="Roboto Slab" panose="020B0604020202020204" charset="0"/>
                <a:ea typeface="Roboto Slab" panose="020B0604020202020204" charset="0"/>
                <a:cs typeface="Times New Roman" panose="02020603050405020304" pitchFamily="18" charset="0"/>
              </a:rPr>
              <a:t>máy rất gần với suy diễn thống kê (statistical inference) tuy có khác nhau về thuật ngữ</a:t>
            </a:r>
            <a:r>
              <a:rPr lang="en-US" sz="2000">
                <a:latin typeface="Roboto Slab" panose="020B0604020202020204" charset="0"/>
                <a:ea typeface="Roboto Slab" panose="020B0604020202020204" charset="0"/>
                <a:cs typeface="Times New Roman" panose="02020603050405020304" pitchFamily="18" charset="0"/>
              </a:rPr>
              <a:t>. </a:t>
            </a:r>
            <a:endParaRPr lang="en-US" sz="2000" smtClean="0">
              <a:latin typeface="Roboto Slab" panose="020B0604020202020204" charset="0"/>
              <a:ea typeface="Roboto Slab" panose="020B0604020202020204" charset="0"/>
              <a:cs typeface="Times New Roman" panose="02020603050405020304" pitchFamily="18" charset="0"/>
            </a:endParaRPr>
          </a:p>
          <a:p>
            <a:pPr indent="228600" algn="just">
              <a:lnSpc>
                <a:spcPct val="107000"/>
              </a:lnSpc>
              <a:spcAft>
                <a:spcPts val="800"/>
              </a:spcAft>
            </a:pPr>
            <a:r>
              <a:rPr lang="en-US" sz="2000" smtClean="0">
                <a:latin typeface="Roboto Slab" panose="020B0604020202020204" charset="0"/>
                <a:ea typeface="Roboto Slab" panose="020B0604020202020204" charset="0"/>
                <a:cs typeface="Times New Roman" panose="02020603050405020304" pitchFamily="18" charset="0"/>
              </a:rPr>
              <a:t>Là </a:t>
            </a:r>
            <a:r>
              <a:rPr lang="en-US" sz="2000">
                <a:latin typeface="Roboto Slab" panose="020B0604020202020204" charset="0"/>
                <a:ea typeface="Roboto Slab" panose="020B0604020202020204" charset="0"/>
                <a:cs typeface="Times New Roman" panose="02020603050405020304" pitchFamily="18" charset="0"/>
              </a:rPr>
              <a:t>một phần của trí tuệ nhân tạo và trùng với thông kê.</a:t>
            </a:r>
          </a:p>
        </p:txBody>
      </p:sp>
    </p:spTree>
    <p:extLst>
      <p:ext uri="{BB962C8B-B14F-4D97-AF65-F5344CB8AC3E}">
        <p14:creationId xmlns:p14="http://schemas.microsoft.com/office/powerpoint/2010/main" val="1411620198"/>
      </p:ext>
    </p:extLst>
  </p:cSld>
  <p:clrMapOvr>
    <a:masterClrMapping/>
  </p:clrMapOvr>
</p:sld>
</file>

<file path=ppt/theme/theme1.xml><?xml version="1.0" encoding="utf-8"?>
<a:theme xmlns:a="http://schemas.openxmlformats.org/drawingml/2006/main" name="Warw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1340</TotalTime>
  <Words>777</Words>
  <Application>Microsoft Office PowerPoint</Application>
  <PresentationFormat>On-screen Show (16:9)</PresentationFormat>
  <Paragraphs>112</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Cambria Math</vt:lpstr>
      <vt:lpstr>Arial</vt:lpstr>
      <vt:lpstr>Times New Roman</vt:lpstr>
      <vt:lpstr>Roboto Slab</vt:lpstr>
      <vt:lpstr>Nixie One</vt:lpstr>
      <vt:lpstr>Calibri</vt:lpstr>
      <vt:lpstr>Warwick template</vt:lpstr>
      <vt:lpstr>Machine learning Logistic Regression (LR)</vt:lpstr>
      <vt:lpstr>Logictis là gì?</vt:lpstr>
      <vt:lpstr>PowerPoint Presentation</vt:lpstr>
      <vt:lpstr>PowerPoint Presentation</vt:lpstr>
      <vt:lpstr>PowerPoint Presentation</vt:lpstr>
      <vt:lpstr>PowerPoint Presentation</vt:lpstr>
      <vt:lpstr>Ứng dụng học máy trong việc phân tích dữ liệu  </vt:lpstr>
      <vt:lpstr>PowerPoint Presentation</vt:lpstr>
      <vt:lpstr>PowerPoint Presentation</vt:lpstr>
      <vt:lpstr>Phân tích hồi quy logistic bằng Python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và Blockchain</dc:title>
  <cp:lastModifiedBy>Admin</cp:lastModifiedBy>
  <cp:revision>14</cp:revision>
  <dcterms:modified xsi:type="dcterms:W3CDTF">2021-11-27T12:24:56Z</dcterms:modified>
</cp:coreProperties>
</file>