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7" r:id="rId7"/>
    <p:sldId id="291" r:id="rId8"/>
    <p:sldId id="292" r:id="rId9"/>
    <p:sldId id="293" r:id="rId10"/>
    <p:sldId id="294" r:id="rId11"/>
    <p:sldId id="299" r:id="rId12"/>
    <p:sldId id="295" r:id="rId13"/>
    <p:sldId id="300" r:id="rId14"/>
    <p:sldId id="297" r:id="rId15"/>
    <p:sldId id="301" r:id="rId16"/>
    <p:sldId id="302" r:id="rId17"/>
    <p:sldId id="303" r:id="rId18"/>
    <p:sldId id="304" r:id="rId19"/>
    <p:sldId id="305" r:id="rId20"/>
    <p:sldId id="307" r:id="rId21"/>
    <p:sldId id="298" r:id="rId22"/>
    <p:sldId id="306" r:id="rId23"/>
    <p:sldId id="30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B0DFDC-3AE9-4DDC-9978-E4B04CC496EB}">
          <p14:sldIdLst>
            <p14:sldId id="256"/>
            <p14:sldId id="257"/>
            <p14:sldId id="267"/>
            <p14:sldId id="291"/>
            <p14:sldId id="292"/>
            <p14:sldId id="293"/>
            <p14:sldId id="294"/>
            <p14:sldId id="299"/>
            <p14:sldId id="295"/>
            <p14:sldId id="300"/>
            <p14:sldId id="297"/>
            <p14:sldId id="301"/>
            <p14:sldId id="302"/>
            <p14:sldId id="303"/>
            <p14:sldId id="304"/>
            <p14:sldId id="305"/>
            <p14:sldId id="307"/>
            <p14:sldId id="298"/>
            <p14:sldId id="306"/>
            <p14:sldId id="30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55389-208D-48B5-9807-7C687CE8032F}" v="18" dt="2021-08-06T06:58:37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 Dang" userId="S::duydang@fortna.com::8422e879-caa9-4fc6-b48c-d3f777da89d1" providerId="AD" clId="Web-{B3355389-208D-48B5-9807-7C687CE8032F}"/>
    <pc:docChg chg="modSld">
      <pc:chgData name="Duy Dang" userId="S::duydang@fortna.com::8422e879-caa9-4fc6-b48c-d3f777da89d1" providerId="AD" clId="Web-{B3355389-208D-48B5-9807-7C687CE8032F}" dt="2021-08-06T06:58:37.371" v="13"/>
      <pc:docMkLst>
        <pc:docMk/>
      </pc:docMkLst>
      <pc:sldChg chg="addSp delSp modSp">
        <pc:chgData name="Duy Dang" userId="S::duydang@fortna.com::8422e879-caa9-4fc6-b48c-d3f777da89d1" providerId="AD" clId="Web-{B3355389-208D-48B5-9807-7C687CE8032F}" dt="2021-08-06T06:58:37.371" v="13"/>
        <pc:sldMkLst>
          <pc:docMk/>
          <pc:sldMk cId="2388798929" sldId="256"/>
        </pc:sldMkLst>
        <pc:spChg chg="add del mod">
          <ac:chgData name="Duy Dang" userId="S::duydang@fortna.com::8422e879-caa9-4fc6-b48c-d3f777da89d1" providerId="AD" clId="Web-{B3355389-208D-48B5-9807-7C687CE8032F}" dt="2021-08-06T06:58:37.371" v="13"/>
          <ac:spMkLst>
            <pc:docMk/>
            <pc:sldMk cId="2388798929" sldId="256"/>
            <ac:spMk id="2" creationId="{256DC2E2-52A8-49C2-825C-63EE3E0382F6}"/>
          </ac:spMkLst>
        </pc:spChg>
        <pc:spChg chg="add del mod">
          <ac:chgData name="Duy Dang" userId="S::duydang@fortna.com::8422e879-caa9-4fc6-b48c-d3f777da89d1" providerId="AD" clId="Web-{B3355389-208D-48B5-9807-7C687CE8032F}" dt="2021-08-06T06:58:33.855" v="12"/>
          <ac:spMkLst>
            <pc:docMk/>
            <pc:sldMk cId="2388798929" sldId="256"/>
            <ac:spMk id="3" creationId="{FBF88F4F-EC65-4E62-8DC4-D231F84D6DB9}"/>
          </ac:spMkLst>
        </pc:spChg>
        <pc:spChg chg="add del">
          <ac:chgData name="Duy Dang" userId="S::duydang@fortna.com::8422e879-caa9-4fc6-b48c-d3f777da89d1" providerId="AD" clId="Web-{B3355389-208D-48B5-9807-7C687CE8032F}" dt="2021-08-06T06:58:29.402" v="9"/>
          <ac:spMkLst>
            <pc:docMk/>
            <pc:sldMk cId="2388798929" sldId="256"/>
            <ac:spMk id="4" creationId="{4C85D0EB-62EC-4A26-804C-4A2A51CB1B67}"/>
          </ac:spMkLst>
        </pc:spChg>
        <pc:spChg chg="mod">
          <ac:chgData name="Duy Dang" userId="S::duydang@fortna.com::8422e879-caa9-4fc6-b48c-d3f777da89d1" providerId="AD" clId="Web-{B3355389-208D-48B5-9807-7C687CE8032F}" dt="2021-08-06T06:58:03.199" v="3" actId="20577"/>
          <ac:spMkLst>
            <pc:docMk/>
            <pc:sldMk cId="2388798929" sldId="256"/>
            <ac:spMk id="8" creationId="{21765F4F-0A32-4C2B-83D5-2BEC34FDA8D2}"/>
          </ac:spMkLst>
        </pc:spChg>
        <pc:spChg chg="mod">
          <ac:chgData name="Duy Dang" userId="S::duydang@fortna.com::8422e879-caa9-4fc6-b48c-d3f777da89d1" providerId="AD" clId="Web-{B3355389-208D-48B5-9807-7C687CE8032F}" dt="2021-08-06T06:58:13.121" v="4" actId="20577"/>
          <ac:spMkLst>
            <pc:docMk/>
            <pc:sldMk cId="2388798929" sldId="256"/>
            <ac:spMk id="16" creationId="{F8389FB3-7990-40AD-A894-44FFF3A76571}"/>
          </ac:spMkLst>
        </pc:spChg>
        <pc:spChg chg="del">
          <ac:chgData name="Duy Dang" userId="S::duydang@fortna.com::8422e879-caa9-4fc6-b48c-d3f777da89d1" providerId="AD" clId="Web-{B3355389-208D-48B5-9807-7C687CE8032F}" dt="2021-08-06T06:58:14.683" v="5"/>
          <ac:spMkLst>
            <pc:docMk/>
            <pc:sldMk cId="2388798929" sldId="256"/>
            <ac:spMk id="18" creationId="{FD860A97-213C-4B80-AE25-A1B7312C66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0C1E3-3ECF-4E85-AAD9-19DEE70DABB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6FFB8-D3F3-4BA4-92B5-9E94B105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6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119872" y="0"/>
            <a:ext cx="4101126" cy="688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A picture containing sitting, dark, umbrella, building&#10;&#10;Description automatically generated">
            <a:extLst>
              <a:ext uri="{FF2B5EF4-FFF2-40B4-BE49-F238E27FC236}">
                <a16:creationId xmlns:a16="http://schemas.microsoft.com/office/drawing/2014/main" id="{AE36F999-1C17-4DCB-A5DA-EB03680C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202" y="29133"/>
            <a:ext cx="170688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623077-F653-B947-8A13-7F694BE9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8" y="268380"/>
            <a:ext cx="2534766" cy="82218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282AF4D-992A-B943-915F-F338F37517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626" y="4354276"/>
            <a:ext cx="7319705" cy="473094"/>
          </a:xfrm>
        </p:spPr>
        <p:txBody>
          <a:bodyPr anchor="b" anchorCtr="0"/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of presentation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8A9C123D-F056-A844-AA0A-D7529AD8CF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27" y="4857240"/>
            <a:ext cx="7319704" cy="477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2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3B714DB-8FC6-4AB1-96B1-3888C22F17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6448" y="6464808"/>
            <a:ext cx="4030466" cy="268716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9B0A2-0DA8-4AE6-A7C6-D9C5572647B4}"/>
              </a:ext>
            </a:extLst>
          </p:cNvPr>
          <p:cNvSpPr txBox="1"/>
          <p:nvPr/>
        </p:nvSpPr>
        <p:spPr>
          <a:xfrm>
            <a:off x="8129231" y="268380"/>
            <a:ext cx="408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baseline="0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The Distribution Experts™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AEB66A1-A3B4-473F-B00C-18DDEC403E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3238" y="5476875"/>
            <a:ext cx="1679575" cy="11128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1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Logo</a:t>
            </a:r>
          </a:p>
        </p:txBody>
      </p:sp>
      <p:pic>
        <p:nvPicPr>
          <p:cNvPr id="13" name="Picture 12" descr="A picture containing person, holding, water, young&#10;&#10;Description automatically generated">
            <a:extLst>
              <a:ext uri="{FF2B5EF4-FFF2-40B4-BE49-F238E27FC236}">
                <a16:creationId xmlns:a16="http://schemas.microsoft.com/office/drawing/2014/main" id="{F7B45680-F9CE-437F-BE87-A258C6C67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2" y="817184"/>
            <a:ext cx="4096512" cy="1951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7723F4-8317-454C-93A2-1433B6ABD53C}"/>
              </a:ext>
            </a:extLst>
          </p:cNvPr>
          <p:cNvSpPr txBox="1"/>
          <p:nvPr/>
        </p:nvSpPr>
        <p:spPr>
          <a:xfrm>
            <a:off x="8391409" y="3009439"/>
            <a:ext cx="369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Unmatched Expertise</a:t>
            </a: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Data-driven Design</a:t>
            </a: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Intelligent Software</a:t>
            </a:r>
          </a:p>
          <a:p>
            <a:pPr algn="l">
              <a:spcBef>
                <a:spcPts val="1200"/>
              </a:spcBef>
            </a:pPr>
            <a:r>
              <a:rPr lang="en-US" sz="2400" b="1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Best-fit Solutions</a:t>
            </a:r>
          </a:p>
        </p:txBody>
      </p:sp>
    </p:spTree>
    <p:extLst>
      <p:ext uri="{BB962C8B-B14F-4D97-AF65-F5344CB8AC3E}">
        <p14:creationId xmlns:p14="http://schemas.microsoft.com/office/powerpoint/2010/main" val="40926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04CF382-74EC-2C4B-90D5-508EE7C7A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C1552-6F24-0144-AF04-C22B8BF4158C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8E09E-E024-47F2-87F3-D58E771748F2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DF1DA2-A256-445E-B1EA-FADF9873C8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2912" y="1495800"/>
            <a:ext cx="5597123" cy="4323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 to support the chart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7299CEA-8291-A941-9429-A11FB18A2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910" y="801403"/>
            <a:ext cx="1065276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4239B-48EA-BB49-9EB1-80CC730E2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F4DFF5B-176B-FE41-A1CA-3F295212A8E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981409" y="1499616"/>
            <a:ext cx="4484261" cy="4323919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EDB03-57A9-7748-9961-616FA767D297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3CD5B-E3AA-4263-8DDE-4641D39E4C0C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2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F2872E-E1FA-40C8-A2C9-CAB278246F29}"/>
              </a:ext>
            </a:extLst>
          </p:cNvPr>
          <p:cNvSpPr/>
          <p:nvPr/>
        </p:nvSpPr>
        <p:spPr bwMode="auto">
          <a:xfrm>
            <a:off x="8790432" y="0"/>
            <a:ext cx="3401568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ABCCD-262C-4E7E-8433-9034087AAD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432" y="0"/>
            <a:ext cx="3401568" cy="6858000"/>
          </a:xfrm>
          <a:prstGeom prst="rect">
            <a:avLst/>
          </a:prstGeom>
          <a:noFill/>
        </p:spPr>
        <p:txBody>
          <a:bodyPr tIns="1508760"/>
          <a:lstStyle>
            <a:lvl1pPr marL="457200" indent="-230188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25000"/>
              <a:buFont typeface="Wingdings" panose="05000000000000000000" pitchFamily="2" charset="2"/>
              <a:buChar char="§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8975" indent="-227013">
              <a:spcBef>
                <a:spcPts val="3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-227013">
              <a:spcBef>
                <a:spcPts val="300"/>
              </a:spcBef>
              <a:buClr>
                <a:schemeClr val="bg2"/>
              </a:buClr>
              <a:buSzPct val="100000"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39825" indent="-225425">
              <a:spcBef>
                <a:spcPts val="3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  <a:defRPr sz="105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6363" indent="-228600">
              <a:buClr>
                <a:schemeClr val="bg2"/>
              </a:buClr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7299CEA-8291-A941-9429-A11FB18A2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911" y="801403"/>
            <a:ext cx="7977521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4239B-48EA-BB49-9EB1-80CC730E2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1" y="228600"/>
            <a:ext cx="79624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1E70FF-0B8B-4621-B2FF-451A86D2BE7D}"/>
              </a:ext>
            </a:extLst>
          </p:cNvPr>
          <p:cNvSpPr txBox="1">
            <a:spLocks/>
          </p:cNvSpPr>
          <p:nvPr/>
        </p:nvSpPr>
        <p:spPr>
          <a:xfrm>
            <a:off x="807082" y="6531169"/>
            <a:ext cx="4161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Fortna All Rights Reserved. 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53B37-9FD6-4290-883B-2AA3E976DD4A}"/>
              </a:ext>
            </a:extLst>
          </p:cNvPr>
          <p:cNvSpPr txBox="1"/>
          <p:nvPr/>
        </p:nvSpPr>
        <p:spPr>
          <a:xfrm>
            <a:off x="0" y="6590621"/>
            <a:ext cx="54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5C497B-24E3-49ED-B3BA-A5DF34C4F280}" type="slidenum">
              <a:rPr lang="en-US" sz="1000" baseline="0" smtClean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baseline="0" dirty="0" err="1">
              <a:solidFill>
                <a:schemeClr val="accent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E79AA-FE87-FA44-B072-4B7587E0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48" y="6291072"/>
            <a:ext cx="1804193" cy="585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907F3-2A76-49D1-B410-2AFEAD5F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3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7D6406-A249-1C48-9F30-11E3D5CA25A2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99597-3EAA-4025-80EC-790532EE6A69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/Thank You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CC84B-F23B-BF41-864F-669690E19171}"/>
              </a:ext>
            </a:extLst>
          </p:cNvPr>
          <p:cNvSpPr txBox="1"/>
          <p:nvPr/>
        </p:nvSpPr>
        <p:spPr>
          <a:xfrm>
            <a:off x="0" y="2449585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endParaRPr lang="en-US" sz="2800" b="0" i="0" dirty="0">
              <a:solidFill>
                <a:schemeClr val="bg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i="0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Questions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8754C-3D37-F240-AF21-15E8168E3C51}"/>
              </a:ext>
            </a:extLst>
          </p:cNvPr>
          <p:cNvCxnSpPr>
            <a:cxnSpLocks/>
          </p:cNvCxnSpPr>
          <p:nvPr/>
        </p:nvCxnSpPr>
        <p:spPr bwMode="auto">
          <a:xfrm>
            <a:off x="4182611" y="3151087"/>
            <a:ext cx="38267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2A0C7D7-09C1-4621-B482-AA6DE7A0E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48" y="6291072"/>
            <a:ext cx="1804191" cy="5852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39232-03AD-4A48-A91E-94300C91294B}"/>
              </a:ext>
            </a:extLst>
          </p:cNvPr>
          <p:cNvCxnSpPr>
            <a:cxnSpLocks/>
          </p:cNvCxnSpPr>
          <p:nvPr/>
        </p:nvCxnSpPr>
        <p:spPr bwMode="auto">
          <a:xfrm>
            <a:off x="4182611" y="3151087"/>
            <a:ext cx="38267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048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E4D2B-69F3-E445-ACB8-F48D68CA04DF}"/>
              </a:ext>
            </a:extLst>
          </p:cNvPr>
          <p:cNvSpPr/>
          <p:nvPr/>
        </p:nvSpPr>
        <p:spPr bwMode="auto">
          <a:xfrm>
            <a:off x="0" y="6978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0D0CE-1CDE-C246-8291-2998BFDB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53" y="2768342"/>
            <a:ext cx="3971958" cy="1288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D2F71E-F234-44D1-B3AD-4D8573A1C6A3}"/>
              </a:ext>
            </a:extLst>
          </p:cNvPr>
          <p:cNvSpPr/>
          <p:nvPr/>
        </p:nvSpPr>
        <p:spPr bwMode="auto">
          <a:xfrm>
            <a:off x="0" y="6978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E0023-C5F8-472A-882D-8B46E727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53" y="2768342"/>
            <a:ext cx="3971958" cy="12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75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D76A25-5E82-4EB4-BD50-EFFF09B76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339FE1-1069-0243-A40B-BB89EBBED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04CF382-74EC-2C4B-90D5-508EE7C7A58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37976-02C2-DD47-904C-A243505CBA0B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84DE7-39B5-4A95-BE7A-2FA698F65DAB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42BC3A-1759-4E82-A1F2-3A02BFAA0A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910" y="1431638"/>
            <a:ext cx="3251200" cy="251931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Presenter Photo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561B198-E539-43F3-B0FB-3044FA18AB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65" y="1431637"/>
            <a:ext cx="3251200" cy="2519317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Presenter Photo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4FC6FEC-9267-4F5D-ACF2-D1BBE53D6E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17420" y="1431636"/>
            <a:ext cx="3251200" cy="2519317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Presenter Photo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E355972-8461-4BD3-AF57-C8EE9FF74C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532479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B6BBD7-793A-4DA7-846B-D99B1C5AC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954920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120325-E9D6-4531-852B-0E98312832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4110038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6BBFDB81-D507-4FF2-830A-579BE23FB9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5165" y="4532479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5B9A4C32-E422-4556-9663-794DF497CB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5165" y="4954920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11C97F-9412-4DC2-B183-D531BF681E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15165" y="4110038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3BEF444-3DD1-43CB-97A4-8169ABAE27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17530" y="4532479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10A95ED-8E7A-413C-A79B-232BFF0BD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17530" y="4954920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5A06F7E-6C39-4BFE-A64E-61A1927BF5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7530" y="4110038"/>
            <a:ext cx="3251200" cy="3591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1374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h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119872" y="0"/>
            <a:ext cx="4101126" cy="688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623077-F653-B947-8A13-7F694BE9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8" y="268380"/>
            <a:ext cx="2534766" cy="82218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282AF4D-992A-B943-915F-F338F37517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626" y="4354276"/>
            <a:ext cx="7319705" cy="473094"/>
          </a:xfrm>
        </p:spPr>
        <p:txBody>
          <a:bodyPr anchor="b" anchorCtr="0"/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of presentation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8A9C123D-F056-A844-AA0A-D7529AD8CF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27" y="4857240"/>
            <a:ext cx="7319704" cy="477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2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AEB66A1-A3B4-473F-B00C-18DDEC403E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3238" y="5476875"/>
            <a:ext cx="1679575" cy="11128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1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Logo</a:t>
            </a:r>
          </a:p>
        </p:txBody>
      </p:sp>
      <p:pic>
        <p:nvPicPr>
          <p:cNvPr id="13" name="Picture 12" descr="A picture containing sitting, dark, umbrella, building&#10;&#10;Description automatically generated">
            <a:extLst>
              <a:ext uri="{FF2B5EF4-FFF2-40B4-BE49-F238E27FC236}">
                <a16:creationId xmlns:a16="http://schemas.microsoft.com/office/drawing/2014/main" id="{D7133CF5-F4EF-45CB-B9C8-FC69614A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202" y="29133"/>
            <a:ext cx="17068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7723F4-8317-454C-93A2-1433B6ABD53C}"/>
              </a:ext>
            </a:extLst>
          </p:cNvPr>
          <p:cNvSpPr txBox="1"/>
          <p:nvPr/>
        </p:nvSpPr>
        <p:spPr>
          <a:xfrm>
            <a:off x="8391409" y="3009439"/>
            <a:ext cx="369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Unmatched Expertise</a:t>
            </a: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Data-driven Design</a:t>
            </a: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Intelligent Software</a:t>
            </a:r>
          </a:p>
          <a:p>
            <a:pPr algn="l">
              <a:spcBef>
                <a:spcPts val="1200"/>
              </a:spcBef>
            </a:pPr>
            <a:r>
              <a:rPr lang="en-US" sz="2400" b="1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Best-fit Solutions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1C9DC4-EF23-4B28-91EC-6352F58557C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29587" y="817563"/>
            <a:ext cx="4096512" cy="1951037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3B714DB-8FC6-4AB1-96B1-3888C22F17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6448" y="6464808"/>
            <a:ext cx="4030466" cy="268716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9B0A2-0DA8-4AE6-A7C6-D9C5572647B4}"/>
              </a:ext>
            </a:extLst>
          </p:cNvPr>
          <p:cNvSpPr txBox="1"/>
          <p:nvPr/>
        </p:nvSpPr>
        <p:spPr>
          <a:xfrm>
            <a:off x="8129231" y="268380"/>
            <a:ext cx="408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baseline="0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The Distribution Experts™</a:t>
            </a:r>
          </a:p>
        </p:txBody>
      </p:sp>
    </p:spTree>
    <p:extLst>
      <p:ext uri="{BB962C8B-B14F-4D97-AF65-F5344CB8AC3E}">
        <p14:creationId xmlns:p14="http://schemas.microsoft.com/office/powerpoint/2010/main" val="17671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No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123830" y="0"/>
            <a:ext cx="4101126" cy="688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210802" y="0"/>
            <a:ext cx="0" cy="63246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210802" y="0"/>
            <a:ext cx="0" cy="63246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210802" y="0"/>
            <a:ext cx="0" cy="63246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0FA92C-1613-4B19-A80E-AFA8AADA516A}"/>
              </a:ext>
            </a:extLst>
          </p:cNvPr>
          <p:cNvCxnSpPr/>
          <p:nvPr/>
        </p:nvCxnSpPr>
        <p:spPr>
          <a:xfrm>
            <a:off x="12210802" y="0"/>
            <a:ext cx="0" cy="68580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4E4BC06-A614-5E4E-A56B-13004CFA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8" y="268380"/>
            <a:ext cx="2534766" cy="82218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EC5FC97-904E-874B-9972-1E366A475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626" y="4354276"/>
            <a:ext cx="7319705" cy="473094"/>
          </a:xfrm>
        </p:spPr>
        <p:txBody>
          <a:bodyPr anchor="b" anchorCtr="0"/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of presentation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29DC69EA-FE97-5249-8948-F2242EAD6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27" y="4857240"/>
            <a:ext cx="7319704" cy="477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sz="2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6B662-6586-4D83-B8AF-5F6D3417C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3238" y="5476875"/>
            <a:ext cx="1679575" cy="1112838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Logo</a:t>
            </a:r>
          </a:p>
        </p:txBody>
      </p:sp>
      <p:pic>
        <p:nvPicPr>
          <p:cNvPr id="19" name="Picture 18" descr="A picture containing sitting, dark, umbrella, building&#10;&#10;Description automatically generated">
            <a:extLst>
              <a:ext uri="{FF2B5EF4-FFF2-40B4-BE49-F238E27FC236}">
                <a16:creationId xmlns:a16="http://schemas.microsoft.com/office/drawing/2014/main" id="{DB209717-455D-4EC6-B438-8AB1AEBD9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202" y="29133"/>
            <a:ext cx="1706880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D625-1302-4CC5-8C51-9B3F8A72EE76}"/>
              </a:ext>
            </a:extLst>
          </p:cNvPr>
          <p:cNvSpPr txBox="1"/>
          <p:nvPr/>
        </p:nvSpPr>
        <p:spPr>
          <a:xfrm>
            <a:off x="8129231" y="268380"/>
            <a:ext cx="408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baseline="0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The Distribution Experts™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A8E47-5822-4B2B-97B8-BFE54D465AA0}"/>
              </a:ext>
            </a:extLst>
          </p:cNvPr>
          <p:cNvSpPr txBox="1"/>
          <p:nvPr/>
        </p:nvSpPr>
        <p:spPr>
          <a:xfrm>
            <a:off x="8394192" y="2446061"/>
            <a:ext cx="369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Unmatched Expertise</a:t>
            </a: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Data-driven Design</a:t>
            </a: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Intelligent Software</a:t>
            </a:r>
          </a:p>
          <a:p>
            <a:pPr algn="l">
              <a:spcBef>
                <a:spcPts val="1200"/>
              </a:spcBef>
            </a:pPr>
            <a:r>
              <a:rPr lang="en-US" sz="2400" b="1" dirty="0">
                <a:solidFill>
                  <a:schemeClr val="bg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Best-fit Solutions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156220" y="6464808"/>
            <a:ext cx="4030466" cy="268716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6272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Lead-In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A9D01-A934-6547-9C1B-69FAAF0E8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7299CEA-8291-A941-9429-A11FB18A2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910" y="801403"/>
            <a:ext cx="1065276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4239B-48EA-BB49-9EB1-80CC730E2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F4C44-49A6-454B-BEDA-8A85E336F1E6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45AF8-ADA6-45BD-B07F-016882A8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F99C73-EB96-4B83-AD01-AD2E7AF00AEA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1196E7-F30D-46CE-8D68-9A4AEAFD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548678-4F34-433A-9475-5D4DDC7EB307}"/>
              </a:ext>
            </a:extLst>
          </p:cNvPr>
          <p:cNvSpPr txBox="1">
            <a:spLocks/>
          </p:cNvSpPr>
          <p:nvPr/>
        </p:nvSpPr>
        <p:spPr>
          <a:xfrm>
            <a:off x="807082" y="6531169"/>
            <a:ext cx="4161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Fortna All Rights Reserved.  Confidential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126D97-FD40-4B88-96DE-B168CB28E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75" y="6288374"/>
            <a:ext cx="1811164" cy="587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C79CA3-D1BA-4A88-8EC8-D43088B15157}"/>
              </a:ext>
            </a:extLst>
          </p:cNvPr>
          <p:cNvSpPr txBox="1"/>
          <p:nvPr/>
        </p:nvSpPr>
        <p:spPr>
          <a:xfrm>
            <a:off x="0" y="6590621"/>
            <a:ext cx="54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5C497B-24E3-49ED-B3BA-A5DF34C4F280}" type="slidenum">
              <a:rPr lang="en-US" sz="1000" baseline="0" smtClean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baseline="0" dirty="0" err="1">
              <a:solidFill>
                <a:schemeClr val="accent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8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0DD4A-EDFF-8641-A597-D5EAED95C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740025"/>
            <a:ext cx="4248150" cy="137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4AF13-18D6-46D6-8EE2-16D4805A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740025"/>
            <a:ext cx="424815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5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39FE1-1069-0243-A40B-BB89EBBED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04CF382-74EC-2C4B-90D5-508EE7C7A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37976-02C2-DD47-904C-A243505CBA0B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76A25-5E82-4EB4-BD50-EFFF09B76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E84DE7-39B5-4A95-BE7A-2FA698F65DAB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C5AEA-927D-4896-9455-7624EB17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F879C-C4BA-4026-BE6C-7C0E6D946B36}"/>
              </a:ext>
            </a:extLst>
          </p:cNvPr>
          <p:cNvSpPr txBox="1">
            <a:spLocks/>
          </p:cNvSpPr>
          <p:nvPr/>
        </p:nvSpPr>
        <p:spPr>
          <a:xfrm>
            <a:off x="807082" y="6531169"/>
            <a:ext cx="4161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Fortna All Rights Reserved. 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FD3C8E-2F54-4C8C-9ED6-5184992C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75" y="6288374"/>
            <a:ext cx="1811164" cy="587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C59061-9EB4-404C-9FCF-A08C9D870B18}"/>
              </a:ext>
            </a:extLst>
          </p:cNvPr>
          <p:cNvSpPr txBox="1"/>
          <p:nvPr/>
        </p:nvSpPr>
        <p:spPr>
          <a:xfrm>
            <a:off x="0" y="6590621"/>
            <a:ext cx="54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5C497B-24E3-49ED-B3BA-A5DF34C4F280}" type="slidenum">
              <a:rPr lang="en-US" sz="1000" baseline="0" smtClean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baseline="0" dirty="0" err="1">
              <a:solidFill>
                <a:schemeClr val="accent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FAE7B-CDE1-E84D-B3A8-A982A2098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4AF8A1-77A6-544B-AA41-7961EB988214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206B0-D9EC-424D-8E1D-F767FE7DB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2C7C81-CC8D-4A2C-B7BA-4F3182E23D35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0DED7-459F-4F02-8605-F50D109C7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737B6F-6594-4D30-BB6F-68537FDC5A2D}"/>
              </a:ext>
            </a:extLst>
          </p:cNvPr>
          <p:cNvSpPr txBox="1">
            <a:spLocks/>
          </p:cNvSpPr>
          <p:nvPr/>
        </p:nvSpPr>
        <p:spPr>
          <a:xfrm>
            <a:off x="807082" y="6531169"/>
            <a:ext cx="4161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Fortna All Rights Reserved. 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1658C-BF1C-4A6E-96D9-E071DB9EF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75" y="6288374"/>
            <a:ext cx="1811164" cy="587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BC918-5CF0-4C23-9431-7831F8630324}"/>
              </a:ext>
            </a:extLst>
          </p:cNvPr>
          <p:cNvSpPr txBox="1"/>
          <p:nvPr/>
        </p:nvSpPr>
        <p:spPr>
          <a:xfrm>
            <a:off x="0" y="6590621"/>
            <a:ext cx="54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5C497B-24E3-49ED-B3BA-A5DF34C4F280}" type="slidenum">
              <a:rPr lang="en-US" sz="1000" baseline="0" smtClean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baseline="0" dirty="0" err="1">
              <a:solidFill>
                <a:schemeClr val="accent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26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5E3-B824-46B4-A9F1-B7575B6C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9A16B-5601-4852-AD83-415F0A804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B4A5-AF5D-44F4-AD29-78F89DD2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B8A3-DC35-4CF2-B382-C49FD6CEC32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AB09-D91E-4B23-A4B1-33BEE358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6120-A8FB-4D22-A86E-C6C4B2EA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50EA-A87C-481E-A5B6-9F38183F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Transi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2177846" y="0"/>
            <a:ext cx="0" cy="63246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77846" y="0"/>
            <a:ext cx="0" cy="63246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77846" y="0"/>
            <a:ext cx="0" cy="63246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0FA92C-1613-4B19-A80E-AFA8AADA516A}"/>
              </a:ext>
            </a:extLst>
          </p:cNvPr>
          <p:cNvCxnSpPr/>
          <p:nvPr/>
        </p:nvCxnSpPr>
        <p:spPr>
          <a:xfrm>
            <a:off x="12177846" y="0"/>
            <a:ext cx="0" cy="6858000"/>
          </a:xfrm>
          <a:prstGeom prst="line">
            <a:avLst/>
          </a:prstGeom>
          <a:ln w="31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1E9D6E-97F5-48D4-A759-98CD5123E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3" y="3162300"/>
            <a:ext cx="12159671" cy="473094"/>
          </a:xfrm>
        </p:spPr>
        <p:txBody>
          <a:bodyPr/>
          <a:lstStyle>
            <a:lvl1pPr algn="ctr"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877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7117D6-7461-48F3-B10D-FD47B6A6BF8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2912" y="1208016"/>
            <a:ext cx="10655480" cy="464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87240-8C42-3A45-B6C5-3CBCD61C9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014239B-48EA-BB49-9EB1-80CC730E275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FCA55-391C-7B40-ABE5-B51182874BE1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DFF35-20BA-4F37-9C84-0B052098F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5"/>
          <a:stretch/>
        </p:blipFill>
        <p:spPr>
          <a:xfrm rot="10800000">
            <a:off x="-1" y="4552993"/>
            <a:ext cx="12481533" cy="23050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E0C003-7910-49E3-B598-05629AE1D01A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93AC0B-EC06-45F6-A5BD-8FD1B9505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A12E126-5421-4E7F-9835-1A01069C38F3}"/>
              </a:ext>
            </a:extLst>
          </p:cNvPr>
          <p:cNvSpPr txBox="1">
            <a:spLocks/>
          </p:cNvSpPr>
          <p:nvPr/>
        </p:nvSpPr>
        <p:spPr>
          <a:xfrm>
            <a:off x="807082" y="6531169"/>
            <a:ext cx="4161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Fortna All Rights Reserved.  Confidential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4B9033-E3CF-4D54-85DD-9D764EDC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75" y="6288374"/>
            <a:ext cx="1811164" cy="5874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113D7E-EDAC-4F49-A4DF-CEB438BAD473}"/>
              </a:ext>
            </a:extLst>
          </p:cNvPr>
          <p:cNvSpPr txBox="1"/>
          <p:nvPr/>
        </p:nvSpPr>
        <p:spPr>
          <a:xfrm>
            <a:off x="0" y="6590621"/>
            <a:ext cx="54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5C497B-24E3-49ED-B3BA-A5DF34C4F280}" type="slidenum">
              <a:rPr lang="en-US" sz="1000" baseline="0" smtClean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baseline="0" dirty="0" err="1">
              <a:solidFill>
                <a:schemeClr val="accent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5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2910" y="801403"/>
            <a:ext cx="1065276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12912" y="1495800"/>
            <a:ext cx="10655480" cy="46763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777A7B8-108E-3641-BB8B-66934E37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A135B-14AA-864F-ADC7-F136375F2B28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1E77-4E17-4BC8-99D2-EF6D44F1E237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CD43581-3677-9740-BDDD-D5039BD3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8DC6B-35A4-2F41-89B4-AF47E8D38073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E0306-6FA3-F74E-B246-5DFCD0D0026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2912" y="1495800"/>
            <a:ext cx="10655480" cy="46763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E4119-829F-4EEE-B17B-AD8B852DCC96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85CDAB-139C-B94F-A84B-1E8C03FF5B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910" y="795443"/>
            <a:ext cx="1065276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553ECD-BCDE-204D-8E04-37DDE3A44B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2910" y="2084764"/>
            <a:ext cx="5194600" cy="40874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0C0C1C-387A-A442-9F60-D119D290F3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6611" y="2084764"/>
            <a:ext cx="5194409" cy="4087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F9637F-2DB9-E64B-B15B-EB24988D2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EE7B4-6A56-374D-9B17-2E1F67596A72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1FA66D-E3EE-7443-84E3-3A2D3B75CA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910" y="1542505"/>
            <a:ext cx="5194409" cy="457200"/>
          </a:xfrm>
          <a:prstGeom prst="rect">
            <a:avLst/>
          </a:prstGeom>
          <a:solidFill>
            <a:srgbClr val="004680"/>
          </a:solidFill>
        </p:spPr>
        <p:txBody>
          <a:bodyPr anchor="ctr" anchorCtr="0"/>
          <a:lstStyle>
            <a:lvl1pPr algn="ctr"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Column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082A08-8B18-1641-BCA2-0156475CC8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6611" y="1542506"/>
            <a:ext cx="5194409" cy="457200"/>
          </a:xfrm>
          <a:prstGeom prst="rect">
            <a:avLst/>
          </a:prstGeom>
          <a:solidFill>
            <a:srgbClr val="004680"/>
          </a:solidFill>
        </p:spPr>
        <p:txBody>
          <a:bodyPr anchor="ctr" anchorCtr="0"/>
          <a:lstStyle>
            <a:lvl1pPr algn="ctr"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Column Heading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183F2-4509-4824-A3A7-6F61BAC4C483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CA32EE8-2A6A-2746-81BE-C1BF6326C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910" y="795443"/>
            <a:ext cx="1065276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A5AA40-A4F2-B345-91A3-B01A245B5C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28600" y="2084764"/>
            <a:ext cx="3767328" cy="4087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8D0A2F-7700-604A-8619-C8CC5AE000A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21603" y="2084764"/>
            <a:ext cx="3767328" cy="4087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EFB0B19-E843-AD4E-806A-62F935FA6C5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14607" y="2084764"/>
            <a:ext cx="3767328" cy="4087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6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00"/>
              </a:spcBef>
              <a:buClrTx/>
              <a:buSzPct val="100000"/>
              <a:buFont typeface="Courier New" pitchFamily="49" charset="0"/>
              <a:buChar char="o"/>
              <a:defRPr sz="18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spcBef>
                <a:spcPts val="300"/>
              </a:spcBef>
              <a:buClrTx/>
              <a:buSzPct val="100000"/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spcBef>
                <a:spcPts val="300"/>
              </a:spcBef>
              <a:buClrTx/>
              <a:buSzPct val="100000"/>
              <a:buFont typeface="Courier New" panose="02070309020205020404" pitchFamily="49" charset="0"/>
              <a:buChar char="o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spcBef>
                <a:spcPts val="300"/>
              </a:spcBef>
              <a:buClrTx/>
              <a:buFont typeface="Arial" pitchFamily="34" charset="0"/>
              <a:buChar char="•"/>
              <a:defRPr sz="1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96884E4-F9E1-9E44-8BC9-F84D3890F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7A616-9F74-6241-8533-D7E956409B9D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0C4F-D583-234D-AF93-39F233008D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410" y="1545336"/>
            <a:ext cx="3767328" cy="457200"/>
          </a:xfrm>
          <a:prstGeom prst="rect">
            <a:avLst/>
          </a:prstGeom>
          <a:solidFill>
            <a:srgbClr val="004680"/>
          </a:solidFill>
        </p:spPr>
        <p:txBody>
          <a:bodyPr anchor="ctr" anchorCtr="0"/>
          <a:lstStyle>
            <a:lvl1pPr marL="0" indent="0" algn="ctr"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Column 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3FE44EA-E563-734F-AB2A-A99AA94C47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2335" y="1545336"/>
            <a:ext cx="3767328" cy="457200"/>
          </a:xfrm>
          <a:prstGeom prst="rect">
            <a:avLst/>
          </a:prstGeom>
          <a:solidFill>
            <a:srgbClr val="004680"/>
          </a:solidFill>
        </p:spPr>
        <p:txBody>
          <a:bodyPr anchor="ctr" anchorCtr="0"/>
          <a:lstStyle>
            <a:lvl1pPr marL="0" indent="0" algn="ctr"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Column Heading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AEFECF1-5D96-4347-BE24-50CBD3F377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4607" y="1545336"/>
            <a:ext cx="3767328" cy="457200"/>
          </a:xfrm>
          <a:prstGeom prst="rect">
            <a:avLst/>
          </a:prstGeom>
          <a:solidFill>
            <a:srgbClr val="004680"/>
          </a:solidFill>
        </p:spPr>
        <p:txBody>
          <a:bodyPr anchor="ctr" anchorCtr="0"/>
          <a:lstStyle>
            <a:lvl1pPr marL="0" indent="0" algn="ctr"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Column Heading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14415-E4BC-4719-9F62-88C95D36E6DB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7299CEA-8291-A941-9429-A11FB18A2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910" y="801403"/>
            <a:ext cx="1065276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lead in statement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4239B-48EA-BB49-9EB1-80CC730E2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252D7-33C5-B148-8131-3D3481749EDC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15A62-1DF8-427C-8A81-D0F43DC4932E}"/>
              </a:ext>
            </a:extLst>
          </p:cNvPr>
          <p:cNvSpPr/>
          <p:nvPr/>
        </p:nvSpPr>
        <p:spPr bwMode="auto">
          <a:xfrm>
            <a:off x="-1" y="0"/>
            <a:ext cx="12192001" cy="83762"/>
          </a:xfrm>
          <a:prstGeom prst="rect">
            <a:avLst/>
          </a:prstGeom>
          <a:solidFill>
            <a:srgbClr val="0046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910" y="228600"/>
            <a:ext cx="10652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37963A-27F4-BA4C-BA71-45FF3E568B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ED47D-AC23-4B76-8755-6A13A151142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" y="136476"/>
            <a:ext cx="642321" cy="636483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807082" y="6531169"/>
            <a:ext cx="4161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Fortna All Rights Reserved.  Confidential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28492-6711-F64A-A462-88022F2B3E0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75" y="6288374"/>
            <a:ext cx="1811164" cy="587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90621"/>
            <a:ext cx="54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5C497B-24E3-49ED-B3BA-A5DF34C4F280}" type="slidenum">
              <a:rPr lang="en-US" sz="1000" baseline="0" smtClean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baseline="0" dirty="0" err="1">
              <a:solidFill>
                <a:schemeClr val="accent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accent1"/>
          </a:solidFill>
          <a:latin typeface="Arial" panose="020B0604020202020204" pitchFamily="34" charset="0"/>
          <a:ea typeface="Tahoma" pitchFamily="34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4C4C4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90000"/>
        <a:defRPr sz="20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84772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lang="en-US" sz="1800" dirty="0" smtClean="0">
          <a:solidFill>
            <a:srgbClr val="4C4C4C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42240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§"/>
        <a:defRPr lang="en-US" sz="1600" dirty="0" smtClean="0">
          <a:solidFill>
            <a:srgbClr val="4C4C4C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87960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§"/>
        <a:defRPr lang="en-US" sz="1400" dirty="0" smtClean="0">
          <a:solidFill>
            <a:srgbClr val="4C4C4C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charset="2"/>
        <a:buChar char="-"/>
        <a:defRPr lang="en-US" sz="1200" dirty="0" smtClean="0">
          <a:solidFill>
            <a:srgbClr val="4C4C4C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charset="2"/>
        <a:buChar char="-"/>
        <a:defRPr sz="1400">
          <a:solidFill>
            <a:srgbClr val="4C4C4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charset="2"/>
        <a:buChar char="-"/>
        <a:defRPr sz="1400">
          <a:solidFill>
            <a:srgbClr val="4C4C4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charset="2"/>
        <a:buChar char="-"/>
        <a:defRPr sz="1400">
          <a:solidFill>
            <a:srgbClr val="4C4C4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charset="2"/>
        <a:buChar char="-"/>
        <a:defRPr sz="1400">
          <a:solidFill>
            <a:srgbClr val="4C4C4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ocs/extensions/mv3/op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ocs/extensions/mv3/manifest/" TargetMode="External"/><Relationship Id="rId7" Type="http://schemas.openxmlformats.org/officeDocument/2006/relationships/hyperlink" Target="https://developer.chrome.com/docs/extensions/mv3/architecture-overview/#options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eloper.chrome.com/docs/extensions/mv3/architecture-overview/#contentScripts" TargetMode="External"/><Relationship Id="rId5" Type="http://schemas.openxmlformats.org/officeDocument/2006/relationships/hyperlink" Target="https://developer.chrome.com/docs/extensions/mv3/architecture-overview/#pages" TargetMode="External"/><Relationship Id="rId4" Type="http://schemas.openxmlformats.org/officeDocument/2006/relationships/hyperlink" Target="https://developer.chrome.com/docs/extensions/mv3/architecture-overview/#background_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765F4F-0A32-4C2B-83D5-2BEC34FD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26" y="4354276"/>
            <a:ext cx="7319705" cy="47309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Introduction of chrome extension development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8389FB3-7990-40AD-A894-44FFF3A76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27" y="4857240"/>
            <a:ext cx="7319704" cy="477115"/>
          </a:xfrm>
        </p:spPr>
        <p:txBody>
          <a:bodyPr lIns="91440" tIns="45720" rIns="91440" bIns="45720" anchor="t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088C3BC-56CE-47F4-B9DD-6401504AD0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6448" y="6464808"/>
            <a:ext cx="4030466" cy="268716"/>
          </a:xfrm>
        </p:spPr>
        <p:txBody>
          <a:bodyPr/>
          <a:lstStyle/>
          <a:p>
            <a:r>
              <a:rPr lang="en-US" dirty="0"/>
              <a:t>17/12/2021</a:t>
            </a:r>
          </a:p>
        </p:txBody>
      </p:sp>
    </p:spTree>
    <p:extLst>
      <p:ext uri="{BB962C8B-B14F-4D97-AF65-F5344CB8AC3E}">
        <p14:creationId xmlns:p14="http://schemas.microsoft.com/office/powerpoint/2010/main" val="238879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D8637-069A-478E-A764-322245DC9ABE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E9D1E-89ED-457E-B7F2-0A59AECE3B08}"/>
              </a:ext>
            </a:extLst>
          </p:cNvPr>
          <p:cNvSpPr txBox="1"/>
          <p:nvPr/>
        </p:nvSpPr>
        <p:spPr>
          <a:xfrm>
            <a:off x="812910" y="1541540"/>
            <a:ext cx="51353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Browser_action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Content_scripts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Icons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9A5C7-F8F4-41CF-9688-8EB9FBF9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84" y="983087"/>
            <a:ext cx="2907480" cy="547867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5DAF7DA-223A-453E-A7FE-44FBD3350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95" y="3558929"/>
            <a:ext cx="1857317" cy="2459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4326D-7B27-4402-9E20-CCF5DC3E1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331" y="833537"/>
            <a:ext cx="2812185" cy="57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Background script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91B4-05DF-46BA-AA4B-57335DC9FAF3}"/>
              </a:ext>
            </a:extLst>
          </p:cNvPr>
          <p:cNvSpPr txBox="1"/>
          <p:nvPr/>
        </p:nvSpPr>
        <p:spPr>
          <a:xfrm>
            <a:off x="683489" y="1630371"/>
            <a:ext cx="7426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background script is the extension's event handler</a:t>
            </a:r>
            <a:r>
              <a:rPr lang="vi-VN" dirty="0"/>
              <a:t>, load extensions</a:t>
            </a:r>
          </a:p>
          <a:p>
            <a:r>
              <a:rPr lang="en-US" dirty="0"/>
              <a:t>It</a:t>
            </a:r>
            <a:r>
              <a:rPr lang="vi-VN" dirty="0"/>
              <a:t> </a:t>
            </a:r>
            <a:r>
              <a:rPr lang="en-US" dirty="0"/>
              <a:t>contains listeners for browser events that are important to</a:t>
            </a:r>
            <a:r>
              <a:rPr lang="vi-VN" dirty="0"/>
              <a:t> </a:t>
            </a:r>
            <a:r>
              <a:rPr lang="en-US" dirty="0"/>
              <a:t>the extension.</a:t>
            </a:r>
            <a:endParaRPr lang="vi-VN" dirty="0"/>
          </a:p>
          <a:p>
            <a:r>
              <a:rPr lang="vi-VN" dirty="0"/>
              <a:t>It receives messages from content script or other extensions..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350B0-3CC9-4EEA-AAF5-0954A514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8" y="3429000"/>
            <a:ext cx="5123362" cy="16032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B6EA5F-85FC-47D3-AE14-B73059DE72DF}"/>
              </a:ext>
            </a:extLst>
          </p:cNvPr>
          <p:cNvSpPr txBox="1"/>
          <p:nvPr/>
        </p:nvSpPr>
        <p:spPr>
          <a:xfrm>
            <a:off x="892318" y="5153738"/>
            <a:ext cx="956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you may have guessed, if the persistent property is false then you are using event pages. Otherwise, you are working with a persistent background page.</a:t>
            </a:r>
          </a:p>
        </p:txBody>
      </p:sp>
    </p:spTree>
    <p:extLst>
      <p:ext uri="{BB962C8B-B14F-4D97-AF65-F5344CB8AC3E}">
        <p14:creationId xmlns:p14="http://schemas.microsoft.com/office/powerpoint/2010/main" val="318230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Content script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91B4-05DF-46BA-AA4B-57335DC9FAF3}"/>
              </a:ext>
            </a:extLst>
          </p:cNvPr>
          <p:cNvSpPr txBox="1"/>
          <p:nvPr/>
        </p:nvSpPr>
        <p:spPr>
          <a:xfrm>
            <a:off x="683490" y="1630371"/>
            <a:ext cx="5098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Used to interact with content loaded</a:t>
            </a:r>
            <a:r>
              <a:rPr lang="vi-VN" dirty="0"/>
              <a:t> </a:t>
            </a:r>
            <a:r>
              <a:rPr lang="en-US" dirty="0"/>
              <a:t>into the browser.</a:t>
            </a:r>
            <a:endParaRPr lang="vi-VN" dirty="0"/>
          </a:p>
          <a:p>
            <a:endParaRPr lang="en-US" dirty="0"/>
          </a:p>
          <a:p>
            <a:r>
              <a:rPr lang="en-US" dirty="0"/>
              <a:t>JavaScript gets injected into pages.</a:t>
            </a:r>
            <a:endParaRPr lang="vi-VN" dirty="0"/>
          </a:p>
          <a:p>
            <a:endParaRPr lang="vi-VN" dirty="0"/>
          </a:p>
          <a:p>
            <a:r>
              <a:rPr lang="en-US" dirty="0"/>
              <a:t>Content scripts read and modify the DOM of web</a:t>
            </a:r>
            <a:r>
              <a:rPr lang="vi-VN" dirty="0"/>
              <a:t> </a:t>
            </a:r>
            <a:r>
              <a:rPr lang="en-US" dirty="0"/>
              <a:t>pages the browser visits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FEF583B-76D6-4742-A572-BD949EA6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83" y="1726211"/>
            <a:ext cx="4746252" cy="3870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A9DED-42D8-4542-AD6B-69722B42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10" y="3993731"/>
            <a:ext cx="4883300" cy="17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User Interface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Browser Action ( popup 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C1416-1AFF-41E1-9AFF-30AA3DBD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290" y="1800657"/>
            <a:ext cx="4781550" cy="292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3B9B5-965D-47B0-A1DF-38441E54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10" y="1800657"/>
            <a:ext cx="494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7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User Interface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Option page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4F131-298B-4591-A828-91021A0FEF46}"/>
              </a:ext>
            </a:extLst>
          </p:cNvPr>
          <p:cNvSpPr txBox="1"/>
          <p:nvPr/>
        </p:nvSpPr>
        <p:spPr>
          <a:xfrm>
            <a:off x="812909" y="2836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BBDD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7BBDDA"/>
                </a:solidFill>
                <a:effectLst/>
                <a:latin typeface="Consolas" panose="020B0609020204030204" pitchFamily="49" charset="0"/>
              </a:rPr>
              <a:t>options_page</a:t>
            </a:r>
            <a:r>
              <a:rPr lang="en-US" b="0" dirty="0">
                <a:solidFill>
                  <a:srgbClr val="7BBDD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87C578"/>
                </a:solidFill>
                <a:effectLst/>
                <a:latin typeface="Consolas" panose="020B0609020204030204" pitchFamily="49" charset="0"/>
              </a:rPr>
              <a:t>"options.html"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3B971-56A5-4291-A618-BE9EAA6BFFAC}"/>
              </a:ext>
            </a:extLst>
          </p:cNvPr>
          <p:cNvSpPr txBox="1"/>
          <p:nvPr/>
        </p:nvSpPr>
        <p:spPr>
          <a:xfrm>
            <a:off x="812909" y="1534404"/>
            <a:ext cx="9328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+mj-lt"/>
              </a:rPr>
              <a:t>Just as extensions allow users to customize the Chrome browser, the </a:t>
            </a:r>
            <a:r>
              <a:rPr lang="en-US" b="0" i="0" dirty="0">
                <a:effectLst/>
                <a:latin typeface="+mj-lt"/>
                <a:hlinkClick r:id="rId3"/>
              </a:rPr>
              <a:t>options page</a:t>
            </a:r>
            <a:r>
              <a:rPr lang="en-US" b="0" i="0" dirty="0">
                <a:solidFill>
                  <a:srgbClr val="3C4043"/>
                </a:solidFill>
                <a:effectLst/>
                <a:latin typeface="+mj-lt"/>
              </a:rPr>
              <a:t> enables customization of the extension. Options can be used to enable features and allow users to choose what functionality is relevant to their needs.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40EC9-3F5A-4124-8829-0FB575B7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04" y="3652041"/>
            <a:ext cx="9191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User Interface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71093" y="7443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Messaging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4CA69-1E53-44F5-80F3-1659D93D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0" y="1172208"/>
            <a:ext cx="7762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7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User Interface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Messaging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9BA56-F13F-498B-9D7E-C1BADC19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0" y="1541540"/>
            <a:ext cx="7858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5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Publish Ext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15FC-76D0-46A9-8453-CD654499C36E}"/>
              </a:ext>
            </a:extLst>
          </p:cNvPr>
          <p:cNvSpPr txBox="1"/>
          <p:nvPr/>
        </p:nvSpPr>
        <p:spPr>
          <a:xfrm>
            <a:off x="683490" y="767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to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57619-43F7-4B0F-AA34-45B930274748}"/>
              </a:ext>
            </a:extLst>
          </p:cNvPr>
          <p:cNvSpPr txBox="1"/>
          <p:nvPr/>
        </p:nvSpPr>
        <p:spPr>
          <a:xfrm>
            <a:off x="812910" y="12181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https://chrome.google.com/webstore/developer/dashboard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4953A-41BD-464B-B5E6-BF94BA76507C}"/>
              </a:ext>
            </a:extLst>
          </p:cNvPr>
          <p:cNvSpPr txBox="1"/>
          <p:nvPr/>
        </p:nvSpPr>
        <p:spPr>
          <a:xfrm>
            <a:off x="812911" y="2248122"/>
            <a:ext cx="3340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Zip your code and prepare required information to upload your extension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356C3-0454-48E6-91AB-E7DF722E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36" y="1541540"/>
            <a:ext cx="7722232" cy="45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Generate?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6C949-AC36-4FFE-9436-8BBFED53448B}"/>
              </a:ext>
            </a:extLst>
          </p:cNvPr>
          <p:cNvSpPr txBox="1"/>
          <p:nvPr/>
        </p:nvSpPr>
        <p:spPr>
          <a:xfrm>
            <a:off x="812910" y="1033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https://github.com/yeoman/generator-chrome-extension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20401-9ACA-43DF-BEA2-E4D8FE0A0E21}"/>
              </a:ext>
            </a:extLst>
          </p:cNvPr>
          <p:cNvSpPr txBox="1"/>
          <p:nvPr/>
        </p:nvSpPr>
        <p:spPr>
          <a:xfrm>
            <a:off x="812910" y="17506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http://extensionizr.com/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30071-53E3-4380-9215-E59DEF4043F0}"/>
              </a:ext>
            </a:extLst>
          </p:cNvPr>
          <p:cNvSpPr txBox="1"/>
          <p:nvPr/>
        </p:nvSpPr>
        <p:spPr>
          <a:xfrm>
            <a:off x="812910" y="2283018"/>
            <a:ext cx="7610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https://github.com/lxieyang/chrome-extension-boilerplate-react</a:t>
            </a:r>
          </a:p>
        </p:txBody>
      </p:sp>
    </p:spTree>
    <p:extLst>
      <p:ext uri="{BB962C8B-B14F-4D97-AF65-F5344CB8AC3E}">
        <p14:creationId xmlns:p14="http://schemas.microsoft.com/office/powerpoint/2010/main" val="64653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Reference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DCBED-06D5-4063-A332-69F9BD51E36B}"/>
              </a:ext>
            </a:extLst>
          </p:cNvPr>
          <p:cNvSpPr txBox="1"/>
          <p:nvPr/>
        </p:nvSpPr>
        <p:spPr>
          <a:xfrm>
            <a:off x="563418" y="1128335"/>
            <a:ext cx="82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https://developer.chrome.com/docs/extensions/mv3/messaging/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01998-B602-468C-BEC9-387D20E200A6}"/>
              </a:ext>
            </a:extLst>
          </p:cNvPr>
          <p:cNvSpPr txBox="1"/>
          <p:nvPr/>
        </p:nvSpPr>
        <p:spPr>
          <a:xfrm>
            <a:off x="563418" y="1704217"/>
            <a:ext cx="96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https://code.tutsplus.com/en/tutorials/developing-google-chrome-extensions--net-33076</a:t>
            </a:r>
          </a:p>
        </p:txBody>
      </p:sp>
    </p:spTree>
    <p:extLst>
      <p:ext uri="{BB962C8B-B14F-4D97-AF65-F5344CB8AC3E}">
        <p14:creationId xmlns:p14="http://schemas.microsoft.com/office/powerpoint/2010/main" val="234792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438A2-6DC6-4261-9BB4-290EEC2A754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chrome extension?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build a chrome extension?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build a chrome extension?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Package and deploy chrome extension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2E28B-7686-434E-BE7A-10A35D8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8DECB-9752-488B-AE5D-66F98DFD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pic>
        <p:nvPicPr>
          <p:cNvPr id="7" name="Picture 6" descr="A picture containing circle&#10;&#10;Description automatically generated">
            <a:extLst>
              <a:ext uri="{FF2B5EF4-FFF2-40B4-BE49-F238E27FC236}">
                <a16:creationId xmlns:a16="http://schemas.microsoft.com/office/drawing/2014/main" id="{8992536A-54DA-4F91-821C-323FC41BD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5" y="2063756"/>
            <a:ext cx="5006108" cy="31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Reference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pic>
        <p:nvPicPr>
          <p:cNvPr id="8" name="Picture 7" descr="A ball with a drawing on it&#10;&#10;Description automatically generated with low confidence">
            <a:extLst>
              <a:ext uri="{FF2B5EF4-FFF2-40B4-BE49-F238E27FC236}">
                <a16:creationId xmlns:a16="http://schemas.microsoft.com/office/drawing/2014/main" id="{D05D99DA-00E9-4ECD-9076-B765AE260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72" y="885070"/>
            <a:ext cx="5255491" cy="5255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B5399-4A61-473A-AECC-B795DF309679}"/>
              </a:ext>
            </a:extLst>
          </p:cNvPr>
          <p:cNvSpPr txBox="1"/>
          <p:nvPr/>
        </p:nvSpPr>
        <p:spPr>
          <a:xfrm>
            <a:off x="665018" y="1079722"/>
            <a:ext cx="442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cu-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thơm</a:t>
            </a:r>
            <a:r>
              <a:rPr lang="en-US" dirty="0"/>
              <a:t> </a:t>
            </a:r>
            <a:r>
              <a:rPr lang="en-US" dirty="0" err="1"/>
              <a:t>ngon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phô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que!!!</a:t>
            </a:r>
          </a:p>
        </p:txBody>
      </p:sp>
      <p:pic>
        <p:nvPicPr>
          <p:cNvPr id="5" name="Picture 4" descr="A grey cat with yellow eyes&#10;&#10;Description automatically generated with medium confidence">
            <a:extLst>
              <a:ext uri="{FF2B5EF4-FFF2-40B4-BE49-F238E27FC236}">
                <a16:creationId xmlns:a16="http://schemas.microsoft.com/office/drawing/2014/main" id="{D8BCAC0E-2B43-4F07-BDFF-F774FE73D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71" y="885069"/>
            <a:ext cx="5255491" cy="52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0CAA9DC-8A59-4B04-8020-3D3A23DB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90" y="3078157"/>
            <a:ext cx="3767328" cy="211912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What is chrome extension?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0D71AE-14D7-4A0A-8398-C99502A39D6F}"/>
              </a:ext>
            </a:extLst>
          </p:cNvPr>
          <p:cNvSpPr txBox="1"/>
          <p:nvPr/>
        </p:nvSpPr>
        <p:spPr>
          <a:xfrm>
            <a:off x="544945" y="1293090"/>
            <a:ext cx="10652760" cy="2548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1800" kern="0" dirty="0"/>
              <a:t>• Applications, plugin that run inside the Chrome browser and provide additional functionality, and customized browsing experience.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1800" kern="0" dirty="0"/>
              <a:t>• It's an app within your browse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1800" kern="0" dirty="0"/>
              <a:t>• Chrome extensions are built the same way web pages are built: HTML, CSS, JavaScript.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endParaRPr lang="en-US" sz="1800" kern="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1800" kern="0" dirty="0"/>
              <a:t>- Installs easily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1800" kern="0" dirty="0"/>
              <a:t>- Update automatically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sz="1800" kern="0" dirty="0"/>
              <a:t>- Runs in a separate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Why build a chrome extension?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0D71AE-14D7-4A0A-8398-C99502A39D6F}"/>
              </a:ext>
            </a:extLst>
          </p:cNvPr>
          <p:cNvSpPr txBox="1"/>
          <p:nvPr/>
        </p:nvSpPr>
        <p:spPr>
          <a:xfrm>
            <a:off x="544945" y="1293090"/>
            <a:ext cx="1065276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8F4D4A-D397-4393-B2E9-27C44C312FB9}"/>
              </a:ext>
            </a:extLst>
          </p:cNvPr>
          <p:cNvSpPr txBox="1"/>
          <p:nvPr/>
        </p:nvSpPr>
        <p:spPr>
          <a:xfrm>
            <a:off x="726439" y="1122418"/>
            <a:ext cx="7835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Chrome — most popular browser</a:t>
            </a:r>
          </a:p>
          <a:p>
            <a:endParaRPr lang="en-US" dirty="0"/>
          </a:p>
          <a:p>
            <a:r>
              <a:rPr lang="en-US" dirty="0"/>
              <a:t>• Integration with Chrome</a:t>
            </a:r>
          </a:p>
          <a:p>
            <a:endParaRPr lang="en-US" dirty="0"/>
          </a:p>
          <a:p>
            <a:r>
              <a:rPr lang="en-US" dirty="0"/>
              <a:t>• Could Extend Chrome &amp; any web site</a:t>
            </a:r>
          </a:p>
          <a:p>
            <a:endParaRPr lang="en-US" dirty="0"/>
          </a:p>
          <a:p>
            <a:r>
              <a:rPr lang="en-US" dirty="0"/>
              <a:t>• Standard Web Stack (JS, HTML, CSS)</a:t>
            </a:r>
          </a:p>
        </p:txBody>
      </p:sp>
    </p:spTree>
    <p:extLst>
      <p:ext uri="{BB962C8B-B14F-4D97-AF65-F5344CB8AC3E}">
        <p14:creationId xmlns:p14="http://schemas.microsoft.com/office/powerpoint/2010/main" val="125554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What do chrome extension do?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0D71AE-14D7-4A0A-8398-C99502A39D6F}"/>
              </a:ext>
            </a:extLst>
          </p:cNvPr>
          <p:cNvSpPr txBox="1"/>
          <p:nvPr/>
        </p:nvSpPr>
        <p:spPr>
          <a:xfrm>
            <a:off x="544945" y="1293090"/>
            <a:ext cx="1065276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Tx/>
            </a:pP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63B48-D7B4-49C6-B4EA-E59F559D6F86}"/>
              </a:ext>
            </a:extLst>
          </p:cNvPr>
          <p:cNvSpPr txBox="1"/>
          <p:nvPr/>
        </p:nvSpPr>
        <p:spPr>
          <a:xfrm>
            <a:off x="782309" y="11316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Enhance browsing experience by:</a:t>
            </a:r>
          </a:p>
          <a:p>
            <a:endParaRPr lang="en-US" dirty="0"/>
          </a:p>
          <a:p>
            <a:r>
              <a:rPr lang="en-US" dirty="0"/>
              <a:t>• Adding functionality to your Browser</a:t>
            </a:r>
          </a:p>
          <a:p>
            <a:endParaRPr lang="en-US" dirty="0"/>
          </a:p>
          <a:p>
            <a:r>
              <a:rPr lang="en-US" dirty="0"/>
              <a:t>• Giving better UI/UX experience</a:t>
            </a:r>
          </a:p>
          <a:p>
            <a:endParaRPr lang="en-US" dirty="0"/>
          </a:p>
          <a:p>
            <a:r>
              <a:rPr lang="en-US" dirty="0"/>
              <a:t>• Make a long process shorter</a:t>
            </a:r>
          </a:p>
        </p:txBody>
      </p:sp>
    </p:spTree>
    <p:extLst>
      <p:ext uri="{BB962C8B-B14F-4D97-AF65-F5344CB8AC3E}">
        <p14:creationId xmlns:p14="http://schemas.microsoft.com/office/powerpoint/2010/main" val="38433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6E86C7-65BF-44DA-95DE-BDACCC4A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09" y="885070"/>
            <a:ext cx="5010047" cy="48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3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BD527-363A-4404-B652-B115E012DF5A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6B32B0D-3BE3-43EB-942A-6B53050E0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2" y="2026982"/>
            <a:ext cx="9779695" cy="36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BD527-363A-4404-B652-B115E012DF5A}"/>
              </a:ext>
            </a:extLst>
          </p:cNvPr>
          <p:cNvSpPr txBox="1"/>
          <p:nvPr/>
        </p:nvSpPr>
        <p:spPr>
          <a:xfrm>
            <a:off x="766040" y="700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2D43F-854F-4289-BBFA-8D31740D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09" y="1894830"/>
            <a:ext cx="4724400" cy="272415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A210C8F-B2A6-4B25-A41A-ADEC90E28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9" y="975125"/>
            <a:ext cx="5679788" cy="56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CF3-0AC2-452A-A1E9-C60FA63C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10" y="228600"/>
            <a:ext cx="10652760" cy="4572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baseline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I. How to build a chrome extension?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1AC550-D89F-4E58-A12E-965F2F86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77" y="228600"/>
            <a:ext cx="1166350" cy="131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09C48-5F98-4AA0-8D03-666E10DE6E8B}"/>
              </a:ext>
            </a:extLst>
          </p:cNvPr>
          <p:cNvSpPr txBox="1"/>
          <p:nvPr/>
        </p:nvSpPr>
        <p:spPr>
          <a:xfrm>
            <a:off x="683490" y="929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5BDE6-CF5B-40CB-B17E-F4CEDF5ADE53}"/>
              </a:ext>
            </a:extLst>
          </p:cNvPr>
          <p:cNvSpPr txBox="1"/>
          <p:nvPr/>
        </p:nvSpPr>
        <p:spPr>
          <a:xfrm>
            <a:off x="812910" y="1541540"/>
            <a:ext cx="9356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system-ui"/>
              </a:rPr>
              <a:t>An extension's architecture will depend on its functionality, but many robust extensions will include multiple components: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9D9D2-C9E9-4266-9DCB-ED51D52A1A7C}"/>
              </a:ext>
            </a:extLst>
          </p:cNvPr>
          <p:cNvSpPr txBox="1"/>
          <p:nvPr/>
        </p:nvSpPr>
        <p:spPr>
          <a:xfrm>
            <a:off x="822145" y="243107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C4043"/>
                </a:solidFill>
                <a:effectLst/>
                <a:latin typeface="+mj-lt"/>
                <a:hlinkClick r:id="rId3"/>
              </a:rPr>
              <a:t>Manifest</a:t>
            </a: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/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C4043"/>
                </a:solidFill>
                <a:effectLst/>
                <a:latin typeface="+mj-lt"/>
                <a:hlinkClick r:id="rId4"/>
              </a:rPr>
              <a:t>Background Script</a:t>
            </a: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C4043"/>
                </a:solidFill>
                <a:effectLst/>
                <a:latin typeface="+mj-lt"/>
                <a:hlinkClick r:id="rId5"/>
              </a:rPr>
              <a:t>UI </a:t>
            </a:r>
            <a:r>
              <a:rPr lang="fr-FR" b="0" i="0" dirty="0" err="1">
                <a:solidFill>
                  <a:srgbClr val="3C4043"/>
                </a:solidFill>
                <a:effectLst/>
                <a:latin typeface="+mj-lt"/>
                <a:hlinkClick r:id="rId5"/>
              </a:rPr>
              <a:t>Elements</a:t>
            </a: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C4043"/>
                </a:solidFill>
                <a:effectLst/>
                <a:latin typeface="+mj-lt"/>
                <a:hlinkClick r:id="rId6"/>
              </a:rPr>
              <a:t>Content Script</a:t>
            </a: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C4043"/>
                </a:solidFill>
                <a:effectLst/>
                <a:latin typeface="+mj-lt"/>
                <a:hlinkClick r:id="rId7"/>
              </a:rPr>
              <a:t>Options Page</a:t>
            </a:r>
            <a:endParaRPr lang="fr-FR" b="0" i="0" dirty="0">
              <a:solidFill>
                <a:srgbClr val="3C404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8858052"/>
      </p:ext>
    </p:extLst>
  </p:cSld>
  <p:clrMapOvr>
    <a:masterClrMapping/>
  </p:clrMapOvr>
</p:sld>
</file>

<file path=ppt/theme/theme1.xml><?xml version="1.0" encoding="utf-8"?>
<a:theme xmlns:a="http://schemas.openxmlformats.org/drawingml/2006/main" name="Fortna 2021 Default Theme">
  <a:themeElements>
    <a:clrScheme name="Fortna 2021 Default Theme">
      <a:dk1>
        <a:srgbClr val="000000"/>
      </a:dk1>
      <a:lt1>
        <a:srgbClr val="FFFFFF"/>
      </a:lt1>
      <a:dk2>
        <a:srgbClr val="646566"/>
      </a:dk2>
      <a:lt2>
        <a:srgbClr val="FFFFFF"/>
      </a:lt2>
      <a:accent1>
        <a:srgbClr val="004680"/>
      </a:accent1>
      <a:accent2>
        <a:srgbClr val="082D4D"/>
      </a:accent2>
      <a:accent3>
        <a:srgbClr val="7E7E82"/>
      </a:accent3>
      <a:accent4>
        <a:srgbClr val="009698"/>
      </a:accent4>
      <a:accent5>
        <a:srgbClr val="FFC600"/>
      </a:accent5>
      <a:accent6>
        <a:srgbClr val="0091DA"/>
      </a:accent6>
      <a:hlink>
        <a:srgbClr val="004680"/>
      </a:hlink>
      <a:folHlink>
        <a:srgbClr val="6465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600" dirty="0" err="1" smtClean="0">
            <a:solidFill>
              <a:schemeClr val="tx2"/>
            </a:solidFill>
            <a:latin typeface="Arial" panose="020B0604020202020204" pitchFamily="34" charset="0"/>
            <a:ea typeface="Tahoma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8B2346"/>
        </a:dk2>
        <a:lt2>
          <a:srgbClr val="808080"/>
        </a:lt2>
        <a:accent1>
          <a:srgbClr val="5D87A1"/>
        </a:accent1>
        <a:accent2>
          <a:srgbClr val="8B2346"/>
        </a:accent2>
        <a:accent3>
          <a:srgbClr val="FFFFFF"/>
        </a:accent3>
        <a:accent4>
          <a:srgbClr val="000000"/>
        </a:accent4>
        <a:accent5>
          <a:srgbClr val="B6C3CD"/>
        </a:accent5>
        <a:accent6>
          <a:srgbClr val="7D1F3F"/>
        </a:accent6>
        <a:hlink>
          <a:srgbClr val="FDB913"/>
        </a:hlink>
        <a:folHlink>
          <a:srgbClr val="B6B8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112935"/>
    </a:custClr>
    <a:custClr name="Custom Color 2">
      <a:srgbClr val="173747"/>
    </a:custClr>
    <a:custClr name="Custom Color 3">
      <a:srgbClr val="244C60"/>
    </a:custClr>
    <a:custClr name="Custom Color 4">
      <a:srgbClr val="407088"/>
    </a:custClr>
    <a:custClr name="Custom Color 5">
      <a:srgbClr val="7095A8"/>
    </a:custClr>
    <a:custClr name="Custom Color 6">
      <a:srgbClr val="9DB6C3"/>
    </a:custClr>
    <a:custClr name="Custom Color 7">
      <a:srgbClr val="7B8B29"/>
    </a:custClr>
    <a:custClr name="Custom Color 8">
      <a:srgbClr val="415006"/>
    </a:custClr>
  </a:custClrLst>
  <a:extLst>
    <a:ext uri="{05A4C25C-085E-4340-85A3-A5531E510DB2}">
      <thm15:themeFamily xmlns:thm15="http://schemas.microsoft.com/office/thememl/2012/main" name="Fortna 2021 Default Theme" id="{7D0A2975-06BD-49A0-9F92-29E36015E623}" vid="{300E095A-16F6-4DC7-AA01-B2152EA68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0829C1A2EC834B9A06B20BEDB23803" ma:contentTypeVersion="13" ma:contentTypeDescription="Create a new document." ma:contentTypeScope="" ma:versionID="c3962c3f4b8bf7e6307db86b26f01c42">
  <xsd:schema xmlns:xsd="http://www.w3.org/2001/XMLSchema" xmlns:xs="http://www.w3.org/2001/XMLSchema" xmlns:p="http://schemas.microsoft.com/office/2006/metadata/properties" xmlns:ns2="81d80ef8-0aa8-45e3-8837-8f6618dc9cab" xmlns:ns3="a0251c45-c83b-4b97-9811-7727ae082bc0" targetNamespace="http://schemas.microsoft.com/office/2006/metadata/properties" ma:root="true" ma:fieldsID="325784428b049cdb254f61fcdebf1390" ns2:_="" ns3:_="">
    <xsd:import namespace="81d80ef8-0aa8-45e3-8837-8f6618dc9cab"/>
    <xsd:import namespace="a0251c45-c83b-4b97-9811-7727ae082b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80ef8-0aa8-45e3-8837-8f6618dc9c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51c45-c83b-4b97-9811-7727ae082bc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9309E8-8FA7-4836-A519-EED6BE2EB2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B9A9C-818A-49FC-BDE7-2479DDE899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7F0A97-2DE4-46A1-A4B9-BB3541622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80ef8-0aa8-45e3-8837-8f6618dc9cab"/>
    <ds:schemaRef ds:uri="a0251c45-c83b-4b97-9811-7727ae082b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Fortna 2021 Default Theme</Template>
  <TotalTime>2274</TotalTime>
  <Words>556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Source Sans Pro</vt:lpstr>
      <vt:lpstr>Symbol</vt:lpstr>
      <vt:lpstr>system-ui</vt:lpstr>
      <vt:lpstr>Tahoma</vt:lpstr>
      <vt:lpstr>Times</vt:lpstr>
      <vt:lpstr>Wingdings</vt:lpstr>
      <vt:lpstr>Fortna 2021 Default Theme</vt:lpstr>
      <vt:lpstr>Introduction of chrome extension development</vt:lpstr>
      <vt:lpstr>Agenda</vt:lpstr>
      <vt:lpstr>I. What is chrome extension? </vt:lpstr>
      <vt:lpstr>I. Why build a chrome extension?</vt:lpstr>
      <vt:lpstr>I. What do chrome extension do?</vt:lpstr>
      <vt:lpstr>I. How to build a chrome extension?</vt:lpstr>
      <vt:lpstr>I. How to build a chrome extension?</vt:lpstr>
      <vt:lpstr>I. How to build a chrome extension?</vt:lpstr>
      <vt:lpstr>I. How to build a chrome extension?</vt:lpstr>
      <vt:lpstr>I. How to build a chrome extension?</vt:lpstr>
      <vt:lpstr>I. How to build a chrome extension?</vt:lpstr>
      <vt:lpstr>I. How to build a chrome extension?</vt:lpstr>
      <vt:lpstr>I. User Interface</vt:lpstr>
      <vt:lpstr>I. User Interface</vt:lpstr>
      <vt:lpstr>I. User Interface</vt:lpstr>
      <vt:lpstr>I. User Interface</vt:lpstr>
      <vt:lpstr>I. Publish Ext</vt:lpstr>
      <vt:lpstr>I. Generate?</vt:lpstr>
      <vt:lpstr>I. Reference</vt:lpstr>
      <vt:lpstr>I.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Tran</dc:creator>
  <cp:lastModifiedBy>Hung Vu</cp:lastModifiedBy>
  <cp:revision>79</cp:revision>
  <dcterms:created xsi:type="dcterms:W3CDTF">2021-07-05T04:46:27Z</dcterms:created>
  <dcterms:modified xsi:type="dcterms:W3CDTF">2021-12-16T15:08:07Z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0x010100520829C1A2EC834B9A06B20BEDB23803</vt:lpwstr>
  </property>
</Properties>
</file>