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3"/>
  </p:notesMasterIdLst>
  <p:sldIdLst>
    <p:sldId id="256" r:id="rId2"/>
    <p:sldId id="271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88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98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9EDB3-81E3-430B-8EEB-8C5162D2C786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5F03-6D89-4BA4-96D3-6C3FB2E4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4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3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546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2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252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21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62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1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9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1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25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1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5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ctrTitle"/>
          </p:nvPr>
        </p:nvSpPr>
        <p:spPr>
          <a:xfrm>
            <a:off x="2301466" y="1451580"/>
            <a:ext cx="5901232" cy="971422"/>
          </a:xfrm>
        </p:spPr>
        <p:txBody>
          <a:bodyPr/>
          <a:lstStyle/>
          <a:p>
            <a:pPr lvl="0" algn="ctr"/>
            <a:r>
              <a:rPr lang="en-US" altLang="ko-KR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맑은 고딕" pitchFamily="50" charset="-127"/>
              </a:rPr>
              <a:t>Đồ</a:t>
            </a:r>
            <a:r>
              <a:rPr lang="en-US" altLang="ko-KR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맑은 고딕" pitchFamily="50" charset="-127"/>
              </a:rPr>
              <a:t> </a:t>
            </a:r>
            <a:r>
              <a:rPr lang="en-US" altLang="ko-KR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맑은 고딕" pitchFamily="50" charset="-127"/>
              </a:rPr>
              <a:t>án</a:t>
            </a:r>
            <a:r>
              <a:rPr lang="en-US" altLang="ko-KR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맑은 고딕" pitchFamily="50" charset="-127"/>
              </a:rPr>
              <a:t> 2</a:t>
            </a:r>
            <a:endParaRPr lang="en-US" altLang="ko-K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Заголовок 8"/>
          <p:cNvSpPr txBox="1">
            <a:spLocks/>
          </p:cNvSpPr>
          <p:nvPr/>
        </p:nvSpPr>
        <p:spPr>
          <a:xfrm>
            <a:off x="2567244" y="2609121"/>
            <a:ext cx="5635454" cy="1453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>
                <a:solidFill>
                  <a:srgbClr val="AA06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 smtClean="0">
                <a:solidFill>
                  <a:srgbClr val="AA06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AA06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dirty="0">
                <a:solidFill>
                  <a:srgbClr val="AA06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rgbClr val="AA06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Optics </a:t>
            </a:r>
            <a:r>
              <a:rPr lang="en-US" sz="3000" dirty="0" err="1" smtClean="0">
                <a:solidFill>
                  <a:srgbClr val="AA06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clistering</a:t>
            </a:r>
            <a:endParaRPr lang="uk-UA" sz="3000" dirty="0">
              <a:solidFill>
                <a:srgbClr val="AA067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20" y="0"/>
            <a:ext cx="1198881" cy="1290320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4046282" y="4248506"/>
            <a:ext cx="5444958" cy="1546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</a:p>
          <a:p>
            <a:pPr>
              <a:defRPr/>
            </a:pP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altLang="ko-KR" sz="1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ko-KR" sz="1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16110177</a:t>
            </a:r>
          </a:p>
          <a:p>
            <a:pPr>
              <a:defRPr/>
            </a:pP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r>
              <a:rPr lang="en-US" altLang="ko-KR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16110102</a:t>
            </a:r>
            <a:endParaRPr lang="en-US" altLang="ko-KR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134" y="2270760"/>
            <a:ext cx="6251786" cy="1026160"/>
          </a:xfrm>
        </p:spPr>
        <p:txBody>
          <a:bodyPr/>
          <a:lstStyle/>
          <a:p>
            <a:pPr lvl="0"/>
            <a:r>
              <a:rPr lang="en-US" dirty="0" err="1">
                <a:latin typeface="Trebuchet MS (Body)"/>
              </a:rPr>
              <a:t>Làm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việc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tốt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từ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dữ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liệu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nhiễu</a:t>
            </a:r>
            <a:endParaRPr lang="en-US" dirty="0">
              <a:latin typeface="Trebuchet MS (Body)"/>
            </a:endParaRPr>
          </a:p>
          <a:p>
            <a:pPr lvl="0"/>
            <a:r>
              <a:rPr lang="en-US" dirty="0" err="1">
                <a:latin typeface="Trebuchet MS (Body)"/>
              </a:rPr>
              <a:t>Có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thể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giải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quyết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dữ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liệu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hình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dáng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kích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thước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bất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kì</a:t>
            </a:r>
            <a:endParaRPr lang="en-US" dirty="0">
              <a:latin typeface="Trebuchet MS (Body)"/>
            </a:endParaRPr>
          </a:p>
          <a:p>
            <a:endParaRPr lang="en-US" dirty="0">
              <a:latin typeface="Trebuchet MS (Body)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61254" y="4287520"/>
            <a:ext cx="8596668" cy="174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>
                <a:latin typeface="Trebuchet MS (Body)"/>
              </a:rPr>
              <a:t>Độ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phức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tạp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thuật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toán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cao</a:t>
            </a:r>
            <a:endParaRPr lang="en-US" dirty="0">
              <a:latin typeface="Trebuchet MS (Body)"/>
            </a:endParaRPr>
          </a:p>
          <a:p>
            <a:pPr lvl="0"/>
            <a:r>
              <a:rPr lang="en-US" dirty="0" err="1">
                <a:latin typeface="Trebuchet MS (Body)"/>
              </a:rPr>
              <a:t>Dữ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liệu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mật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độ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dày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đặt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lại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trở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nên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ko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chính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xác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rõ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ràng</a:t>
            </a:r>
            <a:endParaRPr lang="en-US" dirty="0">
              <a:latin typeface="Trebuchet MS (Body)"/>
            </a:endParaRPr>
          </a:p>
          <a:p>
            <a:pPr lvl="0"/>
            <a:r>
              <a:rPr lang="en-US" dirty="0" err="1">
                <a:latin typeface="Trebuchet MS (Body)"/>
              </a:rPr>
              <a:t>Phụ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thuộc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hoàn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toàn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giá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trị</a:t>
            </a:r>
            <a:r>
              <a:rPr lang="en-US" dirty="0">
                <a:latin typeface="Trebuchet MS (Body)"/>
              </a:rPr>
              <a:t> Eps </a:t>
            </a:r>
            <a:r>
              <a:rPr lang="en-US" dirty="0" err="1">
                <a:latin typeface="Trebuchet MS (Body)"/>
              </a:rPr>
              <a:t>và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 smtClean="0">
                <a:latin typeface="Trebuchet MS (Body)"/>
              </a:rPr>
              <a:t>MinPts</a:t>
            </a:r>
            <a:r>
              <a:rPr lang="en-US" dirty="0">
                <a:latin typeface="Trebuchet MS (Body)"/>
              </a:rPr>
              <a:t/>
            </a:r>
            <a:br>
              <a:rPr lang="en-US" dirty="0">
                <a:latin typeface="Trebuchet MS (Body)"/>
              </a:rPr>
            </a:br>
            <a:endParaRPr lang="en-US" dirty="0">
              <a:latin typeface="Trebuchet MS (Body)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3014" y="1757680"/>
            <a:ext cx="2421466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014" y="3479800"/>
            <a:ext cx="2421466" cy="6248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Pentagon 9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smtClean="0">
                  <a:solidFill>
                    <a:srgbClr val="FF0000"/>
                  </a:solidFill>
                </a:rPr>
                <a:t>  </a:t>
              </a:r>
              <a:r>
                <a:rPr lang="en-US" sz="3600" dirty="0" err="1" smtClean="0">
                  <a:solidFill>
                    <a:srgbClr val="FF0000"/>
                  </a:solidFill>
                </a:rPr>
                <a:t>Ưu,Nhược</a:t>
              </a:r>
              <a:r>
                <a:rPr lang="en-US" sz="3600" dirty="0" smtClean="0">
                  <a:solidFill>
                    <a:srgbClr val="FF0000"/>
                  </a:solidFill>
                </a:rPr>
                <a:t> </a:t>
              </a:r>
              <a:r>
                <a:rPr lang="en-US" sz="3600" dirty="0" err="1">
                  <a:solidFill>
                    <a:srgbClr val="FF0000"/>
                  </a:solidFill>
                </a:rPr>
                <a:t>điểm</a:t>
              </a:r>
              <a:r>
                <a:rPr lang="en-US" sz="3600" dirty="0">
                  <a:solidFill>
                    <a:srgbClr val="FF0000"/>
                  </a:solidFill>
                </a:rPr>
                <a:t> </a:t>
              </a:r>
              <a:r>
                <a:rPr lang="en-US" sz="3600" dirty="0" err="1">
                  <a:solidFill>
                    <a:srgbClr val="FF0000"/>
                  </a:solidFill>
                </a:rPr>
                <a:t>thuật</a:t>
              </a:r>
              <a:r>
                <a:rPr lang="en-US" sz="3600" dirty="0">
                  <a:solidFill>
                    <a:srgbClr val="FF0000"/>
                  </a:solidFill>
                </a:rPr>
                <a:t> </a:t>
              </a:r>
              <a:r>
                <a:rPr lang="en-US" sz="3600" dirty="0" err="1">
                  <a:solidFill>
                    <a:srgbClr val="FF0000"/>
                  </a:solidFill>
                </a:rPr>
                <a:t>toán</a:t>
              </a:r>
              <a:r>
                <a:rPr lang="en-US" sz="3600" dirty="0">
                  <a:solidFill>
                    <a:srgbClr val="FF0000"/>
                  </a:solidFill>
                </a:rPr>
                <a:t> DBSCAN</a:t>
              </a:r>
              <a:endPara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Diamond 10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5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154" y="3002740"/>
            <a:ext cx="9415790" cy="2783040"/>
          </a:xfrm>
        </p:spPr>
        <p:txBody>
          <a:bodyPr/>
          <a:lstStyle/>
          <a:p>
            <a:r>
              <a:rPr lang="en-US" dirty="0" err="1">
                <a:latin typeface="Trebuchet MS (Body)"/>
              </a:rPr>
              <a:t>Thuật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toán</a:t>
            </a:r>
            <a:r>
              <a:rPr lang="en-US" dirty="0">
                <a:latin typeface="Trebuchet MS (Body)"/>
              </a:rPr>
              <a:t> OPTICS </a:t>
            </a:r>
            <a:r>
              <a:rPr lang="en-US" i="1" dirty="0">
                <a:latin typeface="Trebuchet MS (Body)"/>
              </a:rPr>
              <a:t>(Ordering Points To Identify the Clustering Structure)</a:t>
            </a:r>
            <a:r>
              <a:rPr lang="en-US" dirty="0">
                <a:latin typeface="Trebuchet MS (Body)"/>
              </a:rPr>
              <a:t> do </a:t>
            </a:r>
            <a:r>
              <a:rPr lang="en-US" dirty="0" err="1">
                <a:latin typeface="Trebuchet MS (Body)"/>
              </a:rPr>
              <a:t>Ankerst</a:t>
            </a:r>
            <a:r>
              <a:rPr lang="en-US" dirty="0">
                <a:latin typeface="Trebuchet MS (Body)"/>
              </a:rPr>
              <a:t>, </a:t>
            </a:r>
            <a:r>
              <a:rPr lang="en-US" dirty="0" err="1">
                <a:latin typeface="Trebuchet MS (Body)"/>
              </a:rPr>
              <a:t>Breunig</a:t>
            </a:r>
            <a:r>
              <a:rPr lang="en-US" dirty="0">
                <a:latin typeface="Trebuchet MS (Body)"/>
              </a:rPr>
              <a:t>, </a:t>
            </a:r>
            <a:r>
              <a:rPr lang="en-US" dirty="0" err="1">
                <a:latin typeface="Trebuchet MS (Body)"/>
              </a:rPr>
              <a:t>Kriegel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và</a:t>
            </a:r>
            <a:r>
              <a:rPr lang="en-US" dirty="0">
                <a:latin typeface="Trebuchet MS (Body)"/>
              </a:rPr>
              <a:t> Sander </a:t>
            </a:r>
            <a:r>
              <a:rPr lang="en-US" dirty="0" err="1">
                <a:latin typeface="Trebuchet MS (Body)"/>
              </a:rPr>
              <a:t>đề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xuất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năm</a:t>
            </a:r>
            <a:r>
              <a:rPr lang="en-US" dirty="0">
                <a:latin typeface="Trebuchet MS (Body)"/>
              </a:rPr>
              <a:t> 1999, </a:t>
            </a:r>
            <a:r>
              <a:rPr lang="en-US" dirty="0" err="1">
                <a:latin typeface="Trebuchet MS (Body)"/>
              </a:rPr>
              <a:t>là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thuật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toán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mở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rộng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cho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thuật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toán</a:t>
            </a:r>
            <a:r>
              <a:rPr lang="en-US" dirty="0">
                <a:latin typeface="Trebuchet MS (Body)"/>
              </a:rPr>
              <a:t> </a:t>
            </a:r>
            <a:r>
              <a:rPr lang="en-US" dirty="0" smtClean="0">
                <a:latin typeface="Trebuchet MS (Body)"/>
              </a:rPr>
              <a:t>DBS</a:t>
            </a:r>
          </a:p>
          <a:p>
            <a:r>
              <a:rPr lang="en-US" dirty="0" err="1" smtClean="0">
                <a:latin typeface="Trebuchet MS (Body)"/>
              </a:rPr>
              <a:t>Thực</a:t>
            </a:r>
            <a:r>
              <a:rPr lang="en-US" dirty="0" smtClean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hiện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tính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toán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sắp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xếp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các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đối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tượng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theo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thứ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tự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tăng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 smtClean="0">
                <a:latin typeface="Trebuchet MS (Body)"/>
              </a:rPr>
              <a:t>dần</a:t>
            </a:r>
            <a:r>
              <a:rPr lang="en-US" dirty="0" smtClean="0">
                <a:latin typeface="Trebuchet MS (Body)"/>
              </a:rPr>
              <a:t>.</a:t>
            </a:r>
          </a:p>
          <a:p>
            <a:r>
              <a:rPr lang="en-US" dirty="0" err="1" smtClean="0">
                <a:latin typeface="Trebuchet MS (Body)"/>
              </a:rPr>
              <a:t>Xxét</a:t>
            </a:r>
            <a:r>
              <a:rPr lang="en-US" dirty="0" smtClean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bán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kính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tối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thiểu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nhằm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xác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định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các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láng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giềng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phù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hợp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với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thuật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toán</a:t>
            </a:r>
            <a:r>
              <a:rPr lang="en-US" dirty="0">
                <a:latin typeface="Trebuchet MS (Body)"/>
              </a:rPr>
              <a:t>. </a:t>
            </a:r>
            <a:endParaRPr lang="en-US" dirty="0" smtClean="0">
              <a:latin typeface="Trebuchet MS (Body)"/>
            </a:endParaRPr>
          </a:p>
          <a:p>
            <a:r>
              <a:rPr lang="en-US" dirty="0" smtClean="0">
                <a:latin typeface="Trebuchet MS (Body)"/>
              </a:rPr>
              <a:t>DBSCAN </a:t>
            </a:r>
            <a:r>
              <a:rPr lang="en-US" dirty="0" err="1">
                <a:latin typeface="Trebuchet MS (Body)"/>
              </a:rPr>
              <a:t>và</a:t>
            </a:r>
            <a:r>
              <a:rPr lang="en-US" dirty="0">
                <a:latin typeface="Trebuchet MS (Body)"/>
              </a:rPr>
              <a:t> OPTICS </a:t>
            </a:r>
            <a:r>
              <a:rPr lang="en-US" dirty="0" err="1">
                <a:latin typeface="Trebuchet MS (Body)"/>
              </a:rPr>
              <a:t>tương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tự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với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nhau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về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cấu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trúc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có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cùng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độ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phức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tạp</a:t>
            </a:r>
            <a:r>
              <a:rPr lang="en-US" dirty="0">
                <a:latin typeface="Trebuchet MS (Body)"/>
              </a:rPr>
              <a:t>: </a:t>
            </a:r>
            <a:r>
              <a:rPr lang="en-US" i="1" dirty="0">
                <a:latin typeface="Trebuchet MS (Body)"/>
              </a:rPr>
              <a:t>O(</a:t>
            </a:r>
            <a:r>
              <a:rPr lang="en-US" i="1" dirty="0" err="1">
                <a:latin typeface="Trebuchet MS (Body)"/>
              </a:rPr>
              <a:t>nLogn</a:t>
            </a:r>
            <a:r>
              <a:rPr lang="en-US" i="1" dirty="0">
                <a:latin typeface="Trebuchet MS (Body)"/>
              </a:rPr>
              <a:t>)</a:t>
            </a:r>
            <a:r>
              <a:rPr lang="en-US" dirty="0">
                <a:latin typeface="Trebuchet MS (Body)"/>
              </a:rPr>
              <a:t> (n </a:t>
            </a:r>
            <a:r>
              <a:rPr lang="en-US" dirty="0" err="1">
                <a:latin typeface="Trebuchet MS (Body)"/>
              </a:rPr>
              <a:t>là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kích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thước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của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tập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dữ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liệu</a:t>
            </a:r>
            <a:r>
              <a:rPr lang="en-US" dirty="0">
                <a:latin typeface="Trebuchet MS (Body)"/>
              </a:rPr>
              <a:t>). </a:t>
            </a:r>
            <a:endParaRPr lang="en-US" dirty="0">
              <a:latin typeface="Trebuchet MS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3714" y="1887372"/>
            <a:ext cx="421875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 smtClean="0"/>
              <a:t>1.Giới </a:t>
            </a:r>
            <a:r>
              <a:rPr lang="en-US" sz="3000" dirty="0" err="1" smtClean="0"/>
              <a:t>thiệu</a:t>
            </a:r>
            <a:r>
              <a:rPr lang="en-US" sz="3000" dirty="0" smtClean="0"/>
              <a:t> </a:t>
            </a:r>
            <a:r>
              <a:rPr lang="en-US" sz="3000" dirty="0" err="1" smtClean="0"/>
              <a:t>thuật</a:t>
            </a:r>
            <a:r>
              <a:rPr lang="en-US" sz="3000" dirty="0" smtClean="0"/>
              <a:t> </a:t>
            </a:r>
            <a:r>
              <a:rPr lang="en-US" sz="3000" dirty="0" err="1" smtClean="0"/>
              <a:t>toán</a:t>
            </a:r>
            <a:endParaRPr lang="en-US" sz="3000" dirty="0"/>
          </a:p>
        </p:txBody>
      </p:sp>
      <p:grpSp>
        <p:nvGrpSpPr>
          <p:cNvPr id="5" name="Group 4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6" name="Pentagon 5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Pentagon 6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b="1" dirty="0" err="1" smtClean="0">
                  <a:solidFill>
                    <a:srgbClr val="FF0000"/>
                  </a:solidFill>
                </a:rPr>
                <a:t>Thuật</a:t>
              </a:r>
              <a:r>
                <a:rPr lang="en-US" sz="36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3600" b="1" dirty="0" err="1" smtClean="0">
                  <a:solidFill>
                    <a:srgbClr val="FF0000"/>
                  </a:solidFill>
                </a:rPr>
                <a:t>toán</a:t>
              </a:r>
              <a:r>
                <a:rPr lang="en-US" sz="3600" b="1" dirty="0" smtClean="0">
                  <a:solidFill>
                    <a:srgbClr val="FF0000"/>
                  </a:solidFill>
                </a:rPr>
                <a:t> OPTICS</a:t>
              </a:r>
              <a:endPara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Diamond 7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2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08" y="2506463"/>
            <a:ext cx="3582150" cy="1121091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en-US" b="1" dirty="0" err="1">
                <a:latin typeface="Trebuchet MS (Body)"/>
              </a:rPr>
              <a:t>Định</a:t>
            </a:r>
            <a:r>
              <a:rPr lang="en-US" b="1" dirty="0">
                <a:latin typeface="Trebuchet MS (Body)"/>
              </a:rPr>
              <a:t> </a:t>
            </a:r>
            <a:r>
              <a:rPr lang="en-US" b="1" dirty="0" err="1">
                <a:latin typeface="Trebuchet MS (Body)"/>
              </a:rPr>
              <a:t>nghĩa</a:t>
            </a:r>
            <a:r>
              <a:rPr lang="en-US" b="1" dirty="0">
                <a:latin typeface="Trebuchet MS (Body)"/>
              </a:rPr>
              <a:t> 1 (</a:t>
            </a:r>
            <a:r>
              <a:rPr lang="en-US" b="1" dirty="0" err="1">
                <a:latin typeface="Trebuchet MS (Body)"/>
              </a:rPr>
              <a:t>Core_distane</a:t>
            </a:r>
            <a:r>
              <a:rPr lang="en-US" b="1" dirty="0" smtClean="0">
                <a:latin typeface="Trebuchet MS (Body)"/>
              </a:rPr>
              <a:t>): </a:t>
            </a:r>
            <a:r>
              <a:rPr lang="en-US" dirty="0" err="1">
                <a:latin typeface="Trebuchet MS (Body)"/>
              </a:rPr>
              <a:t>Là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khoảng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cách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từ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đối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tượng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gần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nhất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thõa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mãn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điều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kiện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số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đối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tượng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vùng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lân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cận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của</a:t>
            </a:r>
            <a:r>
              <a:rPr lang="en-US" dirty="0">
                <a:latin typeface="Trebuchet MS (Body)"/>
              </a:rPr>
              <a:t> o </a:t>
            </a:r>
            <a:r>
              <a:rPr lang="en-US" dirty="0" err="1">
                <a:latin typeface="Trebuchet MS (Body)"/>
              </a:rPr>
              <a:t>bằng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với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MinPts</a:t>
            </a:r>
            <a:r>
              <a:rPr lang="en-US" dirty="0">
                <a:latin typeface="Trebuchet MS (Body)"/>
              </a:rPr>
              <a:t>.</a:t>
            </a:r>
          </a:p>
          <a:p>
            <a:pPr marL="342900" lvl="1" indent="-342900"/>
            <a:endParaRPr lang="en-US" b="1" dirty="0">
              <a:latin typeface="Trebuchet MS (Body)"/>
            </a:endParaRPr>
          </a:p>
          <a:p>
            <a:endParaRPr lang="en-US" dirty="0">
              <a:latin typeface="Trebuchet MS (Body)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63179" y="1865630"/>
            <a:ext cx="3019968" cy="176192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56418" y="3917632"/>
            <a:ext cx="5751830" cy="62801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7" name="Pentagon 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Một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số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định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nghĩa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của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7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39" y="2150429"/>
            <a:ext cx="8913705" cy="2055811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en-US" b="1" dirty="0" err="1">
                <a:latin typeface="Trebuchet MS (Body)"/>
              </a:rPr>
              <a:t>Định</a:t>
            </a:r>
            <a:r>
              <a:rPr lang="en-US" b="1" dirty="0">
                <a:latin typeface="Trebuchet MS (Body)"/>
              </a:rPr>
              <a:t> </a:t>
            </a:r>
            <a:r>
              <a:rPr lang="en-US" b="1" dirty="0" err="1">
                <a:latin typeface="Trebuchet MS (Body)"/>
              </a:rPr>
              <a:t>nghĩa</a:t>
            </a:r>
            <a:r>
              <a:rPr lang="en-US" b="1" dirty="0">
                <a:latin typeface="Trebuchet MS (Body)"/>
              </a:rPr>
              <a:t> 2 (</a:t>
            </a:r>
            <a:r>
              <a:rPr lang="en-US" b="1" i="1" dirty="0">
                <a:latin typeface="Trebuchet MS (Body)"/>
              </a:rPr>
              <a:t>Reachability Distance</a:t>
            </a:r>
            <a:r>
              <a:rPr lang="en-US" b="1" dirty="0" smtClean="0">
                <a:latin typeface="Trebuchet MS (Body)"/>
              </a:rPr>
              <a:t>)</a:t>
            </a:r>
          </a:p>
          <a:p>
            <a:pPr lvl="0"/>
            <a:r>
              <a:rPr lang="en-US" dirty="0" err="1">
                <a:latin typeface="Trebuchet MS (Body)"/>
              </a:rPr>
              <a:t>Khoảng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cách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tiếp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cận</a:t>
            </a:r>
            <a:r>
              <a:rPr lang="en-US" dirty="0">
                <a:latin typeface="Trebuchet MS (Body)"/>
              </a:rPr>
              <a:t> o, p:</a:t>
            </a:r>
          </a:p>
          <a:p>
            <a:r>
              <a:rPr lang="en-US" dirty="0" smtClean="0">
                <a:latin typeface="Trebuchet MS (Body)"/>
              </a:rPr>
              <a:t>    + </a:t>
            </a:r>
            <a:r>
              <a:rPr lang="en-US" dirty="0" err="1">
                <a:latin typeface="Trebuchet MS (Body)"/>
              </a:rPr>
              <a:t>Bằng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khoảng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cách</a:t>
            </a:r>
            <a:r>
              <a:rPr lang="en-US" dirty="0">
                <a:latin typeface="Trebuchet MS (Body)"/>
              </a:rPr>
              <a:t> core-</a:t>
            </a:r>
            <a:r>
              <a:rPr lang="en-US" dirty="0" err="1">
                <a:latin typeface="Trebuchet MS (Body)"/>
              </a:rPr>
              <a:t>dist</a:t>
            </a:r>
            <a:r>
              <a:rPr lang="en-US" dirty="0">
                <a:latin typeface="Trebuchet MS (Body)"/>
              </a:rPr>
              <a:t> (o) </a:t>
            </a:r>
            <a:r>
              <a:rPr lang="en-US" dirty="0" err="1">
                <a:latin typeface="Trebuchet MS (Body)"/>
              </a:rPr>
              <a:t>khi</a:t>
            </a:r>
            <a:r>
              <a:rPr lang="en-US" dirty="0">
                <a:latin typeface="Trebuchet MS (Body)"/>
              </a:rPr>
              <a:t> p </a:t>
            </a:r>
            <a:r>
              <a:rPr lang="en-US" dirty="0" err="1">
                <a:latin typeface="Trebuchet MS (Body)"/>
              </a:rPr>
              <a:t>thuộc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trong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khoảng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cách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từ</a:t>
            </a:r>
            <a:r>
              <a:rPr lang="en-US" dirty="0">
                <a:latin typeface="Trebuchet MS (Body)"/>
              </a:rPr>
              <a:t> o </a:t>
            </a:r>
            <a:r>
              <a:rPr lang="en-US" dirty="0" err="1">
                <a:latin typeface="Trebuchet MS (Body)"/>
              </a:rPr>
              <a:t>đến</a:t>
            </a:r>
            <a:r>
              <a:rPr lang="en-US" dirty="0">
                <a:latin typeface="Trebuchet MS (Body)"/>
              </a:rPr>
              <a:t> core-</a:t>
            </a:r>
            <a:r>
              <a:rPr lang="en-US" dirty="0" err="1">
                <a:latin typeface="Trebuchet MS (Body)"/>
              </a:rPr>
              <a:t>dist</a:t>
            </a:r>
            <a:r>
              <a:rPr lang="en-US" dirty="0">
                <a:latin typeface="Trebuchet MS (Body)"/>
              </a:rPr>
              <a:t> (o)</a:t>
            </a:r>
          </a:p>
          <a:p>
            <a:r>
              <a:rPr lang="en-US" dirty="0" smtClean="0">
                <a:latin typeface="Trebuchet MS (Body)"/>
              </a:rPr>
              <a:t>    + </a:t>
            </a:r>
            <a:r>
              <a:rPr lang="en-US" dirty="0" err="1">
                <a:latin typeface="Trebuchet MS (Body)"/>
              </a:rPr>
              <a:t>Và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bằng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khoảng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cách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của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từ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nó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đến</a:t>
            </a:r>
            <a:r>
              <a:rPr lang="en-US" dirty="0">
                <a:latin typeface="Trebuchet MS (Body)"/>
              </a:rPr>
              <a:t> o </a:t>
            </a:r>
            <a:r>
              <a:rPr lang="en-US" dirty="0" err="1">
                <a:latin typeface="Trebuchet MS (Body)"/>
              </a:rPr>
              <a:t>khi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nó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ko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nằm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trong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tập</a:t>
            </a:r>
            <a:r>
              <a:rPr lang="en-US" dirty="0">
                <a:latin typeface="Trebuchet MS (Body)"/>
              </a:rPr>
              <a:t> core-</a:t>
            </a:r>
            <a:r>
              <a:rPr lang="en-US" dirty="0" err="1">
                <a:latin typeface="Trebuchet MS (Body)"/>
              </a:rPr>
              <a:t>dist</a:t>
            </a:r>
            <a:r>
              <a:rPr lang="en-US" dirty="0">
                <a:latin typeface="Trebuchet MS (Body)"/>
              </a:rPr>
              <a:t> (o) </a:t>
            </a:r>
            <a:r>
              <a:rPr lang="en-US" dirty="0" err="1">
                <a:latin typeface="Trebuchet MS (Body)"/>
              </a:rPr>
              <a:t>của</a:t>
            </a:r>
            <a:r>
              <a:rPr lang="en-US" dirty="0">
                <a:latin typeface="Trebuchet MS (Body)"/>
              </a:rPr>
              <a:t> O.</a:t>
            </a:r>
          </a:p>
          <a:p>
            <a:pPr marL="0" lvl="1" indent="0">
              <a:buNone/>
            </a:pPr>
            <a:r>
              <a:rPr lang="en-US" b="1" dirty="0" smtClean="0">
                <a:latin typeface="Trebuchet MS (Body)"/>
              </a:rPr>
              <a:t> </a:t>
            </a:r>
            <a:endParaRPr lang="en-US" dirty="0">
              <a:latin typeface="Trebuchet MS (Body)"/>
            </a:endParaRPr>
          </a:p>
          <a:p>
            <a:endParaRPr lang="en-US" dirty="0">
              <a:latin typeface="Trebuchet MS (Body)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69844" y="4216889"/>
            <a:ext cx="6004559" cy="7620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8" name="Pentagon 7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Pentagon 8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Một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số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định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nghĩa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của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4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831" y="2127795"/>
            <a:ext cx="8080586" cy="2797491"/>
          </a:xfrm>
        </p:spPr>
        <p:txBody>
          <a:bodyPr/>
          <a:lstStyle/>
          <a:p>
            <a:pPr lvl="0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</a:t>
            </a:r>
          </a:p>
          <a:p>
            <a:r>
              <a:rPr lang="en-US" dirty="0"/>
              <a:t>+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core-distance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reachability-distance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đố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list </a:t>
            </a:r>
            <a:r>
              <a:rPr lang="en-US" dirty="0" err="1"/>
              <a:t>OrderSeeds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List </a:t>
            </a:r>
            <a:r>
              <a:rPr lang="en-US" dirty="0" err="1"/>
              <a:t>OrderSeeds</a:t>
            </a:r>
            <a:r>
              <a:rPr lang="en-US" dirty="0"/>
              <a:t>:</a:t>
            </a:r>
          </a:p>
          <a:p>
            <a:r>
              <a:rPr lang="en-US" dirty="0"/>
              <a:t>       	+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reachability-distance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nòng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(core-point)</a:t>
            </a:r>
          </a:p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nồng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6" name="Pentagon 5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Pentagon 6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Các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bước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OPTICS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8" name="Diamond 7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3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799254" y="1641567"/>
                <a:ext cx="8710506" cy="43083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B1: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tượng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p</a:t>
                </a:r>
              </a:p>
              <a:p>
                <a:r>
                  <a:rPr lang="en-US" dirty="0"/>
                  <a:t>B2: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core-distance </a:t>
                </a:r>
                <a:r>
                  <a:rPr lang="en-US" dirty="0" err="1"/>
                  <a:t>và</a:t>
                </a:r>
                <a:r>
                  <a:rPr lang="en-US" dirty="0"/>
                  <a:t> reachability-distance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hay </a:t>
                </a:r>
                <a:r>
                  <a:rPr lang="en-US" dirty="0" err="1"/>
                  <a:t>không</a:t>
                </a:r>
                <a:r>
                  <a:rPr lang="en-US" dirty="0"/>
                  <a:t>?  (hay </a:t>
                </a:r>
                <a:r>
                  <a:rPr lang="en-US" dirty="0" err="1"/>
                  <a:t>nói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err="1"/>
                  <a:t>xem</a:t>
                </a:r>
                <a:r>
                  <a:rPr lang="en-US" dirty="0"/>
                  <a:t> p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core-point hay </a:t>
                </a:r>
                <a:r>
                  <a:rPr lang="en-US" dirty="0" err="1"/>
                  <a:t>không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/>
                  <a:t>B3: </a:t>
                </a:r>
                <a:r>
                  <a:rPr lang="en-US" dirty="0" err="1"/>
                  <a:t>Nếu</a:t>
                </a:r>
                <a:r>
                  <a:rPr lang="en-US" dirty="0"/>
                  <a:t> p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tượng</a:t>
                </a:r>
                <a:r>
                  <a:rPr lang="en-US" dirty="0"/>
                  <a:t> </a:t>
                </a:r>
                <a:r>
                  <a:rPr lang="en-US" dirty="0" err="1"/>
                  <a:t>nòng</a:t>
                </a:r>
                <a:r>
                  <a:rPr lang="en-US" dirty="0"/>
                  <a:t> </a:t>
                </a:r>
                <a:r>
                  <a:rPr lang="en-US" dirty="0" err="1"/>
                  <a:t>cốt</a:t>
                </a:r>
                <a:r>
                  <a:rPr lang="en-US" dirty="0"/>
                  <a:t>(core-object)</a:t>
                </a:r>
              </a:p>
              <a:p>
                <a:pPr marL="0" indent="0">
                  <a:buNone/>
                </a:pPr>
                <a:r>
                  <a:rPr lang="en-US" dirty="0"/>
                  <a:t>	   </a:t>
                </a:r>
                <a:r>
                  <a:rPr lang="en-US" dirty="0" smtClean="0"/>
                  <a:t>       + 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tượng</a:t>
                </a:r>
                <a:r>
                  <a:rPr lang="en-US" dirty="0"/>
                  <a:t> q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vùng</a:t>
                </a:r>
                <a:r>
                  <a:rPr lang="en-US" dirty="0"/>
                  <a:t> </a:t>
                </a:r>
                <a:r>
                  <a:rPr lang="en-US" dirty="0" err="1"/>
                  <a:t>lân</a:t>
                </a:r>
                <a:r>
                  <a:rPr lang="en-US" dirty="0"/>
                  <a:t> </a:t>
                </a:r>
                <a:r>
                  <a:rPr lang="en-US" dirty="0" err="1"/>
                  <a:t>cận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p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+ </a:t>
                </a:r>
                <a:r>
                  <a:rPr lang="en-US" dirty="0"/>
                  <a:t>OPTICS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 reachability-distance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p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+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chèn</a:t>
                </a:r>
                <a:r>
                  <a:rPr lang="en-US" dirty="0"/>
                  <a:t> q </a:t>
                </a:r>
                <a:r>
                  <a:rPr lang="en-US" dirty="0" err="1"/>
                  <a:t>vào</a:t>
                </a:r>
                <a:r>
                  <a:rPr lang="en-US" dirty="0"/>
                  <a:t> list </a:t>
                </a:r>
                <a:r>
                  <a:rPr lang="en-US" dirty="0" err="1"/>
                  <a:t>OrderSeed</a:t>
                </a:r>
                <a:r>
                  <a:rPr lang="en-US" dirty="0"/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 q </a:t>
                </a:r>
                <a:r>
                  <a:rPr lang="en-US" dirty="0" err="1"/>
                  <a:t>chưa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xử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p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tượng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nồng</a:t>
                </a:r>
                <a:r>
                  <a:rPr lang="en-US" dirty="0" smtClean="0"/>
                  <a:t> code (core-object)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+ p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chuyển</a:t>
                </a:r>
                <a:r>
                  <a:rPr lang="en-US" dirty="0" smtClean="0"/>
                  <a:t> sang </a:t>
                </a:r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tượng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tiếp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OrderSeed</a:t>
                </a: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  + </a:t>
                </a:r>
                <a:r>
                  <a:rPr lang="en-US" dirty="0" err="1"/>
                  <a:t>Nếu</a:t>
                </a:r>
                <a:r>
                  <a:rPr lang="en-US" dirty="0"/>
                  <a:t> p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tượng</a:t>
                </a:r>
                <a:r>
                  <a:rPr lang="en-US" dirty="0"/>
                  <a:t> </a:t>
                </a:r>
                <a:r>
                  <a:rPr lang="en-US" dirty="0" err="1"/>
                  <a:t>biên</a:t>
                </a:r>
                <a:r>
                  <a:rPr lang="en-US" dirty="0"/>
                  <a:t> (</a:t>
                </a:r>
                <a:r>
                  <a:rPr lang="en-US" dirty="0" err="1"/>
                  <a:t>danh</a:t>
                </a:r>
                <a:r>
                  <a:rPr lang="en-US" dirty="0"/>
                  <a:t> </a:t>
                </a:r>
                <a:r>
                  <a:rPr lang="en-US" dirty="0" err="1"/>
                  <a:t>sách</a:t>
                </a:r>
                <a:r>
                  <a:rPr lang="en-US" dirty="0"/>
                  <a:t> </a:t>
                </a:r>
                <a:r>
                  <a:rPr lang="en-US" dirty="0" err="1"/>
                  <a:t>OrderSeed</a:t>
                </a:r>
                <a:r>
                  <a:rPr lang="en-US" dirty="0"/>
                  <a:t> </a:t>
                </a:r>
                <a:r>
                  <a:rPr lang="en-US" dirty="0" err="1"/>
                  <a:t>trống</a:t>
                </a:r>
                <a:r>
                  <a:rPr lang="en-US" dirty="0"/>
                  <a:t>) </a:t>
                </a:r>
                <a:r>
                  <a:rPr lang="en-US" dirty="0" err="1"/>
                  <a:t>thì</a:t>
                </a:r>
                <a:r>
                  <a:rPr lang="en-US" dirty="0"/>
                  <a:t> p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xem</a:t>
                </a:r>
                <a:r>
                  <a:rPr lang="en-US" dirty="0"/>
                  <a:t> </a:t>
                </a:r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/>
                  <a:t>tượng</a:t>
                </a:r>
                <a:r>
                  <a:rPr lang="en-US" dirty="0"/>
                  <a:t>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data.</a:t>
                </a:r>
              </a:p>
              <a:p>
                <a:r>
                  <a:rPr lang="en-US" dirty="0"/>
                  <a:t>B4: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tượng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xử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danh</a:t>
                </a:r>
                <a:r>
                  <a:rPr lang="en-US" dirty="0"/>
                  <a:t> </a:t>
                </a:r>
                <a:r>
                  <a:rPr lang="en-US" dirty="0" err="1"/>
                  <a:t>sách</a:t>
                </a:r>
                <a:r>
                  <a:rPr lang="en-US" dirty="0"/>
                  <a:t> </a:t>
                </a:r>
                <a:r>
                  <a:rPr lang="en-US" dirty="0" err="1"/>
                  <a:t>OrderSeed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trống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254" y="1641567"/>
                <a:ext cx="8710506" cy="4308356"/>
              </a:xfrm>
              <a:prstGeom prst="rect">
                <a:avLst/>
              </a:prstGeom>
              <a:blipFill>
                <a:blip r:embed="rId2"/>
                <a:stretch>
                  <a:fillRect l="-70" t="-1132"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8" name="Pentagon 7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Pentagon 8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Các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bước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OPTICS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5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5" y="1778842"/>
            <a:ext cx="2980952" cy="2400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83773" y="4415488"/>
            <a:ext cx="2304415" cy="50419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23257" y="2185242"/>
            <a:ext cx="4650745" cy="588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16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7595" y="5348084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8.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smtClean="0"/>
              <a:t>OPTICS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10" name="Pentagon 9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Pentagon 10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 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ví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dụ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cho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Optics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6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r>
              <a:rPr lang="en-US" b="1" dirty="0"/>
              <a:t>   </a:t>
            </a:r>
            <a:r>
              <a:rPr lang="en-US" b="1" dirty="0" smtClean="0"/>
              <a:t> </a:t>
            </a:r>
            <a:r>
              <a:rPr lang="en-US" b="1" dirty="0" err="1"/>
              <a:t>Chọn</a:t>
            </a:r>
            <a:r>
              <a:rPr lang="en-US" b="1" dirty="0"/>
              <a:t> A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ngẫu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      </a:t>
            </a:r>
            <a:r>
              <a:rPr lang="en-US" dirty="0"/>
              <a:t>+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core-object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/>
              <a:t>+ </a:t>
            </a:r>
            <a:r>
              <a:rPr lang="en-US" dirty="0" err="1"/>
              <a:t>Và</a:t>
            </a:r>
            <a:r>
              <a:rPr lang="en-US" dirty="0"/>
              <a:t> Core-distance </a:t>
            </a:r>
            <a:r>
              <a:rPr lang="en-US" dirty="0" err="1"/>
              <a:t>của</a:t>
            </a:r>
            <a:r>
              <a:rPr lang="en-US" dirty="0"/>
              <a:t> B, A </a:t>
            </a:r>
            <a:r>
              <a:rPr lang="en-US" dirty="0" err="1" smtClean="0"/>
              <a:t>và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+ </a:t>
            </a:r>
            <a:r>
              <a:rPr lang="en-US" dirty="0" err="1"/>
              <a:t>Lưu</a:t>
            </a:r>
            <a:r>
              <a:rPr lang="en-US" dirty="0"/>
              <a:t> core-distance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OrderSeed</a:t>
            </a:r>
            <a:r>
              <a:rPr lang="en-US" dirty="0"/>
              <a:t>: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OrderSeed</a:t>
            </a:r>
            <a:r>
              <a:rPr lang="en-US" dirty="0"/>
              <a:t>: B(A,40), C(A,40)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Ta </a:t>
            </a:r>
            <a:r>
              <a:rPr lang="en-US" dirty="0" err="1"/>
              <a:t>chọn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74" y="2160589"/>
            <a:ext cx="3649028" cy="30718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58715" y="5448510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9.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OPTICS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Pentagon 9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 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ví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dụ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cho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Optics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1" name="Diamond 10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8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14" y="2045338"/>
            <a:ext cx="8596668" cy="3880773"/>
          </a:xfrm>
        </p:spPr>
        <p:txBody>
          <a:bodyPr/>
          <a:lstStyle/>
          <a:p>
            <a:r>
              <a:rPr lang="en-US" sz="2000" b="1" dirty="0" smtClean="0"/>
              <a:t> </a:t>
            </a:r>
            <a:r>
              <a:rPr lang="en-US" sz="2000" b="1" dirty="0" err="1"/>
              <a:t>Chọn</a:t>
            </a:r>
            <a:r>
              <a:rPr lang="en-US" sz="2000" b="1" dirty="0"/>
              <a:t> B:</a:t>
            </a:r>
            <a:endParaRPr lang="en-US" sz="2000" dirty="0"/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/>
              <a:t>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core-object.</a:t>
            </a:r>
          </a:p>
          <a:p>
            <a:r>
              <a:rPr lang="en-US" dirty="0"/>
              <a:t>	+ Core-distance </a:t>
            </a:r>
            <a:r>
              <a:rPr lang="en-US" dirty="0" err="1"/>
              <a:t>của</a:t>
            </a:r>
            <a:r>
              <a:rPr lang="en-US" dirty="0"/>
              <a:t> B, A </a:t>
            </a:r>
            <a:r>
              <a:rPr lang="en-US" dirty="0" err="1"/>
              <a:t>và</a:t>
            </a:r>
            <a:r>
              <a:rPr lang="en-US" dirty="0"/>
              <a:t> Core-distance I,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/>
              <a:t>	+  </a:t>
            </a:r>
            <a:r>
              <a:rPr lang="en-US" dirty="0" err="1"/>
              <a:t>Lưu</a:t>
            </a:r>
            <a:r>
              <a:rPr lang="en-US" dirty="0"/>
              <a:t> core-distance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OrderSeed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smtClean="0"/>
              <a:t>	         </a:t>
            </a:r>
            <a:r>
              <a:rPr lang="en-US" dirty="0" err="1"/>
              <a:t>OrderSeed</a:t>
            </a:r>
            <a:r>
              <a:rPr lang="en-US" dirty="0"/>
              <a:t>: I(A,40), B(A,40)</a:t>
            </a:r>
          </a:p>
          <a:p>
            <a:r>
              <a:rPr lang="en-US" dirty="0"/>
              <a:t>C </a:t>
            </a:r>
            <a:r>
              <a:rPr lang="en-US" dirty="0" err="1"/>
              <a:t>và</a:t>
            </a:r>
            <a:r>
              <a:rPr lang="en-US" dirty="0"/>
              <a:t> I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304" y="1930400"/>
            <a:ext cx="4341495" cy="29397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94554" y="4985069"/>
            <a:ext cx="372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i="1" dirty="0" err="1"/>
              <a:t>Hình</a:t>
            </a:r>
            <a:r>
              <a:rPr lang="en-US" i="1" dirty="0"/>
              <a:t> 10.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OPTICS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Pentagon 9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 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ví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dụ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cho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Optics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1" name="Diamond 10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294" y="1764348"/>
            <a:ext cx="6627706" cy="3880773"/>
          </a:xfrm>
        </p:spPr>
        <p:txBody>
          <a:bodyPr/>
          <a:lstStyle/>
          <a:p>
            <a:r>
              <a:rPr lang="en-US" b="1" dirty="0"/>
              <a:t>+ </a:t>
            </a:r>
            <a:r>
              <a:rPr lang="en-US" b="1" dirty="0" err="1"/>
              <a:t>Chọn</a:t>
            </a:r>
            <a:r>
              <a:rPr lang="en-US" b="1" dirty="0"/>
              <a:t> I:</a:t>
            </a:r>
            <a:endParaRPr lang="en-US" dirty="0"/>
          </a:p>
          <a:p>
            <a:r>
              <a:rPr lang="en-US" dirty="0"/>
              <a:t>	+ 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core-object.</a:t>
            </a:r>
          </a:p>
          <a:p>
            <a:r>
              <a:rPr lang="en-US" dirty="0"/>
              <a:t>	+ </a:t>
            </a:r>
            <a:r>
              <a:rPr lang="en-US" dirty="0" err="1"/>
              <a:t>Tính</a:t>
            </a:r>
            <a:r>
              <a:rPr lang="en-US" dirty="0"/>
              <a:t> core-distance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I. </a:t>
            </a:r>
          </a:p>
          <a:p>
            <a:r>
              <a:rPr lang="en-US" dirty="0"/>
              <a:t>  </a:t>
            </a:r>
            <a:r>
              <a:rPr lang="en-US" dirty="0" smtClean="0"/>
              <a:t>+  </a:t>
            </a:r>
            <a:r>
              <a:rPr lang="en-US" dirty="0" err="1"/>
              <a:t>Lưu</a:t>
            </a:r>
            <a:r>
              <a:rPr lang="en-US" dirty="0"/>
              <a:t> core-distance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OrderSeed</a:t>
            </a:r>
            <a:r>
              <a:rPr lang="en-US" dirty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OrderSeed</a:t>
            </a:r>
            <a:r>
              <a:rPr lang="en-US" dirty="0"/>
              <a:t>: (J, 22) (K, 22) (L, 31) (C, 40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dirty="0"/>
              <a:t>(M, 40) (R, 43).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64348"/>
            <a:ext cx="3738880" cy="2787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8234" y="4729068"/>
            <a:ext cx="372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11.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OPTICS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Pentagon 9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 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ví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dụ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cho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Optics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1" name="Diamond 10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2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948" y="223520"/>
            <a:ext cx="4699621" cy="83112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4500" dirty="0" err="1" smtClean="0">
                <a:solidFill>
                  <a:srgbClr val="FF0000"/>
                </a:solidFill>
              </a:rPr>
              <a:t>Nội</a:t>
            </a:r>
            <a:r>
              <a:rPr lang="en-US" sz="4500" dirty="0" smtClean="0">
                <a:solidFill>
                  <a:srgbClr val="FF0000"/>
                </a:solidFill>
              </a:rPr>
              <a:t> dung</a:t>
            </a:r>
            <a:endParaRPr lang="en-US" sz="4500" dirty="0">
              <a:solidFill>
                <a:srgbClr val="FF0000"/>
              </a:solidFill>
            </a:endParaRPr>
          </a:p>
        </p:txBody>
      </p:sp>
      <p:sp>
        <p:nvSpPr>
          <p:cNvPr id="4" name="직사각형 39"/>
          <p:cNvSpPr/>
          <p:nvPr/>
        </p:nvSpPr>
        <p:spPr>
          <a:xfrm>
            <a:off x="1853282" y="214015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직사각형 39"/>
          <p:cNvSpPr/>
          <p:nvPr/>
        </p:nvSpPr>
        <p:spPr>
          <a:xfrm>
            <a:off x="1853282" y="306468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59724" y="2175166"/>
            <a:ext cx="6552728" cy="914400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19" name="Pentagon 18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Pentagon 19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Tìm</a:t>
              </a:r>
              <a:r>
                <a:rPr lang="en-US" b="1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hiểu</a:t>
              </a:r>
              <a:r>
                <a:rPr lang="en-US" b="1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về</a:t>
              </a:r>
              <a:r>
                <a:rPr lang="en-US" b="1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Unsupervise</a:t>
              </a:r>
              <a:r>
                <a:rPr lang="en-US" b="1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Learning</a:t>
              </a:r>
              <a:endParaRPr lang="ko-KR" altLang="en-US" b="1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40966" y="3300236"/>
            <a:ext cx="6552728" cy="914400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23" name="Pentagon 2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Pentagon 2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Tìm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hiểu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về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DBSCAN</a:t>
              </a:r>
            </a:p>
          </p:txBody>
        </p:sp>
        <p:sp>
          <p:nvSpPr>
            <p:cNvPr id="25" name="Diamond 2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59724" y="4367672"/>
            <a:ext cx="6552728" cy="914400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27" name="Pentagon 2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Pentagon 2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Tìm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hiểu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về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OPTICS</a:t>
              </a:r>
            </a:p>
          </p:txBody>
        </p:sp>
        <p:sp>
          <p:nvSpPr>
            <p:cNvPr id="29" name="Diamond 2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59724" y="5435108"/>
            <a:ext cx="6552728" cy="914400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31" name="Pentagon 3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Pentagon 3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khảo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40966" y="1147296"/>
            <a:ext cx="6552728" cy="914400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39" name="Pentagon 38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Pentagon 39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về</a:t>
              </a:r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thư</a:t>
              </a:r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viện</a:t>
              </a:r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9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544906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/>
              <a:t>Chọn</a:t>
            </a:r>
            <a:r>
              <a:rPr lang="en-US" b="1" dirty="0"/>
              <a:t> J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+ </a:t>
            </a:r>
            <a:r>
              <a:rPr lang="en-US" dirty="0"/>
              <a:t>J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core-object</a:t>
            </a:r>
            <a:r>
              <a:rPr lang="en-US" dirty="0" smtClean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Tính</a:t>
            </a:r>
            <a:r>
              <a:rPr lang="en-US" dirty="0"/>
              <a:t> core-distance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J. </a:t>
            </a:r>
          </a:p>
          <a:p>
            <a:r>
              <a:rPr lang="en-US" dirty="0"/>
              <a:t>+  </a:t>
            </a:r>
            <a:r>
              <a:rPr lang="en-US" dirty="0" err="1"/>
              <a:t>Lưu</a:t>
            </a:r>
            <a:r>
              <a:rPr lang="en-US" dirty="0"/>
              <a:t> core-distance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OrderSeed</a:t>
            </a:r>
            <a:r>
              <a:rPr lang="en-US" dirty="0"/>
              <a:t>: </a:t>
            </a:r>
          </a:p>
          <a:p>
            <a:r>
              <a:rPr lang="en-US" dirty="0" smtClean="0"/>
              <a:t> </a:t>
            </a:r>
            <a:r>
              <a:rPr lang="en-US" dirty="0" err="1"/>
              <a:t>OrderSeed</a:t>
            </a:r>
            <a:r>
              <a:rPr lang="en-US" dirty="0"/>
              <a:t>: (L, 19) (K, 20) (R, 21)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/>
              <a:t>M, 30) (P, 31) (C, 40)</a:t>
            </a: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80" y="2361590"/>
            <a:ext cx="2694305" cy="2218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17308" y="4793322"/>
            <a:ext cx="372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smtClean="0"/>
              <a:t>12.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OPTICS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15" name="Pentagon 1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Pentagon 15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 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ví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dụ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cho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Optics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002106" cy="1486851"/>
          </a:xfrm>
        </p:spPr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list </a:t>
            </a:r>
          </a:p>
          <a:p>
            <a:r>
              <a:rPr lang="en-US" dirty="0" err="1"/>
              <a:t>OrderSeed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1948934"/>
            <a:ext cx="3475990" cy="28787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4076" y="5057894"/>
            <a:ext cx="372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smtClean="0"/>
              <a:t>13.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OPTICS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10" name="Pentagon 9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Pentagon 10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 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ví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dụ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cho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Optics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494" y="2659895"/>
            <a:ext cx="4137063" cy="1314131"/>
          </a:xfrm>
        </p:spPr>
        <p:txBody>
          <a:bodyPr/>
          <a:lstStyle/>
          <a:p>
            <a:r>
              <a:rPr lang="en-US" b="1" dirty="0"/>
              <a:t>- Ta </a:t>
            </a:r>
            <a:r>
              <a:rPr lang="en-US" b="1" dirty="0" err="1"/>
              <a:t>thu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 smtClean="0"/>
              <a:t>sau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+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7" y="1841402"/>
            <a:ext cx="3880485" cy="33054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78557" y="5146893"/>
            <a:ext cx="372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smtClean="0"/>
              <a:t>15.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OPTICS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Pentagon 9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 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ví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dụ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cho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Optics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1" name="Diamond 10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8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710" y="1727088"/>
            <a:ext cx="4415513" cy="77433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5894" y="1873271"/>
            <a:ext cx="3284816" cy="74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3626" y="2718180"/>
            <a:ext cx="372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16. </a:t>
            </a:r>
            <a:r>
              <a:rPr lang="en-US" i="1" dirty="0" err="1"/>
              <a:t>Thư</a:t>
            </a:r>
            <a:r>
              <a:rPr lang="en-US" i="1" dirty="0"/>
              <a:t> </a:t>
            </a:r>
            <a:r>
              <a:rPr lang="en-US" i="1" dirty="0" err="1"/>
              <a:t>viện</a:t>
            </a:r>
            <a:r>
              <a:rPr lang="en-US" i="1" dirty="0"/>
              <a:t> Python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6784" y="4085805"/>
            <a:ext cx="3464656" cy="999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51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711440" y="3535680"/>
            <a:ext cx="5923280" cy="18696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63627" y="5644999"/>
            <a:ext cx="372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17. </a:t>
            </a:r>
            <a:r>
              <a:rPr lang="en-US" i="1" dirty="0" err="1"/>
              <a:t>Tạo</a:t>
            </a:r>
            <a:r>
              <a:rPr lang="en-US" i="1" dirty="0"/>
              <a:t> data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12" name="Pentagon 11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Pentagon 12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Áp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dụng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vào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5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568576" y="2607629"/>
            <a:ext cx="2319866" cy="57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88442" y="2160589"/>
            <a:ext cx="6385560" cy="28381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87707" y="5228909"/>
            <a:ext cx="3722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smtClean="0"/>
              <a:t>18. Code </a:t>
            </a:r>
            <a:r>
              <a:rPr lang="en-US" i="1" dirty="0" err="1" smtClean="0"/>
              <a:t>hàm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</a:t>
            </a:r>
            <a:r>
              <a:rPr lang="en-US" i="1" dirty="0" err="1" smtClean="0"/>
              <a:t>traning</a:t>
            </a:r>
            <a:r>
              <a:rPr lang="en-US" i="1" dirty="0" smtClean="0"/>
              <a:t> </a:t>
            </a:r>
            <a:r>
              <a:rPr lang="en-US" i="1" dirty="0" err="1" smtClean="0"/>
              <a:t>thuật</a:t>
            </a:r>
            <a:r>
              <a:rPr lang="en-US" i="1" dirty="0" smtClean="0"/>
              <a:t> </a:t>
            </a:r>
            <a:r>
              <a:rPr lang="en-US" i="1" dirty="0" err="1" smtClean="0"/>
              <a:t>toán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Pentagon 9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Áp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dụng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vào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1" name="Diamond 10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774" y="2181066"/>
            <a:ext cx="3031066" cy="714691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39265" y="1094184"/>
            <a:ext cx="5019040" cy="56926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232" y="5135773"/>
            <a:ext cx="372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smtClean="0"/>
              <a:t>19. </a:t>
            </a:r>
            <a:r>
              <a:rPr lang="en-US" i="1" dirty="0" err="1" smtClean="0"/>
              <a:t>Vẽ</a:t>
            </a:r>
            <a:r>
              <a:rPr lang="en-US" i="1" dirty="0" smtClean="0"/>
              <a:t> </a:t>
            </a:r>
            <a:r>
              <a:rPr lang="en-US" i="1" dirty="0" err="1" smtClean="0"/>
              <a:t>trên</a:t>
            </a:r>
            <a:r>
              <a:rPr lang="en-US" i="1" dirty="0" smtClean="0"/>
              <a:t> </a:t>
            </a:r>
            <a:r>
              <a:rPr lang="en-US" i="1" dirty="0" err="1" smtClean="0"/>
              <a:t>Matplotlib</a:t>
            </a: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-1" y="0"/>
            <a:ext cx="9662161" cy="1094186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8" name="Pentagon 7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Pentagon 8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Áp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dụng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vào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9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10384" y="894883"/>
            <a:ext cx="7523480" cy="51758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19063" y="6203651"/>
            <a:ext cx="372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smtClean="0"/>
              <a:t>20. </a:t>
            </a:r>
            <a:r>
              <a:rPr lang="en-US" i="1" dirty="0" err="1" smtClean="0"/>
              <a:t>Kết</a:t>
            </a:r>
            <a:r>
              <a:rPr lang="en-US" i="1" dirty="0" smtClean="0"/>
              <a:t> </a:t>
            </a:r>
            <a:r>
              <a:rPr lang="en-US" i="1" dirty="0" err="1" smtClean="0"/>
              <a:t>quả</a:t>
            </a:r>
            <a:r>
              <a:rPr lang="en-US" i="1" dirty="0" smtClean="0"/>
              <a:t> </a:t>
            </a:r>
            <a:r>
              <a:rPr lang="en-US" i="1" dirty="0" err="1" smtClean="0"/>
              <a:t>thu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" y="0"/>
            <a:ext cx="9509761" cy="762000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15" name="Pentagon 1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Pentagon 15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Áp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dụng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vào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bài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toán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8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374" y="2018349"/>
            <a:ext cx="8596668" cy="1629091"/>
          </a:xfrm>
        </p:spPr>
        <p:txBody>
          <a:bodyPr/>
          <a:lstStyle/>
          <a:p>
            <a:r>
              <a:rPr lang="en-US" dirty="0" smtClean="0"/>
              <a:t>+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OPTICS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</a:p>
          <a:p>
            <a:r>
              <a:rPr lang="en-US" dirty="0"/>
              <a:t>+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OPTICS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DBCAN. [5]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6" name="Pentagon 5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Pentagon 6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Nhận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xét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8" name="Diamond 7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6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127" y="2246812"/>
            <a:ext cx="8596668" cy="1611086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[1].</a:t>
            </a:r>
            <a:r>
              <a:rPr lang="en-US" dirty="0" smtClean="0"/>
              <a:t> File:///C:/Users/Phat_Doan/Downloads/optics-orderingpointstoidentifytheclusteringstructure-140806123727-phpapp02.pdf</a:t>
            </a:r>
          </a:p>
          <a:p>
            <a:pPr fontAlgn="base"/>
            <a:r>
              <a:rPr lang="en-US" b="1" dirty="0" smtClean="0"/>
              <a:t>[2].</a:t>
            </a:r>
            <a:r>
              <a:rPr lang="en-US" dirty="0" smtClean="0"/>
              <a:t> https:</a:t>
            </a:r>
            <a:r>
              <a:rPr lang="en-US" dirty="0"/>
              <a:t>//</a:t>
            </a:r>
            <a:r>
              <a:rPr lang="en-US" dirty="0" smtClean="0"/>
              <a:t>www.youtube.com/watch?v=5E097ZLE9Sg</a:t>
            </a:r>
          </a:p>
          <a:p>
            <a:pPr fontAlgn="base"/>
            <a:r>
              <a:rPr lang="en-US" b="1" dirty="0" smtClean="0"/>
              <a:t>[3].</a:t>
            </a:r>
            <a:r>
              <a:rPr lang="en-US" dirty="0" smtClean="0"/>
              <a:t> </a:t>
            </a:r>
            <a:r>
              <a:rPr lang="en-US" dirty="0"/>
              <a:t>https://</a:t>
            </a:r>
            <a:r>
              <a:rPr lang="en-US" dirty="0" smtClean="0"/>
              <a:t>scikit-learn.org/dev/auto_examples/cluster/plot_optics.html</a:t>
            </a:r>
            <a:endParaRPr lang="en-US" u="sng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49" y="4600884"/>
            <a:ext cx="7298675" cy="8347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8" name="Pentagon 7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Pentagon 8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Tài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liệu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tham</a:t>
              </a:r>
              <a:r>
                <a:rPr lang="en-US" sz="3600" dirty="0" smtClean="0">
                  <a:solidFill>
                    <a:srgbClr val="FF0000"/>
                  </a:solidFill>
                  <a:latin typeface="Trebuchet MS (Body)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rebuchet MS (Body)"/>
                </a:rPr>
                <a:t>khảo</a:t>
              </a:r>
              <a:endParaRPr lang="en-US" sz="3500" b="1" dirty="0">
                <a:solidFill>
                  <a:srgbClr val="FF0000"/>
                </a:solidFill>
                <a:latin typeface="Trebuchet MS (Body)"/>
                <a:cs typeface="Arial" panose="020B0604020202020204" pitchFamily="34" charset="0"/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383236" y="1828506"/>
            <a:ext cx="2227711" cy="51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Nguồn</a:t>
            </a:r>
            <a:r>
              <a:rPr lang="en-US" dirty="0" smtClean="0"/>
              <a:t> Internet: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70322" y="4166681"/>
            <a:ext cx="2227711" cy="51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Sách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Newslette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áº¿t quáº£ hÃ¬nh áº£nh cho thu vien 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6" y="2451271"/>
            <a:ext cx="5432424" cy="235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sk lea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36" y="2372531"/>
            <a:ext cx="4170946" cy="22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-1" y="-1"/>
            <a:ext cx="9630138" cy="1504709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7" name="Pentagon 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40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thư</a:t>
              </a:r>
              <a:r>
                <a:rPr lang="en-US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viện</a:t>
              </a:r>
              <a:r>
                <a:rPr lang="en-US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sử</a:t>
              </a:r>
              <a:r>
                <a:rPr lang="en-US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endPara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6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593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921" y="1515988"/>
            <a:ext cx="6769946" cy="8874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Unsuppervised</a:t>
            </a:r>
            <a:r>
              <a:rPr lang="en-US" dirty="0"/>
              <a:t> Learning (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i="1" dirty="0"/>
              <a:t>outcome</a:t>
            </a:r>
            <a:r>
              <a:rPr lang="en-US" dirty="0"/>
              <a:t> hay </a:t>
            </a:r>
            <a:r>
              <a:rPr lang="en-US" i="1" dirty="0" err="1"/>
              <a:t>nhãn</a:t>
            </a:r>
            <a:r>
              <a:rPr lang="en-US" dirty="0"/>
              <a:t> 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4161" y="1537797"/>
            <a:ext cx="1574800" cy="40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4161" y="2934897"/>
            <a:ext cx="1574800" cy="40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55921" y="2934897"/>
            <a:ext cx="6769946" cy="1412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K-mean</a:t>
            </a:r>
          </a:p>
          <a:p>
            <a:r>
              <a:rPr lang="en-US" dirty="0" smtClean="0"/>
              <a:t>Hierarchical</a:t>
            </a:r>
          </a:p>
          <a:p>
            <a:r>
              <a:rPr lang="en-US" dirty="0" err="1" smtClean="0"/>
              <a:t>Dbscan</a:t>
            </a:r>
            <a:endParaRPr lang="en-US" dirty="0" smtClean="0"/>
          </a:p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4161" y="4743377"/>
            <a:ext cx="1574800" cy="40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Asscociation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57521" y="4743377"/>
            <a:ext cx="7420186" cy="1636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rebuchet MS (Body)"/>
              </a:rPr>
              <a:t>Khái</a:t>
            </a:r>
            <a:r>
              <a:rPr lang="en-US" dirty="0" smtClean="0">
                <a:latin typeface="Trebuchet MS (Body)"/>
              </a:rPr>
              <a:t> </a:t>
            </a:r>
            <a:r>
              <a:rPr lang="en-US" dirty="0" err="1" smtClean="0">
                <a:latin typeface="Trebuchet MS (Body)"/>
              </a:rPr>
              <a:t>niệm</a:t>
            </a:r>
            <a:r>
              <a:rPr lang="en-US" dirty="0" smtClean="0">
                <a:latin typeface="Trebuchet MS (Body)"/>
              </a:rPr>
              <a:t>: </a:t>
            </a:r>
            <a:r>
              <a:rPr lang="en-US" dirty="0" err="1">
                <a:latin typeface="Trebuchet MS (Body)"/>
              </a:rPr>
              <a:t>Là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bài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toán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khi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chúng</a:t>
            </a:r>
            <a:r>
              <a:rPr lang="en-US" dirty="0">
                <a:latin typeface="Trebuchet MS (Body)"/>
              </a:rPr>
              <a:t> ta </a:t>
            </a:r>
            <a:r>
              <a:rPr lang="en-US" dirty="0" err="1">
                <a:latin typeface="Trebuchet MS (Body)"/>
              </a:rPr>
              <a:t>muốn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khám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phá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ra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một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quy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luật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dựa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trên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nhiều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dữ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liệu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cho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trước</a:t>
            </a:r>
            <a:r>
              <a:rPr lang="en-US" dirty="0">
                <a:latin typeface="Trebuchet MS (Body)"/>
              </a:rPr>
              <a:t>. </a:t>
            </a:r>
            <a:endParaRPr lang="en-US" dirty="0" smtClean="0">
              <a:latin typeface="Trebuchet MS (Body)"/>
            </a:endParaRPr>
          </a:p>
          <a:p>
            <a:r>
              <a:rPr lang="en-US" dirty="0" err="1">
                <a:latin typeface="Trebuchet MS (Body)"/>
              </a:rPr>
              <a:t>Ví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dụ</a:t>
            </a:r>
            <a:r>
              <a:rPr lang="en-US" dirty="0">
                <a:latin typeface="Trebuchet MS (Body)"/>
              </a:rPr>
              <a:t>: </a:t>
            </a:r>
            <a:r>
              <a:rPr lang="en-US" dirty="0" err="1">
                <a:latin typeface="Trebuchet MS (Body)"/>
              </a:rPr>
              <a:t>những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khách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hàng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nam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mua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quần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áo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thường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có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xu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hướng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mua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thêm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đồng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hồ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hoặc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thắt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lưng</a:t>
            </a:r>
            <a:r>
              <a:rPr lang="en-US" dirty="0">
                <a:latin typeface="Trebuchet MS (Body)"/>
              </a:rPr>
              <a:t>; </a:t>
            </a:r>
            <a:r>
              <a:rPr lang="en-US" dirty="0" err="1">
                <a:latin typeface="Trebuchet MS (Body)"/>
              </a:rPr>
              <a:t>những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khán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giả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xem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phim</a:t>
            </a:r>
            <a:r>
              <a:rPr lang="en-US" dirty="0">
                <a:latin typeface="Trebuchet MS (Body)"/>
              </a:rPr>
              <a:t> Spider Man </a:t>
            </a:r>
            <a:r>
              <a:rPr lang="en-US" dirty="0" err="1">
                <a:latin typeface="Trebuchet MS (Body)"/>
              </a:rPr>
              <a:t>thường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có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xu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hướng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xem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thêm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phim</a:t>
            </a:r>
            <a:r>
              <a:rPr lang="en-US" dirty="0">
                <a:latin typeface="Trebuchet MS (Body)"/>
              </a:rPr>
              <a:t> Bat Man, </a:t>
            </a:r>
            <a:r>
              <a:rPr lang="en-US" dirty="0" err="1">
                <a:latin typeface="Trebuchet MS (Body)"/>
              </a:rPr>
              <a:t>dựa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vào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đó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tạo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ra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một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hệ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thống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gợi</a:t>
            </a:r>
            <a:r>
              <a:rPr lang="en-US" dirty="0">
                <a:latin typeface="Trebuchet MS (Body)"/>
              </a:rPr>
              <a:t> ý </a:t>
            </a:r>
            <a:r>
              <a:rPr lang="en-US" dirty="0" err="1">
                <a:latin typeface="Trebuchet MS (Body)"/>
              </a:rPr>
              <a:t>khách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hàng</a:t>
            </a:r>
            <a:r>
              <a:rPr lang="en-US" dirty="0">
                <a:latin typeface="Trebuchet MS (Body)"/>
              </a:rPr>
              <a:t> (Recommendation System), </a:t>
            </a:r>
            <a:r>
              <a:rPr lang="en-US" dirty="0" err="1">
                <a:latin typeface="Trebuchet MS (Body)"/>
              </a:rPr>
              <a:t>thúc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đẩy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nhu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cầu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mua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sắm</a:t>
            </a:r>
            <a:r>
              <a:rPr lang="en-US" dirty="0">
                <a:latin typeface="Trebuchet MS (Body)"/>
              </a:rPr>
              <a:t>.</a:t>
            </a:r>
            <a:endParaRPr lang="en-US" dirty="0">
              <a:latin typeface="Trebuchet MS (Body)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1" y="0"/>
            <a:ext cx="9572263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14" name="Pentagon 13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Pentagon 14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5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Unsupervise</a:t>
              </a:r>
              <a:r>
                <a:rPr lang="en-US" sz="35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Learning</a:t>
              </a:r>
              <a:endPara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  <p:pic>
        <p:nvPicPr>
          <p:cNvPr id="4098" name="Picture 2" descr="Káº¿t quáº£ hÃ¬nh áº£nh cho unsupervised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933" y="2016467"/>
            <a:ext cx="4610200" cy="26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1069"/>
            <a:ext cx="8862906" cy="1446211"/>
          </a:xfrm>
        </p:spPr>
        <p:txBody>
          <a:bodyPr/>
          <a:lstStyle/>
          <a:p>
            <a:r>
              <a:rPr lang="en-US" b="1" dirty="0" err="1">
                <a:latin typeface="Trebuchet MS (Body)"/>
              </a:rPr>
              <a:t>Giới</a:t>
            </a:r>
            <a:r>
              <a:rPr lang="en-US" b="1" dirty="0">
                <a:latin typeface="Trebuchet MS (Body)"/>
              </a:rPr>
              <a:t> </a:t>
            </a:r>
            <a:r>
              <a:rPr lang="en-US" b="1" dirty="0" err="1">
                <a:latin typeface="Trebuchet MS (Body)"/>
              </a:rPr>
              <a:t>thiệu</a:t>
            </a:r>
            <a:r>
              <a:rPr lang="en-US" b="1" dirty="0">
                <a:latin typeface="Trebuchet MS (Body)"/>
              </a:rPr>
              <a:t> </a:t>
            </a:r>
            <a:r>
              <a:rPr lang="en-US" b="1" dirty="0" err="1">
                <a:latin typeface="Trebuchet MS (Body)"/>
              </a:rPr>
              <a:t>thuật</a:t>
            </a:r>
            <a:r>
              <a:rPr lang="en-US" b="1" dirty="0">
                <a:latin typeface="Trebuchet MS (Body)"/>
              </a:rPr>
              <a:t> </a:t>
            </a:r>
            <a:r>
              <a:rPr lang="en-US" b="1" dirty="0" err="1" smtClean="0">
                <a:latin typeface="Trebuchet MS (Body)"/>
              </a:rPr>
              <a:t>toán</a:t>
            </a:r>
            <a:r>
              <a:rPr lang="en-US" b="1" dirty="0" smtClean="0">
                <a:latin typeface="Trebuchet MS (Body)"/>
              </a:rPr>
              <a:t>: </a:t>
            </a:r>
            <a:r>
              <a:rPr lang="en-US" dirty="0" err="1">
                <a:latin typeface="Trebuchet MS (Body)"/>
              </a:rPr>
              <a:t>Thuật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toán</a:t>
            </a:r>
            <a:r>
              <a:rPr lang="en-US" dirty="0">
                <a:latin typeface="Trebuchet MS (Body)"/>
              </a:rPr>
              <a:t> DBSCAN ((Density Based Spatial Clustering of Applications with Noise) do Martin Ester </a:t>
            </a:r>
            <a:r>
              <a:rPr lang="en-US" dirty="0" err="1">
                <a:latin typeface="Trebuchet MS (Body)"/>
              </a:rPr>
              <a:t>và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các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tác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giả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khác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đề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xuất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thuật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toán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gom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tụm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dựa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trên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mật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độ</a:t>
            </a:r>
            <a:r>
              <a:rPr lang="en-US" dirty="0">
                <a:latin typeface="Trebuchet MS (Body)"/>
              </a:rPr>
              <a:t>, </a:t>
            </a:r>
            <a:r>
              <a:rPr lang="en-US" dirty="0" err="1">
                <a:latin typeface="Trebuchet MS (Body)"/>
              </a:rPr>
              <a:t>hiệu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quả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với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cơ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sở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dữ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liệu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lớn</a:t>
            </a:r>
            <a:r>
              <a:rPr lang="en-US" dirty="0">
                <a:latin typeface="Trebuchet MS (Body)"/>
              </a:rPr>
              <a:t>, </a:t>
            </a:r>
            <a:r>
              <a:rPr lang="en-US" dirty="0" err="1">
                <a:latin typeface="Trebuchet MS (Body)"/>
              </a:rPr>
              <a:t>có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khả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năng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xử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lý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nhiễu</a:t>
            </a:r>
            <a:r>
              <a:rPr lang="en-US" dirty="0">
                <a:latin typeface="Trebuchet MS (Body)"/>
              </a:rPr>
              <a:t>.</a:t>
            </a:r>
          </a:p>
          <a:p>
            <a:pPr lvl="0"/>
            <a:endParaRPr lang="en-US" dirty="0">
              <a:latin typeface="Trebuchet MS (Body)"/>
            </a:endParaRPr>
          </a:p>
          <a:p>
            <a:endParaRPr lang="en-US" dirty="0">
              <a:latin typeface="Trebuchet MS (Body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" y="0"/>
            <a:ext cx="9572263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5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sz="35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5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r>
                <a:rPr lang="en-US" sz="35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DBSCAN</a:t>
              </a:r>
              <a:endPara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97" y="3264308"/>
            <a:ext cx="4675823" cy="323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107" y="3672502"/>
            <a:ext cx="3904762" cy="221904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2775" y="1863599"/>
            <a:ext cx="5734665" cy="3489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làm</a:t>
            </a:r>
            <a:r>
              <a:rPr lang="en-US" dirty="0">
                <a:solidFill>
                  <a:schemeClr val="tx1"/>
                </a:solidFill>
              </a:rPr>
              <a:t> 3 </a:t>
            </a:r>
            <a:r>
              <a:rPr lang="en-US" dirty="0" err="1" smtClean="0">
                <a:solidFill>
                  <a:schemeClr val="tx1"/>
                </a:solidFill>
              </a:rPr>
              <a:t>loại</a:t>
            </a:r>
            <a:endParaRPr lang="en-US" dirty="0" smtClean="0">
              <a:solidFill>
                <a:schemeClr val="tx1"/>
              </a:solidFill>
              <a:latin typeface="Trebuchet MS (Body)"/>
            </a:endParaRPr>
          </a:p>
          <a:p>
            <a:endParaRPr lang="en-US" dirty="0">
              <a:solidFill>
                <a:schemeClr val="tx1"/>
              </a:solidFill>
              <a:latin typeface="Trebuchet MS (Body)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98227" y="2339373"/>
            <a:ext cx="8862906" cy="144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(core point: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 smtClean="0"/>
              <a:t>lõi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(border point: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(noise)</a:t>
            </a:r>
          </a:p>
          <a:p>
            <a:pPr marL="0" indent="0">
              <a:buNone/>
            </a:pPr>
            <a:endParaRPr lang="en-US" dirty="0" smtClean="0">
              <a:latin typeface="Trebuchet MS (Body)"/>
            </a:endParaRPr>
          </a:p>
          <a:p>
            <a:endParaRPr lang="en-US" dirty="0">
              <a:latin typeface="Trebuchet MS (Body)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10" name="Pentagon 9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Pentagon 10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5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sz="35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5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r>
                <a:rPr lang="en-US" sz="35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DBSCAN</a:t>
              </a:r>
              <a:endPara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7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39" y="1584666"/>
            <a:ext cx="4269580" cy="388143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43732" y="2042160"/>
            <a:ext cx="5734665" cy="341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rebuchet MS (Body)"/>
              </a:rPr>
              <a:t>Eps</a:t>
            </a:r>
            <a:r>
              <a:rPr lang="en-US" dirty="0">
                <a:latin typeface="Trebuchet MS (Body)"/>
              </a:rPr>
              <a:t>: </a:t>
            </a:r>
            <a:r>
              <a:rPr lang="en-US" dirty="0" err="1">
                <a:latin typeface="Trebuchet MS (Body)"/>
              </a:rPr>
              <a:t>Là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bán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kính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lớn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nhất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của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vùng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lân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 smtClean="0">
                <a:latin typeface="Trebuchet MS (Body)"/>
              </a:rPr>
              <a:t>cận</a:t>
            </a:r>
            <a:endParaRPr lang="en-US" dirty="0" smtClean="0">
              <a:latin typeface="Trebuchet MS (Body)"/>
            </a:endParaRPr>
          </a:p>
          <a:p>
            <a:r>
              <a:rPr lang="en-US" dirty="0" err="1" smtClean="0">
                <a:latin typeface="Trebuchet MS (Body)"/>
              </a:rPr>
              <a:t>MinPts</a:t>
            </a:r>
            <a:r>
              <a:rPr lang="en-US" dirty="0">
                <a:latin typeface="Trebuchet MS (Body)"/>
              </a:rPr>
              <a:t>: </a:t>
            </a:r>
            <a:r>
              <a:rPr lang="en-US" dirty="0" err="1">
                <a:latin typeface="Trebuchet MS (Body)"/>
              </a:rPr>
              <a:t>là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số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đối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tượng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nhỏ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nhất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trong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vùng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lân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cận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bán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kính</a:t>
            </a:r>
            <a:r>
              <a:rPr lang="en-US" dirty="0">
                <a:latin typeface="Trebuchet MS (Body)"/>
              </a:rPr>
              <a:t> Eps</a:t>
            </a:r>
          </a:p>
          <a:p>
            <a:r>
              <a:rPr lang="en-US" dirty="0" err="1" smtClean="0">
                <a:latin typeface="Trebuchet MS (Body)"/>
              </a:rPr>
              <a:t>Mật</a:t>
            </a:r>
            <a:r>
              <a:rPr lang="en-US" dirty="0" smtClean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độ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là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số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đối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tượng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nằm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trong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vùng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lân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cận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bán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kính</a:t>
            </a:r>
            <a:r>
              <a:rPr lang="en-US" dirty="0">
                <a:latin typeface="Trebuchet MS (Body)"/>
              </a:rPr>
              <a:t> </a:t>
            </a:r>
            <a:r>
              <a:rPr lang="en-US" dirty="0" smtClean="0">
                <a:latin typeface="Trebuchet MS (Body)"/>
              </a:rPr>
              <a:t>Eps</a:t>
            </a:r>
          </a:p>
          <a:p>
            <a:pPr lvl="0"/>
            <a:r>
              <a:rPr lang="en-US" dirty="0" err="1">
                <a:latin typeface="Trebuchet MS (Body)"/>
              </a:rPr>
              <a:t>Đối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 smtClean="0">
                <a:latin typeface="Trebuchet MS (Body)"/>
              </a:rPr>
              <a:t>tượng</a:t>
            </a:r>
            <a:r>
              <a:rPr lang="en-US" dirty="0" smtClean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nòng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cốt</a:t>
            </a:r>
            <a:r>
              <a:rPr lang="en-US" dirty="0">
                <a:latin typeface="Trebuchet MS (Body)"/>
              </a:rPr>
              <a:t> (core point</a:t>
            </a:r>
            <a:r>
              <a:rPr lang="en-US" dirty="0" smtClean="0">
                <a:latin typeface="Trebuchet MS (Body)"/>
              </a:rPr>
              <a:t>)</a:t>
            </a:r>
            <a:endParaRPr lang="en-US" dirty="0">
              <a:latin typeface="Trebuchet MS (Body)"/>
            </a:endParaRPr>
          </a:p>
          <a:p>
            <a:pPr lvl="0"/>
            <a:r>
              <a:rPr lang="en-US" dirty="0" err="1" smtClean="0">
                <a:latin typeface="Trebuchet MS (Body)"/>
              </a:rPr>
              <a:t>Đối</a:t>
            </a:r>
            <a:r>
              <a:rPr lang="en-US" dirty="0" smtClean="0">
                <a:latin typeface="Trebuchet MS (Body)"/>
              </a:rPr>
              <a:t> </a:t>
            </a:r>
            <a:r>
              <a:rPr lang="en-US" dirty="0" err="1" smtClean="0">
                <a:latin typeface="Trebuchet MS (Body)"/>
              </a:rPr>
              <a:t>tượng</a:t>
            </a:r>
            <a:r>
              <a:rPr lang="en-US" dirty="0" smtClean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biên</a:t>
            </a:r>
            <a:r>
              <a:rPr lang="en-US" dirty="0">
                <a:latin typeface="Trebuchet MS (Body)"/>
              </a:rPr>
              <a:t> (Border Point) </a:t>
            </a:r>
            <a:endParaRPr lang="en-US" dirty="0" smtClean="0">
              <a:latin typeface="Trebuchet MS (Body)"/>
            </a:endParaRPr>
          </a:p>
          <a:p>
            <a:pPr lvl="0"/>
            <a:r>
              <a:rPr lang="en-US" dirty="0" err="1" smtClean="0">
                <a:latin typeface="Trebuchet MS (Body)"/>
              </a:rPr>
              <a:t>Đối</a:t>
            </a:r>
            <a:r>
              <a:rPr lang="en-US" dirty="0" smtClean="0">
                <a:latin typeface="Trebuchet MS (Body)"/>
              </a:rPr>
              <a:t> </a:t>
            </a:r>
            <a:r>
              <a:rPr lang="en-US" dirty="0" err="1" smtClean="0">
                <a:latin typeface="Trebuchet MS (Body)"/>
              </a:rPr>
              <a:t>tượng</a:t>
            </a:r>
            <a:r>
              <a:rPr lang="en-US" dirty="0" smtClean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nhiễu</a:t>
            </a:r>
            <a:r>
              <a:rPr lang="en-US" dirty="0">
                <a:latin typeface="Trebuchet MS (Body)"/>
              </a:rPr>
              <a:t> (Noise Point</a:t>
            </a:r>
            <a:r>
              <a:rPr lang="en-US" dirty="0" smtClean="0">
                <a:latin typeface="Trebuchet MS (Body)"/>
              </a:rPr>
              <a:t>)</a:t>
            </a:r>
            <a:endParaRPr lang="en-US" dirty="0">
              <a:latin typeface="Trebuchet MS (Body)"/>
            </a:endParaRPr>
          </a:p>
          <a:p>
            <a:endParaRPr lang="en-US" dirty="0">
              <a:latin typeface="Trebuchet MS (Body)"/>
            </a:endParaRPr>
          </a:p>
          <a:p>
            <a:endParaRPr lang="en-US" dirty="0">
              <a:latin typeface="Trebuchet MS (Body)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7" name="Pentagon 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>
                  <a:solidFill>
                    <a:srgbClr val="FF0000"/>
                  </a:solidFill>
                </a:rPr>
                <a:t>Một</a:t>
              </a:r>
              <a:r>
                <a:rPr lang="en-US" sz="3600" dirty="0">
                  <a:solidFill>
                    <a:srgbClr val="FF0000"/>
                  </a:solidFill>
                </a:rPr>
                <a:t> </a:t>
              </a:r>
              <a:r>
                <a:rPr lang="en-US" sz="3600" dirty="0" err="1">
                  <a:solidFill>
                    <a:srgbClr val="FF0000"/>
                  </a:solidFill>
                </a:rPr>
                <a:t>số</a:t>
              </a:r>
              <a:r>
                <a:rPr lang="en-US" sz="3600" dirty="0">
                  <a:solidFill>
                    <a:srgbClr val="FF0000"/>
                  </a:solidFill>
                </a:rPr>
                <a:t> </a:t>
              </a:r>
              <a:r>
                <a:rPr lang="en-US" sz="3600" dirty="0" err="1">
                  <a:solidFill>
                    <a:srgbClr val="FF0000"/>
                  </a:solidFill>
                </a:rPr>
                <a:t>định</a:t>
              </a:r>
              <a:r>
                <a:rPr lang="en-US" sz="3600" dirty="0">
                  <a:solidFill>
                    <a:srgbClr val="FF0000"/>
                  </a:solidFill>
                </a:rPr>
                <a:t> </a:t>
              </a:r>
              <a:r>
                <a:rPr lang="en-US" sz="3600" dirty="0" err="1">
                  <a:solidFill>
                    <a:srgbClr val="FF0000"/>
                  </a:solidFill>
                </a:rPr>
                <a:t>nghĩa</a:t>
              </a:r>
              <a:r>
                <a:rPr lang="en-US" sz="3600" dirty="0">
                  <a:solidFill>
                    <a:srgbClr val="FF0000"/>
                  </a:solidFill>
                </a:rPr>
                <a:t> </a:t>
              </a:r>
              <a:r>
                <a:rPr lang="en-US" sz="3600" dirty="0" err="1">
                  <a:solidFill>
                    <a:srgbClr val="FF0000"/>
                  </a:solidFill>
                </a:rPr>
                <a:t>của</a:t>
              </a:r>
              <a:r>
                <a:rPr lang="en-US" sz="3600" dirty="0">
                  <a:solidFill>
                    <a:srgbClr val="FF0000"/>
                  </a:solidFill>
                </a:rPr>
                <a:t> </a:t>
              </a:r>
              <a:r>
                <a:rPr lang="en-US" sz="3600" dirty="0" err="1">
                  <a:solidFill>
                    <a:srgbClr val="FF0000"/>
                  </a:solidFill>
                </a:rPr>
                <a:t>thuật</a:t>
              </a:r>
              <a:r>
                <a:rPr lang="en-US" sz="3600" dirty="0">
                  <a:solidFill>
                    <a:srgbClr val="FF0000"/>
                  </a:solidFill>
                </a:rPr>
                <a:t> </a:t>
              </a:r>
              <a:r>
                <a:rPr lang="en-US" sz="3600" dirty="0" err="1">
                  <a:solidFill>
                    <a:srgbClr val="FF0000"/>
                  </a:solidFill>
                </a:rPr>
                <a:t>toán</a:t>
              </a:r>
              <a:r>
                <a:rPr lang="en-US" sz="3600" dirty="0">
                  <a:solidFill>
                    <a:srgbClr val="FF0000"/>
                  </a:solidFill>
                </a:rPr>
                <a:t> DBSCAN</a:t>
              </a:r>
              <a:endPara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7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4" y="1374467"/>
            <a:ext cx="8596668" cy="633411"/>
          </a:xfrm>
        </p:spPr>
        <p:txBody>
          <a:bodyPr/>
          <a:lstStyle/>
          <a:p>
            <a:r>
              <a:rPr lang="en-US" b="1" dirty="0" err="1"/>
              <a:t>Mật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/ directly </a:t>
            </a:r>
            <a:r>
              <a:rPr lang="en-US" b="1" dirty="0" err="1" smtClean="0"/>
              <a:t>density_reachable</a:t>
            </a:r>
            <a:endParaRPr lang="en-US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005359" y="1916426"/>
                <a:ext cx="3843866" cy="633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rebuchet MS (Body)"/>
                  </a:rPr>
                  <a:t> </a:t>
                </a:r>
                <a:r>
                  <a:rPr lang="en-US" dirty="0" smtClean="0">
                    <a:latin typeface="Trebuchet MS (Body)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Trebuchet MS (Body)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Trebuchet MS (Body)"/>
                          </a:rPr>
                        </m:ctrlPr>
                      </m:sSubPr>
                      <m:e>
                        <m:r>
                          <a:rPr lang="en-US" i="1">
                            <a:latin typeface="Trebuchet MS (Body)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Trebuchet MS (Body)"/>
                          </a:rPr>
                          <m:t>𝐸𝑝𝑠</m:t>
                        </m:r>
                      </m:sub>
                    </m:sSub>
                    <m:r>
                      <a:rPr lang="en-US" i="1">
                        <a:latin typeface="Trebuchet MS (Body)"/>
                      </a:rPr>
                      <m:t>(</m:t>
                    </m:r>
                    <m:r>
                      <a:rPr lang="en-US" i="1">
                        <a:latin typeface="Trebuchet MS (Body)"/>
                      </a:rPr>
                      <m:t>𝑞</m:t>
                    </m:r>
                    <m:r>
                      <a:rPr lang="en-US" i="1">
                        <a:latin typeface="Trebuchet MS (Body)"/>
                      </a:rPr>
                      <m:t>)</m:t>
                    </m:r>
                  </m:oMath>
                </a14:m>
                <a:endParaRPr lang="en-US" dirty="0">
                  <a:latin typeface="Trebuchet MS (Body)"/>
                </a:endParaRPr>
              </a:p>
              <a:p>
                <a:r>
                  <a:rPr lang="en-US" dirty="0">
                    <a:latin typeface="Trebuchet MS (Body)"/>
                  </a:rPr>
                  <a:t> </a:t>
                </a:r>
                <a:r>
                  <a:rPr lang="en-US" dirty="0" err="1" smtClean="0">
                    <a:latin typeface="Trebuchet MS (Body)"/>
                  </a:rPr>
                  <a:t>Và</a:t>
                </a:r>
                <a:r>
                  <a:rPr lang="en-US" dirty="0" smtClean="0">
                    <a:latin typeface="Trebuchet MS (Body)"/>
                  </a:rPr>
                  <a:t> </a:t>
                </a:r>
                <a:r>
                  <a:rPr lang="en-US" dirty="0">
                    <a:latin typeface="Trebuchet MS (Body)"/>
                  </a:rPr>
                  <a:t>q </a:t>
                </a:r>
                <a:r>
                  <a:rPr lang="en-US" dirty="0" err="1">
                    <a:latin typeface="Trebuchet MS (Body)"/>
                  </a:rPr>
                  <a:t>phải</a:t>
                </a:r>
                <a:r>
                  <a:rPr lang="en-US" dirty="0">
                    <a:latin typeface="Trebuchet MS (Body)"/>
                  </a:rPr>
                  <a:t> </a:t>
                </a:r>
                <a:r>
                  <a:rPr lang="en-US" dirty="0" err="1">
                    <a:latin typeface="Trebuchet MS (Body)"/>
                  </a:rPr>
                  <a:t>là</a:t>
                </a:r>
                <a:r>
                  <a:rPr lang="en-US" dirty="0">
                    <a:latin typeface="Trebuchet MS (Body)"/>
                  </a:rPr>
                  <a:t> </a:t>
                </a:r>
                <a:r>
                  <a:rPr lang="en-US" dirty="0" err="1">
                    <a:latin typeface="Trebuchet MS (Body)"/>
                  </a:rPr>
                  <a:t>một</a:t>
                </a:r>
                <a:r>
                  <a:rPr lang="en-US" dirty="0">
                    <a:latin typeface="Trebuchet MS (Body)"/>
                  </a:rPr>
                  <a:t> </a:t>
                </a:r>
                <a:r>
                  <a:rPr lang="en-US" dirty="0" err="1">
                    <a:latin typeface="Trebuchet MS (Body)"/>
                  </a:rPr>
                  <a:t>đối</a:t>
                </a:r>
                <a:r>
                  <a:rPr lang="en-US" dirty="0">
                    <a:latin typeface="Trebuchet MS (Body)"/>
                  </a:rPr>
                  <a:t> </a:t>
                </a:r>
                <a:r>
                  <a:rPr lang="en-US" dirty="0" err="1">
                    <a:latin typeface="Trebuchet MS (Body)"/>
                  </a:rPr>
                  <a:t>tượng</a:t>
                </a:r>
                <a:r>
                  <a:rPr lang="en-US" dirty="0">
                    <a:latin typeface="Trebuchet MS (Body)"/>
                  </a:rPr>
                  <a:t> </a:t>
                </a:r>
                <a:r>
                  <a:rPr lang="en-US" dirty="0" err="1">
                    <a:latin typeface="Trebuchet MS (Body)"/>
                  </a:rPr>
                  <a:t>nòng</a:t>
                </a:r>
                <a:r>
                  <a:rPr lang="en-US" dirty="0">
                    <a:latin typeface="Trebuchet MS (Body)"/>
                  </a:rPr>
                  <a:t> </a:t>
                </a:r>
                <a:r>
                  <a:rPr lang="en-US" dirty="0" err="1">
                    <a:latin typeface="Trebuchet MS (Body)"/>
                  </a:rPr>
                  <a:t>cốt</a:t>
                </a:r>
                <a:endParaRPr lang="en-US" b="1" dirty="0" smtClean="0">
                  <a:latin typeface="Trebuchet MS (Body)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59" y="1916426"/>
                <a:ext cx="3843866" cy="633411"/>
              </a:xfrm>
              <a:prstGeom prst="rect">
                <a:avLst/>
              </a:prstGeom>
              <a:blipFill>
                <a:blip r:embed="rId2"/>
                <a:stretch>
                  <a:fillRect t="-769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41" y="925924"/>
            <a:ext cx="2059623" cy="155448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" y="3359682"/>
            <a:ext cx="6863275" cy="89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Mật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đạt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trực</a:t>
            </a:r>
            <a:r>
              <a:rPr lang="en-US" b="1" dirty="0" smtClean="0"/>
              <a:t> </a:t>
            </a:r>
            <a:r>
              <a:rPr lang="en-US" b="1" dirty="0" err="1" smtClean="0"/>
              <a:t>tiếp</a:t>
            </a:r>
            <a:r>
              <a:rPr lang="en-US" b="1" dirty="0" smtClean="0"/>
              <a:t>/ directly </a:t>
            </a:r>
            <a:r>
              <a:rPr lang="en-US" b="1" dirty="0" err="1" smtClean="0"/>
              <a:t>density_reachable</a:t>
            </a:r>
            <a:endParaRPr lang="en-US" b="1" dirty="0" smtClean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279342" y="2490367"/>
            <a:ext cx="2476500" cy="173863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50614" y="5389985"/>
            <a:ext cx="4632960" cy="63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density_connecting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277185" y="4566788"/>
            <a:ext cx="3478657" cy="164639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-1" y="0"/>
            <a:ext cx="9662161" cy="96263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14" name="Pentagon 13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Pentagon 14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b="1" dirty="0" err="1">
                  <a:solidFill>
                    <a:srgbClr val="FF0000"/>
                  </a:solidFill>
                </a:rPr>
                <a:t>Các</a:t>
              </a:r>
              <a:r>
                <a:rPr lang="en-US" sz="3600" b="1" dirty="0">
                  <a:solidFill>
                    <a:srgbClr val="FF0000"/>
                  </a:solidFill>
                </a:rPr>
                <a:t> </a:t>
              </a:r>
              <a:r>
                <a:rPr lang="en-US" sz="3600" b="1" dirty="0" err="1">
                  <a:solidFill>
                    <a:srgbClr val="FF0000"/>
                  </a:solidFill>
                </a:rPr>
                <a:t>định</a:t>
              </a:r>
              <a:r>
                <a:rPr lang="en-US" sz="3600" b="1" dirty="0">
                  <a:solidFill>
                    <a:srgbClr val="FF0000"/>
                  </a:solidFill>
                </a:rPr>
                <a:t> </a:t>
              </a:r>
              <a:r>
                <a:rPr lang="en-US" sz="3600" b="1" dirty="0" err="1">
                  <a:solidFill>
                    <a:srgbClr val="FF0000"/>
                  </a:solidFill>
                </a:rPr>
                <a:t>nghĩa</a:t>
              </a:r>
              <a:r>
                <a:rPr lang="en-US" sz="3600" b="1" dirty="0">
                  <a:solidFill>
                    <a:srgbClr val="FF0000"/>
                  </a:solidFill>
                </a:rPr>
                <a:t> </a:t>
              </a:r>
              <a:r>
                <a:rPr lang="en-US" sz="3600" b="1" dirty="0" err="1">
                  <a:solidFill>
                    <a:srgbClr val="FF0000"/>
                  </a:solidFill>
                </a:rPr>
                <a:t>trong</a:t>
              </a:r>
              <a:r>
                <a:rPr lang="en-US" sz="3600" b="1" dirty="0">
                  <a:solidFill>
                    <a:srgbClr val="FF0000"/>
                  </a:solidFill>
                </a:rPr>
                <a:t> DBSCAN</a:t>
              </a:r>
              <a:endPara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224211"/>
          </a:xfrm>
        </p:spPr>
        <p:txBody>
          <a:bodyPr/>
          <a:lstStyle/>
          <a:p>
            <a:r>
              <a:rPr lang="en-US" dirty="0"/>
              <a:t>B1: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p</a:t>
            </a:r>
          </a:p>
          <a:p>
            <a:r>
              <a:rPr lang="en-US" dirty="0"/>
              <a:t>B2: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p </a:t>
            </a:r>
            <a:r>
              <a:rPr lang="en-US" dirty="0" err="1"/>
              <a:t>theo</a:t>
            </a:r>
            <a:r>
              <a:rPr lang="en-US" dirty="0"/>
              <a:t> Eps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MinEts</a:t>
            </a:r>
            <a:endParaRPr lang="en-US" dirty="0"/>
          </a:p>
          <a:p>
            <a:r>
              <a:rPr lang="en-US" dirty="0"/>
              <a:t>B3</a:t>
            </a:r>
            <a:r>
              <a:rPr lang="en-US" dirty="0" smtClean="0"/>
              <a:t>: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 err="1"/>
              <a:t>Nếu</a:t>
            </a:r>
            <a:r>
              <a:rPr lang="en-US" dirty="0"/>
              <a:t> 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nòng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nhóm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    + </a:t>
            </a:r>
            <a:r>
              <a:rPr lang="en-US" dirty="0" err="1"/>
              <a:t>Nếu</a:t>
            </a:r>
            <a:r>
              <a:rPr lang="en-US" dirty="0"/>
              <a:t> 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/>
              <a:t>p) </a:t>
            </a:r>
            <a:r>
              <a:rPr lang="en-US" dirty="0" err="1"/>
              <a:t>thì</a:t>
            </a:r>
            <a:r>
              <a:rPr lang="en-US" dirty="0"/>
              <a:t> DBSCAN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data.</a:t>
            </a:r>
          </a:p>
          <a:p>
            <a:r>
              <a:rPr lang="en-US" dirty="0"/>
              <a:t>B4: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0"/>
            <a:ext cx="9662161" cy="1432404"/>
            <a:chOff x="1151472" y="3187501"/>
            <a:chExt cx="6552728" cy="914400"/>
          </a:xfrm>
          <a:solidFill>
            <a:schemeClr val="bg1"/>
          </a:solidFill>
        </p:grpSpPr>
        <p:sp>
          <p:nvSpPr>
            <p:cNvPr id="16" name="Pentagon 15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Pentagon 16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3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bước</a:t>
              </a:r>
              <a:r>
                <a:rPr lang="en-US" sz="3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thuật</a:t>
              </a:r>
              <a:r>
                <a:rPr lang="en-US" sz="3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r>
                <a:rPr lang="en-US" sz="3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DBSCAN</a:t>
              </a:r>
              <a:endParaRPr lang="en-U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Diamond 17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2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1167</Words>
  <Application>Microsoft Office PowerPoint</Application>
  <PresentationFormat>Widescreen</PresentationFormat>
  <Paragraphs>161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Malgun Gothic</vt:lpstr>
      <vt:lpstr>Arial</vt:lpstr>
      <vt:lpstr>Calibri</vt:lpstr>
      <vt:lpstr>HY그래픽M</vt:lpstr>
      <vt:lpstr>Times New Roman</vt:lpstr>
      <vt:lpstr>Trebuchet MS</vt:lpstr>
      <vt:lpstr>Trebuchet MS (Body)</vt:lpstr>
      <vt:lpstr>Wingdings 3</vt:lpstr>
      <vt:lpstr>Facet</vt:lpstr>
      <vt:lpstr>Đồ án 2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2019-05-23T11:24:53Z</dcterms:created>
  <dcterms:modified xsi:type="dcterms:W3CDTF">2019-05-23T14:19:50Z</dcterms:modified>
</cp:coreProperties>
</file>