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4"/>
  </p:notesMasterIdLst>
  <p:sldIdLst>
    <p:sldId id="465" r:id="rId4"/>
    <p:sldId id="462" r:id="rId5"/>
    <p:sldId id="256" r:id="rId6"/>
    <p:sldId id="257" r:id="rId7"/>
    <p:sldId id="258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463" r:id="rId22"/>
    <p:sldId id="4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E2E9-B936-4207-BCD4-22D1662FADF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33259-CADA-4F5C-8E93-06E57AF0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34F14-BB8E-4748-AF16-707808773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00E7-8CE9-4327-89FF-AE7F5AFE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FB8D-23D5-4A9D-8F74-C7E42E52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0739-4AAB-49D2-A783-DF3D6C4E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6F88-FE5B-4B3B-B9F7-70984F19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CC8A-AA86-49DC-93FB-EC6249DE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9FB4-7C2E-4ADF-A416-0C170AFB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5401A-5467-4E7F-BDD3-7CCC69D7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11D6-597D-422F-8847-E4FB3892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790D-4276-410C-A441-4DB1003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0ABC-E602-4712-A631-E820A053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67A65-9CE2-40E0-A2D0-F5F055C7E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49CD-EB4C-4C51-B099-0FCD1180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BF97-3850-4524-AE79-FC87F508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A0DF-1808-4E2F-8E21-6DB35ECC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3387-C31C-4D5F-8483-5BAFADC3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6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Fira Code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7E9BF-FDAD-4F7F-A3B9-DD42F359FE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16025" y="2598738"/>
            <a:ext cx="7608888" cy="500062"/>
          </a:xfrm>
        </p:spPr>
        <p:txBody>
          <a:bodyPr/>
          <a:lstStyle>
            <a:lvl1pPr marL="0" indent="0">
              <a:buNone/>
              <a:defRPr i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6288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081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1267A78E-595B-4497-9522-AF1BAD8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0" y="1408781"/>
            <a:ext cx="11681693" cy="473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5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9" name="Content 2"/>
          <p:cNvSpPr>
            <a:spLocks noGrp="1"/>
          </p:cNvSpPr>
          <p:nvPr>
            <p:ph sz="quarter" idx="13"/>
          </p:nvPr>
        </p:nvSpPr>
        <p:spPr>
          <a:xfrm>
            <a:off x="6096001" y="1401204"/>
            <a:ext cx="5838732" cy="47272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1"/>
          <p:cNvSpPr>
            <a:spLocks noGrp="1"/>
          </p:cNvSpPr>
          <p:nvPr>
            <p:ph sz="quarter" idx="12"/>
          </p:nvPr>
        </p:nvSpPr>
        <p:spPr>
          <a:xfrm>
            <a:off x="252413" y="1401203"/>
            <a:ext cx="5843587" cy="47272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16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Code 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253040" y="1401204"/>
            <a:ext cx="11681693" cy="4746677"/>
          </a:xfr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 lang="en-US" sz="1800" kern="1200" baseline="0" dirty="0" smtClean="0">
                <a:solidFill>
                  <a:schemeClr val="accent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dirty="0"/>
              <a:t>// Insert code</a:t>
            </a:r>
          </a:p>
          <a:p>
            <a:pPr lvl="0"/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218C864-7D63-4880-9B22-4F79CC6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1F9CA3-105E-4857-9057-6DB6197DA78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18" name="Consulting &amp; Training Content"/>
          <p:cNvSpPr txBox="1"/>
          <p:nvPr userDrawn="1"/>
        </p:nvSpPr>
        <p:spPr>
          <a:xfrm>
            <a:off x="394855" y="2739214"/>
            <a:ext cx="11465182" cy="34932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consulting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helps you build better software, faster,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tackling the tough projects and solving the software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and technology questions that help you transform </a:t>
            </a:r>
            <a:b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your business. </a:t>
            </a:r>
            <a:endParaRPr lang="en-US" sz="1200" b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Architecture, Analysis and Design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Full lifecycle software development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Debugging and Performance tuning</a:t>
            </a:r>
          </a:p>
          <a:p>
            <a:pPr marL="342900" lvl="0" indent="-342900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dirty="0">
                <a:solidFill>
                  <a:schemeClr val="accent1"/>
                </a:solidFill>
              </a:rPr>
              <a:t>Database design and development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0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b="0" kern="1200" dirty="0">
              <a:solidFill>
                <a:srgbClr val="0088CC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Wintellect's courses are written and taught by some of the biggest and most respected names in the Microsoft programming industry.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Learn from the best. Access the same training Microsoft’s developers enjoy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world knowledge and solutions on both current and cutting edge technologies</a:t>
            </a:r>
          </a:p>
          <a:p>
            <a:pPr marL="342900" lvl="0" indent="-342900" algn="l" defTabSz="914400" rtl="0" eaLnBrk="1" latinLnBrk="0" hangingPunct="1">
              <a:spcAft>
                <a:spcPts val="600"/>
              </a:spcAft>
              <a:buClr>
                <a:schemeClr val="tx1"/>
              </a:buClr>
              <a:buSzPct val="110000"/>
              <a:buFont typeface="Wingdings 2" panose="05020102010507070707" pitchFamily="18" charset="2"/>
              <a:buChar char=""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Flexibility in training options – onsite, virtual, on demand</a:t>
            </a:r>
            <a:endParaRPr lang="en-US" sz="1800" b="0" kern="1200" dirty="0">
              <a:solidFill>
                <a:schemeClr val="accent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Who We Are Content"/>
          <p:cNvSpPr txBox="1"/>
          <p:nvPr userDrawn="1"/>
        </p:nvSpPr>
        <p:spPr>
          <a:xfrm>
            <a:off x="394856" y="1798893"/>
            <a:ext cx="1146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Wintellect is the only company that offers the combined value of world class consulting services along with onsite, virtual and on-demand developer training. We help companies build better software, faster, helping you maximize and protect your consulting and training investments through ongoing knowledge transfer.</a:t>
            </a:r>
          </a:p>
        </p:txBody>
      </p:sp>
      <p:sp>
        <p:nvSpPr>
          <p:cNvPr id="19" name="Who We Are Header"/>
          <p:cNvSpPr txBox="1"/>
          <p:nvPr userDrawn="1"/>
        </p:nvSpPr>
        <p:spPr>
          <a:xfrm>
            <a:off x="394855" y="1393920"/>
            <a:ext cx="1564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2000" b="1" kern="1200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who we are</a:t>
            </a:r>
          </a:p>
        </p:txBody>
      </p:sp>
      <p:sp>
        <p:nvSpPr>
          <p:cNvPr id="21" name="Title"/>
          <p:cNvSpPr txBox="1"/>
          <p:nvPr userDrawn="1"/>
        </p:nvSpPr>
        <p:spPr>
          <a:xfrm>
            <a:off x="253040" y="327150"/>
            <a:ext cx="49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354" rtl="0" eaLnBrk="1" latinLnBrk="0" hangingPunct="1">
              <a:spcBef>
                <a:spcPct val="0"/>
              </a:spcBef>
              <a:buNone/>
            </a:pPr>
            <a:r>
              <a:rPr lang="en-US" sz="400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About Wintellect</a:t>
            </a:r>
          </a:p>
        </p:txBody>
      </p:sp>
    </p:spTree>
    <p:extLst>
      <p:ext uri="{BB962C8B-B14F-4D97-AF65-F5344CB8AC3E}">
        <p14:creationId xmlns:p14="http://schemas.microsoft.com/office/powerpoint/2010/main" val="2776773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441F79E-AF55-4598-9CF0-C8A26230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76" y="1413254"/>
            <a:ext cx="7314337" cy="71472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4C27A-78C9-46FE-B709-B0E9D99845F4}"/>
              </a:ext>
            </a:extLst>
          </p:cNvPr>
          <p:cNvSpPr/>
          <p:nvPr userDrawn="1"/>
        </p:nvSpPr>
        <p:spPr>
          <a:xfrm>
            <a:off x="0" y="3133344"/>
            <a:ext cx="12192000" cy="311613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48C30-9B2C-453C-A128-0412BE22DF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875" y="703385"/>
            <a:ext cx="4264192" cy="287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64F20B-3086-484A-B86C-249FF37FEF80}"/>
              </a:ext>
            </a:extLst>
          </p:cNvPr>
          <p:cNvSpPr txBox="1">
            <a:spLocks/>
          </p:cNvSpPr>
          <p:nvPr userDrawn="1"/>
        </p:nvSpPr>
        <p:spPr>
          <a:xfrm>
            <a:off x="446478" y="3702603"/>
            <a:ext cx="5455754" cy="1347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A6A6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Ken Muse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Azure Architect / DevOps Engineer</a:t>
            </a:r>
          </a:p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kmuse@Wintellect.com |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thekenmuse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DDBC8-9E67-48E9-BDED-C49793039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418" y="2127250"/>
            <a:ext cx="7315200" cy="639763"/>
          </a:xfrm>
        </p:spPr>
        <p:txBody>
          <a:bodyPr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 lang="en-US" sz="20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j-ea"/>
                <a:cs typeface="Segoe UI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Subtitle [36pt]</a:t>
            </a:r>
          </a:p>
        </p:txBody>
      </p:sp>
    </p:spTree>
    <p:extLst>
      <p:ext uri="{BB962C8B-B14F-4D97-AF65-F5344CB8AC3E}">
        <p14:creationId xmlns:p14="http://schemas.microsoft.com/office/powerpoint/2010/main" val="2070527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Content"/>
          <p:cNvSpPr>
            <a:spLocks noGrp="1"/>
          </p:cNvSpPr>
          <p:nvPr>
            <p:ph sz="quarter" idx="12"/>
          </p:nvPr>
        </p:nvSpPr>
        <p:spPr>
          <a:xfrm>
            <a:off x="252413" y="1335655"/>
            <a:ext cx="11682412" cy="4836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5B25-50EE-4601-8EEF-14458B28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770A-F9A9-4886-BA29-1C99F939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04C4-F8E5-4A19-A57A-0960ABC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FA74-67E1-4E73-9A67-712A9D9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232-7EF3-4BC1-969A-3639BBB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60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4" y="6319463"/>
            <a:ext cx="157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@theonemule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226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5952" y="16818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324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012392-5CDE-4D2C-B1A6-CC7CB7788FFB}"/>
              </a:ext>
            </a:extLst>
          </p:cNvPr>
          <p:cNvSpPr/>
          <p:nvPr userDrawn="1"/>
        </p:nvSpPr>
        <p:spPr>
          <a:xfrm rot="10800000">
            <a:off x="1197495" y="2019706"/>
            <a:ext cx="5635383" cy="1326383"/>
          </a:xfrm>
          <a:prstGeom prst="rect">
            <a:avLst/>
          </a:prstGeom>
          <a:gradFill flip="none" rotWithShape="1">
            <a:gsLst>
              <a:gs pos="11000">
                <a:srgbClr val="1E3951"/>
              </a:gs>
              <a:gs pos="86000">
                <a:srgbClr val="243D54">
                  <a:alpha val="4800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Demo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Demo subtitle</a:t>
            </a:r>
            <a:endParaRPr dirty="0"/>
          </a:p>
        </p:txBody>
      </p:sp>
      <p:sp>
        <p:nvSpPr>
          <p:cNvPr id="2" name="Demo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Demo Title</a:t>
            </a:r>
            <a:endParaRPr dirty="0"/>
          </a:p>
        </p:txBody>
      </p:sp>
      <p:pic>
        <p:nvPicPr>
          <p:cNvPr id="14" name="DEMO Graphic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02" y="2046288"/>
            <a:ext cx="5713548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0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Lab Subtitle"/>
          <p:cNvSpPr>
            <a:spLocks noGrp="1"/>
          </p:cNvSpPr>
          <p:nvPr>
            <p:ph type="subTitle" idx="1" hasCustomPrompt="1"/>
          </p:nvPr>
        </p:nvSpPr>
        <p:spPr>
          <a:xfrm>
            <a:off x="1215955" y="4431758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Lab subtitle</a:t>
            </a:r>
            <a:endParaRPr dirty="0"/>
          </a:p>
        </p:txBody>
      </p:sp>
      <p:sp>
        <p:nvSpPr>
          <p:cNvPr id="2" name="Lab Title"/>
          <p:cNvSpPr>
            <a:spLocks noGrp="1"/>
          </p:cNvSpPr>
          <p:nvPr>
            <p:ph type="ctrTitle" hasCustomPrompt="1"/>
          </p:nvPr>
        </p:nvSpPr>
        <p:spPr>
          <a:xfrm>
            <a:off x="1215952" y="3510688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354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bg1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/>
              <a:t>Click to edit Lab title</a:t>
            </a:r>
            <a:endParaRPr dirty="0"/>
          </a:p>
        </p:txBody>
      </p:sp>
      <p:pic>
        <p:nvPicPr>
          <p:cNvPr id="5" name="LAB Graphic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5" b="89011" l="3497" r="95804">
                        <a14:foregroundMark x1="16084" y1="76923" x2="16084" y2="76923"/>
                        <a14:foregroundMark x1="6993" y1="60440" x2="6993" y2="60440"/>
                        <a14:foregroundMark x1="6643" y1="39560" x2="6643" y2="39560"/>
                        <a14:foregroundMark x1="6643" y1="47253" x2="6643" y2="47253"/>
                        <a14:foregroundMark x1="3846" y1="28571" x2="3846" y2="28571"/>
                        <a14:foregroundMark x1="3846" y1="19780" x2="3846" y2="19780"/>
                        <a14:foregroundMark x1="68881" y1="48352" x2="68881" y2="48352"/>
                        <a14:foregroundMark x1="91259" y1="49451" x2="91259" y2="49451"/>
                        <a14:foregroundMark x1="95804" y1="68132" x2="95804" y2="68132"/>
                        <a14:foregroundMark x1="95804" y1="31868" x2="95804" y2="31868"/>
                        <a14:foregroundMark x1="52797" y1="67033" x2="52797" y2="670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6826" y="2112964"/>
            <a:ext cx="3771900" cy="11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5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Thank You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</a:t>
            </a:r>
            <a:r>
              <a:rPr lang="en-US" sz="4800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You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07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/>
          <a:lstStyle/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10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/>
          <a:lstStyle/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16" name="Author Information Block"/>
          <p:cNvSpPr>
            <a:spLocks noGrp="1"/>
          </p:cNvSpPr>
          <p:nvPr>
            <p:ph type="body" sz="quarter" idx="11" hasCustomPrompt="1"/>
          </p:nvPr>
        </p:nvSpPr>
        <p:spPr>
          <a:xfrm>
            <a:off x="1215955" y="4637862"/>
            <a:ext cx="7272444" cy="139717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bg1">
                    <a:alpha val="98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60311" indent="0">
              <a:buFont typeface="Arial" pitchFamily="34" charset="0"/>
              <a:buNone/>
              <a:defRPr/>
            </a:lvl2pPr>
            <a:lvl3pPr marL="855551" indent="0">
              <a:buFont typeface="Arial" pitchFamily="34" charset="0"/>
              <a:buNone/>
              <a:defRPr/>
            </a:lvl3pPr>
            <a:lvl4pPr marL="1258722" indent="0">
              <a:buFont typeface="Arial" pitchFamily="34" charset="0"/>
              <a:buNone/>
              <a:defRPr/>
            </a:lvl4pPr>
            <a:lvl5pPr marL="160474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Author Information (Name, Title, Email, Twitter)</a:t>
            </a:r>
          </a:p>
        </p:txBody>
      </p:sp>
      <p:sp>
        <p:nvSpPr>
          <p:cNvPr id="3" name="Questions Text"/>
          <p:cNvSpPr txBox="1"/>
          <p:nvPr/>
        </p:nvSpPr>
        <p:spPr>
          <a:xfrm>
            <a:off x="1215955" y="1681888"/>
            <a:ext cx="475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092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128-5503-4F77-BD2F-EE95CFA6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A07C-6254-440A-A27B-8BCD9F2F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2F66-85E9-4FE6-B505-27C26FDC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01CE-57DC-43E7-8487-4F4B675D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AA18-A825-4B2E-9CDF-D47F6C69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4B19-DB89-4832-A88C-833CC2AE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72CD-25A6-4D28-BDD9-35EBB3664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BF03-449F-41F4-A248-57B988D7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95DB-21C4-4C0D-BAB6-80915F89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6F3-6D38-4216-A41D-95D79F16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A51D-149D-403B-9792-10473785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1732-FAE7-4437-B5B6-61EE193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4582-E24E-46AB-B008-DB0108FD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49D6-A2BB-48CA-9FFB-047F0E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29A77-CA65-4A7A-89CE-F38067AEE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424B-C55F-422E-9910-CE115A0DD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B58DF-B82A-4A56-B31F-CFED75A3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EA8E-7411-4988-8E22-561655B4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3F603-813A-4C1F-9784-AA9B3024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7F6-8BD5-4FB5-9C84-ED6E56D6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67D78-0DDE-4D4B-B685-55E7020D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568C5-A8D7-4BBF-AF07-BCAD560C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2F85C-0B50-4861-AAB1-9D541863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CBDE4-2BED-4208-A05E-A3D479EA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CF30-94E8-40C1-93C2-A0F4EF71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17AA-E6EB-43EA-8252-D9B3EBC1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2AF-DFB0-47F7-A83A-901F27A4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D954-F9FB-4DC9-82BC-AF1D63C6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E3F16-0FFC-4C5B-9C4B-8D69AD7F5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CE54-A839-4F54-A048-0A97534E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72A3-D530-482C-A36C-723994B9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F186-C86F-40AA-A37D-8B3FE8F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38B4-5604-4665-8E38-1F712DD9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B03E-866D-47A5-8BE7-BB4F5BAD8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8442-F551-498B-8006-E4D0A6FE7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6290-E141-4516-8A27-89A5BC35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E29F-0F5F-4DD1-9A5B-FBD44EB3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3AE-AD9F-486A-97E7-7CF7B00E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585F4-83D4-4E73-926F-773695FC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FAAD-1638-4C77-94CA-979E9553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2847-8749-4D95-851D-C14920F1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09BA-BEE8-4AC1-85C7-DA1137AC55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0C62-6E43-407B-A613-35E864F8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727B-D64F-413E-8263-7F387B1F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8768-0DFA-439A-AA72-8EC538097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2406A0-8387-4A69-8B5E-B63357700C71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A67B-0589-49D7-8CF7-6A2FE755E3C3}"/>
              </a:ext>
            </a:extLst>
          </p:cNvPr>
          <p:cNvSpPr/>
          <p:nvPr/>
        </p:nvSpPr>
        <p:spPr>
          <a:xfrm>
            <a:off x="0" y="0"/>
            <a:ext cx="12192000" cy="1316905"/>
          </a:xfrm>
          <a:prstGeom prst="rect">
            <a:avLst/>
          </a:prstGeom>
          <a:solidFill>
            <a:srgbClr val="046E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9" name="ConsultingTrainingText"/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4" name="Wintellect Logo">
            <a:extLst>
              <a:ext uri="{FF2B5EF4-FFF2-40B4-BE49-F238E27FC236}">
                <a16:creationId xmlns:a16="http://schemas.microsoft.com/office/drawing/2014/main" id="{C233B671-E807-4038-8D5B-3B7454466A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408782"/>
            <a:ext cx="11681693" cy="471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1991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7" name="NOW Logo">
            <a:extLst>
              <a:ext uri="{FF2B5EF4-FFF2-40B4-BE49-F238E27FC236}">
                <a16:creationId xmlns:a16="http://schemas.microsoft.com/office/drawing/2014/main" id="{A2084794-5FEC-427F-A3E3-C705AEA66A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54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orient="horz" pos="39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253040" y="1335654"/>
            <a:ext cx="11681693" cy="460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3040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69D2F-2598-4E12-BA84-277989E06B20}"/>
              </a:ext>
            </a:extLst>
          </p:cNvPr>
          <p:cNvSpPr/>
          <p:nvPr/>
        </p:nvSpPr>
        <p:spPr>
          <a:xfrm>
            <a:off x="0" y="6210298"/>
            <a:ext cx="12192000" cy="647702"/>
          </a:xfrm>
          <a:prstGeom prst="rect">
            <a:avLst/>
          </a:prstGeom>
          <a:solidFill>
            <a:srgbClr val="0021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0CB7D2-38F4-4363-93E9-7EF3447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4955" y="6319467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4C348A-C635-486A-AAE5-ADE9061FA8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">
            <a:extLst>
              <a:ext uri="{FF2B5EF4-FFF2-40B4-BE49-F238E27FC236}">
                <a16:creationId xmlns:a16="http://schemas.microsoft.com/office/drawing/2014/main" id="{5DBD9827-B454-4288-9B56-2C981EC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88103" y="6319467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5384FCE-1CBB-4B2C-AB83-0639951D88F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13" name="ConsultingTrainingText">
            <a:extLst>
              <a:ext uri="{FF2B5EF4-FFF2-40B4-BE49-F238E27FC236}">
                <a16:creationId xmlns:a16="http://schemas.microsoft.com/office/drawing/2014/main" id="{1C25AE96-16A4-41D5-BA84-5C4BD9A08718}"/>
              </a:ext>
            </a:extLst>
          </p:cNvPr>
          <p:cNvSpPr txBox="1"/>
          <p:nvPr/>
        </p:nvSpPr>
        <p:spPr>
          <a:xfrm>
            <a:off x="4284133" y="6337970"/>
            <a:ext cx="362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Consulting/Training</a:t>
            </a:r>
          </a:p>
        </p:txBody>
      </p:sp>
      <p:pic>
        <p:nvPicPr>
          <p:cNvPr id="15" name="Wintellect Logo">
            <a:extLst>
              <a:ext uri="{FF2B5EF4-FFF2-40B4-BE49-F238E27FC236}">
                <a16:creationId xmlns:a16="http://schemas.microsoft.com/office/drawing/2014/main" id="{23743365-CB83-4DEB-B005-6A32A93AD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40" y="6302175"/>
            <a:ext cx="1543783" cy="443722"/>
          </a:xfrm>
          <a:prstGeom prst="rect">
            <a:avLst/>
          </a:prstGeom>
        </p:spPr>
      </p:pic>
      <p:pic>
        <p:nvPicPr>
          <p:cNvPr id="16" name="NOW Logo">
            <a:extLst>
              <a:ext uri="{FF2B5EF4-FFF2-40B4-BE49-F238E27FC236}">
                <a16:creationId xmlns:a16="http://schemas.microsoft.com/office/drawing/2014/main" id="{5367888E-FA68-440C-A495-75B28E0FF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4167" y="6304634"/>
            <a:ext cx="1100566" cy="4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354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9234" indent="-3492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800" kern="1200">
          <a:solidFill>
            <a:schemeClr val="accent1"/>
          </a:solidFill>
          <a:latin typeface="Segoe UI"/>
          <a:ea typeface="+mn-ea"/>
          <a:cs typeface="Segoe UI"/>
        </a:defRPr>
      </a:lvl1pPr>
      <a:lvl2pPr marL="685766" indent="-336534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2400" kern="1200">
          <a:solidFill>
            <a:schemeClr val="accent1"/>
          </a:solidFill>
          <a:latin typeface="Segoe UI"/>
          <a:ea typeface="+mn-ea"/>
          <a:cs typeface="Segoe UI"/>
        </a:defRPr>
      </a:lvl2pPr>
      <a:lvl3pPr marL="968326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800" kern="1200">
          <a:solidFill>
            <a:schemeClr val="accent1"/>
          </a:solidFill>
          <a:latin typeface="Segoe UI"/>
          <a:ea typeface="+mn-ea"/>
          <a:cs typeface="Segoe UI"/>
        </a:defRPr>
      </a:lvl3pPr>
      <a:lvl4pPr marL="1263587" indent="-295259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600" kern="1200">
          <a:solidFill>
            <a:schemeClr val="accent1"/>
          </a:solidFill>
          <a:latin typeface="Segoe UI"/>
          <a:ea typeface="+mn-ea"/>
          <a:cs typeface="Segoe UI"/>
        </a:defRPr>
      </a:lvl4pPr>
      <a:lvl5pPr marL="1546148" indent="-282561" algn="l" defTabSz="914354" rtl="0" eaLnBrk="1" latinLnBrk="0" hangingPunct="1">
        <a:spcBef>
          <a:spcPts val="600"/>
        </a:spcBef>
        <a:buClr>
          <a:schemeClr val="tx1"/>
        </a:buClr>
        <a:buSzPct val="110000"/>
        <a:buFont typeface="Wingdings 2" pitchFamily="18" charset="2"/>
        <a:buChar char=""/>
        <a:defRPr sz="1400" kern="1200">
          <a:solidFill>
            <a:schemeClr val="accent1"/>
          </a:solidFill>
          <a:latin typeface="Segoe UI"/>
          <a:ea typeface="+mn-ea"/>
          <a:cs typeface="Segoe UI"/>
        </a:defRPr>
      </a:lvl5pPr>
      <a:lvl6pPr marL="1828709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19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93" indent="-282561" algn="l" defTabSz="914354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91" indent="-282561" algn="l" defTabSz="91435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wintellectnow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56056-46DE-4356-9117-4A82CD2CE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6159" y="3707808"/>
            <a:ext cx="5508859" cy="13971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/>
              <a:t>Blaize Stewart – Architect</a:t>
            </a:r>
          </a:p>
          <a:p>
            <a:pPr algn="ctr"/>
            <a:r>
              <a:rPr lang="en-US" dirty="0"/>
              <a:t>MCSE, PCSA, MVP, and MCT</a:t>
            </a:r>
          </a:p>
          <a:p>
            <a:pPr algn="ctr"/>
            <a:r>
              <a:rPr lang="en-US" dirty="0"/>
              <a:t>bstewart@Wintellect.com | @theonemule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30B3A-627B-4E02-AE25-34DC6685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80" y="1303524"/>
            <a:ext cx="6288888" cy="91231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6000" dirty="0"/>
              <a:t>Making the </a:t>
            </a:r>
            <a:br>
              <a:rPr lang="en-US" sz="6000" dirty="0"/>
            </a:br>
            <a:r>
              <a:rPr lang="en-US" sz="6000" dirty="0"/>
              <a:t>Most of Microservices</a:t>
            </a:r>
            <a:endParaRPr lang="en-US" sz="6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5" name="Picture 4" descr="A person wearing a purple shirt&#10;&#10;Description generated with very high confidence">
            <a:extLst>
              <a:ext uri="{FF2B5EF4-FFF2-40B4-BE49-F238E27FC236}">
                <a16:creationId xmlns:a16="http://schemas.microsoft.com/office/drawing/2014/main" id="{39057812-AD8C-491B-8430-943F44C6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65" y="520802"/>
            <a:ext cx="4356850" cy="2908198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09227-8186-4A1C-9934-9CFA213D7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45" y="5236070"/>
            <a:ext cx="4267209" cy="53644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3: Service Discovery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335F0-8C31-4E39-AB07-4751596F3D21}"/>
              </a:ext>
            </a:extLst>
          </p:cNvPr>
          <p:cNvSpPr txBox="1"/>
          <p:nvPr/>
        </p:nvSpPr>
        <p:spPr>
          <a:xfrm>
            <a:off x="991674" y="4568341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DNS-based Discovery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A08E2-F554-4029-B76E-13A17B69B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693" y="1918644"/>
            <a:ext cx="4237355" cy="2639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3CEA5-0190-477A-9F12-9027FE21B4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0422" y="2279093"/>
            <a:ext cx="5009904" cy="2299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7EF43-0E21-42B7-9337-02A0C3B1E857}"/>
              </a:ext>
            </a:extLst>
          </p:cNvPr>
          <p:cNvSpPr txBox="1"/>
          <p:nvPr/>
        </p:nvSpPr>
        <p:spPr>
          <a:xfrm>
            <a:off x="7516969" y="4558339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Discovery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73EC-328D-42B0-88E8-95C63FCAFE79}"/>
              </a:ext>
            </a:extLst>
          </p:cNvPr>
          <p:cNvSpPr txBox="1"/>
          <p:nvPr/>
        </p:nvSpPr>
        <p:spPr>
          <a:xfrm>
            <a:off x="8114271" y="5030006"/>
            <a:ext cx="2265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Services self-register</a:t>
            </a:r>
          </a:p>
          <a:p>
            <a:pPr marL="342900" indent="-342900">
              <a:buAutoNum type="arabicPeriod"/>
            </a:pPr>
            <a:r>
              <a:rPr lang="en-US" sz="1400" dirty="0"/>
              <a:t>A client makes a request</a:t>
            </a:r>
          </a:p>
          <a:p>
            <a:pPr marL="342900" indent="-342900">
              <a:buAutoNum type="arabicPeriod"/>
            </a:pPr>
            <a:r>
              <a:rPr lang="en-US" sz="1400" dirty="0"/>
              <a:t>A service finds a service endpoint</a:t>
            </a:r>
          </a:p>
          <a:p>
            <a:pPr marL="342900" indent="-342900">
              <a:buAutoNum type="arabicPeriod"/>
            </a:pPr>
            <a:r>
              <a:rPr lang="en-US" sz="1400" dirty="0"/>
              <a:t>A service calls a service.</a:t>
            </a:r>
          </a:p>
        </p:txBody>
      </p:sp>
    </p:spTree>
    <p:extLst>
      <p:ext uri="{BB962C8B-B14F-4D97-AF65-F5344CB8AC3E}">
        <p14:creationId xmlns:p14="http://schemas.microsoft.com/office/powerpoint/2010/main" val="356943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Challenge 4: Interservice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DCDFC-37F0-4F53-801B-401FD475B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6889" y="4293361"/>
            <a:ext cx="3932537" cy="1977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6B0D0-FBEB-4DA8-9CC8-A02FAECF9A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0354" y="1810213"/>
            <a:ext cx="3865606" cy="19778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8C523-C7A6-48B2-A1E9-135588E2161B}"/>
              </a:ext>
            </a:extLst>
          </p:cNvPr>
          <p:cNvSpPr txBox="1"/>
          <p:nvPr/>
        </p:nvSpPr>
        <p:spPr>
          <a:xfrm>
            <a:off x="7468344" y="6196363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(Queues)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630BC-88EB-4702-BEE5-E49357273FA0}"/>
              </a:ext>
            </a:extLst>
          </p:cNvPr>
          <p:cNvSpPr txBox="1"/>
          <p:nvPr/>
        </p:nvSpPr>
        <p:spPr>
          <a:xfrm>
            <a:off x="1626752" y="4967242"/>
            <a:ext cx="342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Synchronous (HTTP, Etc.)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3FE7C6-D3BD-48DD-AA75-C4C2D6BCB520}"/>
              </a:ext>
            </a:extLst>
          </p:cNvPr>
          <p:cNvSpPr/>
          <p:nvPr/>
        </p:nvSpPr>
        <p:spPr>
          <a:xfrm>
            <a:off x="2392465" y="4293361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68BD9EF4-81CF-4E27-9465-5590051E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130" y="4358026"/>
            <a:ext cx="493095" cy="49309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162DC3D-160F-4554-911A-77EB84A1254B}"/>
              </a:ext>
            </a:extLst>
          </p:cNvPr>
          <p:cNvSpPr/>
          <p:nvPr/>
        </p:nvSpPr>
        <p:spPr>
          <a:xfrm>
            <a:off x="4554677" y="2490750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64F4B160-4917-4A2F-8A00-0D8CD461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342" y="2555415"/>
            <a:ext cx="493095" cy="493095"/>
          </a:xfrm>
          <a:prstGeom prst="rect">
            <a:avLst/>
          </a:prstGeom>
        </p:spPr>
      </p:pic>
      <p:pic>
        <p:nvPicPr>
          <p:cNvPr id="15" name="Graphic 14" descr="Internet">
            <a:extLst>
              <a:ext uri="{FF2B5EF4-FFF2-40B4-BE49-F238E27FC236}">
                <a16:creationId xmlns:a16="http://schemas.microsoft.com/office/drawing/2014/main" id="{5AF5B2FF-8BBE-4B80-8B2C-DE6FE0D76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30" y="3105804"/>
            <a:ext cx="1214122" cy="121412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18F037B-8940-41DF-9A53-3EEEBDC19027}"/>
              </a:ext>
            </a:extLst>
          </p:cNvPr>
          <p:cNvSpPr/>
          <p:nvPr/>
        </p:nvSpPr>
        <p:spPr>
          <a:xfrm>
            <a:off x="2392465" y="3392056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641F4D71-4564-4E54-A2EA-2FA9269FF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130" y="3456721"/>
            <a:ext cx="493095" cy="49309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25AE590-5D6E-45B8-AA30-D46ACED58C82}"/>
              </a:ext>
            </a:extLst>
          </p:cNvPr>
          <p:cNvSpPr/>
          <p:nvPr/>
        </p:nvSpPr>
        <p:spPr>
          <a:xfrm>
            <a:off x="2392465" y="2490750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0C689715-2039-444B-8A9C-43400D5BA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130" y="2555415"/>
            <a:ext cx="493095" cy="49309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F09F3DE-1861-442F-B931-29622F25F8D4}"/>
              </a:ext>
            </a:extLst>
          </p:cNvPr>
          <p:cNvSpPr/>
          <p:nvPr/>
        </p:nvSpPr>
        <p:spPr>
          <a:xfrm>
            <a:off x="4554677" y="3396792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Gears">
            <a:extLst>
              <a:ext uri="{FF2B5EF4-FFF2-40B4-BE49-F238E27FC236}">
                <a16:creationId xmlns:a16="http://schemas.microsoft.com/office/drawing/2014/main" id="{2A11C977-AB8D-4ACA-9B6F-00BD871DD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342" y="3461457"/>
            <a:ext cx="493095" cy="49309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6A2787C-A577-4A67-A3CD-B54AA2D8A768}"/>
              </a:ext>
            </a:extLst>
          </p:cNvPr>
          <p:cNvSpPr/>
          <p:nvPr/>
        </p:nvSpPr>
        <p:spPr>
          <a:xfrm>
            <a:off x="4554677" y="4301506"/>
            <a:ext cx="622426" cy="6224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Gears">
            <a:extLst>
              <a:ext uri="{FF2B5EF4-FFF2-40B4-BE49-F238E27FC236}">
                <a16:creationId xmlns:a16="http://schemas.microsoft.com/office/drawing/2014/main" id="{8E54BA1E-8C58-4CFC-9D25-6CA7162E2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342" y="4366171"/>
            <a:ext cx="493095" cy="49309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43F03F-571F-4DF3-9B47-741712026C9B}"/>
              </a:ext>
            </a:extLst>
          </p:cNvPr>
          <p:cNvCxnSpPr>
            <a:cxnSpLocks/>
            <a:stCxn id="24" idx="6"/>
            <a:endCxn id="13" idx="2"/>
          </p:cNvCxnSpPr>
          <p:nvPr/>
        </p:nvCxnSpPr>
        <p:spPr>
          <a:xfrm>
            <a:off x="3014891" y="2801963"/>
            <a:ext cx="1539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C4475-568A-40F9-AAAA-4E4E942756A8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3014891" y="3703269"/>
            <a:ext cx="1539786" cy="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7E617C-2677-47D1-812F-C506F66CB5FE}"/>
              </a:ext>
            </a:extLst>
          </p:cNvPr>
          <p:cNvCxnSpPr>
            <a:cxnSpLocks/>
            <a:stCxn id="9" idx="6"/>
            <a:endCxn id="31" idx="2"/>
          </p:cNvCxnSpPr>
          <p:nvPr/>
        </p:nvCxnSpPr>
        <p:spPr>
          <a:xfrm>
            <a:off x="3014891" y="4604574"/>
            <a:ext cx="1539786" cy="8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47F5F-C51E-49AC-BE0C-23A51B61F178}"/>
              </a:ext>
            </a:extLst>
          </p:cNvPr>
          <p:cNvCxnSpPr>
            <a:stCxn id="15" idx="3"/>
            <a:endCxn id="24" idx="2"/>
          </p:cNvCxnSpPr>
          <p:nvPr/>
        </p:nvCxnSpPr>
        <p:spPr>
          <a:xfrm flipV="1">
            <a:off x="1626752" y="2801963"/>
            <a:ext cx="765713" cy="91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0BB93C-96AD-4209-9639-FA5F15339276}"/>
              </a:ext>
            </a:extLst>
          </p:cNvPr>
          <p:cNvCxnSpPr>
            <a:stCxn id="15" idx="3"/>
            <a:endCxn id="22" idx="2"/>
          </p:cNvCxnSpPr>
          <p:nvPr/>
        </p:nvCxnSpPr>
        <p:spPr>
          <a:xfrm flipV="1">
            <a:off x="1626752" y="3703269"/>
            <a:ext cx="765713" cy="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22CBA-F98E-4513-878A-5C0CC1B230CB}"/>
              </a:ext>
            </a:extLst>
          </p:cNvPr>
          <p:cNvCxnSpPr>
            <a:stCxn id="15" idx="3"/>
            <a:endCxn id="9" idx="2"/>
          </p:cNvCxnSpPr>
          <p:nvPr/>
        </p:nvCxnSpPr>
        <p:spPr>
          <a:xfrm>
            <a:off x="1626752" y="3712865"/>
            <a:ext cx="765713" cy="891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A9FB59-92FC-4F25-8665-2CE9924B84AA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3014891" y="2801963"/>
            <a:ext cx="1539786" cy="90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815193-605E-4F2B-A8DF-097EDEC0B8F7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3014891" y="2801963"/>
            <a:ext cx="1539786" cy="181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AF2D73-753C-4636-9A66-4515220A3DC3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V="1">
            <a:off x="3014891" y="2801963"/>
            <a:ext cx="1539786" cy="901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801E30-8473-43F5-AEAF-ADC576205E53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2824184" y="3712741"/>
            <a:ext cx="1730493" cy="899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14B3AC-C527-4EF6-8080-69735AC01D0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014891" y="2801963"/>
            <a:ext cx="1539786" cy="180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AD9266-2B92-45D8-AE18-D8CFF6FE817F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3014891" y="3708005"/>
            <a:ext cx="1539786" cy="896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80FFA5-CB08-44CB-8649-E27930FB7857}"/>
              </a:ext>
            </a:extLst>
          </p:cNvPr>
          <p:cNvSpPr txBox="1"/>
          <p:nvPr/>
        </p:nvSpPr>
        <p:spPr>
          <a:xfrm>
            <a:off x="7444510" y="3807026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(Topics)</a:t>
            </a:r>
          </a:p>
        </p:txBody>
      </p:sp>
    </p:spTree>
    <p:extLst>
      <p:ext uri="{BB962C8B-B14F-4D97-AF65-F5344CB8AC3E}">
        <p14:creationId xmlns:p14="http://schemas.microsoft.com/office/powerpoint/2010/main" val="89468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5: Security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7BA6F-F4F0-40D5-8F3A-B3626263EE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4193" y="1911264"/>
            <a:ext cx="4742631" cy="3420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A577D-13F4-47E3-8000-43FBC9EB6C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1028" y="1911264"/>
            <a:ext cx="4836476" cy="3420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275988-E2BF-4E53-92E7-E6D890A8AEF6}"/>
              </a:ext>
            </a:extLst>
          </p:cNvPr>
          <p:cNvSpPr txBox="1"/>
          <p:nvPr/>
        </p:nvSpPr>
        <p:spPr>
          <a:xfrm>
            <a:off x="1880316" y="556530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D962-4B87-4076-B5DF-0DF052890263}"/>
              </a:ext>
            </a:extLst>
          </p:cNvPr>
          <p:cNvSpPr txBox="1"/>
          <p:nvPr/>
        </p:nvSpPr>
        <p:spPr>
          <a:xfrm>
            <a:off x="7609267" y="5565309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Zero Trust</a:t>
            </a:r>
          </a:p>
        </p:txBody>
      </p:sp>
    </p:spTree>
    <p:extLst>
      <p:ext uri="{BB962C8B-B14F-4D97-AF65-F5344CB8AC3E}">
        <p14:creationId xmlns:p14="http://schemas.microsoft.com/office/powerpoint/2010/main" val="190926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6: CAP Theorem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AA23-8EBE-4E82-82F3-BBBF43148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7165" y="1861219"/>
            <a:ext cx="7377670" cy="42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5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6: Data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75988-E2BF-4E53-92E7-E6D890A8AEF6}"/>
              </a:ext>
            </a:extLst>
          </p:cNvPr>
          <p:cNvSpPr txBox="1"/>
          <p:nvPr/>
        </p:nvSpPr>
        <p:spPr>
          <a:xfrm>
            <a:off x="1880316" y="556530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D962-4B87-4076-B5DF-0DF052890263}"/>
              </a:ext>
            </a:extLst>
          </p:cNvPr>
          <p:cNvSpPr txBox="1"/>
          <p:nvPr/>
        </p:nvSpPr>
        <p:spPr>
          <a:xfrm>
            <a:off x="7609267" y="5565309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Indirect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48776-9417-4A45-89A4-ED97FE2890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55" y="1755534"/>
            <a:ext cx="3283343" cy="334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96394-870F-4DF4-9306-2ABCDF60FF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23407" y="1755534"/>
            <a:ext cx="2461895" cy="33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8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6: Data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75988-E2BF-4E53-92E7-E6D890A8AEF6}"/>
              </a:ext>
            </a:extLst>
          </p:cNvPr>
          <p:cNvSpPr txBox="1"/>
          <p:nvPr/>
        </p:nvSpPr>
        <p:spPr>
          <a:xfrm>
            <a:off x="1880316" y="556530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D962-4B87-4076-B5DF-0DF052890263}"/>
              </a:ext>
            </a:extLst>
          </p:cNvPr>
          <p:cNvSpPr txBox="1"/>
          <p:nvPr/>
        </p:nvSpPr>
        <p:spPr>
          <a:xfrm>
            <a:off x="7609267" y="5565309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CQRS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83C9A-5289-456A-9E80-D7EC5C3287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4590" y="1952625"/>
            <a:ext cx="4750435" cy="2952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3901E-BF15-48CE-81E3-97E651DB5B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975" y="2054918"/>
            <a:ext cx="5630321" cy="27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B30FF3-81B0-4225-B431-7BFC34C2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Implement a single responsibility pattern for services to ensure that service only do one thing.</a:t>
            </a:r>
          </a:p>
          <a:p>
            <a:pPr lvl="0"/>
            <a:r>
              <a:rPr lang="en-US" dirty="0"/>
              <a:t>Make as many services as possible stateless. Services that need state should store state in a distributed cache.</a:t>
            </a:r>
          </a:p>
          <a:p>
            <a:pPr lvl="0"/>
            <a:r>
              <a:rPr lang="en-US" dirty="0"/>
              <a:t>Refactor code to get away from sticky sessions.</a:t>
            </a:r>
          </a:p>
          <a:p>
            <a:pPr lvl="0"/>
            <a:r>
              <a:rPr lang="en-US" dirty="0"/>
              <a:t>Prefer asynchronous messaging.</a:t>
            </a:r>
          </a:p>
          <a:p>
            <a:pPr lvl="0"/>
            <a:r>
              <a:rPr lang="en-US" dirty="0"/>
              <a:t>Prefer indirect, asynchronous data access through a data service.</a:t>
            </a:r>
          </a:p>
          <a:p>
            <a:pPr lvl="0"/>
            <a:r>
              <a:rPr lang="en-US" dirty="0"/>
              <a:t>Prefer eventual consistency for data.</a:t>
            </a:r>
          </a:p>
          <a:p>
            <a:pPr lvl="0"/>
            <a:r>
              <a:rPr lang="en-US" dirty="0"/>
              <a:t>Adopt CQRS for data access services and database designs.</a:t>
            </a:r>
          </a:p>
          <a:p>
            <a:pPr lvl="0"/>
            <a:r>
              <a:rPr lang="en-US" dirty="0"/>
              <a:t>Leverage automation wherever possible for scaling, deployment, and configuration.</a:t>
            </a:r>
          </a:p>
          <a:p>
            <a:pPr lvl="0"/>
            <a:r>
              <a:rPr lang="en-US" dirty="0"/>
              <a:t>Prefer zero-trust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6B2470-6BBD-40F0-AE5B-C5545D217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72351"/>
              </p:ext>
            </p:extLst>
          </p:nvPr>
        </p:nvGraphicFramePr>
        <p:xfrm>
          <a:off x="1612835" y="1690688"/>
          <a:ext cx="8966329" cy="4662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319">
                  <a:extLst>
                    <a:ext uri="{9D8B030D-6E8A-4147-A177-3AD203B41FA5}">
                      <a16:colId xmlns:a16="http://schemas.microsoft.com/office/drawing/2014/main" val="679304171"/>
                    </a:ext>
                  </a:extLst>
                </a:gridCol>
                <a:gridCol w="5872010">
                  <a:extLst>
                    <a:ext uri="{9D8B030D-6E8A-4147-A177-3AD203B41FA5}">
                      <a16:colId xmlns:a16="http://schemas.microsoft.com/office/drawing/2014/main" val="1549267777"/>
                    </a:ext>
                  </a:extLst>
                </a:gridCol>
              </a:tblGrid>
              <a:tr h="287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Azure Functions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2610123333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Scaling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Automatically handled by PaaS provider.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1478011925"/>
                  </a:ext>
                </a:extLst>
              </a:tr>
              <a:tr h="25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 Availability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Automatically handled by PaaS provider.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3369937596"/>
                  </a:ext>
                </a:extLst>
              </a:tr>
              <a:tr h="886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State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Stateless. State can be maintained at some level with durability. Any session state should be stored in a cache or passed as part of the request.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3548362215"/>
                  </a:ext>
                </a:extLst>
              </a:tr>
              <a:tr h="25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Configuration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Generally, self-configuring from settings.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1323837593"/>
                  </a:ext>
                </a:extLst>
              </a:tr>
              <a:tr h="53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Service Discovery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built-in services discovery. Generally handled through DNS and well-known hosts.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2219423962"/>
                  </a:ext>
                </a:extLst>
              </a:tr>
              <a:tr h="801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Interservice Communication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Depends on the serverless bindings for inputs and outputs, serverless can generally be adapted for synchronous or asynchronous communication.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1404861173"/>
                  </a:ext>
                </a:extLst>
              </a:tr>
              <a:tr h="584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Security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inherent security. However, most serverless platforms offer bolt-on options for service authentication.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2214890737"/>
                  </a:ext>
                </a:extLst>
              </a:tr>
              <a:tr h="259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Versioning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inherent versioning therefore would need to be included.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961986555"/>
                  </a:ext>
                </a:extLst>
              </a:tr>
              <a:tr h="530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Access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Serverless prefers asynchronous access to external systems. Therefore this should be a consideration for data access.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624" marR="103624" marT="0" marB="0"/>
                </a:tc>
                <a:extLst>
                  <a:ext uri="{0D108BD9-81ED-4DB2-BD59-A6C34878D82A}">
                    <a16:rowId xmlns:a16="http://schemas.microsoft.com/office/drawing/2014/main" val="250173384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D68C9869-32EE-499F-8244-CE65BA1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46" y="2225933"/>
            <a:ext cx="18421992" cy="6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8C9869-32EE-499F-8244-CE65BA1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46" y="2225933"/>
            <a:ext cx="18421992" cy="6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14F03-3409-4986-B022-A7ACBE410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7701"/>
              </p:ext>
            </p:extLst>
          </p:nvPr>
        </p:nvGraphicFramePr>
        <p:xfrm>
          <a:off x="1351721" y="1529137"/>
          <a:ext cx="9488557" cy="496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305">
                  <a:extLst>
                    <a:ext uri="{9D8B030D-6E8A-4147-A177-3AD203B41FA5}">
                      <a16:colId xmlns:a16="http://schemas.microsoft.com/office/drawing/2014/main" val="560364242"/>
                    </a:ext>
                  </a:extLst>
                </a:gridCol>
                <a:gridCol w="7633252">
                  <a:extLst>
                    <a:ext uri="{9D8B030D-6E8A-4147-A177-3AD203B41FA5}">
                      <a16:colId xmlns:a16="http://schemas.microsoft.com/office/drawing/2014/main" val="3206145578"/>
                    </a:ext>
                  </a:extLst>
                </a:gridCol>
              </a:tblGrid>
              <a:tr h="316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Azure Kubernetes Services, Azure RedHat OpenShift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1029414893"/>
                  </a:ext>
                </a:extLst>
              </a:tr>
              <a:tr h="316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Scaling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Instances scale across available nodes. Infrastructure scales with containers based on configurations.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3961798789"/>
                  </a:ext>
                </a:extLst>
              </a:tr>
              <a:tr h="316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Availability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Built-in high availability for application and infrastructure and fault tolerance with integrated monitoring for both solutions.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2175269746"/>
                  </a:ext>
                </a:extLst>
              </a:tr>
              <a:tr h="47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distributed cache can be brought along as a containerized service or as an external service to the microservice suite. Cloud providers usually provide Redis as PaaS.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2323043216"/>
                  </a:ext>
                </a:extLst>
              </a:tr>
              <a:tr h="47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Configuration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Container platforms such as Kubernetes provide configuration management features through secrets, shares and can be managed through DevOps with config maps and scripts.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2897416124"/>
                  </a:ext>
                </a:extLst>
              </a:tr>
              <a:tr h="497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Service Discovery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Container platforms such as Kubernetes provide service discovery through internal load balancers and ingress controllers that act as well-known hosts to services on the container cluster.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4123506092"/>
                  </a:ext>
                </a:extLst>
              </a:tr>
              <a:tr h="801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Interservice Communication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Container platforms such as Kubernetes provide contiguous networking across nodes to simplify communication and ingress controllers for HTTP-based workloads. However, there is no built-in support for messaging platforms, so this would need to be provided as a service in containers or externally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1217328696"/>
                  </a:ext>
                </a:extLst>
              </a:tr>
              <a:tr h="47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 ingress controllers can provide some basic protection for services. More robust security can be implemented with a service mesh like </a:t>
                      </a:r>
                      <a:r>
                        <a:rPr lang="en-US" sz="1400" dirty="0" err="1">
                          <a:effectLst/>
                        </a:rPr>
                        <a:t>Istio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259202034"/>
                  </a:ext>
                </a:extLst>
              </a:tr>
              <a:tr h="639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Versioning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Container platforms such as Kubernetes provide specialized controllers for microservices with features to enable graceful transitions between new and old versions of services, including connection draining and rollback options.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3019212617"/>
                  </a:ext>
                </a:extLst>
              </a:tr>
              <a:tr h="477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Access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Containers are versatile, so they can host any number of different kinds of applications. For microservices, however, it's best to prefer asynchronous data access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911" marR="65911" marT="0" marB="0"/>
                </a:tc>
                <a:extLst>
                  <a:ext uri="{0D108BD9-81ED-4DB2-BD59-A6C34878D82A}">
                    <a16:rowId xmlns:a16="http://schemas.microsoft.com/office/drawing/2014/main" val="92526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3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API’s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8C9869-32EE-499F-8244-CE65BA13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46" y="2225933"/>
            <a:ext cx="18421992" cy="6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EEEE31-31A3-4F5F-9547-0BF3FEAB8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54142"/>
              </p:ext>
            </p:extLst>
          </p:nvPr>
        </p:nvGraphicFramePr>
        <p:xfrm>
          <a:off x="1261534" y="1690688"/>
          <a:ext cx="9668932" cy="4693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7479">
                  <a:extLst>
                    <a:ext uri="{9D8B030D-6E8A-4147-A177-3AD203B41FA5}">
                      <a16:colId xmlns:a16="http://schemas.microsoft.com/office/drawing/2014/main" val="3989689131"/>
                    </a:ext>
                  </a:extLst>
                </a:gridCol>
                <a:gridCol w="6551453">
                  <a:extLst>
                    <a:ext uri="{9D8B030D-6E8A-4147-A177-3AD203B41FA5}">
                      <a16:colId xmlns:a16="http://schemas.microsoft.com/office/drawing/2014/main" val="3698684558"/>
                    </a:ext>
                  </a:extLst>
                </a:gridCol>
              </a:tblGrid>
              <a:tr h="479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Examples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API’s on Azure App Services, API’s on IIS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036119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Scaling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Application instances do not scale automatically, but features in the PaaS offerings can enable autoscaling for hosted applications.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6402746"/>
                  </a:ext>
                </a:extLst>
              </a:tr>
              <a:tr h="234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Availability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Automatically handed by the PaaS offering.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028601"/>
                  </a:ext>
                </a:extLst>
              </a:tr>
              <a:tr h="724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distributed cache can be brought along as a stand-alone service or as an external service to the microservice suite. These are offered as a service on many cloud providers.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007785"/>
                  </a:ext>
                </a:extLst>
              </a:tr>
              <a:tr h="2343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Configuration Management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Generally, self-configuring from settings.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35666"/>
                  </a:ext>
                </a:extLst>
              </a:tr>
              <a:tr h="479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Service Discovery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built-in services discovery. Generally handled through DNS and well-known hosts.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79881"/>
                  </a:ext>
                </a:extLst>
              </a:tr>
              <a:tr h="479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Interservice Communication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API’s work over HTTP/HTTPS, so API’s hosted on PaaS are limited to synchronous communication.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88766"/>
                  </a:ext>
                </a:extLst>
              </a:tr>
              <a:tr h="5599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inherent security. However, most PaaS platforms offer bolt-on options for service authorization.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030426"/>
                  </a:ext>
                </a:extLst>
              </a:tr>
              <a:tr h="2786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Versioning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 inherent versioning therefore would need to be included.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805160"/>
                  </a:ext>
                </a:extLst>
              </a:tr>
              <a:tr h="724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Access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APIs can handle any number of different kinds of applications. For microservices, however, it's best to prefer asynchronous data access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09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29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B9DD-6630-4083-BCFA-A4A184366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Blaize Stewart</a:t>
            </a:r>
          </a:p>
          <a:p>
            <a:r>
              <a:rPr lang="en-US" dirty="0"/>
              <a:t>@theonemule</a:t>
            </a:r>
          </a:p>
          <a:p>
            <a:r>
              <a:rPr lang="en-US" dirty="0">
                <a:hlinkClick r:id="rId2"/>
              </a:rPr>
              <a:t>http://youtube.com/wintellectnow</a:t>
            </a:r>
            <a:endParaRPr lang="en-US" dirty="0"/>
          </a:p>
          <a:p>
            <a:r>
              <a:rPr lang="en-US" dirty="0"/>
              <a:t>bstewart@wintellect.com</a:t>
            </a:r>
          </a:p>
        </p:txBody>
      </p:sp>
    </p:spTree>
    <p:extLst>
      <p:ext uri="{BB962C8B-B14F-4D97-AF65-F5344CB8AC3E}">
        <p14:creationId xmlns:p14="http://schemas.microsoft.com/office/powerpoint/2010/main" val="35599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7486D-756B-400B-A007-388257B5B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7646" y="1825625"/>
            <a:ext cx="6233373" cy="46492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661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1: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A7651-548D-4B17-A82D-4C5418A9E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9190" y="2755521"/>
            <a:ext cx="4201073" cy="216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F05DE-6F69-4FD7-8798-335476E04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7041" y="2755521"/>
            <a:ext cx="4950046" cy="21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2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2: Easier Upgrades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F9186-9F63-404D-8D07-247BDA746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2646" y="2791062"/>
            <a:ext cx="4120248" cy="202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389CE-44C3-469B-B036-56B16CF924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106" y="2791063"/>
            <a:ext cx="6012273" cy="2025633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6D5137CA-F254-4FF0-BDBC-8CF4F2215FCA}"/>
              </a:ext>
            </a:extLst>
          </p:cNvPr>
          <p:cNvSpPr/>
          <p:nvPr/>
        </p:nvSpPr>
        <p:spPr>
          <a:xfrm rot="16200000">
            <a:off x="3439372" y="2319999"/>
            <a:ext cx="321972" cy="5882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59663-0165-423C-B8E1-91E2342AADF5}"/>
              </a:ext>
            </a:extLst>
          </p:cNvPr>
          <p:cNvSpPr txBox="1"/>
          <p:nvPr/>
        </p:nvSpPr>
        <p:spPr>
          <a:xfrm>
            <a:off x="1865281" y="5633735"/>
            <a:ext cx="333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95621B-F7EB-4B3C-A5C0-B697011CB90C}"/>
              </a:ext>
            </a:extLst>
          </p:cNvPr>
          <p:cNvSpPr/>
          <p:nvPr/>
        </p:nvSpPr>
        <p:spPr>
          <a:xfrm rot="16200000">
            <a:off x="9382629" y="3141740"/>
            <a:ext cx="321972" cy="423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17A-D57B-4086-8F2C-EEA12388C248}"/>
              </a:ext>
            </a:extLst>
          </p:cNvPr>
          <p:cNvSpPr txBox="1"/>
          <p:nvPr/>
        </p:nvSpPr>
        <p:spPr>
          <a:xfrm>
            <a:off x="7873654" y="5685254"/>
            <a:ext cx="333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Deployment/Delivery</a:t>
            </a:r>
          </a:p>
        </p:txBody>
      </p:sp>
    </p:spTree>
    <p:extLst>
      <p:ext uri="{BB962C8B-B14F-4D97-AF65-F5344CB8AC3E}">
        <p14:creationId xmlns:p14="http://schemas.microsoft.com/office/powerpoint/2010/main" val="418170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2: Easier Upgrades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F9186-9F63-404D-8D07-247BDA746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42646" y="2791062"/>
            <a:ext cx="4120248" cy="202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389CE-44C3-469B-B036-56B16CF924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106" y="2791063"/>
            <a:ext cx="6012273" cy="2025633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6D5137CA-F254-4FF0-BDBC-8CF4F2215FCA}"/>
              </a:ext>
            </a:extLst>
          </p:cNvPr>
          <p:cNvSpPr/>
          <p:nvPr/>
        </p:nvSpPr>
        <p:spPr>
          <a:xfrm rot="16200000">
            <a:off x="3439372" y="2319999"/>
            <a:ext cx="321972" cy="58820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59663-0165-423C-B8E1-91E2342AADF5}"/>
              </a:ext>
            </a:extLst>
          </p:cNvPr>
          <p:cNvSpPr txBox="1"/>
          <p:nvPr/>
        </p:nvSpPr>
        <p:spPr>
          <a:xfrm>
            <a:off x="1865281" y="5633735"/>
            <a:ext cx="333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95621B-F7EB-4B3C-A5C0-B697011CB90C}"/>
              </a:ext>
            </a:extLst>
          </p:cNvPr>
          <p:cNvSpPr/>
          <p:nvPr/>
        </p:nvSpPr>
        <p:spPr>
          <a:xfrm rot="16200000">
            <a:off x="9382629" y="3141740"/>
            <a:ext cx="321972" cy="423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17A-D57B-4086-8F2C-EEA12388C248}"/>
              </a:ext>
            </a:extLst>
          </p:cNvPr>
          <p:cNvSpPr txBox="1"/>
          <p:nvPr/>
        </p:nvSpPr>
        <p:spPr>
          <a:xfrm>
            <a:off x="7873654" y="5685254"/>
            <a:ext cx="333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Continuous Deployment/Delivery</a:t>
            </a:r>
          </a:p>
        </p:txBody>
      </p:sp>
    </p:spTree>
    <p:extLst>
      <p:ext uri="{BB962C8B-B14F-4D97-AF65-F5344CB8AC3E}">
        <p14:creationId xmlns:p14="http://schemas.microsoft.com/office/powerpoint/2010/main" val="334909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3: Better Availability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5BBA8-89A8-441B-834E-C6D03C3675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8921" y="1841132"/>
            <a:ext cx="8494157" cy="39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1: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0EE3B-98F7-49BE-8B80-0FC6A0F73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28" y="2024707"/>
            <a:ext cx="4074197" cy="308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6229-F03C-422E-AB13-E576B56AF4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5888" y="2019706"/>
            <a:ext cx="3834715" cy="3089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07B05-20BE-42BB-B083-6FBB34A84E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29840" y="2038903"/>
            <a:ext cx="4154170" cy="3089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4335F0-8C31-4E39-AB07-4751596F3D21}"/>
              </a:ext>
            </a:extLst>
          </p:cNvPr>
          <p:cNvSpPr txBox="1"/>
          <p:nvPr/>
        </p:nvSpPr>
        <p:spPr>
          <a:xfrm>
            <a:off x="180304" y="512817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 Maintained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EAEC5-82F3-40C5-A73F-D3F0FE891E97}"/>
              </a:ext>
            </a:extLst>
          </p:cNvPr>
          <p:cNvSpPr txBox="1"/>
          <p:nvPr/>
        </p:nvSpPr>
        <p:spPr>
          <a:xfrm>
            <a:off x="4486142" y="512817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Sticky Sessions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7A131-BA64-435D-8E83-F4274ABF3B04}"/>
              </a:ext>
            </a:extLst>
          </p:cNvPr>
          <p:cNvSpPr txBox="1"/>
          <p:nvPr/>
        </p:nvSpPr>
        <p:spPr>
          <a:xfrm>
            <a:off x="8172718" y="5128178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241729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4ED2EEF-EAE0-4189-B2FC-F1666A7CB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25257" y="2263424"/>
            <a:ext cx="4425130" cy="25926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A9A181-D0B9-4FB2-9E02-0806A6DB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en-US" dirty="0"/>
              <a:t>Challenge 2: Configuration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335F0-8C31-4E39-AB07-4751596F3D21}"/>
              </a:ext>
            </a:extLst>
          </p:cNvPr>
          <p:cNvSpPr txBox="1"/>
          <p:nvPr/>
        </p:nvSpPr>
        <p:spPr>
          <a:xfrm>
            <a:off x="115910" y="4939356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Configuration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EAEC5-82F3-40C5-A73F-D3F0FE891E97}"/>
              </a:ext>
            </a:extLst>
          </p:cNvPr>
          <p:cNvSpPr txBox="1"/>
          <p:nvPr/>
        </p:nvSpPr>
        <p:spPr>
          <a:xfrm>
            <a:off x="3977425" y="4939355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Platform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7A131-BA64-435D-8E83-F4274ABF3B04}"/>
              </a:ext>
            </a:extLst>
          </p:cNvPr>
          <p:cNvSpPr txBox="1"/>
          <p:nvPr/>
        </p:nvSpPr>
        <p:spPr>
          <a:xfrm>
            <a:off x="7838940" y="4939354"/>
            <a:ext cx="31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DevOps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796406-D491-43C2-9E54-80B131806D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910" y="2182799"/>
            <a:ext cx="3412902" cy="2673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83267F-40BB-4902-9B50-B8887D0654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28812" y="2245449"/>
            <a:ext cx="4196445" cy="26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257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ntellect Presentation Content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1D54A5CB-9A4F-488C-B568-526953C2322C}"/>
    </a:ext>
  </a:extLst>
</a:theme>
</file>

<file path=ppt/theme/theme3.xml><?xml version="1.0" encoding="utf-8"?>
<a:theme xmlns:a="http://schemas.openxmlformats.org/drawingml/2006/main" name="Wintellect Presentation Title Slides">
  <a:themeElements>
    <a:clrScheme name="Wintellect">
      <a:dk1>
        <a:srgbClr val="046E8F"/>
      </a:dk1>
      <a:lt1>
        <a:sysClr val="window" lastClr="FFFFFF"/>
      </a:lt1>
      <a:dk2>
        <a:srgbClr val="002139"/>
      </a:dk2>
      <a:lt2>
        <a:srgbClr val="FFFFFF"/>
      </a:lt2>
      <a:accent1>
        <a:srgbClr val="002139"/>
      </a:accent1>
      <a:accent2>
        <a:srgbClr val="999999"/>
      </a:accent2>
      <a:accent3>
        <a:srgbClr val="FF5900"/>
      </a:accent3>
      <a:accent4>
        <a:srgbClr val="EBEBEB"/>
      </a:accent4>
      <a:accent5>
        <a:srgbClr val="E5ECF4"/>
      </a:accent5>
      <a:accent6>
        <a:srgbClr val="BC82FF"/>
      </a:accent6>
      <a:hlink>
        <a:srgbClr val="EC1C23"/>
      </a:hlink>
      <a:folHlink>
        <a:srgbClr val="BC82FF"/>
      </a:folHlink>
    </a:clrScheme>
    <a:fontScheme name="Wintellec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2.potx" id="{F0573112-3032-4424-A025-784C0CBC4305}" vid="{BDBA770D-8926-4A52-8449-96B8405F77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843</Words>
  <Application>Microsoft Office PowerPoint</Application>
  <PresentationFormat>Widescreen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Fira Code</vt:lpstr>
      <vt:lpstr>Segoe UI</vt:lpstr>
      <vt:lpstr>Segoe UI Light</vt:lpstr>
      <vt:lpstr>Wingdings 2</vt:lpstr>
      <vt:lpstr>Office Theme</vt:lpstr>
      <vt:lpstr>Wintellect Presentation Content Slides</vt:lpstr>
      <vt:lpstr>Wintellect Presentation Title Slides</vt:lpstr>
      <vt:lpstr>Making the  Most of Microservices</vt:lpstr>
      <vt:lpstr>PowerPoint Presentation</vt:lpstr>
      <vt:lpstr>Microservice Architecture</vt:lpstr>
      <vt:lpstr>Advantage 1: Scaling</vt:lpstr>
      <vt:lpstr>Advantage 2: Easier Upgrades</vt:lpstr>
      <vt:lpstr>Advantage 2: Easier Upgrades</vt:lpstr>
      <vt:lpstr>Advantage 3: Better Availability</vt:lpstr>
      <vt:lpstr>Challenge 1: State</vt:lpstr>
      <vt:lpstr>Challenge 2: Configuration Management</vt:lpstr>
      <vt:lpstr>Challenge 3: Service Discovery</vt:lpstr>
      <vt:lpstr>Challenge 4: Interservice Communication</vt:lpstr>
      <vt:lpstr>Challenge 5: Security</vt:lpstr>
      <vt:lpstr>Challenge 6: CAP Theorem</vt:lpstr>
      <vt:lpstr>Challenge 6: Data Access</vt:lpstr>
      <vt:lpstr>Challenge 6: Data Access</vt:lpstr>
      <vt:lpstr>Best Practices</vt:lpstr>
      <vt:lpstr>Serverless</vt:lpstr>
      <vt:lpstr>Containers</vt:lpstr>
      <vt:lpstr>API’s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Architecture</dc:title>
  <dc:creator>Blaize Stewart</dc:creator>
  <cp:lastModifiedBy>Blaize Stewart</cp:lastModifiedBy>
  <cp:revision>11</cp:revision>
  <dcterms:created xsi:type="dcterms:W3CDTF">2021-05-10T14:25:39Z</dcterms:created>
  <dcterms:modified xsi:type="dcterms:W3CDTF">2021-05-13T20:06:59Z</dcterms:modified>
</cp:coreProperties>
</file>