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8" r:id="rId1"/>
    <p:sldMasterId id="2147483660" r:id="rId2"/>
    <p:sldMasterId id="2147483673" r:id="rId3"/>
  </p:sldMasterIdLst>
  <p:notesMasterIdLst>
    <p:notesMasterId r:id="rId15"/>
  </p:notesMasterIdLst>
  <p:sldIdLst>
    <p:sldId id="256" r:id="rId4"/>
    <p:sldId id="416" r:id="rId5"/>
    <p:sldId id="403" r:id="rId6"/>
    <p:sldId id="406" r:id="rId7"/>
    <p:sldId id="409" r:id="rId8"/>
    <p:sldId id="412" r:id="rId9"/>
    <p:sldId id="404" r:id="rId10"/>
    <p:sldId id="413" r:id="rId11"/>
    <p:sldId id="411" r:id="rId12"/>
    <p:sldId id="414" r:id="rId13"/>
    <p:sldId id="4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80" userDrawn="1">
          <p15:clr>
            <a:srgbClr val="A4A3A4"/>
          </p15:clr>
        </p15:guide>
        <p15:guide id="2" pos="2376" userDrawn="1">
          <p15:clr>
            <a:srgbClr val="A4A3A4"/>
          </p15:clr>
        </p15:guide>
        <p15:guide id="3" orient="horz" pos="3096" userDrawn="1">
          <p15:clr>
            <a:srgbClr val="A4A3A4"/>
          </p15:clr>
        </p15:guide>
        <p15:guide id="4" orient="horz" pos="1272" userDrawn="1">
          <p15:clr>
            <a:srgbClr val="A4A3A4"/>
          </p15:clr>
        </p15:guide>
        <p15:guide id="5" pos="384" userDrawn="1">
          <p15:clr>
            <a:srgbClr val="A4A3A4"/>
          </p15:clr>
        </p15:guide>
        <p15:guide id="6" orient="horz" pos="552" userDrawn="1">
          <p15:clr>
            <a:srgbClr val="A4A3A4"/>
          </p15:clr>
        </p15:guide>
        <p15:guide id="7" pos="5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46E8F"/>
    <a:srgbClr val="FF5900"/>
    <a:srgbClr val="5845A7"/>
    <a:srgbClr val="0091A9"/>
    <a:srgbClr val="00B050"/>
    <a:srgbClr val="0070C0"/>
    <a:srgbClr val="8A3100"/>
    <a:srgbClr val="FF9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2023" autoAdjust="0"/>
  </p:normalViewPr>
  <p:slideViewPr>
    <p:cSldViewPr snapToGrid="0">
      <p:cViewPr varScale="1">
        <p:scale>
          <a:sx n="106" d="100"/>
          <a:sy n="106" d="100"/>
        </p:scale>
        <p:origin x="618" y="114"/>
      </p:cViewPr>
      <p:guideLst>
        <p:guide pos="5280"/>
        <p:guide pos="2376"/>
        <p:guide orient="horz" pos="3096"/>
        <p:guide orient="horz" pos="1272"/>
        <p:guide pos="384"/>
        <p:guide orient="horz" pos="552"/>
        <p:guide pos="5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DE434-ECFA-40C7-A6C3-C5B16731B1B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34F14-BB8E-4748-AF16-70780877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6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90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1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84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4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5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1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wintellectnow.com/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46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bg1">
                    <a:alpha val="98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15952" y="16818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800" kern="1200">
                <a:solidFill>
                  <a:schemeClr val="bg1"/>
                </a:solidFill>
                <a:latin typeface="Fira Code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7E9BF-FDAD-4F7F-A3B9-DD42F359FE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6025" y="2598738"/>
            <a:ext cx="7608888" cy="500062"/>
          </a:xfrm>
        </p:spPr>
        <p:txBody>
          <a:bodyPr/>
          <a:lstStyle>
            <a:lvl1pPr marL="0" indent="0">
              <a:buNone/>
              <a:defRPr i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6999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5012392-5CDE-4D2C-B1A6-CC7CB7788FFB}"/>
              </a:ext>
            </a:extLst>
          </p:cNvPr>
          <p:cNvSpPr/>
          <p:nvPr userDrawn="1"/>
        </p:nvSpPr>
        <p:spPr>
          <a:xfrm rot="10800000">
            <a:off x="1197495" y="2019706"/>
            <a:ext cx="5635383" cy="1326383"/>
          </a:xfrm>
          <a:prstGeom prst="rect">
            <a:avLst/>
          </a:prstGeom>
          <a:gradFill flip="none" rotWithShape="1">
            <a:gsLst>
              <a:gs pos="11000">
                <a:srgbClr val="1E3951"/>
              </a:gs>
              <a:gs pos="86000">
                <a:srgbClr val="243D54">
                  <a:alpha val="48000"/>
                </a:srgb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Demo Subtitle"/>
          <p:cNvSpPr>
            <a:spLocks noGrp="1"/>
          </p:cNvSpPr>
          <p:nvPr>
            <p:ph type="subTitle" idx="1" hasCustomPrompt="1"/>
          </p:nvPr>
        </p:nvSpPr>
        <p:spPr>
          <a:xfrm>
            <a:off x="1215955" y="4431758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Demo subtitle</a:t>
            </a:r>
            <a:endParaRPr dirty="0"/>
          </a:p>
        </p:txBody>
      </p:sp>
      <p:sp>
        <p:nvSpPr>
          <p:cNvPr id="2" name="Demo Title"/>
          <p:cNvSpPr>
            <a:spLocks noGrp="1"/>
          </p:cNvSpPr>
          <p:nvPr>
            <p:ph type="ctrTitle" hasCustomPrompt="1"/>
          </p:nvPr>
        </p:nvSpPr>
        <p:spPr>
          <a:xfrm>
            <a:off x="1215952" y="35106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bg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/>
              <a:t>Click to edit Demo Title</a:t>
            </a:r>
            <a:endParaRPr dirty="0"/>
          </a:p>
        </p:txBody>
      </p:sp>
      <p:pic>
        <p:nvPicPr>
          <p:cNvPr id="14" name="DEMO Graphic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02" y="2046288"/>
            <a:ext cx="5713548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8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Lab Subtitle"/>
          <p:cNvSpPr>
            <a:spLocks noGrp="1"/>
          </p:cNvSpPr>
          <p:nvPr>
            <p:ph type="subTitle" idx="1" hasCustomPrompt="1"/>
          </p:nvPr>
        </p:nvSpPr>
        <p:spPr>
          <a:xfrm>
            <a:off x="1215955" y="4431758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Lab subtitle</a:t>
            </a:r>
            <a:endParaRPr dirty="0"/>
          </a:p>
        </p:txBody>
      </p:sp>
      <p:sp>
        <p:nvSpPr>
          <p:cNvPr id="2" name="Lab Title"/>
          <p:cNvSpPr>
            <a:spLocks noGrp="1"/>
          </p:cNvSpPr>
          <p:nvPr>
            <p:ph type="ctrTitle" hasCustomPrompt="1"/>
          </p:nvPr>
        </p:nvSpPr>
        <p:spPr>
          <a:xfrm>
            <a:off x="1215952" y="35106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bg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/>
              <a:t>Click to edit Lab title</a:t>
            </a:r>
            <a:endParaRPr dirty="0"/>
          </a:p>
        </p:txBody>
      </p:sp>
      <p:pic>
        <p:nvPicPr>
          <p:cNvPr id="5" name="LAB Graphic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95" b="89011" l="3497" r="95804">
                        <a14:foregroundMark x1="16084" y1="76923" x2="16084" y2="76923"/>
                        <a14:foregroundMark x1="6993" y1="60440" x2="6993" y2="60440"/>
                        <a14:foregroundMark x1="6643" y1="39560" x2="6643" y2="39560"/>
                        <a14:foregroundMark x1="6643" y1="47253" x2="6643" y2="47253"/>
                        <a14:foregroundMark x1="3846" y1="28571" x2="3846" y2="28571"/>
                        <a14:foregroundMark x1="3846" y1="19780" x2="3846" y2="19780"/>
                        <a14:foregroundMark x1="68881" y1="48352" x2="68881" y2="48352"/>
                        <a14:foregroundMark x1="91259" y1="49451" x2="91259" y2="49451"/>
                        <a14:foregroundMark x1="95804" y1="68132" x2="95804" y2="68132"/>
                        <a14:foregroundMark x1="95804" y1="31868" x2="95804" y2="31868"/>
                        <a14:foregroundMark x1="52797" y1="67033" x2="52797" y2="670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6826" y="2112964"/>
            <a:ext cx="3771900" cy="114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79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bg1">
                    <a:alpha val="98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3" name="Thank You Text"/>
          <p:cNvSpPr txBox="1"/>
          <p:nvPr/>
        </p:nvSpPr>
        <p:spPr>
          <a:xfrm>
            <a:off x="1215955" y="1681888"/>
            <a:ext cx="4755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</a:t>
            </a:r>
            <a:r>
              <a:rPr lang="en-US" sz="4800" baseline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You</a:t>
            </a:r>
            <a:endParaRPr lang="en-US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63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bg1">
                    <a:alpha val="98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3" name="Questions Text"/>
          <p:cNvSpPr txBox="1"/>
          <p:nvPr/>
        </p:nvSpPr>
        <p:spPr>
          <a:xfrm>
            <a:off x="1215955" y="1681888"/>
            <a:ext cx="4755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5862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tellect NOW Details and Promo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Text"/>
          <p:cNvSpPr txBox="1"/>
          <p:nvPr userDrawn="1"/>
        </p:nvSpPr>
        <p:spPr>
          <a:xfrm>
            <a:off x="-1" y="5932565"/>
            <a:ext cx="12191999" cy="812109"/>
          </a:xfrm>
          <a:prstGeom prst="rect">
            <a:avLst/>
          </a:prstGeom>
          <a:solidFill>
            <a:srgbClr val="EC1C23"/>
          </a:solidFill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Individuals  |  Businesses  |  Enterprise Organizations</a:t>
            </a:r>
          </a:p>
        </p:txBody>
      </p:sp>
      <p:sp>
        <p:nvSpPr>
          <p:cNvPr id="14" name="Authors Enjoy Content"/>
          <p:cNvSpPr txBox="1">
            <a:spLocks/>
          </p:cNvSpPr>
          <p:nvPr userDrawn="1"/>
        </p:nvSpPr>
        <p:spPr>
          <a:xfrm>
            <a:off x="8382000" y="2514599"/>
            <a:ext cx="3200400" cy="2534027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34290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000" b="1" dirty="0"/>
              <a:t>Authors Enjoy: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Royalty Income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Personal Branding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Cross-Sell </a:t>
            </a:r>
            <a:r>
              <a:rPr lang="en-US" b="1" dirty="0" err="1"/>
              <a:t>Opps</a:t>
            </a:r>
            <a:endParaRPr lang="en-US" b="1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Free library access</a:t>
            </a:r>
          </a:p>
        </p:txBody>
      </p:sp>
      <p:pic>
        <p:nvPicPr>
          <p:cNvPr id="15" name="Center Picture"/>
          <p:cNvPicPr>
            <a:picLocks/>
          </p:cNvPicPr>
          <p:nvPr userDrawn="1"/>
        </p:nvPicPr>
        <p:blipFill rotWithShape="1">
          <a:blip r:embed="rId2"/>
          <a:srcRect l="21373" r="26567"/>
          <a:stretch/>
        </p:blipFill>
        <p:spPr>
          <a:xfrm>
            <a:off x="4911852" y="2527018"/>
            <a:ext cx="2368296" cy="2616482"/>
          </a:xfrm>
          <a:prstGeom prst="rect">
            <a:avLst/>
          </a:prstGeom>
        </p:spPr>
      </p:pic>
      <p:sp>
        <p:nvSpPr>
          <p:cNvPr id="16" name="Subscribers Enjoy Content"/>
          <p:cNvSpPr txBox="1">
            <a:spLocks/>
          </p:cNvSpPr>
          <p:nvPr userDrawn="1"/>
        </p:nvSpPr>
        <p:spPr>
          <a:xfrm>
            <a:off x="609601" y="2514600"/>
            <a:ext cx="3200400" cy="2534027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34290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000" b="1" dirty="0"/>
              <a:t>Subscribers Enjoy: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Expert Instructors </a:t>
            </a: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Quality Content </a:t>
            </a: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Practical Application </a:t>
            </a:r>
          </a:p>
          <a:p>
            <a:pPr lvl="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b="1" dirty="0"/>
              <a:t>All Devices</a:t>
            </a:r>
            <a:endParaRPr lang="en-US" sz="1600" b="1" dirty="0"/>
          </a:p>
        </p:txBody>
      </p:sp>
      <p:sp>
        <p:nvSpPr>
          <p:cNvPr id="17" name="Promotion Code Block"/>
          <p:cNvSpPr/>
          <p:nvPr userDrawn="1"/>
        </p:nvSpPr>
        <p:spPr>
          <a:xfrm>
            <a:off x="8382000" y="1428223"/>
            <a:ext cx="3200400" cy="70742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it free</a:t>
            </a:r>
          </a:p>
          <a:p>
            <a:pPr algn="l"/>
            <a:r>
              <a:rPr lang="en-US" dirty="0"/>
              <a:t>Code:</a:t>
            </a:r>
          </a:p>
        </p:txBody>
      </p:sp>
      <p:sp>
        <p:nvSpPr>
          <p:cNvPr id="3" name="Promo Cod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9008533" y="1765452"/>
            <a:ext cx="2294467" cy="29686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&lt;INSERT CODE&gt;</a:t>
            </a:r>
          </a:p>
          <a:p>
            <a:pPr lvl="0"/>
            <a:endParaRPr lang="en-US" dirty="0"/>
          </a:p>
        </p:txBody>
      </p:sp>
      <p:sp>
        <p:nvSpPr>
          <p:cNvPr id="18" name="URL Content"/>
          <p:cNvSpPr txBox="1"/>
          <p:nvPr userDrawn="1"/>
        </p:nvSpPr>
        <p:spPr>
          <a:xfrm>
            <a:off x="4195801" y="1503842"/>
            <a:ext cx="3800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WintellectNOW.com</a:t>
            </a:r>
          </a:p>
        </p:txBody>
      </p:sp>
      <p:sp>
        <p:nvSpPr>
          <p:cNvPr id="19" name="Header Text"/>
          <p:cNvSpPr txBox="1"/>
          <p:nvPr userDrawn="1"/>
        </p:nvSpPr>
        <p:spPr>
          <a:xfrm>
            <a:off x="3426416" y="94637"/>
            <a:ext cx="8765583" cy="1053286"/>
          </a:xfrm>
          <a:prstGeom prst="rect">
            <a:avLst/>
          </a:prstGeom>
          <a:solidFill>
            <a:srgbClr val="EC1C23"/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Wintellect’s</a:t>
            </a:r>
            <a:r>
              <a:rPr lang="en-US" sz="2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On-Demand Video Training Solution</a:t>
            </a:r>
          </a:p>
        </p:txBody>
      </p:sp>
      <p:pic>
        <p:nvPicPr>
          <p:cNvPr id="20" name="WintellectNOW Logo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" y="141162"/>
            <a:ext cx="3009565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26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  <p15:guide id="2" orient="horz" pos="3240">
          <p15:clr>
            <a:srgbClr val="FBAE40"/>
          </p15:clr>
        </p15:guide>
        <p15:guide id="3" orient="horz" pos="12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2081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1267A78E-595B-4497-9522-AF1BAD8B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40" y="1408781"/>
            <a:ext cx="11681693" cy="4739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433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9" name="Content 2"/>
          <p:cNvSpPr>
            <a:spLocks noGrp="1"/>
          </p:cNvSpPr>
          <p:nvPr>
            <p:ph sz="quarter" idx="13"/>
          </p:nvPr>
        </p:nvSpPr>
        <p:spPr>
          <a:xfrm>
            <a:off x="6096001" y="1401204"/>
            <a:ext cx="5838732" cy="47272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1"/>
          <p:cNvSpPr>
            <a:spLocks noGrp="1"/>
          </p:cNvSpPr>
          <p:nvPr>
            <p:ph sz="quarter" idx="12"/>
          </p:nvPr>
        </p:nvSpPr>
        <p:spPr>
          <a:xfrm>
            <a:off x="252413" y="1401203"/>
            <a:ext cx="5843587" cy="47272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1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3" name="Code Content"/>
          <p:cNvSpPr>
            <a:spLocks noGrp="1"/>
          </p:cNvSpPr>
          <p:nvPr>
            <p:ph type="body" sz="quarter" idx="10" hasCustomPrompt="1"/>
          </p:nvPr>
        </p:nvSpPr>
        <p:spPr>
          <a:xfrm>
            <a:off x="253040" y="1401204"/>
            <a:ext cx="11681693" cy="4746677"/>
          </a:xfr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 2" pitchFamily="18" charset="2"/>
              <a:buNone/>
              <a:tabLst/>
              <a:defRPr lang="en-US" sz="1800" kern="1200" baseline="0" dirty="0" smtClean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 2" pitchFamily="18" charset="2"/>
              <a:buNone/>
              <a:tabLst/>
              <a:defRPr/>
            </a:pPr>
            <a:r>
              <a:rPr lang="en-US" dirty="0"/>
              <a:t>// Insert code</a:t>
            </a:r>
          </a:p>
          <a:p>
            <a:pPr lvl="0"/>
            <a:endParaRPr lang="en-US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218C864-7D63-4880-9B22-4F79CC6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19915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0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1F9CA3-105E-4857-9057-6DB6197DA786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18" name="Consulting &amp; Training Content"/>
          <p:cNvSpPr txBox="1"/>
          <p:nvPr userDrawn="1"/>
        </p:nvSpPr>
        <p:spPr>
          <a:xfrm>
            <a:off x="394855" y="2739214"/>
            <a:ext cx="11465182" cy="34932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consulting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Wintellect helps you build better software, faster, </a:t>
            </a:r>
            <a:b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tackling the tough projects and solving the software </a:t>
            </a:r>
            <a:b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and technology questions that help you transform </a:t>
            </a:r>
            <a:b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your business. </a:t>
            </a:r>
            <a:endParaRPr lang="en-US" sz="1200" b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Architecture, Analysis and Design</a:t>
            </a: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Full lifecycle software development</a:t>
            </a: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Debugging and Performance tuning</a:t>
            </a: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Database design and development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0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000" b="1" kern="12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training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Wintellect's courses are written and taught by some of the biggest and most respected names in the Microsoft programming industry.</a:t>
            </a:r>
          </a:p>
          <a:p>
            <a:pPr marL="342900" lvl="0" indent="-342900" algn="l" defTabSz="914400" rtl="0" eaLnBrk="1" latinLnBrk="0" hangingPunct="1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Learn from the best. Access the same training Microsoft’s developers enjoy</a:t>
            </a:r>
          </a:p>
          <a:p>
            <a:pPr marL="342900" lvl="0" indent="-342900" algn="l" defTabSz="914400" rtl="0" eaLnBrk="1" latinLnBrk="0" hangingPunct="1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Real world knowledge and solutions on both current and cutting edge technologies</a:t>
            </a:r>
          </a:p>
          <a:p>
            <a:pPr marL="342900" lvl="0" indent="-342900" algn="l" defTabSz="914400" rtl="0" eaLnBrk="1" latinLnBrk="0" hangingPunct="1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Flexibility in training options – onsite, virtual, on demand</a:t>
            </a:r>
            <a:endParaRPr lang="en-US" sz="1800" b="0" kern="1200" dirty="0">
              <a:solidFill>
                <a:schemeClr val="accent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" name="Who We Are Content"/>
          <p:cNvSpPr txBox="1"/>
          <p:nvPr userDrawn="1"/>
        </p:nvSpPr>
        <p:spPr>
          <a:xfrm>
            <a:off x="394856" y="1798893"/>
            <a:ext cx="11465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Wintellect is the only company that offers the combined value of world class consulting services along with onsite, virtual and on-demand developer training. We help companies build better software, faster, helping you maximize and protect your consulting and training investments through ongoing knowledge transfer.</a:t>
            </a:r>
          </a:p>
        </p:txBody>
      </p:sp>
      <p:sp>
        <p:nvSpPr>
          <p:cNvPr id="19" name="Who We Are Header"/>
          <p:cNvSpPr txBox="1"/>
          <p:nvPr userDrawn="1"/>
        </p:nvSpPr>
        <p:spPr>
          <a:xfrm>
            <a:off x="394855" y="1393920"/>
            <a:ext cx="1564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sz="2000" b="1" kern="12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who we are</a:t>
            </a:r>
          </a:p>
        </p:txBody>
      </p:sp>
      <p:sp>
        <p:nvSpPr>
          <p:cNvPr id="21" name="Title"/>
          <p:cNvSpPr txBox="1"/>
          <p:nvPr userDrawn="1"/>
        </p:nvSpPr>
        <p:spPr>
          <a:xfrm>
            <a:off x="253040" y="327150"/>
            <a:ext cx="490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354" rtl="0" eaLnBrk="1" latinLnBrk="0" hangingPunct="1">
              <a:spcBef>
                <a:spcPct val="0"/>
              </a:spcBef>
              <a:buNone/>
            </a:pPr>
            <a:r>
              <a:rPr lang="en-US" sz="4000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About Wintellect</a:t>
            </a:r>
          </a:p>
        </p:txBody>
      </p:sp>
    </p:spTree>
    <p:extLst>
      <p:ext uri="{BB962C8B-B14F-4D97-AF65-F5344CB8AC3E}">
        <p14:creationId xmlns:p14="http://schemas.microsoft.com/office/powerpoint/2010/main" val="751263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5012392-5CDE-4D2C-B1A6-CC7CB7788FFB}"/>
              </a:ext>
            </a:extLst>
          </p:cNvPr>
          <p:cNvSpPr/>
          <p:nvPr userDrawn="1"/>
        </p:nvSpPr>
        <p:spPr>
          <a:xfrm rot="10800000">
            <a:off x="1197495" y="2019706"/>
            <a:ext cx="5635383" cy="1326383"/>
          </a:xfrm>
          <a:prstGeom prst="rect">
            <a:avLst/>
          </a:prstGeom>
          <a:gradFill flip="none" rotWithShape="1">
            <a:gsLst>
              <a:gs pos="11000">
                <a:srgbClr val="1E3951"/>
              </a:gs>
              <a:gs pos="86000">
                <a:srgbClr val="243D54">
                  <a:alpha val="48000"/>
                </a:srgb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Demo Subtitle"/>
          <p:cNvSpPr>
            <a:spLocks noGrp="1"/>
          </p:cNvSpPr>
          <p:nvPr>
            <p:ph type="subTitle" idx="1" hasCustomPrompt="1"/>
          </p:nvPr>
        </p:nvSpPr>
        <p:spPr>
          <a:xfrm>
            <a:off x="1215955" y="4431758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Demo subtitle</a:t>
            </a:r>
            <a:endParaRPr dirty="0"/>
          </a:p>
        </p:txBody>
      </p:sp>
      <p:sp>
        <p:nvSpPr>
          <p:cNvPr id="2" name="Demo Title"/>
          <p:cNvSpPr>
            <a:spLocks noGrp="1"/>
          </p:cNvSpPr>
          <p:nvPr>
            <p:ph type="ctrTitle" hasCustomPrompt="1"/>
          </p:nvPr>
        </p:nvSpPr>
        <p:spPr>
          <a:xfrm>
            <a:off x="1215952" y="35106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bg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/>
              <a:t>Click to edit Demo Title</a:t>
            </a:r>
            <a:endParaRPr dirty="0"/>
          </a:p>
        </p:txBody>
      </p:sp>
      <p:pic>
        <p:nvPicPr>
          <p:cNvPr id="14" name="DEMO Graphic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02" y="2046288"/>
            <a:ext cx="5713548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3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441F79E-AF55-4598-9CF0-C8A26230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676" y="1413254"/>
            <a:ext cx="7314337" cy="714726"/>
          </a:xfrm>
        </p:spPr>
        <p:txBody>
          <a:bodyPr/>
          <a:lstStyle>
            <a:lvl1pPr marL="0" algn="l" defTabSz="685800" rtl="0" eaLnBrk="1" latinLnBrk="0" hangingPunct="1">
              <a:spcBef>
                <a:spcPct val="0"/>
              </a:spcBef>
              <a:buNone/>
              <a:defRPr lang="en-US"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j-ea"/>
                <a:cs typeface="Segoe UI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4C27A-78C9-46FE-B709-B0E9D99845F4}"/>
              </a:ext>
            </a:extLst>
          </p:cNvPr>
          <p:cNvSpPr/>
          <p:nvPr userDrawn="1"/>
        </p:nvSpPr>
        <p:spPr>
          <a:xfrm>
            <a:off x="0" y="3133344"/>
            <a:ext cx="12192000" cy="3116132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15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48C30-9B2C-453C-A128-0412BE22DF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40875" y="703385"/>
            <a:ext cx="4264192" cy="2875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364F20B-3086-484A-B86C-249FF37FEF80}"/>
              </a:ext>
            </a:extLst>
          </p:cNvPr>
          <p:cNvSpPr txBox="1">
            <a:spLocks/>
          </p:cNvSpPr>
          <p:nvPr userDrawn="1"/>
        </p:nvSpPr>
        <p:spPr>
          <a:xfrm>
            <a:off x="446478" y="3702603"/>
            <a:ext cx="5455754" cy="1347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A6A6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Ken Muse</a:t>
            </a:r>
          </a:p>
          <a:p>
            <a:pPr algn="l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Azure Architect / DevOps Engineer</a:t>
            </a:r>
          </a:p>
          <a:p>
            <a:pPr algn="l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kmuse@Wintellect.com |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thekenmuse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DDBC8-9E67-48E9-BDED-C49793039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1418" y="2127250"/>
            <a:ext cx="7315200" cy="639763"/>
          </a:xfrm>
        </p:spPr>
        <p:txBody>
          <a:bodyPr anchor="ctr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tabLst/>
              <a:defRPr lang="en-US" sz="2000" b="1" kern="12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j-ea"/>
                <a:cs typeface="Segoe UI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tabLst/>
              <a:defRPr/>
            </a:pP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Subtitle [36pt]</a:t>
            </a:r>
          </a:p>
        </p:txBody>
      </p:sp>
    </p:spTree>
    <p:extLst>
      <p:ext uri="{BB962C8B-B14F-4D97-AF65-F5344CB8AC3E}">
        <p14:creationId xmlns:p14="http://schemas.microsoft.com/office/powerpoint/2010/main" val="250375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Content"/>
          <p:cNvSpPr>
            <a:spLocks noGrp="1"/>
          </p:cNvSpPr>
          <p:nvPr>
            <p:ph sz="quarter" idx="12"/>
          </p:nvPr>
        </p:nvSpPr>
        <p:spPr>
          <a:xfrm>
            <a:off x="252413" y="1335655"/>
            <a:ext cx="11682412" cy="4836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8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bg1">
                    <a:alpha val="98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15952" y="16818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800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711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2406A0-8387-4A69-8B5E-B63357700C71}"/>
              </a:ext>
            </a:extLst>
          </p:cNvPr>
          <p:cNvSpPr/>
          <p:nvPr/>
        </p:nvSpPr>
        <p:spPr>
          <a:xfrm>
            <a:off x="0" y="6210298"/>
            <a:ext cx="12192000" cy="647702"/>
          </a:xfrm>
          <a:prstGeom prst="rect">
            <a:avLst/>
          </a:prstGeom>
          <a:solidFill>
            <a:srgbClr val="0021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99A67B-0589-49D7-8CF7-6A2FE755E3C3}"/>
              </a:ext>
            </a:extLst>
          </p:cNvPr>
          <p:cNvSpPr/>
          <p:nvPr/>
        </p:nvSpPr>
        <p:spPr>
          <a:xfrm>
            <a:off x="0" y="0"/>
            <a:ext cx="12192000" cy="1316905"/>
          </a:xfrm>
          <a:prstGeom prst="rect">
            <a:avLst/>
          </a:prstGeom>
          <a:solidFill>
            <a:srgbClr val="046E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9" name="ConsultingTrainingText"/>
          <p:cNvSpPr txBox="1"/>
          <p:nvPr/>
        </p:nvSpPr>
        <p:spPr>
          <a:xfrm>
            <a:off x="4284133" y="6337970"/>
            <a:ext cx="362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Consulting/Training</a:t>
            </a:r>
          </a:p>
        </p:txBody>
      </p:sp>
      <p:pic>
        <p:nvPicPr>
          <p:cNvPr id="14" name="Wintellect Logo">
            <a:extLst>
              <a:ext uri="{FF2B5EF4-FFF2-40B4-BE49-F238E27FC236}">
                <a16:creationId xmlns:a16="http://schemas.microsoft.com/office/drawing/2014/main" id="{C233B671-E807-4038-8D5B-3B7454466A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040" y="6302175"/>
            <a:ext cx="1543783" cy="443722"/>
          </a:xfrm>
          <a:prstGeom prst="rect">
            <a:avLst/>
          </a:prstGeom>
        </p:spPr>
      </p:pic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253040" y="1408782"/>
            <a:ext cx="11681693" cy="471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1991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7" name="NOW Logo">
            <a:extLst>
              <a:ext uri="{FF2B5EF4-FFF2-40B4-BE49-F238E27FC236}">
                <a16:creationId xmlns:a16="http://schemas.microsoft.com/office/drawing/2014/main" id="{A2084794-5FEC-427F-A3E3-C705AEA66A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34167" y="6304634"/>
            <a:ext cx="1100566" cy="45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9" r:id="rId2"/>
    <p:sldLayoutId id="2147483670" r:id="rId3"/>
    <p:sldLayoutId id="2147483671" r:id="rId4"/>
    <p:sldLayoutId id="2147483672" r:id="rId5"/>
    <p:sldLayoutId id="2147483676" r:id="rId6"/>
    <p:sldLayoutId id="2147483678" r:id="rId7"/>
    <p:sldLayoutId id="2147483679" r:id="rId8"/>
  </p:sldLayoutIdLst>
  <p:txStyles>
    <p:titleStyle>
      <a:lvl1pPr algn="l" defTabSz="914354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9234" indent="-349234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2800" kern="1200">
          <a:solidFill>
            <a:schemeClr val="accent1"/>
          </a:solidFill>
          <a:latin typeface="Segoe UI"/>
          <a:ea typeface="+mn-ea"/>
          <a:cs typeface="Segoe UI"/>
        </a:defRPr>
      </a:lvl1pPr>
      <a:lvl2pPr marL="685766" indent="-336534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2400" kern="1200">
          <a:solidFill>
            <a:schemeClr val="accent1"/>
          </a:solidFill>
          <a:latin typeface="Segoe UI"/>
          <a:ea typeface="+mn-ea"/>
          <a:cs typeface="Segoe UI"/>
        </a:defRPr>
      </a:lvl2pPr>
      <a:lvl3pPr marL="968326" indent="-282561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1800" kern="1200">
          <a:solidFill>
            <a:schemeClr val="accent1"/>
          </a:solidFill>
          <a:latin typeface="Segoe UI"/>
          <a:ea typeface="+mn-ea"/>
          <a:cs typeface="Segoe UI"/>
        </a:defRPr>
      </a:lvl3pPr>
      <a:lvl4pPr marL="1263587" indent="-295259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1600" kern="1200">
          <a:solidFill>
            <a:schemeClr val="accent1"/>
          </a:solidFill>
          <a:latin typeface="Segoe UI"/>
          <a:ea typeface="+mn-ea"/>
          <a:cs typeface="Segoe UI"/>
        </a:defRPr>
      </a:lvl4pPr>
      <a:lvl5pPr marL="1546148" indent="-282561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1400" kern="1200">
          <a:solidFill>
            <a:schemeClr val="accent1"/>
          </a:solidFill>
          <a:latin typeface="Segoe UI"/>
          <a:ea typeface="+mn-ea"/>
          <a:cs typeface="Segoe UI"/>
        </a:defRPr>
      </a:lvl5pPr>
      <a:lvl6pPr marL="1828709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619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593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091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84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orient="horz" pos="39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253040" y="1335654"/>
            <a:ext cx="11681693" cy="460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69D2F-2598-4E12-BA84-277989E06B20}"/>
              </a:ext>
            </a:extLst>
          </p:cNvPr>
          <p:cNvSpPr/>
          <p:nvPr/>
        </p:nvSpPr>
        <p:spPr>
          <a:xfrm>
            <a:off x="0" y="6210298"/>
            <a:ext cx="12192000" cy="647702"/>
          </a:xfrm>
          <a:prstGeom prst="rect">
            <a:avLst/>
          </a:prstGeom>
          <a:solidFill>
            <a:srgbClr val="0021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40CB7D2-38F4-4363-93E9-7EF344707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">
            <a:extLst>
              <a:ext uri="{FF2B5EF4-FFF2-40B4-BE49-F238E27FC236}">
                <a16:creationId xmlns:a16="http://schemas.microsoft.com/office/drawing/2014/main" id="{5DBD9827-B454-4288-9B56-2C981ECEA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5384FCE-1CBB-4B2C-AB83-0639951D88F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13" name="ConsultingTrainingText">
            <a:extLst>
              <a:ext uri="{FF2B5EF4-FFF2-40B4-BE49-F238E27FC236}">
                <a16:creationId xmlns:a16="http://schemas.microsoft.com/office/drawing/2014/main" id="{1C25AE96-16A4-41D5-BA84-5C4BD9A08718}"/>
              </a:ext>
            </a:extLst>
          </p:cNvPr>
          <p:cNvSpPr txBox="1"/>
          <p:nvPr/>
        </p:nvSpPr>
        <p:spPr>
          <a:xfrm>
            <a:off x="4284133" y="6337970"/>
            <a:ext cx="362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Consulting/Training</a:t>
            </a:r>
          </a:p>
        </p:txBody>
      </p:sp>
      <p:pic>
        <p:nvPicPr>
          <p:cNvPr id="15" name="Wintellect Logo">
            <a:extLst>
              <a:ext uri="{FF2B5EF4-FFF2-40B4-BE49-F238E27FC236}">
                <a16:creationId xmlns:a16="http://schemas.microsoft.com/office/drawing/2014/main" id="{23743365-CB83-4DEB-B005-6A32A93AD8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040" y="6302175"/>
            <a:ext cx="1543783" cy="443722"/>
          </a:xfrm>
          <a:prstGeom prst="rect">
            <a:avLst/>
          </a:prstGeom>
        </p:spPr>
      </p:pic>
      <p:pic>
        <p:nvPicPr>
          <p:cNvPr id="16" name="NOW Logo">
            <a:extLst>
              <a:ext uri="{FF2B5EF4-FFF2-40B4-BE49-F238E27FC236}">
                <a16:creationId xmlns:a16="http://schemas.microsoft.com/office/drawing/2014/main" id="{5367888E-FA68-440C-A495-75B28E0FF4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4167" y="6304634"/>
            <a:ext cx="1100566" cy="45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1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354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9234" indent="-349234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2800" kern="1200">
          <a:solidFill>
            <a:schemeClr val="accent1"/>
          </a:solidFill>
          <a:latin typeface="Segoe UI"/>
          <a:ea typeface="+mn-ea"/>
          <a:cs typeface="Segoe UI"/>
        </a:defRPr>
      </a:lvl1pPr>
      <a:lvl2pPr marL="685766" indent="-336534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2400" kern="1200">
          <a:solidFill>
            <a:schemeClr val="accent1"/>
          </a:solidFill>
          <a:latin typeface="Segoe UI"/>
          <a:ea typeface="+mn-ea"/>
          <a:cs typeface="Segoe UI"/>
        </a:defRPr>
      </a:lvl2pPr>
      <a:lvl3pPr marL="968326" indent="-282561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1800" kern="1200">
          <a:solidFill>
            <a:schemeClr val="accent1"/>
          </a:solidFill>
          <a:latin typeface="Segoe UI"/>
          <a:ea typeface="+mn-ea"/>
          <a:cs typeface="Segoe UI"/>
        </a:defRPr>
      </a:lvl3pPr>
      <a:lvl4pPr marL="1263587" indent="-295259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1600" kern="1200">
          <a:solidFill>
            <a:schemeClr val="accent1"/>
          </a:solidFill>
          <a:latin typeface="Segoe UI"/>
          <a:ea typeface="+mn-ea"/>
          <a:cs typeface="Segoe UI"/>
        </a:defRPr>
      </a:lvl4pPr>
      <a:lvl5pPr marL="1546148" indent="-282561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1400" kern="1200">
          <a:solidFill>
            <a:schemeClr val="accent1"/>
          </a:solidFill>
          <a:latin typeface="Segoe UI"/>
          <a:ea typeface="+mn-ea"/>
          <a:cs typeface="Segoe UI"/>
        </a:defRPr>
      </a:lvl5pPr>
      <a:lvl6pPr marL="1828709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619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593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091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98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E56056-46DE-4356-9117-4A82CD2CE8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6159" y="3707808"/>
            <a:ext cx="5508859" cy="139717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b="1" dirty="0"/>
              <a:t>Blaize Stewart – Architect</a:t>
            </a:r>
          </a:p>
          <a:p>
            <a:pPr algn="ctr"/>
            <a:r>
              <a:rPr lang="en-US" dirty="0"/>
              <a:t>MCSE, PCSA, MVP, and MCT</a:t>
            </a:r>
          </a:p>
          <a:p>
            <a:pPr algn="ctr"/>
            <a:r>
              <a:rPr lang="en-US" dirty="0"/>
              <a:t>bstewart@Wintellect.com | @theonemule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30B3A-627B-4E02-AE25-34DC6685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180" y="1303524"/>
            <a:ext cx="6288888" cy="9123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6000" dirty="0"/>
              <a:t>Building and Managing Containers with Azure</a:t>
            </a:r>
            <a:endParaRPr lang="en-US" sz="6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pic>
        <p:nvPicPr>
          <p:cNvPr id="5" name="Picture 4" descr="A person wearing a purple shirt&#10;&#10;Description generated with very high confidence">
            <a:extLst>
              <a:ext uri="{FF2B5EF4-FFF2-40B4-BE49-F238E27FC236}">
                <a16:creationId xmlns:a16="http://schemas.microsoft.com/office/drawing/2014/main" id="{39057812-AD8C-491B-8430-943F44C6D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65" y="520802"/>
            <a:ext cx="4356850" cy="2908198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109227-8186-4A1C-9934-9CFA213D7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745" y="5236070"/>
            <a:ext cx="4267209" cy="536449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626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ACC129F-7219-4A0A-833E-36403C75C0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57317-9C2F-485C-99B0-EC9B8A901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DevOps Pipeline for Building Containers</a:t>
            </a:r>
          </a:p>
        </p:txBody>
      </p:sp>
    </p:spTree>
    <p:extLst>
      <p:ext uri="{BB962C8B-B14F-4D97-AF65-F5344CB8AC3E}">
        <p14:creationId xmlns:p14="http://schemas.microsoft.com/office/powerpoint/2010/main" val="326803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Build Pipelines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C2691F-80F2-41DD-91F9-16F2A5B01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37404"/>
              </p:ext>
            </p:extLst>
          </p:nvPr>
        </p:nvGraphicFramePr>
        <p:xfrm>
          <a:off x="453577" y="1484768"/>
          <a:ext cx="11280618" cy="4522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962">
                  <a:extLst>
                    <a:ext uri="{9D8B030D-6E8A-4147-A177-3AD203B41FA5}">
                      <a16:colId xmlns:a16="http://schemas.microsoft.com/office/drawing/2014/main" val="3397666214"/>
                    </a:ext>
                  </a:extLst>
                </a:gridCol>
                <a:gridCol w="4557444">
                  <a:extLst>
                    <a:ext uri="{9D8B030D-6E8A-4147-A177-3AD203B41FA5}">
                      <a16:colId xmlns:a16="http://schemas.microsoft.com/office/drawing/2014/main" val="3427158224"/>
                    </a:ext>
                  </a:extLst>
                </a:gridCol>
                <a:gridCol w="4690212">
                  <a:extLst>
                    <a:ext uri="{9D8B030D-6E8A-4147-A177-3AD203B41FA5}">
                      <a16:colId xmlns:a16="http://schemas.microsoft.com/office/drawing/2014/main" val="233155106"/>
                    </a:ext>
                  </a:extLst>
                </a:gridCol>
              </a:tblGrid>
              <a:tr h="407405">
                <a:tc>
                  <a:txBody>
                    <a:bodyPr/>
                    <a:lstStyle/>
                    <a:p>
                      <a:r>
                        <a:rPr lang="en-US" dirty="0"/>
                        <a:t>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839104"/>
                  </a:ext>
                </a:extLst>
              </a:tr>
              <a:tr h="795595">
                <a:tc>
                  <a:txBody>
                    <a:bodyPr/>
                    <a:lstStyle/>
                    <a:p>
                      <a:r>
                        <a:rPr lang="en-US" b="1" dirty="0"/>
                        <a:t>Azure Container Registry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Easy to setup and use (no code required)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Tight integration with GitHub and Azure 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 GitHub Personal Access Tokens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built-in CD. Requires a webhook to trigger downstream tasks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255530"/>
                  </a:ext>
                </a:extLst>
              </a:tr>
              <a:tr h="795595">
                <a:tc>
                  <a:txBody>
                    <a:bodyPr/>
                    <a:lstStyle/>
                    <a:p>
                      <a:r>
                        <a:rPr lang="en-US" b="1" dirty="0"/>
                        <a:t>GitHub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Easy to integrate with existing and new GitHub repositories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Tons of templates built for all kinds of workloads to many different kinds of environments.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clear distinction between CI and CD pipelines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only use GitHub repos as a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805997"/>
                  </a:ext>
                </a:extLst>
              </a:tr>
              <a:tr h="795595">
                <a:tc>
                  <a:txBody>
                    <a:bodyPr/>
                    <a:lstStyle/>
                    <a:p>
                      <a:r>
                        <a:rPr lang="en-US" b="1" dirty="0"/>
                        <a:t>Azure 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Supports many different sources like Bitbucket, GitHub, ADO Git, SVN, and others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Clear distinction between build (CI) and deployment pipelines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Agents can be slow at times for builds (not recommended for large containers like Windows containers)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676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74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46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 descr="Cloud">
            <a:extLst>
              <a:ext uri="{FF2B5EF4-FFF2-40B4-BE49-F238E27FC236}">
                <a16:creationId xmlns:a16="http://schemas.microsoft.com/office/drawing/2014/main" id="{E6AD1835-A9FB-496E-806D-FD8EC234B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9569" y="1407156"/>
            <a:ext cx="4248848" cy="424884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199151"/>
          </a:xfrm>
        </p:spPr>
        <p:txBody>
          <a:bodyPr/>
          <a:lstStyle/>
          <a:p>
            <a:r>
              <a:rPr lang="en-US" dirty="0"/>
              <a:t>Container 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204378-B941-444C-9FCE-251917ED54E8}"/>
              </a:ext>
            </a:extLst>
          </p:cNvPr>
          <p:cNvSpPr/>
          <p:nvPr/>
        </p:nvSpPr>
        <p:spPr>
          <a:xfrm>
            <a:off x="841973" y="2589291"/>
            <a:ext cx="1665837" cy="13116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FROM alpine</a:t>
            </a:r>
          </a:p>
          <a:p>
            <a:r>
              <a:rPr lang="en-US" sz="800" dirty="0"/>
              <a:t>RUN </a:t>
            </a:r>
            <a:r>
              <a:rPr lang="en-US" sz="800" dirty="0" err="1"/>
              <a:t>apk</a:t>
            </a:r>
            <a:r>
              <a:rPr lang="en-US" sz="800" dirty="0"/>
              <a:t> update &amp;&amp; </a:t>
            </a:r>
            <a:r>
              <a:rPr lang="en-US" sz="800" dirty="0" err="1"/>
              <a:t>apk</a:t>
            </a:r>
            <a:r>
              <a:rPr lang="en-US" sz="800" dirty="0"/>
              <a:t> add bash </a:t>
            </a:r>
            <a:r>
              <a:rPr lang="en-US" sz="800" dirty="0" err="1"/>
              <a:t>wget</a:t>
            </a:r>
            <a:endParaRPr lang="en-US" sz="800" dirty="0"/>
          </a:p>
          <a:p>
            <a:r>
              <a:rPr lang="en-US" sz="800" dirty="0"/>
              <a:t>COPY no-ip.sh /no-ip.sh</a:t>
            </a:r>
          </a:p>
          <a:p>
            <a:r>
              <a:rPr lang="en-US" sz="800" dirty="0"/>
              <a:t>CMD /bin/bash /no-ip.sh</a:t>
            </a:r>
          </a:p>
          <a:p>
            <a:endParaRPr 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58FB6-C2BD-4B86-B186-33A421085194}"/>
              </a:ext>
            </a:extLst>
          </p:cNvPr>
          <p:cNvSpPr txBox="1"/>
          <p:nvPr/>
        </p:nvSpPr>
        <p:spPr>
          <a:xfrm>
            <a:off x="1070495" y="3531580"/>
            <a:ext cx="12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B6F367-54F8-45C6-9445-201EE2BD233F}"/>
              </a:ext>
            </a:extLst>
          </p:cNvPr>
          <p:cNvCxnSpPr/>
          <p:nvPr/>
        </p:nvCxnSpPr>
        <p:spPr>
          <a:xfrm>
            <a:off x="3349782" y="1602464"/>
            <a:ext cx="0" cy="439093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578921-4AD5-4C5C-92ED-94F55C0E8F27}"/>
              </a:ext>
            </a:extLst>
          </p:cNvPr>
          <p:cNvCxnSpPr/>
          <p:nvPr/>
        </p:nvCxnSpPr>
        <p:spPr>
          <a:xfrm>
            <a:off x="8563070" y="1602464"/>
            <a:ext cx="0" cy="439093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7635E6-A77D-43BC-A59C-4491432FE826}"/>
              </a:ext>
            </a:extLst>
          </p:cNvPr>
          <p:cNvCxnSpPr>
            <a:cxnSpLocks/>
          </p:cNvCxnSpPr>
          <p:nvPr/>
        </p:nvCxnSpPr>
        <p:spPr>
          <a:xfrm>
            <a:off x="8931248" y="3682902"/>
            <a:ext cx="300348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FEACA7-3713-4C02-8F01-43C8AF10DF2E}"/>
              </a:ext>
            </a:extLst>
          </p:cNvPr>
          <p:cNvSpPr txBox="1"/>
          <p:nvPr/>
        </p:nvSpPr>
        <p:spPr>
          <a:xfrm>
            <a:off x="712928" y="5470174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Build Env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7ECB58-D075-4A1E-B6F1-64FEC494DD18}"/>
              </a:ext>
            </a:extLst>
          </p:cNvPr>
          <p:cNvSpPr txBox="1"/>
          <p:nvPr/>
        </p:nvSpPr>
        <p:spPr>
          <a:xfrm>
            <a:off x="8881347" y="1424789"/>
            <a:ext cx="3103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Container Registry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1CBDAC-B598-4385-8E23-5581A7EE9EC5}"/>
              </a:ext>
            </a:extLst>
          </p:cNvPr>
          <p:cNvSpPr txBox="1"/>
          <p:nvPr/>
        </p:nvSpPr>
        <p:spPr>
          <a:xfrm>
            <a:off x="8986734" y="5470174"/>
            <a:ext cx="2892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Container Env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DC514A-06ED-4234-881C-61EE304C5868}"/>
              </a:ext>
            </a:extLst>
          </p:cNvPr>
          <p:cNvSpPr/>
          <p:nvPr/>
        </p:nvSpPr>
        <p:spPr>
          <a:xfrm>
            <a:off x="777461" y="3060435"/>
            <a:ext cx="17948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373C69-0CFC-4D21-9921-2C1D57DAD6FF}"/>
              </a:ext>
            </a:extLst>
          </p:cNvPr>
          <p:cNvSpPr txBox="1"/>
          <p:nvPr/>
        </p:nvSpPr>
        <p:spPr>
          <a:xfrm>
            <a:off x="677376" y="4316211"/>
            <a:ext cx="1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build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3DF23E-B8A8-4E0B-B42D-45A434C01A39}"/>
              </a:ext>
            </a:extLst>
          </p:cNvPr>
          <p:cNvSpPr txBox="1"/>
          <p:nvPr/>
        </p:nvSpPr>
        <p:spPr>
          <a:xfrm>
            <a:off x="677376" y="4602690"/>
            <a:ext cx="1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push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5DC6EA-9BBF-41BB-8639-A9FC61FCD185}"/>
              </a:ext>
            </a:extLst>
          </p:cNvPr>
          <p:cNvSpPr txBox="1"/>
          <p:nvPr/>
        </p:nvSpPr>
        <p:spPr>
          <a:xfrm>
            <a:off x="677375" y="4893193"/>
            <a:ext cx="219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deploy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F33E4E-4E28-4642-8951-4EB89C9877DA}"/>
              </a:ext>
            </a:extLst>
          </p:cNvPr>
          <p:cNvSpPr/>
          <p:nvPr/>
        </p:nvSpPr>
        <p:spPr>
          <a:xfrm>
            <a:off x="9572135" y="2233204"/>
            <a:ext cx="17948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Image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363737-C834-4C6E-A44E-EBE1AD8F9DD1}"/>
              </a:ext>
            </a:extLst>
          </p:cNvPr>
          <p:cNvSpPr/>
          <p:nvPr/>
        </p:nvSpPr>
        <p:spPr>
          <a:xfrm>
            <a:off x="9572135" y="4262070"/>
            <a:ext cx="17948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6FF800-4217-48E7-8ECF-D1993B65F9CB}"/>
              </a:ext>
            </a:extLst>
          </p:cNvPr>
          <p:cNvSpPr/>
          <p:nvPr/>
        </p:nvSpPr>
        <p:spPr>
          <a:xfrm>
            <a:off x="777461" y="3063413"/>
            <a:ext cx="17948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Image</a:t>
            </a:r>
          </a:p>
        </p:txBody>
      </p:sp>
    </p:spTree>
    <p:extLst>
      <p:ext uri="{BB962C8B-B14F-4D97-AF65-F5344CB8AC3E}">
        <p14:creationId xmlns:p14="http://schemas.microsoft.com/office/powerpoint/2010/main" val="25921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72214 -0.1203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07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-3.95833E-6 0.2988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17" grpId="0" animBg="1"/>
      <p:bldP spid="17" grpId="1" animBg="1"/>
      <p:bldP spid="18" grpId="0"/>
      <p:bldP spid="42" grpId="0"/>
      <p:bldP spid="43" grpId="0"/>
      <p:bldP spid="44" grpId="0" animBg="1"/>
      <p:bldP spid="44" grpId="1" animBg="1"/>
      <p:bldP spid="44" grpId="2" animBg="1"/>
      <p:bldP spid="58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Container Registry (ACR)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3C4359-5460-46EE-9FB3-A3CB886D2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41" y="1408781"/>
            <a:ext cx="6654754" cy="4739099"/>
          </a:xfrm>
        </p:spPr>
        <p:txBody>
          <a:bodyPr>
            <a:normAutofit fontScale="92500"/>
          </a:bodyPr>
          <a:lstStyle/>
          <a:p>
            <a:r>
              <a:rPr lang="en-US" dirty="0"/>
              <a:t>Azure Container Registry serves as Microsoft’s first party solution for containers on Azure.</a:t>
            </a:r>
          </a:p>
          <a:p>
            <a:r>
              <a:rPr lang="en-US" dirty="0"/>
              <a:t>ACR can work with any application that can access Docker containers.</a:t>
            </a:r>
          </a:p>
          <a:p>
            <a:r>
              <a:rPr lang="en-US" dirty="0"/>
              <a:t>ACR can work with private endpoints and public endpoints.</a:t>
            </a:r>
          </a:p>
          <a:p>
            <a:r>
              <a:rPr lang="en-US" dirty="0"/>
              <a:t>ACR has built in support for building containers and extensibility with downstream services through webhooks.</a:t>
            </a:r>
          </a:p>
        </p:txBody>
      </p:sp>
      <p:pic>
        <p:nvPicPr>
          <p:cNvPr id="1026" name="Picture 2" descr="Pricing - Container Registry | Microsoft Azure">
            <a:extLst>
              <a:ext uri="{FF2B5EF4-FFF2-40B4-BE49-F238E27FC236}">
                <a16:creationId xmlns:a16="http://schemas.microsoft.com/office/drawing/2014/main" id="{94B57526-DBAD-41DF-91FD-D89EFD5CE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603" y="2278142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1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Container Registry Tasks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3C4359-5460-46EE-9FB3-A3CB886D2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41" y="1408781"/>
            <a:ext cx="6654754" cy="4739099"/>
          </a:xfrm>
        </p:spPr>
        <p:txBody>
          <a:bodyPr>
            <a:normAutofit/>
          </a:bodyPr>
          <a:lstStyle/>
          <a:p>
            <a:r>
              <a:rPr lang="en-US" dirty="0"/>
              <a:t>ACR Tasks allow you to trigger container builds inside ACR.</a:t>
            </a:r>
          </a:p>
          <a:p>
            <a:r>
              <a:rPr lang="en-US" dirty="0"/>
              <a:t>Tasks are useful for working with GitHub repos and Azure DevOps.</a:t>
            </a:r>
          </a:p>
          <a:p>
            <a:r>
              <a:rPr lang="en-US" dirty="0"/>
              <a:t>Tasks will build and version containers and put them into the respective repository. Build logs and build history are visible through the CLI and Azure Portal.</a:t>
            </a:r>
          </a:p>
        </p:txBody>
      </p:sp>
      <p:pic>
        <p:nvPicPr>
          <p:cNvPr id="1026" name="Picture 2" descr="Pricing - Container Registry | Microsoft Azure">
            <a:extLst>
              <a:ext uri="{FF2B5EF4-FFF2-40B4-BE49-F238E27FC236}">
                <a16:creationId xmlns:a16="http://schemas.microsoft.com/office/drawing/2014/main" id="{94B57526-DBAD-41DF-91FD-D89EFD5CE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603" y="2278142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03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9248BA3-DB01-4693-9047-BA30FEF47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ADC505-363B-484F-8E58-BD72F10DD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Container Registry Tasks</a:t>
            </a:r>
          </a:p>
        </p:txBody>
      </p:sp>
    </p:spTree>
    <p:extLst>
      <p:ext uri="{BB962C8B-B14F-4D97-AF65-F5344CB8AC3E}">
        <p14:creationId xmlns:p14="http://schemas.microsoft.com/office/powerpoint/2010/main" val="355441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3C4359-5460-46EE-9FB3-A3CB886D2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41" y="1408781"/>
            <a:ext cx="7397138" cy="4739099"/>
          </a:xfrm>
        </p:spPr>
        <p:txBody>
          <a:bodyPr/>
          <a:lstStyle/>
          <a:p>
            <a:r>
              <a:rPr lang="en-US" dirty="0"/>
              <a:t>GitHub Actions automate tasks based on GitHub repositories. </a:t>
            </a:r>
          </a:p>
          <a:p>
            <a:r>
              <a:rPr lang="en-US" dirty="0"/>
              <a:t>These tasks can build, test, and deploy software to numerous different target environments and workloads.</a:t>
            </a:r>
          </a:p>
          <a:p>
            <a:r>
              <a:rPr lang="en-US" dirty="0"/>
              <a:t>GitHub Actions use a YAML file as part of the repository to define the pipeline.</a:t>
            </a:r>
          </a:p>
        </p:txBody>
      </p:sp>
      <p:pic>
        <p:nvPicPr>
          <p:cNvPr id="2050" name="Picture 2" descr="GitHub Actions · GitHub">
            <a:extLst>
              <a:ext uri="{FF2B5EF4-FFF2-40B4-BE49-F238E27FC236}">
                <a16:creationId xmlns:a16="http://schemas.microsoft.com/office/drawing/2014/main" id="{D54EAB79-49C8-401F-805A-0166E73A8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688" y="2367104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80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ACC129F-7219-4A0A-833E-36403C75C0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57317-9C2F-485C-99B0-EC9B8A901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Actions for Building Containers</a:t>
            </a:r>
          </a:p>
        </p:txBody>
      </p:sp>
    </p:spTree>
    <p:extLst>
      <p:ext uri="{BB962C8B-B14F-4D97-AF65-F5344CB8AC3E}">
        <p14:creationId xmlns:p14="http://schemas.microsoft.com/office/powerpoint/2010/main" val="51443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17236-03CF-4A8C-80A7-A39033AB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3C4359-5460-46EE-9FB3-A3CB886D2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41" y="1408781"/>
            <a:ext cx="7397138" cy="4739099"/>
          </a:xfrm>
        </p:spPr>
        <p:txBody>
          <a:bodyPr/>
          <a:lstStyle/>
          <a:p>
            <a:r>
              <a:rPr lang="en-US" dirty="0"/>
              <a:t>Azure DevOps has the “classic” editor and a newer YAML-based editor for creating build pipelines.</a:t>
            </a:r>
          </a:p>
          <a:p>
            <a:r>
              <a:rPr lang="en-US" dirty="0"/>
              <a:t>ADO uses separate pipelines for deployments than it uses for builds.</a:t>
            </a:r>
          </a:p>
          <a:p>
            <a:r>
              <a:rPr lang="en-US" dirty="0"/>
              <a:t>ADO can work with different services, including GitHub, for source files.</a:t>
            </a:r>
          </a:p>
        </p:txBody>
      </p:sp>
      <p:pic>
        <p:nvPicPr>
          <p:cNvPr id="3074" name="Picture 2" descr="Azure DevOps | Forecast App Catalog">
            <a:extLst>
              <a:ext uri="{FF2B5EF4-FFF2-40B4-BE49-F238E27FC236}">
                <a16:creationId xmlns:a16="http://schemas.microsoft.com/office/drawing/2014/main" id="{8AB5C206-C61C-44AF-ADAE-B5123475D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561" y="2390115"/>
            <a:ext cx="2865421" cy="286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56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ntellect Presentation Content Slides">
  <a:themeElements>
    <a:clrScheme name="Wintellect">
      <a:dk1>
        <a:srgbClr val="046E8F"/>
      </a:dk1>
      <a:lt1>
        <a:sysClr val="window" lastClr="FFFFFF"/>
      </a:lt1>
      <a:dk2>
        <a:srgbClr val="002139"/>
      </a:dk2>
      <a:lt2>
        <a:srgbClr val="FFFFFF"/>
      </a:lt2>
      <a:accent1>
        <a:srgbClr val="002139"/>
      </a:accent1>
      <a:accent2>
        <a:srgbClr val="999999"/>
      </a:accent2>
      <a:accent3>
        <a:srgbClr val="FF5900"/>
      </a:accent3>
      <a:accent4>
        <a:srgbClr val="EBEBEB"/>
      </a:accent4>
      <a:accent5>
        <a:srgbClr val="E5ECF4"/>
      </a:accent5>
      <a:accent6>
        <a:srgbClr val="BC82FF"/>
      </a:accent6>
      <a:hlink>
        <a:srgbClr val="EC1C23"/>
      </a:hlink>
      <a:folHlink>
        <a:srgbClr val="BC82FF"/>
      </a:folHlink>
    </a:clrScheme>
    <a:fontScheme name="Wintellec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ntellect2.potx" id="{F0573112-3032-4424-A025-784C0CBC4305}" vid="{1D54A5CB-9A4F-488C-B568-526953C2322C}"/>
    </a:ext>
  </a:extLst>
</a:theme>
</file>

<file path=ppt/theme/theme2.xml><?xml version="1.0" encoding="utf-8"?>
<a:theme xmlns:a="http://schemas.openxmlformats.org/drawingml/2006/main" name="Wintellect Presentation Title Slides">
  <a:themeElements>
    <a:clrScheme name="Wintellect">
      <a:dk1>
        <a:srgbClr val="046E8F"/>
      </a:dk1>
      <a:lt1>
        <a:sysClr val="window" lastClr="FFFFFF"/>
      </a:lt1>
      <a:dk2>
        <a:srgbClr val="002139"/>
      </a:dk2>
      <a:lt2>
        <a:srgbClr val="FFFFFF"/>
      </a:lt2>
      <a:accent1>
        <a:srgbClr val="002139"/>
      </a:accent1>
      <a:accent2>
        <a:srgbClr val="999999"/>
      </a:accent2>
      <a:accent3>
        <a:srgbClr val="FF5900"/>
      </a:accent3>
      <a:accent4>
        <a:srgbClr val="EBEBEB"/>
      </a:accent4>
      <a:accent5>
        <a:srgbClr val="E5ECF4"/>
      </a:accent5>
      <a:accent6>
        <a:srgbClr val="BC82FF"/>
      </a:accent6>
      <a:hlink>
        <a:srgbClr val="EC1C23"/>
      </a:hlink>
      <a:folHlink>
        <a:srgbClr val="BC82FF"/>
      </a:folHlink>
    </a:clrScheme>
    <a:fontScheme name="Wintellec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ntellect2.potx" id="{F0573112-3032-4424-A025-784C0CBC4305}" vid="{BDBA770D-8926-4A52-8449-96B8405F774D}"/>
    </a:ext>
  </a:extLst>
</a:theme>
</file>

<file path=ppt/theme/theme3.xml><?xml version="1.0" encoding="utf-8"?>
<a:theme xmlns:a="http://schemas.openxmlformats.org/drawingml/2006/main" name="Promotion Slides">
  <a:themeElements>
    <a:clrScheme name="Wintellect">
      <a:dk1>
        <a:srgbClr val="046E8F"/>
      </a:dk1>
      <a:lt1>
        <a:sysClr val="window" lastClr="FFFFFF"/>
      </a:lt1>
      <a:dk2>
        <a:srgbClr val="002139"/>
      </a:dk2>
      <a:lt2>
        <a:srgbClr val="FFFFFF"/>
      </a:lt2>
      <a:accent1>
        <a:srgbClr val="002139"/>
      </a:accent1>
      <a:accent2>
        <a:srgbClr val="999999"/>
      </a:accent2>
      <a:accent3>
        <a:srgbClr val="FF5900"/>
      </a:accent3>
      <a:accent4>
        <a:srgbClr val="EBEBEB"/>
      </a:accent4>
      <a:accent5>
        <a:srgbClr val="E5ECF4"/>
      </a:accent5>
      <a:accent6>
        <a:srgbClr val="BC82FF"/>
      </a:accent6>
      <a:hlink>
        <a:srgbClr val="EC1C23"/>
      </a:hlink>
      <a:folHlink>
        <a:srgbClr val="BC82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tellect2.potx" id="{F0573112-3032-4424-A025-784C0CBC4305}" vid="{D33E3032-A3A4-4A1F-B6EA-AE249853CE2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Wintellect2</Template>
  <TotalTime>0</TotalTime>
  <Words>432</Words>
  <Application>Microsoft Office PowerPoint</Application>
  <PresentationFormat>Widescreen</PresentationFormat>
  <Paragraphs>65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Fira Code</vt:lpstr>
      <vt:lpstr>Segoe UI</vt:lpstr>
      <vt:lpstr>Segoe UI Light</vt:lpstr>
      <vt:lpstr>Wingdings 2</vt:lpstr>
      <vt:lpstr>Wintellect Presentation Content Slides</vt:lpstr>
      <vt:lpstr>Wintellect Presentation Title Slides</vt:lpstr>
      <vt:lpstr>Promotion Slides</vt:lpstr>
      <vt:lpstr>Building and Managing Containers with Azure</vt:lpstr>
      <vt:lpstr>PowerPoint Presentation</vt:lpstr>
      <vt:lpstr>Container Workflow</vt:lpstr>
      <vt:lpstr>Azure Container Registry (ACR)</vt:lpstr>
      <vt:lpstr>Azure Container Registry Tasks</vt:lpstr>
      <vt:lpstr>Azure Container Registry Tasks</vt:lpstr>
      <vt:lpstr>GitHub Actions</vt:lpstr>
      <vt:lpstr>GitHub Actions for Building Containers</vt:lpstr>
      <vt:lpstr>Azure DevOps</vt:lpstr>
      <vt:lpstr>Azure DevOps Pipeline for Building Containers</vt:lpstr>
      <vt:lpstr>Comparing Build Pipelines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2017-11-05T01:49:40Z</dcterms:created>
  <dcterms:modified xsi:type="dcterms:W3CDTF">2021-03-25T19:56:05Z</dcterms:modified>
  <cp:category/>
</cp:coreProperties>
</file>