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3"/>
  </p:notesMasterIdLst>
  <p:sldIdLst>
    <p:sldId id="270" r:id="rId2"/>
    <p:sldId id="271" r:id="rId3"/>
    <p:sldId id="256" r:id="rId4"/>
    <p:sldId id="257" r:id="rId5"/>
    <p:sldId id="262" r:id="rId6"/>
    <p:sldId id="263" r:id="rId7"/>
    <p:sldId id="258" r:id="rId8"/>
    <p:sldId id="264" r:id="rId9"/>
    <p:sldId id="265" r:id="rId10"/>
    <p:sldId id="266" r:id="rId11"/>
    <p:sldId id="267" r:id="rId12"/>
    <p:sldId id="268" r:id="rId13"/>
    <p:sldId id="273" r:id="rId14"/>
    <p:sldId id="274" r:id="rId15"/>
    <p:sldId id="269" r:id="rId16"/>
    <p:sldId id="272" r:id="rId17"/>
    <p:sldId id="275" r:id="rId18"/>
    <p:sldId id="276" r:id="rId19"/>
    <p:sldId id="277" r:id="rId20"/>
    <p:sldId id="278" r:id="rId21"/>
    <p:sldId id="279"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53" autoAdjust="0"/>
    <p:restoredTop sz="78992" autoAdjust="0"/>
  </p:normalViewPr>
  <p:slideViewPr>
    <p:cSldViewPr>
      <p:cViewPr varScale="1">
        <p:scale>
          <a:sx n="61" d="100"/>
          <a:sy n="61" d="100"/>
        </p:scale>
        <p:origin x="-1314" y="-84"/>
      </p:cViewPr>
      <p:guideLst>
        <p:guide orient="horz" pos="2160"/>
        <p:guide pos="2880"/>
      </p:guideLst>
    </p:cSldViewPr>
  </p:slideViewPr>
  <p:outlineViewPr>
    <p:cViewPr>
      <p:scale>
        <a:sx n="33" d="100"/>
        <a:sy n="33" d="100"/>
      </p:scale>
      <p:origin x="0" y="14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fld id="{7ECE363F-EADF-4670-9F1E-CC3BAFAC630D}" type="slidenum">
              <a:rPr lang="en-US"/>
              <a:pPr>
                <a:defRPr/>
              </a:pPr>
              <a:t>‹#›</a:t>
            </a:fld>
            <a:endParaRPr lang="en-US"/>
          </a:p>
        </p:txBody>
      </p:sp>
    </p:spTree>
    <p:extLst>
      <p:ext uri="{BB962C8B-B14F-4D97-AF65-F5344CB8AC3E}">
        <p14:creationId xmlns:p14="http://schemas.microsoft.com/office/powerpoint/2010/main" val="27897951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vietnamandroid.com/tag/thiet-bi-cam-tay"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vietnamandroid.com/tag/phan-cung-2"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code.google.com/apis/maps/documentation/directions/" TargetMode="External"/><Relationship Id="rId7" Type="http://schemas.openxmlformats.org/officeDocument/2006/relationships/hyperlink" Target="http://code.google.com/apis/maps/documentation/places/"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code.google.com/apis/maps/documentation/geocoding/" TargetMode="External"/><Relationship Id="rId5" Type="http://schemas.openxmlformats.org/officeDocument/2006/relationships/hyperlink" Target="http://code.google.com/apis/maps/documentation/elevation/" TargetMode="External"/><Relationship Id="rId4" Type="http://schemas.openxmlformats.org/officeDocument/2006/relationships/hyperlink" Target="http://code.google.com/apis/maps/documentation/distancematri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BC4EC980-7EB8-493B-A993-E33E132C43E4}" type="slidenum">
              <a:rPr lang="en-US" smtClean="0">
                <a:latin typeface="Arial" charset="0"/>
              </a:rPr>
              <a:pPr/>
              <a:t>1</a:t>
            </a:fld>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B8DD6651-CA6C-4AB7-9F0F-3F4E59512BC5}" type="slidenum">
              <a:rPr lang="en-US" smtClean="0">
                <a:latin typeface="Arial" charset="0"/>
              </a:rPr>
              <a:pPr/>
              <a:t>3</a:t>
            </a:fld>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dirty="0" smtClean="0">
                <a:latin typeface="Arial" charset="0"/>
              </a:rPr>
              <a:t>Android là hệ điều hành trên điện thoại di động (và hiện nay là cả trên một số đầu phát HD, HD Player, TV) phát triển bởi Google và dựa trên nền tảng Linux. Trước đây, Android được phát triển bởi công ty liên hợp Android ( sau đó được Google mua lại vào năm 2005).</a:t>
            </a:r>
            <a:endParaRPr lang="en-US" dirty="0" smtClean="0">
              <a:latin typeface="Arial" charset="0"/>
            </a:endParaRPr>
          </a:p>
          <a:p>
            <a:endParaRPr lang="en-US" dirty="0" smtClean="0">
              <a:latin typeface="Arial"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5E0CF97B-4790-4F42-8069-7C5C8C1C544E}" type="slidenum">
              <a:rPr lang="en-US" smtClean="0">
                <a:latin typeface="Arial" charset="0"/>
              </a:rPr>
              <a:pPr/>
              <a:t>4</a:t>
            </a:fld>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dirty="0" smtClean="0">
                <a:latin typeface="Arial" charset="0"/>
              </a:rPr>
              <a:t>Các nhà phát triển viết ứng dụng cho Android dựa trên ngôn ngữ Java. Sự ra mắt của Android vào ngày 5 tháng 11 năm 2007 gắn với sự thành lập của liên minh </a:t>
            </a:r>
            <a:r>
              <a:rPr lang="vi-VN" dirty="0" smtClean="0">
                <a:latin typeface="Arial" charset="0"/>
                <a:hlinkClick r:id="rId3" tooltip="thiết bị cầm tay"/>
              </a:rPr>
              <a:t>thiết bị cầm tay</a:t>
            </a:r>
            <a:r>
              <a:rPr lang="vi-VN" dirty="0" smtClean="0">
                <a:latin typeface="Arial" charset="0"/>
              </a:rPr>
              <a:t> mã nguồn mở, bao gồm 78 công ty </a:t>
            </a:r>
            <a:r>
              <a:rPr lang="vi-VN" dirty="0" smtClean="0">
                <a:latin typeface="Arial" charset="0"/>
                <a:hlinkClick r:id="rId4" tooltip="phần cứng"/>
              </a:rPr>
              <a:t>phần cứng</a:t>
            </a:r>
            <a:r>
              <a:rPr lang="vi-VN" dirty="0" smtClean="0">
                <a:latin typeface="Arial" charset="0"/>
              </a:rPr>
              <a:t>, phần mềm và viễn thông nhằm mục đính tạo nên một chuẩn mở cho điện thoại di động trong tương lai.</a:t>
            </a:r>
            <a:endParaRPr lang="en-US" dirty="0" smtClean="0">
              <a:latin typeface="Arial" charset="0"/>
            </a:endParaRPr>
          </a:p>
          <a:p>
            <a:r>
              <a:rPr lang="en-US" dirty="0" smtClean="0">
                <a:latin typeface="Arial" charset="0"/>
              </a:rPr>
              <a:t>OHA: </a:t>
            </a:r>
            <a:r>
              <a:rPr lang="en-US" dirty="0" err="1" smtClean="0">
                <a:latin typeface="Arial" charset="0"/>
              </a:rPr>
              <a:t>Liên</a:t>
            </a:r>
            <a:r>
              <a:rPr lang="en-US" dirty="0" smtClean="0">
                <a:latin typeface="Arial" charset="0"/>
              </a:rPr>
              <a:t> minh </a:t>
            </a:r>
            <a:r>
              <a:rPr lang="en-US" dirty="0" err="1" smtClean="0">
                <a:latin typeface="Arial" charset="0"/>
              </a:rPr>
              <a:t>điện</a:t>
            </a:r>
            <a:r>
              <a:rPr lang="en-US" dirty="0" smtClean="0">
                <a:latin typeface="Arial" charset="0"/>
              </a:rPr>
              <a:t> </a:t>
            </a:r>
            <a:r>
              <a:rPr lang="en-US" dirty="0" err="1" smtClean="0">
                <a:latin typeface="Arial" charset="0"/>
              </a:rPr>
              <a:t>thoại</a:t>
            </a:r>
            <a:r>
              <a:rPr lang="en-US" dirty="0" smtClean="0">
                <a:latin typeface="Arial" charset="0"/>
              </a:rPr>
              <a:t> </a:t>
            </a:r>
            <a:r>
              <a:rPr lang="en-US" dirty="0" err="1" smtClean="0">
                <a:latin typeface="Arial" charset="0"/>
              </a:rPr>
              <a:t>mở</a:t>
            </a:r>
            <a:endParaRPr lang="en-US" dirty="0" smtClean="0">
              <a:latin typeface="Arial"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62598898-3DEE-46EC-935F-0CB0D7591B8D}" type="slidenum">
              <a:rPr lang="en-US" smtClean="0">
                <a:latin typeface="Arial" charset="0"/>
              </a:rPr>
              <a:pPr/>
              <a:t>5</a:t>
            </a:fld>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b="1" dirty="0" smtClean="0">
                <a:latin typeface="Arial" charset="0"/>
              </a:rPr>
              <a:t>Applications</a:t>
            </a:r>
            <a:r>
              <a:rPr lang="vi-VN" dirty="0" smtClean="0">
                <a:latin typeface="Arial" charset="0"/>
              </a:rPr>
              <a:t/>
            </a:r>
            <a:br>
              <a:rPr lang="vi-VN" dirty="0" smtClean="0">
                <a:latin typeface="Arial" charset="0"/>
              </a:rPr>
            </a:br>
            <a:r>
              <a:rPr lang="vi-VN" dirty="0" smtClean="0">
                <a:latin typeface="Arial" charset="0"/>
              </a:rPr>
              <a:t/>
            </a:r>
            <a:br>
              <a:rPr lang="vi-VN" dirty="0" smtClean="0">
                <a:latin typeface="Arial" charset="0"/>
              </a:rPr>
            </a:br>
            <a:r>
              <a:rPr lang="vi-VN" dirty="0" smtClean="0">
                <a:latin typeface="Arial" charset="0"/>
              </a:rPr>
              <a:t>Căn phòng đâu tiên bạn bước vào khi đến với ngôi nhà Android. Tất cả những người trong căn phòng này chính là các ứng dụng mà bạn có trong thiết bị chạy Android. Là những thứ mà bạn dễ dàng thấy được trên màn hình: Phone, Contact, các trò chơi, chương trình bạn cài vào… và một số ứng dụng chạy ngầm mà bạn không thấy được.</a:t>
            </a:r>
            <a:br>
              <a:rPr lang="vi-VN" dirty="0" smtClean="0">
                <a:latin typeface="Arial" charset="0"/>
              </a:rPr>
            </a:br>
            <a:r>
              <a:rPr lang="vi-VN" dirty="0" smtClean="0">
                <a:latin typeface="Arial" charset="0"/>
              </a:rPr>
              <a:t/>
            </a:r>
            <a:br>
              <a:rPr lang="vi-VN" dirty="0" smtClean="0">
                <a:latin typeface="Arial" charset="0"/>
              </a:rPr>
            </a:br>
            <a:r>
              <a:rPr lang="vi-VN" dirty="0" smtClean="0">
                <a:latin typeface="Arial" charset="0"/>
              </a:rPr>
              <a:t>Hầu hết ứng dụng được viết bằng Java (hoặc C). Có thể ví căn phòng này giống như căn phòng riêng của bạn, bạn có thể cho ai đó vào ở (cài đặt ứng dụng) hay nếu “không ưa” ai đó thì có thể “tiễn” họ đi (gỡ bỏ ứng dụng) tùy thích. Những phòng còn lại bạn không có quyền làm như thế.</a:t>
            </a:r>
            <a:br>
              <a:rPr lang="vi-VN" dirty="0" smtClean="0">
                <a:latin typeface="Arial" charset="0"/>
              </a:rPr>
            </a:br>
            <a:r>
              <a:rPr lang="vi-VN" dirty="0" smtClean="0">
                <a:latin typeface="Arial" charset="0"/>
              </a:rPr>
              <a:t/>
            </a:r>
            <a:br>
              <a:rPr lang="vi-VN" dirty="0" smtClean="0">
                <a:latin typeface="Arial" charset="0"/>
              </a:rPr>
            </a:br>
            <a:r>
              <a:rPr lang="vi-VN" b="1" dirty="0" smtClean="0">
                <a:latin typeface="Arial" charset="0"/>
              </a:rPr>
              <a:t>The Application Framework</a:t>
            </a:r>
            <a:r>
              <a:rPr lang="vi-VN" dirty="0" smtClean="0">
                <a:latin typeface="Arial" charset="0"/>
              </a:rPr>
              <a:t/>
            </a:r>
            <a:br>
              <a:rPr lang="vi-VN" dirty="0" smtClean="0">
                <a:latin typeface="Arial" charset="0"/>
              </a:rPr>
            </a:br>
            <a:r>
              <a:rPr lang="vi-VN" dirty="0" smtClean="0">
                <a:latin typeface="Arial" charset="0"/>
              </a:rPr>
              <a:t/>
            </a:r>
            <a:br>
              <a:rPr lang="vi-VN" dirty="0" smtClean="0">
                <a:latin typeface="Arial" charset="0"/>
              </a:rPr>
            </a:br>
            <a:r>
              <a:rPr lang="vi-VN" dirty="0" smtClean="0">
                <a:latin typeface="Arial" charset="0"/>
              </a:rPr>
              <a:t>Căn phòng này gồm những người có quyền cao hơn những người trong phòng Applications. Những người này sẽ có những nhiệm vụ “quản lí” những người ở phòng Applications.</a:t>
            </a:r>
            <a:br>
              <a:rPr lang="vi-VN" dirty="0" smtClean="0">
                <a:latin typeface="Arial" charset="0"/>
              </a:rPr>
            </a:br>
            <a:r>
              <a:rPr lang="vi-VN" dirty="0" smtClean="0">
                <a:latin typeface="Arial" charset="0"/>
              </a:rPr>
              <a:t/>
            </a:r>
            <a:br>
              <a:rPr lang="vi-VN" dirty="0" smtClean="0">
                <a:latin typeface="Arial" charset="0"/>
              </a:rPr>
            </a:br>
            <a:r>
              <a:rPr lang="vi-VN" dirty="0" smtClean="0">
                <a:latin typeface="Arial" charset="0"/>
              </a:rPr>
              <a:t>Ví dụ: Content Provider cho phép chia sẻ thông tin giữa các ứng dụng, Resource Mananger: quản lí các vấn đề liên quan đến đồ họa, các file layout.., Notification Manager quản lí các cảnh báo: tiếng bíp, đèn led… Activity Manager: quản lí hoạt động của các ứng dụng.</a:t>
            </a:r>
            <a:br>
              <a:rPr lang="vi-VN" dirty="0" smtClean="0">
                <a:latin typeface="Arial" charset="0"/>
              </a:rPr>
            </a:br>
            <a:r>
              <a:rPr lang="vi-VN" dirty="0" smtClean="0">
                <a:latin typeface="Arial" charset="0"/>
              </a:rPr>
              <a:t/>
            </a:r>
            <a:br>
              <a:rPr lang="vi-VN" dirty="0" smtClean="0">
                <a:latin typeface="Arial" charset="0"/>
              </a:rPr>
            </a:br>
            <a:r>
              <a:rPr lang="vi-VN" dirty="0" smtClean="0">
                <a:latin typeface="Arial" charset="0"/>
              </a:rPr>
              <a:t>Các framework này giống như là bộ ứng dụng sườn của Android. Có rất nhiều nhân vật trong căn phòng này công việc của họ các bạn cũng có thể đoán ra thông qua tên gọi của họ. Mà đa số họ đều là Quản Lí (Manager) hày Nhà cung cấp (Provider) nên “không dám bàn nhiều”.</a:t>
            </a:r>
            <a:br>
              <a:rPr lang="vi-VN" dirty="0" smtClean="0">
                <a:latin typeface="Arial" charset="0"/>
              </a:rPr>
            </a:br>
            <a:r>
              <a:rPr lang="vi-VN" dirty="0" smtClean="0">
                <a:latin typeface="Arial" charset="0"/>
              </a:rPr>
              <a:t/>
            </a:r>
            <a:br>
              <a:rPr lang="vi-VN" dirty="0" smtClean="0">
                <a:latin typeface="Arial" charset="0"/>
              </a:rPr>
            </a:br>
            <a:r>
              <a:rPr lang="vi-VN" b="1" dirty="0" smtClean="0">
                <a:latin typeface="Arial" charset="0"/>
              </a:rPr>
              <a:t>Libraries</a:t>
            </a:r>
            <a:r>
              <a:rPr lang="vi-VN" dirty="0" smtClean="0">
                <a:latin typeface="Arial" charset="0"/>
              </a:rPr>
              <a:t/>
            </a:r>
            <a:br>
              <a:rPr lang="vi-VN" dirty="0" smtClean="0">
                <a:latin typeface="Arial" charset="0"/>
              </a:rPr>
            </a:br>
            <a:r>
              <a:rPr lang="vi-VN" dirty="0" smtClean="0">
                <a:latin typeface="Arial" charset="0"/>
              </a:rPr>
              <a:t/>
            </a:r>
            <a:br>
              <a:rPr lang="vi-VN" dirty="0" smtClean="0">
                <a:latin typeface="Arial" charset="0"/>
              </a:rPr>
            </a:br>
            <a:r>
              <a:rPr lang="vi-VN" dirty="0" smtClean="0">
                <a:latin typeface="Arial" charset="0"/>
              </a:rPr>
              <a:t>Căn phòng này giống như nhà bếp của ngôi nhà. Tất cả mọi người ở phòng Applications hay Application Framework muốn làm việc thì phải lấy một thứ gì đó trong phòng này cho vào “bụng” thì mới làm việc được. Nghĩa là khi ứng dụng chạy sẽ gọi các hàm nằm trong thư viện này. Các lập trình viên cũng sẽ dùng những hàm trong các thư viện này để phát triển ứng dụng.</a:t>
            </a:r>
            <a:br>
              <a:rPr lang="vi-VN" dirty="0" smtClean="0">
                <a:latin typeface="Arial" charset="0"/>
              </a:rPr>
            </a:br>
            <a:r>
              <a:rPr lang="vi-VN" dirty="0" smtClean="0">
                <a:latin typeface="Arial" charset="0"/>
              </a:rPr>
              <a:t/>
            </a:r>
            <a:br>
              <a:rPr lang="vi-VN" dirty="0" smtClean="0">
                <a:latin typeface="Arial" charset="0"/>
              </a:rPr>
            </a:br>
            <a:r>
              <a:rPr lang="vi-VN" dirty="0" smtClean="0">
                <a:latin typeface="Arial" charset="0"/>
              </a:rPr>
              <a:t>Ví dụ: Media Framework sẽ được gọi khi các chương trình có liên quan đến Media như nghe nhạc, xem ảnh. Hay WebKit sẽ liên quan đến Internet, SQLite liên quan đến cơ sở dữ liệu… Một chương trình có thể phải cần nhiều thư viện trong căn phòng này.</a:t>
            </a:r>
            <a:br>
              <a:rPr lang="vi-VN" dirty="0" smtClean="0">
                <a:latin typeface="Arial" charset="0"/>
              </a:rPr>
            </a:br>
            <a:r>
              <a:rPr lang="vi-VN" dirty="0" smtClean="0">
                <a:latin typeface="Arial" charset="0"/>
              </a:rPr>
              <a:t/>
            </a:r>
            <a:br>
              <a:rPr lang="vi-VN" dirty="0" smtClean="0">
                <a:latin typeface="Arial" charset="0"/>
              </a:rPr>
            </a:br>
            <a:r>
              <a:rPr lang="vi-VN" b="1" dirty="0" smtClean="0">
                <a:latin typeface="Arial" charset="0"/>
              </a:rPr>
              <a:t>Android Runtime</a:t>
            </a:r>
            <a:r>
              <a:rPr lang="vi-VN" dirty="0" smtClean="0">
                <a:latin typeface="Arial" charset="0"/>
              </a:rPr>
              <a:t/>
            </a:r>
            <a:br>
              <a:rPr lang="vi-VN" dirty="0" smtClean="0">
                <a:latin typeface="Arial" charset="0"/>
              </a:rPr>
            </a:br>
            <a:r>
              <a:rPr lang="vi-VN" dirty="0" smtClean="0">
                <a:latin typeface="Arial" charset="0"/>
              </a:rPr>
              <a:t/>
            </a:r>
            <a:br>
              <a:rPr lang="vi-VN" dirty="0" smtClean="0">
                <a:latin typeface="Arial" charset="0"/>
              </a:rPr>
            </a:br>
            <a:r>
              <a:rPr lang="vi-VN" dirty="0" smtClean="0">
                <a:latin typeface="Arial" charset="0"/>
              </a:rPr>
              <a:t>Có thể nói rằng căn phòng ‘Android runtime’ là một nơi khá đặc biệt. Nó chỉ có 2 người: Dalvik Virtual Machine và những thư viện nhân (core libraries). Những thư viện cơ bản của hệ điều hành, chỉ cung cấp cho hệ điều hành.</a:t>
            </a:r>
            <a:endParaRPr lang="en-US" dirty="0" smtClean="0">
              <a:latin typeface="Arial" charset="0"/>
            </a:endParaRPr>
          </a:p>
          <a:p>
            <a:r>
              <a:rPr lang="en-US" dirty="0" smtClean="0">
                <a:latin typeface="Arial" charset="0"/>
              </a:rPr>
              <a:t>Libraries core:</a:t>
            </a:r>
          </a:p>
          <a:p>
            <a:pPr lvl="1" eaLnBrk="1" hangingPunct="1">
              <a:buFont typeface="Wingdings" pitchFamily="2" charset="2"/>
              <a:buChar char="ü"/>
            </a:pPr>
            <a:r>
              <a:rPr lang="en-US" altLang="ko-KR" dirty="0" smtClean="0">
                <a:latin typeface="Arial" charset="0"/>
                <a:ea typeface="Gulim" pitchFamily="34" charset="-127"/>
              </a:rPr>
              <a:t>Providing most of the functionality available in the core libraries of the Java language</a:t>
            </a:r>
          </a:p>
          <a:p>
            <a:pPr lvl="1" eaLnBrk="1" hangingPunct="1">
              <a:buFont typeface="Wingdings" pitchFamily="2" charset="2"/>
              <a:buChar char="ü"/>
            </a:pPr>
            <a:r>
              <a:rPr lang="en-US" altLang="ko-KR" dirty="0" smtClean="0">
                <a:latin typeface="Arial" charset="0"/>
                <a:ea typeface="Gulim" pitchFamily="34" charset="-127"/>
              </a:rPr>
              <a:t>APIs</a:t>
            </a:r>
          </a:p>
          <a:p>
            <a:pPr lvl="2" eaLnBrk="1" hangingPunct="1">
              <a:buFont typeface="Wingdings" pitchFamily="2" charset="2"/>
              <a:buChar char="Ø"/>
            </a:pPr>
            <a:r>
              <a:rPr lang="en-US" altLang="ko-KR" dirty="0" smtClean="0">
                <a:latin typeface="Arial" charset="0"/>
                <a:ea typeface="Gulim" pitchFamily="34" charset="-127"/>
              </a:rPr>
              <a:t>Data Structures</a:t>
            </a:r>
          </a:p>
          <a:p>
            <a:pPr lvl="2" eaLnBrk="1" hangingPunct="1">
              <a:buFont typeface="Wingdings" pitchFamily="2" charset="2"/>
              <a:buChar char="Ø"/>
            </a:pPr>
            <a:r>
              <a:rPr lang="en-US" altLang="ko-KR" dirty="0" smtClean="0">
                <a:latin typeface="Arial" charset="0"/>
                <a:ea typeface="Gulim" pitchFamily="34" charset="-127"/>
              </a:rPr>
              <a:t>Utilities</a:t>
            </a:r>
          </a:p>
          <a:p>
            <a:pPr lvl="2" eaLnBrk="1" hangingPunct="1">
              <a:buFont typeface="Wingdings" pitchFamily="2" charset="2"/>
              <a:buChar char="Ø"/>
            </a:pPr>
            <a:r>
              <a:rPr lang="en-US" altLang="ko-KR" dirty="0" smtClean="0">
                <a:latin typeface="Arial" charset="0"/>
                <a:ea typeface="Gulim" pitchFamily="34" charset="-127"/>
              </a:rPr>
              <a:t>File Access</a:t>
            </a:r>
          </a:p>
          <a:p>
            <a:pPr lvl="2" eaLnBrk="1" hangingPunct="1">
              <a:buFont typeface="Wingdings" pitchFamily="2" charset="2"/>
              <a:buChar char="Ø"/>
            </a:pPr>
            <a:r>
              <a:rPr lang="en-US" altLang="ko-KR" dirty="0" smtClean="0">
                <a:latin typeface="Arial" charset="0"/>
                <a:ea typeface="Gulim" pitchFamily="34" charset="-127"/>
              </a:rPr>
              <a:t>Network Access</a:t>
            </a:r>
          </a:p>
          <a:p>
            <a:pPr lvl="2" eaLnBrk="1" hangingPunct="1">
              <a:buFont typeface="Wingdings" pitchFamily="2" charset="2"/>
              <a:buChar char="Ø"/>
            </a:pPr>
            <a:r>
              <a:rPr lang="en-US" altLang="ko-KR" dirty="0" smtClean="0">
                <a:latin typeface="Arial" charset="0"/>
                <a:ea typeface="Gulim" pitchFamily="34" charset="-127"/>
              </a:rPr>
              <a:t>Graphics</a:t>
            </a:r>
          </a:p>
          <a:p>
            <a:pPr lvl="2" eaLnBrk="1" hangingPunct="1">
              <a:buFont typeface="Wingdings" pitchFamily="2" charset="2"/>
              <a:buChar char="Ø"/>
            </a:pPr>
            <a:r>
              <a:rPr lang="en-US" altLang="ko-KR" dirty="0" err="1" smtClean="0">
                <a:latin typeface="Arial" charset="0"/>
                <a:ea typeface="Gulim" pitchFamily="34" charset="-127"/>
              </a:rPr>
              <a:t>Etc</a:t>
            </a:r>
            <a:endParaRPr lang="en-US" altLang="ko-KR" dirty="0" smtClean="0">
              <a:latin typeface="Arial" charset="0"/>
              <a:ea typeface="Gulim" pitchFamily="34" charset="-127"/>
            </a:endParaRPr>
          </a:p>
          <a:p>
            <a:r>
              <a:rPr lang="vi-VN" dirty="0" smtClean="0">
                <a:latin typeface="Arial" charset="0"/>
              </a:rPr>
              <a:t/>
            </a:r>
            <a:br>
              <a:rPr lang="vi-VN" dirty="0" smtClean="0">
                <a:latin typeface="Arial" charset="0"/>
              </a:rPr>
            </a:br>
            <a:r>
              <a:rPr lang="vi-VN" dirty="0" smtClean="0">
                <a:latin typeface="Arial" charset="0"/>
              </a:rPr>
              <a:t>Trong Google Android, có một công cụ được gọi là ‘DX’ nó sẽ chuyển những ứng dụng thành dạng Dalvik Executable (.dex). Đây chính là những file đặc biệt dùng cho Dalvik Virtual Machine. Định dạng này cũng được tạo ra nhằm làm tối thiểu kích thước chương trình, làm cho nó tương thích với thiết bị di động. Dalvik Virtual Machine là một chương trình được viết để Android có thể chạy đa nhiệm nhanh và mượt. </a:t>
            </a:r>
            <a:br>
              <a:rPr lang="vi-VN" dirty="0" smtClean="0">
                <a:latin typeface="Arial" charset="0"/>
              </a:rPr>
            </a:br>
            <a:r>
              <a:rPr lang="vi-VN" dirty="0" smtClean="0">
                <a:latin typeface="Arial" charset="0"/>
              </a:rPr>
              <a:t/>
            </a:r>
            <a:br>
              <a:rPr lang="vi-VN" dirty="0" smtClean="0">
                <a:latin typeface="Arial" charset="0"/>
              </a:rPr>
            </a:br>
            <a:r>
              <a:rPr lang="vi-VN" b="1" dirty="0" smtClean="0">
                <a:latin typeface="Arial" charset="0"/>
              </a:rPr>
              <a:t>Linux Kernel</a:t>
            </a:r>
            <a:r>
              <a:rPr lang="vi-VN" dirty="0" smtClean="0">
                <a:latin typeface="Arial" charset="0"/>
              </a:rPr>
              <a:t/>
            </a:r>
            <a:br>
              <a:rPr lang="vi-VN" dirty="0" smtClean="0">
                <a:latin typeface="Arial" charset="0"/>
              </a:rPr>
            </a:br>
            <a:r>
              <a:rPr lang="vi-VN" dirty="0" smtClean="0">
                <a:latin typeface="Arial" charset="0"/>
              </a:rPr>
              <a:t/>
            </a:r>
            <a:br>
              <a:rPr lang="vi-VN" dirty="0" smtClean="0">
                <a:latin typeface="Arial" charset="0"/>
              </a:rPr>
            </a:br>
            <a:r>
              <a:rPr lang="vi-VN" dirty="0" smtClean="0">
                <a:latin typeface="Arial" charset="0"/>
              </a:rPr>
              <a:t>Căn phòng nhỏ này chứa những trình điều khiển (drivers) dùng để điều khiển phần cứng như Keypad, Wifi, Camera, Audio, Màn hình… Phòng này có thể coi như là “Trung tâm chỉ huy” của ngôi nhà. Linux Kernel nắm giữ những gì là cốt lõi của hệ điều hành. Các giải thuật quản lí tài nguyên, chuyển đổi qua lại giữa các tác vụ, phân chia quyền, giải quyết tranh chấp… cũng có thể xem nó như là “phòng công tác đối ngoại” vì nó đảm nhận việc tương tác với thiết bị ngoại vi. Nó chính là nhân Linux 2.6.</a:t>
            </a:r>
            <a:endParaRPr lang="en-US" dirty="0" smtClean="0">
              <a:latin typeface="Arial" charset="0"/>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A4DDCEA2-7575-4588-9D95-ACCEE143B571}" type="slidenum">
              <a:rPr lang="en-US" smtClean="0">
                <a:latin typeface="Arial" charset="0"/>
              </a:rPr>
              <a:pPr/>
              <a:t>7</a:t>
            </a:fld>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dirty="0" smtClean="0">
                <a:latin typeface="Arial" charset="0"/>
              </a:rPr>
              <a:t>Bộ công cụ phát triển phần mềm Android SDK gồm nhiều công cụ trợ giúp cho việc phát triển ứng dụng di động trên nền tảng Android. Thành phần quan trọng nhất của bộ công cụ này là trình giả lập Android và bộ plug-in phát triển ứng dụng Android trên Eclipse ADT, bên cạnh đó bộ SDK cũng bao gồm các công cụ khác cho việc gỡ rối</a:t>
            </a:r>
            <a:r>
              <a:rPr lang="en-US" dirty="0" smtClean="0">
                <a:latin typeface="Arial" charset="0"/>
              </a:rPr>
              <a:t> (debug)</a:t>
            </a:r>
            <a:r>
              <a:rPr lang="vi-VN" dirty="0" smtClean="0">
                <a:latin typeface="Arial" charset="0"/>
              </a:rPr>
              <a:t>, đóng gói và cài đặt ứng dụng trên trình giả lập và trên thiết bị</a:t>
            </a:r>
            <a:r>
              <a:rPr lang="en-US" dirty="0" smtClean="0">
                <a:latin typeface="Arial" charset="0"/>
              </a:rPr>
              <a:t>.</a:t>
            </a: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20D76E2F-7C8F-43BD-93DD-B046EB57C769}" type="slidenum">
              <a:rPr lang="en-US" smtClean="0">
                <a:latin typeface="Arial" charset="0"/>
              </a:rPr>
              <a:pPr/>
              <a:t>8</a:t>
            </a:fld>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latin typeface="Arial" charset="0"/>
              </a:rPr>
              <a:t>Google Maps JavaScript API V3</a:t>
            </a:r>
            <a:r>
              <a:rPr lang="en-US" dirty="0" smtClean="0">
                <a:latin typeface="Arial" charset="0"/>
              </a:rPr>
              <a:t>: </a:t>
            </a:r>
            <a:r>
              <a:rPr lang="en-US" dirty="0" err="1" smtClean="0">
                <a:latin typeface="Arial" charset="0"/>
              </a:rPr>
              <a:t>cho</a:t>
            </a:r>
            <a:r>
              <a:rPr lang="en-US" dirty="0" smtClean="0">
                <a:latin typeface="Arial" charset="0"/>
              </a:rPr>
              <a:t> </a:t>
            </a:r>
            <a:r>
              <a:rPr lang="en-US" dirty="0" err="1" smtClean="0">
                <a:latin typeface="Arial" charset="0"/>
              </a:rPr>
              <a:t>phép</a:t>
            </a:r>
            <a:r>
              <a:rPr lang="en-US" dirty="0" smtClean="0">
                <a:latin typeface="Arial" charset="0"/>
              </a:rPr>
              <a:t> </a:t>
            </a:r>
            <a:r>
              <a:rPr lang="en-US" dirty="0" err="1" smtClean="0">
                <a:latin typeface="Arial" charset="0"/>
              </a:rPr>
              <a:t>tích</a:t>
            </a:r>
            <a:r>
              <a:rPr lang="en-US" dirty="0" smtClean="0">
                <a:latin typeface="Arial" charset="0"/>
              </a:rPr>
              <a:t> </a:t>
            </a:r>
            <a:r>
              <a:rPr lang="en-US" dirty="0" err="1" smtClean="0">
                <a:latin typeface="Arial" charset="0"/>
              </a:rPr>
              <a:t>hợp</a:t>
            </a:r>
            <a:r>
              <a:rPr lang="en-US" dirty="0" smtClean="0">
                <a:latin typeface="Arial" charset="0"/>
              </a:rPr>
              <a:t> Google Maps </a:t>
            </a:r>
            <a:r>
              <a:rPr lang="en-US" dirty="0" err="1" smtClean="0">
                <a:latin typeface="Arial" charset="0"/>
              </a:rPr>
              <a:t>vào</a:t>
            </a:r>
            <a:r>
              <a:rPr lang="en-US" dirty="0" smtClean="0">
                <a:latin typeface="Arial" charset="0"/>
              </a:rPr>
              <a:t> </a:t>
            </a:r>
            <a:r>
              <a:rPr lang="en-US" dirty="0" err="1" smtClean="0">
                <a:latin typeface="Arial" charset="0"/>
              </a:rPr>
              <a:t>trang</a:t>
            </a:r>
            <a:r>
              <a:rPr lang="en-US" dirty="0" smtClean="0">
                <a:latin typeface="Arial" charset="0"/>
              </a:rPr>
              <a:t> web. </a:t>
            </a:r>
            <a:r>
              <a:rPr lang="en-US" dirty="0" err="1" smtClean="0">
                <a:latin typeface="Arial" charset="0"/>
              </a:rPr>
              <a:t>Phiên</a:t>
            </a:r>
            <a:r>
              <a:rPr lang="en-US" dirty="0" smtClean="0">
                <a:latin typeface="Arial" charset="0"/>
              </a:rPr>
              <a:t> </a:t>
            </a:r>
            <a:r>
              <a:rPr lang="en-US" dirty="0" err="1" smtClean="0">
                <a:latin typeface="Arial" charset="0"/>
              </a:rPr>
              <a:t>bản</a:t>
            </a:r>
            <a:r>
              <a:rPr lang="en-US" dirty="0" smtClean="0">
                <a:latin typeface="Arial" charset="0"/>
              </a:rPr>
              <a:t> 3 </a:t>
            </a:r>
            <a:r>
              <a:rPr lang="en-US" dirty="0" err="1" smtClean="0">
                <a:latin typeface="Arial" charset="0"/>
              </a:rPr>
              <a:t>của</a:t>
            </a:r>
            <a:r>
              <a:rPr lang="en-US" dirty="0" smtClean="0">
                <a:latin typeface="Arial" charset="0"/>
              </a:rPr>
              <a:t> API </a:t>
            </a:r>
            <a:r>
              <a:rPr lang="en-US" dirty="0" err="1" smtClean="0">
                <a:latin typeface="Arial" charset="0"/>
              </a:rPr>
              <a:t>được</a:t>
            </a:r>
            <a:r>
              <a:rPr lang="en-US" dirty="0" smtClean="0">
                <a:latin typeface="Arial" charset="0"/>
              </a:rPr>
              <a:t> </a:t>
            </a:r>
            <a:r>
              <a:rPr lang="en-US" dirty="0" err="1" smtClean="0">
                <a:latin typeface="Arial" charset="0"/>
              </a:rPr>
              <a:t>thiết</a:t>
            </a:r>
            <a:r>
              <a:rPr lang="en-US" dirty="0" smtClean="0">
                <a:latin typeface="Arial" charset="0"/>
              </a:rPr>
              <a:t> </a:t>
            </a:r>
            <a:r>
              <a:rPr lang="en-US" dirty="0" err="1" smtClean="0">
                <a:latin typeface="Arial" charset="0"/>
              </a:rPr>
              <a:t>kế</a:t>
            </a:r>
            <a:r>
              <a:rPr lang="en-US" dirty="0" smtClean="0">
                <a:latin typeface="Arial" charset="0"/>
              </a:rPr>
              <a:t> </a:t>
            </a:r>
            <a:r>
              <a:rPr lang="en-US" dirty="0" err="1" smtClean="0">
                <a:latin typeface="Arial" charset="0"/>
              </a:rPr>
              <a:t>chạy</a:t>
            </a:r>
            <a:r>
              <a:rPr lang="en-US" dirty="0" smtClean="0">
                <a:latin typeface="Arial" charset="0"/>
              </a:rPr>
              <a:t> </a:t>
            </a:r>
            <a:r>
              <a:rPr lang="en-US" dirty="0" err="1" smtClean="0">
                <a:latin typeface="Arial" charset="0"/>
              </a:rPr>
              <a:t>nhanh</a:t>
            </a:r>
            <a:r>
              <a:rPr lang="en-US" dirty="0" smtClean="0">
                <a:latin typeface="Arial" charset="0"/>
              </a:rPr>
              <a:t> </a:t>
            </a:r>
            <a:r>
              <a:rPr lang="en-US" dirty="0" err="1" smtClean="0">
                <a:latin typeface="Arial" charset="0"/>
              </a:rPr>
              <a:t>hơn</a:t>
            </a:r>
            <a:r>
              <a:rPr lang="en-US" dirty="0" smtClean="0">
                <a:latin typeface="Arial" charset="0"/>
              </a:rPr>
              <a:t> </a:t>
            </a:r>
            <a:r>
              <a:rPr lang="en-US" dirty="0" err="1" smtClean="0">
                <a:latin typeface="Arial" charset="0"/>
              </a:rPr>
              <a:t>và</a:t>
            </a:r>
            <a:r>
              <a:rPr lang="en-US" dirty="0" smtClean="0">
                <a:latin typeface="Arial" charset="0"/>
              </a:rPr>
              <a:t> </a:t>
            </a:r>
            <a:r>
              <a:rPr lang="en-US" dirty="0" err="1" smtClean="0">
                <a:latin typeface="Arial" charset="0"/>
              </a:rPr>
              <a:t>thích</a:t>
            </a:r>
            <a:r>
              <a:rPr lang="en-US" dirty="0" smtClean="0">
                <a:latin typeface="Arial" charset="0"/>
              </a:rPr>
              <a:t> </a:t>
            </a:r>
            <a:r>
              <a:rPr lang="en-US" dirty="0" err="1" smtClean="0">
                <a:latin typeface="Arial" charset="0"/>
              </a:rPr>
              <a:t>hợp</a:t>
            </a:r>
            <a:r>
              <a:rPr lang="en-US" dirty="0" smtClean="0">
                <a:latin typeface="Arial" charset="0"/>
              </a:rPr>
              <a:t> </a:t>
            </a:r>
            <a:r>
              <a:rPr lang="en-US" dirty="0" err="1" smtClean="0">
                <a:latin typeface="Arial" charset="0"/>
              </a:rPr>
              <a:t>hơn</a:t>
            </a:r>
            <a:r>
              <a:rPr lang="en-US" dirty="0" smtClean="0">
                <a:latin typeface="Arial" charset="0"/>
              </a:rPr>
              <a:t> </a:t>
            </a:r>
            <a:r>
              <a:rPr lang="en-US" dirty="0" err="1" smtClean="0">
                <a:latin typeface="Arial" charset="0"/>
              </a:rPr>
              <a:t>đối</a:t>
            </a:r>
            <a:r>
              <a:rPr lang="en-US" dirty="0" smtClean="0">
                <a:latin typeface="Arial" charset="0"/>
              </a:rPr>
              <a:t> </a:t>
            </a:r>
            <a:r>
              <a:rPr lang="en-US" dirty="0" err="1" smtClean="0">
                <a:latin typeface="Arial" charset="0"/>
              </a:rPr>
              <a:t>với</a:t>
            </a:r>
            <a:r>
              <a:rPr lang="en-US" dirty="0" smtClean="0">
                <a:latin typeface="Arial" charset="0"/>
              </a:rPr>
              <a:t> </a:t>
            </a:r>
            <a:r>
              <a:rPr lang="en-US" dirty="0" err="1" smtClean="0">
                <a:latin typeface="Arial" charset="0"/>
              </a:rPr>
              <a:t>các</a:t>
            </a:r>
            <a:r>
              <a:rPr lang="en-US" dirty="0" smtClean="0">
                <a:latin typeface="Arial" charset="0"/>
              </a:rPr>
              <a:t> </a:t>
            </a:r>
            <a:r>
              <a:rPr lang="en-US" dirty="0" err="1" smtClean="0">
                <a:latin typeface="Arial" charset="0"/>
              </a:rPr>
              <a:t>thiết</a:t>
            </a:r>
            <a:r>
              <a:rPr lang="en-US" dirty="0" smtClean="0">
                <a:latin typeface="Arial" charset="0"/>
              </a:rPr>
              <a:t> </a:t>
            </a:r>
            <a:r>
              <a:rPr lang="en-US" dirty="0" err="1" smtClean="0">
                <a:latin typeface="Arial" charset="0"/>
              </a:rPr>
              <a:t>bị</a:t>
            </a:r>
            <a:r>
              <a:rPr lang="en-US" dirty="0" smtClean="0">
                <a:latin typeface="Arial" charset="0"/>
              </a:rPr>
              <a:t> di </a:t>
            </a:r>
            <a:r>
              <a:rPr lang="en-US" dirty="0" err="1" smtClean="0">
                <a:latin typeface="Arial" charset="0"/>
              </a:rPr>
              <a:t>động</a:t>
            </a:r>
            <a:r>
              <a:rPr lang="en-US" dirty="0" smtClean="0">
                <a:latin typeface="Arial" charset="0"/>
              </a:rPr>
              <a:t>, </a:t>
            </a:r>
            <a:r>
              <a:rPr lang="en-US" dirty="0" err="1" smtClean="0">
                <a:latin typeface="Arial" charset="0"/>
              </a:rPr>
              <a:t>cũng</a:t>
            </a:r>
            <a:r>
              <a:rPr lang="en-US" dirty="0" smtClean="0">
                <a:latin typeface="Arial" charset="0"/>
              </a:rPr>
              <a:t> </a:t>
            </a:r>
            <a:r>
              <a:rPr lang="en-US" dirty="0" err="1" smtClean="0">
                <a:latin typeface="Arial" charset="0"/>
              </a:rPr>
              <a:t>như</a:t>
            </a:r>
            <a:r>
              <a:rPr lang="en-US" dirty="0" smtClean="0">
                <a:latin typeface="Arial" charset="0"/>
              </a:rPr>
              <a:t> </a:t>
            </a:r>
            <a:r>
              <a:rPr lang="en-US" dirty="0" err="1" smtClean="0">
                <a:latin typeface="Arial" charset="0"/>
              </a:rPr>
              <a:t>các</a:t>
            </a:r>
            <a:r>
              <a:rPr lang="en-US" dirty="0" smtClean="0">
                <a:latin typeface="Arial" charset="0"/>
              </a:rPr>
              <a:t> </a:t>
            </a:r>
            <a:r>
              <a:rPr lang="en-US" dirty="0" err="1" smtClean="0">
                <a:latin typeface="Arial" charset="0"/>
              </a:rPr>
              <a:t>ứng</a:t>
            </a:r>
            <a:r>
              <a:rPr lang="en-US" dirty="0" smtClean="0">
                <a:latin typeface="Arial" charset="0"/>
              </a:rPr>
              <a:t> </a:t>
            </a:r>
            <a:r>
              <a:rPr lang="en-US" dirty="0" err="1" smtClean="0">
                <a:latin typeface="Arial" charset="0"/>
              </a:rPr>
              <a:t>dụng</a:t>
            </a:r>
            <a:r>
              <a:rPr lang="en-US" dirty="0" smtClean="0">
                <a:latin typeface="Arial" charset="0"/>
              </a:rPr>
              <a:t> </a:t>
            </a:r>
            <a:r>
              <a:rPr lang="en-US" dirty="0" err="1" smtClean="0">
                <a:latin typeface="Arial" charset="0"/>
              </a:rPr>
              <a:t>tìm</a:t>
            </a:r>
            <a:r>
              <a:rPr lang="en-US" dirty="0" smtClean="0">
                <a:latin typeface="Arial" charset="0"/>
              </a:rPr>
              <a:t> </a:t>
            </a:r>
            <a:r>
              <a:rPr lang="en-US" dirty="0" err="1" smtClean="0">
                <a:latin typeface="Arial" charset="0"/>
              </a:rPr>
              <a:t>kiếm</a:t>
            </a:r>
            <a:r>
              <a:rPr lang="en-US" dirty="0" smtClean="0">
                <a:latin typeface="Arial" charset="0"/>
              </a:rPr>
              <a:t> </a:t>
            </a:r>
            <a:r>
              <a:rPr lang="en-US" dirty="0" err="1" smtClean="0">
                <a:latin typeface="Arial" charset="0"/>
              </a:rPr>
              <a:t>destop</a:t>
            </a:r>
            <a:r>
              <a:rPr lang="en-US" dirty="0" smtClean="0">
                <a:latin typeface="Arial" charset="0"/>
              </a:rPr>
              <a:t> </a:t>
            </a:r>
            <a:r>
              <a:rPr lang="en-US" dirty="0" err="1" smtClean="0">
                <a:latin typeface="Arial" charset="0"/>
              </a:rPr>
              <a:t>truyền</a:t>
            </a:r>
            <a:r>
              <a:rPr lang="en-US" dirty="0" smtClean="0">
                <a:latin typeface="Arial" charset="0"/>
              </a:rPr>
              <a:t> </a:t>
            </a:r>
            <a:r>
              <a:rPr lang="en-US" dirty="0" err="1" smtClean="0">
                <a:latin typeface="Arial" charset="0"/>
              </a:rPr>
              <a:t>thống</a:t>
            </a:r>
            <a:endParaRPr lang="en-US" dirty="0" smtClean="0">
              <a:latin typeface="Arial" charset="0"/>
            </a:endParaRPr>
          </a:p>
          <a:p>
            <a:endParaRPr lang="en-US" dirty="0" smtClean="0">
              <a:latin typeface="Arial" charset="0"/>
            </a:endParaRPr>
          </a:p>
          <a:p>
            <a:r>
              <a:rPr lang="en-US" b="1" dirty="0" smtClean="0">
                <a:latin typeface="Arial" charset="0"/>
              </a:rPr>
              <a:t>Google Earth API</a:t>
            </a:r>
            <a:r>
              <a:rPr lang="en-US" dirty="0" smtClean="0">
                <a:latin typeface="Arial" charset="0"/>
              </a:rPr>
              <a:t>: </a:t>
            </a:r>
            <a:r>
              <a:rPr lang="en-US" dirty="0" err="1" smtClean="0">
                <a:latin typeface="Arial" charset="0"/>
              </a:rPr>
              <a:t>cho</a:t>
            </a:r>
            <a:r>
              <a:rPr lang="en-US" dirty="0" smtClean="0">
                <a:latin typeface="Arial" charset="0"/>
              </a:rPr>
              <a:t> </a:t>
            </a:r>
            <a:r>
              <a:rPr lang="en-US" dirty="0" err="1" smtClean="0">
                <a:latin typeface="Arial" charset="0"/>
              </a:rPr>
              <a:t>phép</a:t>
            </a:r>
            <a:r>
              <a:rPr lang="en-US" dirty="0" smtClean="0">
                <a:latin typeface="Arial" charset="0"/>
              </a:rPr>
              <a:t> </a:t>
            </a:r>
            <a:r>
              <a:rPr lang="en-US" dirty="0" err="1" smtClean="0">
                <a:latin typeface="Arial" charset="0"/>
              </a:rPr>
              <a:t>tích</a:t>
            </a:r>
            <a:r>
              <a:rPr lang="en-US" dirty="0" smtClean="0">
                <a:latin typeface="Arial" charset="0"/>
              </a:rPr>
              <a:t> </a:t>
            </a:r>
            <a:r>
              <a:rPr lang="en-US" dirty="0" err="1" smtClean="0">
                <a:latin typeface="Arial" charset="0"/>
              </a:rPr>
              <a:t>hợp</a:t>
            </a:r>
            <a:r>
              <a:rPr lang="en-US" dirty="0" smtClean="0">
                <a:latin typeface="Arial" charset="0"/>
              </a:rPr>
              <a:t> Google Earth </a:t>
            </a:r>
            <a:r>
              <a:rPr lang="en-US" dirty="0" err="1" smtClean="0">
                <a:latin typeface="Arial" charset="0"/>
              </a:rPr>
              <a:t>vào</a:t>
            </a:r>
            <a:r>
              <a:rPr lang="en-US" dirty="0" smtClean="0">
                <a:latin typeface="Arial" charset="0"/>
              </a:rPr>
              <a:t> </a:t>
            </a:r>
            <a:r>
              <a:rPr lang="en-US" dirty="0" err="1" smtClean="0">
                <a:latin typeface="Arial" charset="0"/>
              </a:rPr>
              <a:t>các</a:t>
            </a:r>
            <a:r>
              <a:rPr lang="en-US" dirty="0" smtClean="0">
                <a:latin typeface="Arial" charset="0"/>
              </a:rPr>
              <a:t> </a:t>
            </a:r>
            <a:r>
              <a:rPr lang="en-US" dirty="0" err="1" smtClean="0">
                <a:latin typeface="Arial" charset="0"/>
              </a:rPr>
              <a:t>trang</a:t>
            </a:r>
            <a:r>
              <a:rPr lang="en-US" dirty="0" smtClean="0">
                <a:latin typeface="Arial" charset="0"/>
              </a:rPr>
              <a:t> web. </a:t>
            </a:r>
            <a:r>
              <a:rPr lang="en-US" dirty="0" err="1" smtClean="0">
                <a:latin typeface="Arial" charset="0"/>
              </a:rPr>
              <a:t>Sử</a:t>
            </a:r>
            <a:r>
              <a:rPr lang="en-US" dirty="0" smtClean="0">
                <a:latin typeface="Arial" charset="0"/>
              </a:rPr>
              <a:t> </a:t>
            </a:r>
            <a:r>
              <a:rPr lang="en-US" dirty="0" err="1" smtClean="0">
                <a:latin typeface="Arial" charset="0"/>
              </a:rPr>
              <a:t>dụng</a:t>
            </a:r>
            <a:r>
              <a:rPr lang="en-US" dirty="0" smtClean="0">
                <a:latin typeface="Arial" charset="0"/>
              </a:rPr>
              <a:t> API </a:t>
            </a:r>
            <a:r>
              <a:rPr lang="en-US" dirty="0" err="1" smtClean="0">
                <a:latin typeface="Arial" charset="0"/>
              </a:rPr>
              <a:t>này</a:t>
            </a:r>
            <a:r>
              <a:rPr lang="en-US" dirty="0" smtClean="0">
                <a:latin typeface="Arial" charset="0"/>
              </a:rPr>
              <a:t> </a:t>
            </a:r>
            <a:r>
              <a:rPr lang="en-US" dirty="0" err="1" smtClean="0">
                <a:latin typeface="Arial" charset="0"/>
              </a:rPr>
              <a:t>bạn</a:t>
            </a:r>
            <a:r>
              <a:rPr lang="en-US" dirty="0" smtClean="0">
                <a:latin typeface="Arial" charset="0"/>
              </a:rPr>
              <a:t> </a:t>
            </a:r>
            <a:r>
              <a:rPr lang="en-US" dirty="0" err="1" smtClean="0">
                <a:latin typeface="Arial" charset="0"/>
              </a:rPr>
              <a:t>có</a:t>
            </a:r>
            <a:r>
              <a:rPr lang="en-US" dirty="0" smtClean="0">
                <a:latin typeface="Arial" charset="0"/>
              </a:rPr>
              <a:t> </a:t>
            </a:r>
            <a:r>
              <a:rPr lang="en-US" dirty="0" err="1" smtClean="0">
                <a:latin typeface="Arial" charset="0"/>
              </a:rPr>
              <a:t>thể</a:t>
            </a:r>
            <a:r>
              <a:rPr lang="en-US" dirty="0" smtClean="0">
                <a:latin typeface="Arial" charset="0"/>
              </a:rPr>
              <a:t> </a:t>
            </a:r>
            <a:r>
              <a:rPr lang="en-US" dirty="0" err="1" smtClean="0">
                <a:latin typeface="Arial" charset="0"/>
              </a:rPr>
              <a:t>vẽ</a:t>
            </a:r>
            <a:r>
              <a:rPr lang="en-US" dirty="0" smtClean="0">
                <a:latin typeface="Arial" charset="0"/>
              </a:rPr>
              <a:t> </a:t>
            </a:r>
            <a:r>
              <a:rPr lang="en-US" dirty="0" err="1" smtClean="0">
                <a:latin typeface="Arial" charset="0"/>
              </a:rPr>
              <a:t>các</a:t>
            </a:r>
            <a:r>
              <a:rPr lang="en-US" dirty="0" smtClean="0">
                <a:latin typeface="Arial" charset="0"/>
              </a:rPr>
              <a:t> marker, </a:t>
            </a:r>
            <a:r>
              <a:rPr lang="en-US" dirty="0" err="1" smtClean="0">
                <a:latin typeface="Arial" charset="0"/>
              </a:rPr>
              <a:t>đường</a:t>
            </a:r>
            <a:r>
              <a:rPr lang="en-US" dirty="0" smtClean="0">
                <a:latin typeface="Arial" charset="0"/>
              </a:rPr>
              <a:t> </a:t>
            </a:r>
            <a:r>
              <a:rPr lang="en-US" dirty="0" err="1" smtClean="0">
                <a:latin typeface="Arial" charset="0"/>
              </a:rPr>
              <a:t>thẳng</a:t>
            </a:r>
            <a:r>
              <a:rPr lang="en-US" dirty="0" smtClean="0">
                <a:latin typeface="Arial" charset="0"/>
              </a:rPr>
              <a:t>.</a:t>
            </a:r>
          </a:p>
          <a:p>
            <a:endParaRPr lang="en-US" dirty="0" smtClean="0">
              <a:latin typeface="Arial" charset="0"/>
            </a:endParaRPr>
          </a:p>
          <a:p>
            <a:r>
              <a:rPr lang="en-US" b="1" dirty="0" smtClean="0">
                <a:latin typeface="Arial" charset="0"/>
              </a:rPr>
              <a:t>Google Maps Image APIs: </a:t>
            </a:r>
            <a:r>
              <a:rPr lang="en-US" dirty="0" smtClean="0">
                <a:latin typeface="Arial" charset="0"/>
              </a:rPr>
              <a:t>The Google Maps Image APIs make it easy to embed a static Google Maps image or Street View panorama into your web page, with no need for JavaScript.</a:t>
            </a:r>
          </a:p>
          <a:p>
            <a:r>
              <a:rPr lang="en-US" dirty="0" smtClean="0">
                <a:latin typeface="Arial" charset="0"/>
              </a:rPr>
              <a:t>The APIs are as simple as constructing a URL with the information about your image; once the URL is loaded from an image tag, Google will create and return your map or Street View scene.</a:t>
            </a:r>
          </a:p>
          <a:p>
            <a:r>
              <a:rPr lang="en-US" dirty="0" smtClean="0">
                <a:latin typeface="Arial" charset="0"/>
              </a:rPr>
              <a:t>Web Service: These web services use HTTP requests to specific URLs, passing URL parameters as arguments to the services. Generally, these services return data in the HTTP request as either JSON or XML for parsing and/or processing by your application.</a:t>
            </a:r>
          </a:p>
          <a:p>
            <a:r>
              <a:rPr lang="fr-FR" dirty="0" smtClean="0">
                <a:latin typeface="Arial" charset="0"/>
                <a:hlinkClick r:id="rId3"/>
              </a:rPr>
              <a:t>Directions API</a:t>
            </a:r>
            <a:endParaRPr lang="fr-FR" dirty="0" smtClean="0">
              <a:latin typeface="Arial" charset="0"/>
            </a:endParaRPr>
          </a:p>
          <a:p>
            <a:r>
              <a:rPr lang="fr-FR" dirty="0" smtClean="0">
                <a:latin typeface="Arial" charset="0"/>
                <a:hlinkClick r:id="rId4"/>
              </a:rPr>
              <a:t>Distance Matrix API</a:t>
            </a:r>
            <a:endParaRPr lang="fr-FR" dirty="0" smtClean="0">
              <a:latin typeface="Arial" charset="0"/>
            </a:endParaRPr>
          </a:p>
          <a:p>
            <a:r>
              <a:rPr lang="fr-FR" dirty="0" err="1" smtClean="0">
                <a:latin typeface="Arial" charset="0"/>
                <a:hlinkClick r:id="rId5"/>
              </a:rPr>
              <a:t>Elevation</a:t>
            </a:r>
            <a:r>
              <a:rPr lang="fr-FR" dirty="0" smtClean="0">
                <a:latin typeface="Arial" charset="0"/>
                <a:hlinkClick r:id="rId5"/>
              </a:rPr>
              <a:t> API</a:t>
            </a:r>
            <a:endParaRPr lang="fr-FR" dirty="0" smtClean="0">
              <a:latin typeface="Arial" charset="0"/>
            </a:endParaRPr>
          </a:p>
          <a:p>
            <a:r>
              <a:rPr lang="fr-FR" dirty="0" err="1" smtClean="0">
                <a:latin typeface="Arial" charset="0"/>
                <a:hlinkClick r:id="rId6"/>
              </a:rPr>
              <a:t>Geocoding</a:t>
            </a:r>
            <a:r>
              <a:rPr lang="fr-FR" dirty="0" smtClean="0">
                <a:latin typeface="Arial" charset="0"/>
                <a:hlinkClick r:id="rId6"/>
              </a:rPr>
              <a:t> API</a:t>
            </a:r>
            <a:endParaRPr lang="fr-FR" dirty="0" smtClean="0">
              <a:latin typeface="Arial" charset="0"/>
            </a:endParaRPr>
          </a:p>
          <a:p>
            <a:r>
              <a:rPr lang="fr-FR" dirty="0" smtClean="0">
                <a:latin typeface="Arial" charset="0"/>
                <a:hlinkClick r:id="rId7"/>
              </a:rPr>
              <a:t>Places API</a:t>
            </a:r>
            <a:endParaRPr lang="fr-FR" dirty="0" smtClean="0">
              <a:latin typeface="Arial" charset="0"/>
            </a:endParaRPr>
          </a:p>
          <a:p>
            <a:endParaRPr lang="en-US" dirty="0" smtClean="0">
              <a:latin typeface="Arial" charset="0"/>
            </a:endParaRPr>
          </a:p>
          <a:p>
            <a:endParaRPr lang="en-US" b="1" dirty="0" smtClean="0">
              <a:latin typeface="Arial"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8EBC14FE-0849-4C9E-AE3D-3D58D2A6E4B9}" type="slidenum">
              <a:rPr lang="en-US" smtClean="0">
                <a:latin typeface="Arial" charset="0"/>
              </a:rPr>
              <a:pPr/>
              <a:t>12</a:t>
            </a:fld>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rPr>
              <a:t>Để sử dụng được các API mà google map cung cấp thì chúng ta cần đăng ký một Android Maps API Key</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89337419-85E4-4F63-B489-F0273CFF37CD}" type="slidenum">
              <a:rPr lang="en-US" smtClean="0">
                <a:latin typeface="Arial" charset="0"/>
              </a:rPr>
              <a:pPr/>
              <a:t>13</a:t>
            </a:fld>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C753CCAB-E399-4D44-8B44-C5D12909C588}" type="slidenum">
              <a:rPr lang="en-US" smtClean="0">
                <a:latin typeface="Arial" charset="0"/>
              </a:rPr>
              <a:pPr/>
              <a:t>14</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pic>
        <p:nvPicPr>
          <p:cNvPr id="8" name="Picture 11"/>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4114800"/>
            <a:ext cx="3657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1024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9" name="Rectangle 4"/>
          <p:cNvSpPr>
            <a:spLocks noGrp="1" noChangeArrowheads="1"/>
          </p:cNvSpPr>
          <p:nvPr>
            <p:ph type="dt" sz="half" idx="10"/>
          </p:nvPr>
        </p:nvSpPr>
        <p:spPr>
          <a:xfrm>
            <a:off x="457200" y="6248400"/>
            <a:ext cx="2133600" cy="457200"/>
          </a:xfrm>
          <a:prstGeom prst="rect">
            <a:avLst/>
          </a:prstGeom>
        </p:spPr>
        <p:txBody>
          <a:bodyPr/>
          <a:lstStyle>
            <a:lvl1pPr>
              <a:defRPr/>
            </a:lvl1pPr>
          </a:lstStyle>
          <a:p>
            <a:pPr>
              <a:defRPr/>
            </a:pPr>
            <a:endParaRPr lang="en-US"/>
          </a:p>
        </p:txBody>
      </p:sp>
      <p:sp>
        <p:nvSpPr>
          <p:cNvPr id="10"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r>
              <a:rPr lang="en-US"/>
              <a:t>@2011 Mihail L. Sichitiu</a:t>
            </a:r>
          </a:p>
        </p:txBody>
      </p:sp>
      <p:sp>
        <p:nvSpPr>
          <p:cNvPr id="11" name="Rectangle 6"/>
          <p:cNvSpPr>
            <a:spLocks noGrp="1" noChangeArrowheads="1"/>
          </p:cNvSpPr>
          <p:nvPr>
            <p:ph type="sldNum" sz="quarter" idx="12"/>
          </p:nvPr>
        </p:nvSpPr>
        <p:spPr>
          <a:xfrm>
            <a:off x="6553200" y="6248400"/>
            <a:ext cx="2133600" cy="457200"/>
          </a:xfrm>
        </p:spPr>
        <p:txBody>
          <a:bodyPr/>
          <a:lstStyle>
            <a:lvl1pPr>
              <a:defRPr/>
            </a:lvl1pPr>
          </a:lstStyle>
          <a:p>
            <a:pPr>
              <a:defRPr/>
            </a:pPr>
            <a:fld id="{8A3F820F-F3C3-42AB-A4C5-45E9FDC2F3E7}" type="slidenum">
              <a:rPr lang="en-US"/>
              <a:pPr>
                <a:defRPr/>
              </a:pPr>
              <a:t>‹#›</a:t>
            </a:fld>
            <a:endParaRPr lang="en-US"/>
          </a:p>
        </p:txBody>
      </p:sp>
    </p:spTree>
    <p:extLst>
      <p:ext uri="{BB962C8B-B14F-4D97-AF65-F5344CB8AC3E}">
        <p14:creationId xmlns:p14="http://schemas.microsoft.com/office/powerpoint/2010/main" val="3934127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1676400" y="6553200"/>
            <a:ext cx="1143000" cy="304800"/>
          </a:xfrm>
          <a:prstGeom prst="rect">
            <a:avLst/>
          </a:prstGeo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200400" y="6553200"/>
            <a:ext cx="2895600" cy="304800"/>
          </a:xfrm>
          <a:prstGeom prst="rect">
            <a:avLst/>
          </a:prstGeom>
        </p:spPr>
        <p:txBody>
          <a:bodyPr/>
          <a:lstStyle>
            <a:lvl1pPr>
              <a:defRPr/>
            </a:lvl1pPr>
          </a:lstStyle>
          <a:p>
            <a:pPr>
              <a:defRPr/>
            </a:pPr>
            <a:r>
              <a:rPr lang="en-US"/>
              <a:t>@2011 Mihail L. Sichitiu</a:t>
            </a:r>
          </a:p>
        </p:txBody>
      </p:sp>
      <p:sp>
        <p:nvSpPr>
          <p:cNvPr id="6" name="Rectangle 6"/>
          <p:cNvSpPr>
            <a:spLocks noGrp="1" noChangeArrowheads="1"/>
          </p:cNvSpPr>
          <p:nvPr>
            <p:ph type="sldNum" sz="quarter" idx="12"/>
          </p:nvPr>
        </p:nvSpPr>
        <p:spPr/>
        <p:txBody>
          <a:bodyPr/>
          <a:lstStyle>
            <a:lvl1pPr>
              <a:defRPr/>
            </a:lvl1pPr>
          </a:lstStyle>
          <a:p>
            <a:pPr>
              <a:defRPr/>
            </a:pPr>
            <a:fld id="{FE891F35-E8BE-4A9F-81FB-7C672FAD58C9}" type="slidenum">
              <a:rPr lang="en-US"/>
              <a:pPr>
                <a:defRPr/>
              </a:pPr>
              <a:t>‹#›</a:t>
            </a:fld>
            <a:endParaRPr lang="en-US"/>
          </a:p>
        </p:txBody>
      </p:sp>
    </p:spTree>
    <p:extLst>
      <p:ext uri="{BB962C8B-B14F-4D97-AF65-F5344CB8AC3E}">
        <p14:creationId xmlns:p14="http://schemas.microsoft.com/office/powerpoint/2010/main" val="39389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1676400" y="6553200"/>
            <a:ext cx="1143000" cy="304800"/>
          </a:xfrm>
          <a:prstGeom prst="rect">
            <a:avLst/>
          </a:prstGeo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200400" y="6553200"/>
            <a:ext cx="2895600" cy="304800"/>
          </a:xfrm>
          <a:prstGeom prst="rect">
            <a:avLst/>
          </a:prstGeom>
        </p:spPr>
        <p:txBody>
          <a:bodyPr/>
          <a:lstStyle>
            <a:lvl1pPr>
              <a:defRPr/>
            </a:lvl1pPr>
          </a:lstStyle>
          <a:p>
            <a:pPr>
              <a:defRPr/>
            </a:pPr>
            <a:r>
              <a:rPr lang="en-US"/>
              <a:t>@2011 Mihail L. Sichitiu</a:t>
            </a:r>
          </a:p>
        </p:txBody>
      </p:sp>
      <p:sp>
        <p:nvSpPr>
          <p:cNvPr id="6" name="Rectangle 6"/>
          <p:cNvSpPr>
            <a:spLocks noGrp="1" noChangeArrowheads="1"/>
          </p:cNvSpPr>
          <p:nvPr>
            <p:ph type="sldNum" sz="quarter" idx="12"/>
          </p:nvPr>
        </p:nvSpPr>
        <p:spPr/>
        <p:txBody>
          <a:bodyPr/>
          <a:lstStyle>
            <a:lvl1pPr>
              <a:defRPr/>
            </a:lvl1pPr>
          </a:lstStyle>
          <a:p>
            <a:pPr>
              <a:defRPr/>
            </a:pPr>
            <a:fld id="{5B40D7E7-20CF-42DD-B1D0-57D23DD051BE}" type="slidenum">
              <a:rPr lang="en-US"/>
              <a:pPr>
                <a:defRPr/>
              </a:pPr>
              <a:t>‹#›</a:t>
            </a:fld>
            <a:endParaRPr lang="en-US"/>
          </a:p>
        </p:txBody>
      </p:sp>
    </p:spTree>
    <p:extLst>
      <p:ext uri="{BB962C8B-B14F-4D97-AF65-F5344CB8AC3E}">
        <p14:creationId xmlns:p14="http://schemas.microsoft.com/office/powerpoint/2010/main" val="197929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EDF9D787-5CA3-4C68-88BC-1B186FB2E65C}" type="slidenum">
              <a:rPr lang="en-US"/>
              <a:pPr>
                <a:defRPr/>
              </a:pPr>
              <a:t>‹#›</a:t>
            </a:fld>
            <a:endParaRPr lang="en-US"/>
          </a:p>
        </p:txBody>
      </p:sp>
    </p:spTree>
    <p:extLst>
      <p:ext uri="{BB962C8B-B14F-4D97-AF65-F5344CB8AC3E}">
        <p14:creationId xmlns:p14="http://schemas.microsoft.com/office/powerpoint/2010/main" val="3786086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1676400" y="6553200"/>
            <a:ext cx="1143000" cy="304800"/>
          </a:xfrm>
          <a:prstGeom prst="rect">
            <a:avLst/>
          </a:prstGeo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200400" y="6553200"/>
            <a:ext cx="2895600" cy="304800"/>
          </a:xfrm>
          <a:prstGeom prst="rect">
            <a:avLst/>
          </a:prstGeom>
        </p:spPr>
        <p:txBody>
          <a:bodyPr/>
          <a:lstStyle>
            <a:lvl1pPr>
              <a:defRPr/>
            </a:lvl1pPr>
          </a:lstStyle>
          <a:p>
            <a:pPr>
              <a:defRPr/>
            </a:pPr>
            <a:r>
              <a:rPr lang="en-US"/>
              <a:t>@2011 Mihail L. Sichitiu</a:t>
            </a:r>
          </a:p>
        </p:txBody>
      </p:sp>
      <p:sp>
        <p:nvSpPr>
          <p:cNvPr id="6" name="Rectangle 6"/>
          <p:cNvSpPr>
            <a:spLocks noGrp="1" noChangeArrowheads="1"/>
          </p:cNvSpPr>
          <p:nvPr>
            <p:ph type="sldNum" sz="quarter" idx="12"/>
          </p:nvPr>
        </p:nvSpPr>
        <p:spPr/>
        <p:txBody>
          <a:bodyPr/>
          <a:lstStyle>
            <a:lvl1pPr>
              <a:defRPr/>
            </a:lvl1pPr>
          </a:lstStyle>
          <a:p>
            <a:pPr>
              <a:defRPr/>
            </a:pPr>
            <a:fld id="{E685471C-1F4A-4EE4-9A0A-06093E4D0B6A}" type="slidenum">
              <a:rPr lang="en-US"/>
              <a:pPr>
                <a:defRPr/>
              </a:pPr>
              <a:t>‹#›</a:t>
            </a:fld>
            <a:endParaRPr lang="en-US"/>
          </a:p>
        </p:txBody>
      </p:sp>
    </p:spTree>
    <p:extLst>
      <p:ext uri="{BB962C8B-B14F-4D97-AF65-F5344CB8AC3E}">
        <p14:creationId xmlns:p14="http://schemas.microsoft.com/office/powerpoint/2010/main" val="3047198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1676400" y="6553200"/>
            <a:ext cx="1143000" cy="30480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200400" y="6553200"/>
            <a:ext cx="2895600" cy="304800"/>
          </a:xfrm>
          <a:prstGeom prst="rect">
            <a:avLst/>
          </a:prstGeom>
        </p:spPr>
        <p:txBody>
          <a:bodyPr/>
          <a:lstStyle>
            <a:lvl1pPr>
              <a:defRPr/>
            </a:lvl1pPr>
          </a:lstStyle>
          <a:p>
            <a:pPr>
              <a:defRPr/>
            </a:pPr>
            <a:r>
              <a:rPr lang="en-US"/>
              <a:t>@2011 Mihail L. Sichitiu</a:t>
            </a:r>
          </a:p>
        </p:txBody>
      </p:sp>
      <p:sp>
        <p:nvSpPr>
          <p:cNvPr id="7" name="Rectangle 6"/>
          <p:cNvSpPr>
            <a:spLocks noGrp="1" noChangeArrowheads="1"/>
          </p:cNvSpPr>
          <p:nvPr>
            <p:ph type="sldNum" sz="quarter" idx="12"/>
          </p:nvPr>
        </p:nvSpPr>
        <p:spPr/>
        <p:txBody>
          <a:bodyPr/>
          <a:lstStyle>
            <a:lvl1pPr>
              <a:defRPr/>
            </a:lvl1pPr>
          </a:lstStyle>
          <a:p>
            <a:pPr>
              <a:defRPr/>
            </a:pPr>
            <a:fld id="{09E493B0-6FEF-46D6-BBE9-AF76536555CA}" type="slidenum">
              <a:rPr lang="en-US"/>
              <a:pPr>
                <a:defRPr/>
              </a:pPr>
              <a:t>‹#›</a:t>
            </a:fld>
            <a:endParaRPr lang="en-US"/>
          </a:p>
        </p:txBody>
      </p:sp>
    </p:spTree>
    <p:extLst>
      <p:ext uri="{BB962C8B-B14F-4D97-AF65-F5344CB8AC3E}">
        <p14:creationId xmlns:p14="http://schemas.microsoft.com/office/powerpoint/2010/main" val="220957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1676400" y="6553200"/>
            <a:ext cx="1143000" cy="304800"/>
          </a:xfrm>
          <a:prstGeom prst="rect">
            <a:avLst/>
          </a:prstGeom>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200400" y="6553200"/>
            <a:ext cx="2895600" cy="304800"/>
          </a:xfrm>
          <a:prstGeom prst="rect">
            <a:avLst/>
          </a:prstGeom>
        </p:spPr>
        <p:txBody>
          <a:bodyPr/>
          <a:lstStyle>
            <a:lvl1pPr>
              <a:defRPr/>
            </a:lvl1pPr>
          </a:lstStyle>
          <a:p>
            <a:pPr>
              <a:defRPr/>
            </a:pPr>
            <a:r>
              <a:rPr lang="en-US"/>
              <a:t>@2011 Mihail L. Sichitiu</a:t>
            </a:r>
          </a:p>
        </p:txBody>
      </p:sp>
      <p:sp>
        <p:nvSpPr>
          <p:cNvPr id="9" name="Rectangle 6"/>
          <p:cNvSpPr>
            <a:spLocks noGrp="1" noChangeArrowheads="1"/>
          </p:cNvSpPr>
          <p:nvPr>
            <p:ph type="sldNum" sz="quarter" idx="12"/>
          </p:nvPr>
        </p:nvSpPr>
        <p:spPr/>
        <p:txBody>
          <a:bodyPr/>
          <a:lstStyle>
            <a:lvl1pPr>
              <a:defRPr/>
            </a:lvl1pPr>
          </a:lstStyle>
          <a:p>
            <a:pPr>
              <a:defRPr/>
            </a:pPr>
            <a:fld id="{EEDF81C0-61C5-40C7-87F9-AF87E70B003C}" type="slidenum">
              <a:rPr lang="en-US"/>
              <a:pPr>
                <a:defRPr/>
              </a:pPr>
              <a:t>‹#›</a:t>
            </a:fld>
            <a:endParaRPr lang="en-US"/>
          </a:p>
        </p:txBody>
      </p:sp>
    </p:spTree>
    <p:extLst>
      <p:ext uri="{BB962C8B-B14F-4D97-AF65-F5344CB8AC3E}">
        <p14:creationId xmlns:p14="http://schemas.microsoft.com/office/powerpoint/2010/main" val="302406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1676400" y="6553200"/>
            <a:ext cx="1143000" cy="304800"/>
          </a:xfrm>
          <a:prstGeom prst="rect">
            <a:avLst/>
          </a:prstGeom>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200400" y="6553200"/>
            <a:ext cx="2895600" cy="304800"/>
          </a:xfrm>
          <a:prstGeom prst="rect">
            <a:avLst/>
          </a:prstGeom>
        </p:spPr>
        <p:txBody>
          <a:bodyPr/>
          <a:lstStyle>
            <a:lvl1pPr>
              <a:defRPr/>
            </a:lvl1pPr>
          </a:lstStyle>
          <a:p>
            <a:pPr>
              <a:defRPr/>
            </a:pPr>
            <a:r>
              <a:rPr lang="en-US"/>
              <a:t>@2011 Mihail L. Sichitiu</a:t>
            </a:r>
          </a:p>
        </p:txBody>
      </p:sp>
      <p:sp>
        <p:nvSpPr>
          <p:cNvPr id="5" name="Rectangle 6"/>
          <p:cNvSpPr>
            <a:spLocks noGrp="1" noChangeArrowheads="1"/>
          </p:cNvSpPr>
          <p:nvPr>
            <p:ph type="sldNum" sz="quarter" idx="12"/>
          </p:nvPr>
        </p:nvSpPr>
        <p:spPr/>
        <p:txBody>
          <a:bodyPr/>
          <a:lstStyle>
            <a:lvl1pPr>
              <a:defRPr/>
            </a:lvl1pPr>
          </a:lstStyle>
          <a:p>
            <a:pPr>
              <a:defRPr/>
            </a:pPr>
            <a:fld id="{3F6BB8BE-0C4A-45C6-A458-89E67BD40E36}" type="slidenum">
              <a:rPr lang="en-US"/>
              <a:pPr>
                <a:defRPr/>
              </a:pPr>
              <a:t>‹#›</a:t>
            </a:fld>
            <a:endParaRPr lang="en-US"/>
          </a:p>
        </p:txBody>
      </p:sp>
    </p:spTree>
    <p:extLst>
      <p:ext uri="{BB962C8B-B14F-4D97-AF65-F5344CB8AC3E}">
        <p14:creationId xmlns:p14="http://schemas.microsoft.com/office/powerpoint/2010/main" val="207757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676400" y="6553200"/>
            <a:ext cx="1143000" cy="304800"/>
          </a:xfrm>
          <a:prstGeom prst="rect">
            <a:avLst/>
          </a:prstGeom>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200400" y="6553200"/>
            <a:ext cx="2895600" cy="304800"/>
          </a:xfrm>
          <a:prstGeom prst="rect">
            <a:avLst/>
          </a:prstGeom>
        </p:spPr>
        <p:txBody>
          <a:bodyPr/>
          <a:lstStyle>
            <a:lvl1pPr>
              <a:defRPr/>
            </a:lvl1pPr>
          </a:lstStyle>
          <a:p>
            <a:pPr>
              <a:defRPr/>
            </a:pPr>
            <a:r>
              <a:rPr lang="en-US"/>
              <a:t>@2011 Mihail L. Sichitiu</a:t>
            </a:r>
          </a:p>
        </p:txBody>
      </p:sp>
      <p:sp>
        <p:nvSpPr>
          <p:cNvPr id="4" name="Rectangle 6"/>
          <p:cNvSpPr>
            <a:spLocks noGrp="1" noChangeArrowheads="1"/>
          </p:cNvSpPr>
          <p:nvPr>
            <p:ph type="sldNum" sz="quarter" idx="12"/>
          </p:nvPr>
        </p:nvSpPr>
        <p:spPr/>
        <p:txBody>
          <a:bodyPr/>
          <a:lstStyle>
            <a:lvl1pPr>
              <a:defRPr/>
            </a:lvl1pPr>
          </a:lstStyle>
          <a:p>
            <a:pPr>
              <a:defRPr/>
            </a:pPr>
            <a:fld id="{CA542190-FCC2-4B5E-9F69-80F964EA06E4}" type="slidenum">
              <a:rPr lang="en-US"/>
              <a:pPr>
                <a:defRPr/>
              </a:pPr>
              <a:t>‹#›</a:t>
            </a:fld>
            <a:endParaRPr lang="en-US"/>
          </a:p>
        </p:txBody>
      </p:sp>
    </p:spTree>
    <p:extLst>
      <p:ext uri="{BB962C8B-B14F-4D97-AF65-F5344CB8AC3E}">
        <p14:creationId xmlns:p14="http://schemas.microsoft.com/office/powerpoint/2010/main" val="147729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1676400" y="6553200"/>
            <a:ext cx="1143000" cy="30480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200400" y="6553200"/>
            <a:ext cx="2895600" cy="304800"/>
          </a:xfrm>
          <a:prstGeom prst="rect">
            <a:avLst/>
          </a:prstGeom>
        </p:spPr>
        <p:txBody>
          <a:bodyPr/>
          <a:lstStyle>
            <a:lvl1pPr>
              <a:defRPr/>
            </a:lvl1pPr>
          </a:lstStyle>
          <a:p>
            <a:pPr>
              <a:defRPr/>
            </a:pPr>
            <a:r>
              <a:rPr lang="en-US"/>
              <a:t>@2011 Mihail L. Sichitiu</a:t>
            </a:r>
          </a:p>
        </p:txBody>
      </p:sp>
      <p:sp>
        <p:nvSpPr>
          <p:cNvPr id="7" name="Rectangle 6"/>
          <p:cNvSpPr>
            <a:spLocks noGrp="1" noChangeArrowheads="1"/>
          </p:cNvSpPr>
          <p:nvPr>
            <p:ph type="sldNum" sz="quarter" idx="12"/>
          </p:nvPr>
        </p:nvSpPr>
        <p:spPr/>
        <p:txBody>
          <a:bodyPr/>
          <a:lstStyle>
            <a:lvl1pPr>
              <a:defRPr/>
            </a:lvl1pPr>
          </a:lstStyle>
          <a:p>
            <a:pPr>
              <a:defRPr/>
            </a:pPr>
            <a:fld id="{9380D323-16FB-4960-8817-48C6FAD8CC57}" type="slidenum">
              <a:rPr lang="en-US"/>
              <a:pPr>
                <a:defRPr/>
              </a:pPr>
              <a:t>‹#›</a:t>
            </a:fld>
            <a:endParaRPr lang="en-US"/>
          </a:p>
        </p:txBody>
      </p:sp>
    </p:spTree>
    <p:extLst>
      <p:ext uri="{BB962C8B-B14F-4D97-AF65-F5344CB8AC3E}">
        <p14:creationId xmlns:p14="http://schemas.microsoft.com/office/powerpoint/2010/main" val="3571655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1676400" y="6553200"/>
            <a:ext cx="1143000" cy="30480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200400" y="6553200"/>
            <a:ext cx="2895600" cy="304800"/>
          </a:xfrm>
          <a:prstGeom prst="rect">
            <a:avLst/>
          </a:prstGeom>
        </p:spPr>
        <p:txBody>
          <a:bodyPr/>
          <a:lstStyle>
            <a:lvl1pPr>
              <a:defRPr/>
            </a:lvl1pPr>
          </a:lstStyle>
          <a:p>
            <a:pPr>
              <a:defRPr/>
            </a:pPr>
            <a:r>
              <a:rPr lang="en-US"/>
              <a:t>@2011 Mihail L. Sichitiu</a:t>
            </a:r>
          </a:p>
        </p:txBody>
      </p:sp>
      <p:sp>
        <p:nvSpPr>
          <p:cNvPr id="7" name="Rectangle 6"/>
          <p:cNvSpPr>
            <a:spLocks noGrp="1" noChangeArrowheads="1"/>
          </p:cNvSpPr>
          <p:nvPr>
            <p:ph type="sldNum" sz="quarter" idx="12"/>
          </p:nvPr>
        </p:nvSpPr>
        <p:spPr/>
        <p:txBody>
          <a:bodyPr/>
          <a:lstStyle>
            <a:lvl1pPr>
              <a:defRPr/>
            </a:lvl1pPr>
          </a:lstStyle>
          <a:p>
            <a:pPr>
              <a:defRPr/>
            </a:pPr>
            <a:fld id="{FD13FF35-3166-4BF5-82FF-66B6F781D60C}" type="slidenum">
              <a:rPr lang="en-US"/>
              <a:pPr>
                <a:defRPr/>
              </a:pPr>
              <a:t>‹#›</a:t>
            </a:fld>
            <a:endParaRPr lang="en-US"/>
          </a:p>
        </p:txBody>
      </p:sp>
    </p:spTree>
    <p:extLst>
      <p:ext uri="{BB962C8B-B14F-4D97-AF65-F5344CB8AC3E}">
        <p14:creationId xmlns:p14="http://schemas.microsoft.com/office/powerpoint/2010/main" val="3005376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0772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sldNum" sz="quarter" idx="4"/>
          </p:nvPr>
        </p:nvSpPr>
        <p:spPr bwMode="auto">
          <a:xfrm>
            <a:off x="7010400" y="65532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72759704-28E9-4398-B87A-B56215FD856E}" type="slidenum">
              <a:rPr lang="en-US"/>
              <a:pPr>
                <a:defRPr/>
              </a:pPr>
              <a:t>‹#›</a:t>
            </a:fld>
            <a:endParaRPr lang="en-US"/>
          </a:p>
        </p:txBody>
      </p:sp>
      <p:sp>
        <p:nvSpPr>
          <p:cNvPr id="1029" name="Rectangle 7"/>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latin typeface="Times New Roman" pitchFamily="18" charset="0"/>
            </a:endParaRPr>
          </a:p>
        </p:txBody>
      </p:sp>
      <p:sp>
        <p:nvSpPr>
          <p:cNvPr id="1030" name="Line 8"/>
          <p:cNvSpPr>
            <a:spLocks noChangeShapeType="1"/>
          </p:cNvSpPr>
          <p:nvPr/>
        </p:nvSpPr>
        <p:spPr bwMode="auto">
          <a:xfrm>
            <a:off x="457200" y="1447800"/>
            <a:ext cx="8077200"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9"/>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latin typeface="Times New Roman" pitchFamily="18" charset="0"/>
            </a:endParaRPr>
          </a:p>
        </p:txBody>
      </p:sp>
      <p:sp>
        <p:nvSpPr>
          <p:cNvPr id="1032" name="Rectangle 10"/>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latin typeface="Times New Roman" pitchFamily="18" charset="0"/>
            </a:endParaRPr>
          </a:p>
        </p:txBody>
      </p:sp>
      <p:pic>
        <p:nvPicPr>
          <p:cNvPr id="1033" name="Picture 11"/>
          <p:cNvPicPr>
            <a:picLocks noChangeAspect="1" noChangeArrowheads="1"/>
          </p:cNvPicPr>
          <p:nvPr userDrawn="1"/>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l="30000" t="13333" r="30000" b="20000"/>
          <a:stretch>
            <a:fillRect/>
          </a:stretch>
        </p:blipFill>
        <p:spPr bwMode="auto">
          <a:xfrm>
            <a:off x="8534400" y="0"/>
            <a:ext cx="60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5" r:id="rId1"/>
    <p:sldLayoutId id="2147483774"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defRPr>
      </a:lvl2pPr>
      <a:lvl3pPr algn="l" rtl="0" eaLnBrk="0" fontAlgn="base" hangingPunct="0">
        <a:spcBef>
          <a:spcPct val="0"/>
        </a:spcBef>
        <a:spcAft>
          <a:spcPct val="0"/>
        </a:spcAft>
        <a:defRPr sz="4400">
          <a:solidFill>
            <a:schemeClr val="tx2"/>
          </a:solidFill>
          <a:latin typeface="Garamond" pitchFamily="18" charset="0"/>
        </a:defRPr>
      </a:lvl3pPr>
      <a:lvl4pPr algn="l" rtl="0" eaLnBrk="0" fontAlgn="base" hangingPunct="0">
        <a:spcBef>
          <a:spcPct val="0"/>
        </a:spcBef>
        <a:spcAft>
          <a:spcPct val="0"/>
        </a:spcAft>
        <a:defRPr sz="4400">
          <a:solidFill>
            <a:schemeClr val="tx2"/>
          </a:solidFill>
          <a:latin typeface="Garamond" pitchFamily="18" charset="0"/>
        </a:defRPr>
      </a:lvl4pPr>
      <a:lvl5pPr algn="l" rtl="0" eaLnBrk="0" fontAlgn="base" hangingPunct="0">
        <a:spcBef>
          <a:spcPct val="0"/>
        </a:spcBef>
        <a:spcAft>
          <a:spcPct val="0"/>
        </a:spcAft>
        <a:defRPr sz="4400">
          <a:solidFill>
            <a:schemeClr val="tx2"/>
          </a:solidFill>
          <a:latin typeface="Garamond" pitchFamily="18"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p:txBody>
          <a:bodyPr/>
          <a:lstStyle/>
          <a:p>
            <a:r>
              <a:rPr lang="en-US" sz="3200" b="1" smtClean="0">
                <a:latin typeface="Times New Roman" pitchFamily="18" charset="0"/>
                <a:cs typeface="Times New Roman" pitchFamily="18" charset="0"/>
              </a:rPr>
              <a:t>TÌM HIỂU GOOGLE MAP API VÀ XÂY DỰNG ỨNG DỤNG TRÊN ANDROID</a:t>
            </a:r>
          </a:p>
        </p:txBody>
      </p:sp>
      <p:sp>
        <p:nvSpPr>
          <p:cNvPr id="12291" name="Subtitle 2"/>
          <p:cNvSpPr>
            <a:spLocks noGrp="1"/>
          </p:cNvSpPr>
          <p:nvPr>
            <p:ph type="subTitle" idx="1"/>
          </p:nvPr>
        </p:nvSpPr>
        <p:spPr>
          <a:xfrm>
            <a:off x="2362200" y="3422650"/>
            <a:ext cx="5105400" cy="1606550"/>
          </a:xfrm>
        </p:spPr>
        <p:txBody>
          <a:bodyPr/>
          <a:lstStyle/>
          <a:p>
            <a:pPr algn="l"/>
            <a:r>
              <a:rPr lang="en-US" sz="2000" noProof="1" smtClean="0"/>
              <a:t>GVHD:  </a:t>
            </a:r>
            <a:r>
              <a:rPr lang="en-US" sz="2000" b="1" noProof="1" smtClean="0"/>
              <a:t>PGS.TS. Vũ Thanh Nguyên</a:t>
            </a:r>
          </a:p>
          <a:p>
            <a:pPr algn="l"/>
            <a:r>
              <a:rPr lang="en-US" sz="2000" b="1" noProof="1" smtClean="0"/>
              <a:t>	  CH. Trần Anh Dũng</a:t>
            </a:r>
          </a:p>
          <a:p>
            <a:pPr algn="l"/>
            <a:r>
              <a:rPr lang="en-US" sz="2000" noProof="1" smtClean="0"/>
              <a:t>SVTH:   </a:t>
            </a:r>
            <a:r>
              <a:rPr lang="en-US" sz="2000" b="1" noProof="1" smtClean="0"/>
              <a:t>Nguyễn Minh Tuấn</a:t>
            </a:r>
          </a:p>
          <a:p>
            <a:pPr algn="l"/>
            <a:r>
              <a:rPr lang="en-US" sz="2000" b="1" noProof="1" smtClean="0"/>
              <a:t>	  Tr</a:t>
            </a:r>
            <a:r>
              <a:rPr lang="vi-VN" sz="2000" b="1" noProof="1" smtClean="0"/>
              <a:t>ương Duy</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noProof="1" smtClean="0">
                <a:latin typeface="Times New Roman" pitchFamily="18" charset="0"/>
                <a:cs typeface="Times New Roman" pitchFamily="18" charset="0"/>
              </a:rPr>
              <a:t>Google Map AIP là gì?</a:t>
            </a:r>
          </a:p>
        </p:txBody>
      </p:sp>
      <p:sp>
        <p:nvSpPr>
          <p:cNvPr id="21507"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CF32A77B-64D8-4595-A308-0DBAC4AB0A43}" type="slidenum">
              <a:rPr lang="en-US" smtClean="0"/>
              <a:pPr/>
              <a:t>10</a:t>
            </a:fld>
            <a:endParaRPr lang="en-US" smtClean="0"/>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33600"/>
            <a:ext cx="891540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3"/>
          <p:cNvSpPr txBox="1">
            <a:spLocks noChangeArrowheads="1"/>
          </p:cNvSpPr>
          <p:nvPr/>
        </p:nvSpPr>
        <p:spPr bwMode="auto">
          <a:xfrm>
            <a:off x="3505200" y="2286000"/>
            <a:ext cx="5486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spcBef>
                <a:spcPct val="20000"/>
              </a:spcBef>
              <a:buClr>
                <a:schemeClr val="bg2"/>
              </a:buClr>
              <a:buSzPct val="75000"/>
              <a:buFont typeface="Wingdings" pitchFamily="2" charset="2"/>
              <a:buChar char="p"/>
            </a:pPr>
            <a:r>
              <a:rPr lang="en-US" sz="2800" noProof="1">
                <a:solidFill>
                  <a:schemeClr val="bg1"/>
                </a:solidFill>
              </a:rPr>
              <a:t>Th</a:t>
            </a:r>
            <a:r>
              <a:rPr lang="vi-VN" sz="2800" noProof="1">
                <a:solidFill>
                  <a:schemeClr val="bg1"/>
                </a:solidFill>
              </a:rPr>
              <a:t>ư viện lập trình cho phép các nhà phát triển yêu cầu và thao tác dữ liệu Google Maps thông qua các phương thức lớp.</a:t>
            </a: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 calcmode="lin" valueType="num">
                                      <p:cBhvr additive="base">
                                        <p:cTn id="7" dur="500" fill="hold"/>
                                        <p:tgtEl>
                                          <p:spTgt spid="21509"/>
                                        </p:tgtEl>
                                        <p:attrNameLst>
                                          <p:attrName>ppt_x</p:attrName>
                                        </p:attrNameLst>
                                      </p:cBhvr>
                                      <p:tavLst>
                                        <p:tav tm="0">
                                          <p:val>
                                            <p:strVal val="#ppt_x"/>
                                          </p:val>
                                        </p:tav>
                                        <p:tav tm="100000">
                                          <p:val>
                                            <p:strVal val="#ppt_x"/>
                                          </p:val>
                                        </p:tav>
                                      </p:tavLst>
                                    </p:anim>
                                    <p:anim calcmode="lin" valueType="num">
                                      <p:cBhvr additive="base">
                                        <p:cTn id="8" dur="500" fill="hold"/>
                                        <p:tgtEl>
                                          <p:spTgt spid="215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noProof="1" smtClean="0">
                <a:latin typeface="Times New Roman" pitchFamily="18" charset="0"/>
                <a:cs typeface="Times New Roman" pitchFamily="18" charset="0"/>
              </a:rPr>
              <a:t>Google Maps API(tt)</a:t>
            </a:r>
          </a:p>
        </p:txBody>
      </p:sp>
      <p:sp>
        <p:nvSpPr>
          <p:cNvPr id="2253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3E755ECB-8DD9-48EF-B3C3-37B2F6553416}" type="slidenum">
              <a:rPr lang="en-US" smtClean="0"/>
              <a:pPr/>
              <a:t>11</a:t>
            </a:fld>
            <a:endParaRPr lang="en-US" smtClean="0"/>
          </a:p>
        </p:txBody>
      </p:sp>
      <p:pic>
        <p:nvPicPr>
          <p:cNvPr id="22532" name="Picture 2" descr="http://www.programmableweb.com/images/charts/Top10APIsLast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19250"/>
            <a:ext cx="8382000"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1000"/>
                                        <p:tgtEl>
                                          <p:spTgt spid="22532"/>
                                        </p:tgtEl>
                                      </p:cBhvr>
                                    </p:animEffect>
                                    <p:anim calcmode="lin" valueType="num">
                                      <p:cBhvr>
                                        <p:cTn id="8" dur="1000" fill="hold"/>
                                        <p:tgtEl>
                                          <p:spTgt spid="22532"/>
                                        </p:tgtEl>
                                        <p:attrNameLst>
                                          <p:attrName>ppt_x</p:attrName>
                                        </p:attrNameLst>
                                      </p:cBhvr>
                                      <p:tavLst>
                                        <p:tav tm="0">
                                          <p:val>
                                            <p:strVal val="#ppt_x"/>
                                          </p:val>
                                        </p:tav>
                                        <p:tav tm="100000">
                                          <p:val>
                                            <p:strVal val="#ppt_x"/>
                                          </p:val>
                                        </p:tav>
                                      </p:tavLst>
                                    </p:anim>
                                    <p:anim calcmode="lin" valueType="num">
                                      <p:cBhvr>
                                        <p:cTn id="9" dur="1000" fill="hold"/>
                                        <p:tgtEl>
                                          <p:spTgt spid="225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F17494F0-A6D3-42EF-B834-E299E74075F1}" type="slidenum">
              <a:rPr lang="en-US" smtClean="0"/>
              <a:pPr/>
              <a:t>12</a:t>
            </a:fld>
            <a:endParaRPr lang="en-US" smtClean="0"/>
          </a:p>
        </p:txBody>
      </p:sp>
      <p:sp>
        <p:nvSpPr>
          <p:cNvPr id="23555"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Google Map API Family</a:t>
            </a:r>
          </a:p>
        </p:txBody>
      </p:sp>
      <p:pic>
        <p:nvPicPr>
          <p:cNvPr id="235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90675"/>
            <a:ext cx="2438400"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100" y="1606550"/>
            <a:ext cx="23749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606550"/>
            <a:ext cx="2362200" cy="239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5438" y="40052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6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4038600"/>
            <a:ext cx="2514600" cy="241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fade">
                                      <p:cBhvr>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fade">
                                      <p:cBhvr>
                                        <p:cTn id="12" dur="500"/>
                                        <p:tgtEl>
                                          <p:spTgt spid="23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3558"/>
                                        </p:tgtEl>
                                        <p:attrNameLst>
                                          <p:attrName>style.visibility</p:attrName>
                                        </p:attrNameLst>
                                      </p:cBhvr>
                                      <p:to>
                                        <p:strVal val="visible"/>
                                      </p:to>
                                    </p:set>
                                    <p:animEffect transition="in" filter="fade">
                                      <p:cBhvr>
                                        <p:cTn id="17" dur="500"/>
                                        <p:tgtEl>
                                          <p:spTgt spid="235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3559"/>
                                        </p:tgtEl>
                                        <p:attrNameLst>
                                          <p:attrName>style.visibility</p:attrName>
                                        </p:attrNameLst>
                                      </p:cBhvr>
                                      <p:to>
                                        <p:strVal val="visible"/>
                                      </p:to>
                                    </p:set>
                                    <p:animEffect transition="in" filter="fade">
                                      <p:cBhvr>
                                        <p:cTn id="22" dur="500"/>
                                        <p:tgtEl>
                                          <p:spTgt spid="235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3560"/>
                                        </p:tgtEl>
                                        <p:attrNameLst>
                                          <p:attrName>style.visibility</p:attrName>
                                        </p:attrNameLst>
                                      </p:cBhvr>
                                      <p:to>
                                        <p:strVal val="visible"/>
                                      </p:to>
                                    </p:set>
                                    <p:animEffect transition="in" filter="fade">
                                      <p:cBhvr>
                                        <p:cTn id="27" dur="500"/>
                                        <p:tgtEl>
                                          <p:spTgt spid="23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latin typeface="Times New Roman" pitchFamily="18" charset="0"/>
                <a:cs typeface="Times New Roman" pitchFamily="18" charset="0"/>
              </a:rPr>
              <a:t>Android Maps API Key</a:t>
            </a:r>
          </a:p>
        </p:txBody>
      </p:sp>
      <p:sp>
        <p:nvSpPr>
          <p:cNvPr id="24579" name="Content Placeholder 2"/>
          <p:cNvSpPr>
            <a:spLocks noGrp="1"/>
          </p:cNvSpPr>
          <p:nvPr>
            <p:ph idx="1"/>
          </p:nvPr>
        </p:nvSpPr>
        <p:spPr/>
        <p:txBody>
          <a:bodyPr/>
          <a:lstStyle/>
          <a:p>
            <a:pPr>
              <a:defRPr/>
            </a:pPr>
            <a:r>
              <a:rPr lang="en-US" dirty="0" smtClean="0"/>
              <a:t>M</a:t>
            </a:r>
            <a:r>
              <a:rPr lang="vi-VN" dirty="0" smtClean="0"/>
              <a:t>ột chuỗi chữ số xác định duy nhất</a:t>
            </a:r>
            <a:r>
              <a:rPr lang="en-US" dirty="0" smtClean="0"/>
              <a:t>.</a:t>
            </a:r>
          </a:p>
          <a:p>
            <a:pPr marL="0" indent="0">
              <a:buFont typeface="Wingdings" pitchFamily="2" charset="2"/>
              <a:buNone/>
              <a:defRPr/>
            </a:pPr>
            <a:endParaRPr lang="en-US" dirty="0" smtClean="0"/>
          </a:p>
          <a:p>
            <a:pPr>
              <a:defRPr/>
            </a:pPr>
            <a:r>
              <a:rPr lang="vi-VN" dirty="0" smtClean="0"/>
              <a:t>Để đảm bảo rằng các ứng dụng sử dụng dữ liệu bản đồ một cách phù hợp</a:t>
            </a:r>
            <a:r>
              <a:rPr lang="en-US" dirty="0" smtClean="0"/>
              <a:t>.</a:t>
            </a:r>
          </a:p>
          <a:p>
            <a:pPr>
              <a:defRPr/>
            </a:pPr>
            <a:endParaRPr lang="en-US" dirty="0" smtClean="0"/>
          </a:p>
          <a:p>
            <a:pPr>
              <a:defRPr/>
            </a:pPr>
            <a:r>
              <a:rPr lang="vi-VN" dirty="0" smtClean="0"/>
              <a:t>Google </a:t>
            </a:r>
            <a:r>
              <a:rPr lang="en-US" dirty="0" smtClean="0"/>
              <a:t>M</a:t>
            </a:r>
            <a:r>
              <a:rPr lang="vi-VN" dirty="0" smtClean="0"/>
              <a:t>aps </a:t>
            </a:r>
            <a:r>
              <a:rPr lang="en-US" dirty="0" smtClean="0"/>
              <a:t>S</a:t>
            </a:r>
            <a:r>
              <a:rPr lang="vi-VN" dirty="0" smtClean="0"/>
              <a:t>ervice cũng đòi hỏi mỗi MapView xác định tới service bằng các sử dụng Maps Api Key</a:t>
            </a:r>
            <a:r>
              <a:rPr lang="en-US" dirty="0" smtClean="0"/>
              <a:t>.</a:t>
            </a:r>
          </a:p>
        </p:txBody>
      </p:sp>
      <p:sp>
        <p:nvSpPr>
          <p:cNvPr id="2458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8B62014D-7B63-4836-B269-917063F30BD8}" type="slidenum">
              <a:rPr lang="en-US" smtClean="0"/>
              <a:pPr/>
              <a:t>13</a:t>
            </a:fld>
            <a:endParaRPr lang="en-US" smtClean="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latin typeface="Times New Roman" pitchFamily="18" charset="0"/>
                <a:cs typeface="Times New Roman" pitchFamily="18" charset="0"/>
              </a:rPr>
              <a:t>Android Maps API Key</a:t>
            </a:r>
          </a:p>
        </p:txBody>
      </p:sp>
      <p:sp>
        <p:nvSpPr>
          <p:cNvPr id="2560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A4D1251E-517D-45F1-A276-EE5AAD32917A}" type="slidenum">
              <a:rPr lang="en-US" smtClean="0"/>
              <a:pPr/>
              <a:t>14</a:t>
            </a:fld>
            <a:endParaRPr lang="en-US" smtClean="0"/>
          </a:p>
        </p:txBody>
      </p:sp>
      <p:pic>
        <p:nvPicPr>
          <p:cNvPr id="25604" name="Picture 2" descr="http://i123.photobucket.com/albums/o286/firewall7845/VietAndroid/clip_image0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8686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additive="base">
                                        <p:cTn id="7" dur="500" fill="hold"/>
                                        <p:tgtEl>
                                          <p:spTgt spid="25604"/>
                                        </p:tgtEl>
                                        <p:attrNameLst>
                                          <p:attrName>ppt_x</p:attrName>
                                        </p:attrNameLst>
                                      </p:cBhvr>
                                      <p:tavLst>
                                        <p:tav tm="0">
                                          <p:val>
                                            <p:strVal val="#ppt_x"/>
                                          </p:val>
                                        </p:tav>
                                        <p:tav tm="100000">
                                          <p:val>
                                            <p:strVal val="#ppt_x"/>
                                          </p:val>
                                        </p:tav>
                                      </p:tavLst>
                                    </p:anim>
                                    <p:anim calcmode="lin" valueType="num">
                                      <p:cBhvr additive="base">
                                        <p:cTn id="8"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noProof="1" smtClean="0"/>
              <a:t>Các tính n</a:t>
            </a:r>
            <a:r>
              <a:rPr lang="vi-VN" noProof="1" smtClean="0"/>
              <a:t>ăng Google Map API trên Android</a:t>
            </a:r>
          </a:p>
        </p:txBody>
      </p:sp>
      <p:sp>
        <p:nvSpPr>
          <p:cNvPr id="26627" name="Content Placeholder 2"/>
          <p:cNvSpPr>
            <a:spLocks noGrp="1"/>
          </p:cNvSpPr>
          <p:nvPr>
            <p:ph idx="1"/>
          </p:nvPr>
        </p:nvSpPr>
        <p:spPr/>
        <p:txBody>
          <a:bodyPr/>
          <a:lstStyle/>
          <a:p>
            <a:r>
              <a:rPr lang="en-US" noProof="1" smtClean="0"/>
              <a:t>Tạo bản </a:t>
            </a:r>
            <a:r>
              <a:rPr lang="vi-VN" noProof="1" smtClean="0"/>
              <a:t>đồ tương tác</a:t>
            </a:r>
          </a:p>
          <a:p>
            <a:r>
              <a:rPr lang="vi-VN" noProof="1" smtClean="0"/>
              <a:t>Zoom View, la bàn</a:t>
            </a:r>
          </a:p>
          <a:p>
            <a:r>
              <a:rPr lang="vi-VN" noProof="1" smtClean="0"/>
              <a:t>Điều chỉnh nhiều chế độ hiển thị trên bản đồ</a:t>
            </a:r>
          </a:p>
          <a:p>
            <a:r>
              <a:rPr lang="vi-VN" noProof="1" smtClean="0"/>
              <a:t>Đánh dấu vị trí bằng marker</a:t>
            </a:r>
          </a:p>
          <a:p>
            <a:r>
              <a:rPr lang="vi-VN" noProof="1" smtClean="0"/>
              <a:t>Lấy vị trí trên bản đồ</a:t>
            </a:r>
          </a:p>
          <a:p>
            <a:r>
              <a:rPr lang="vi-VN" noProof="1" smtClean="0"/>
              <a:t>Tìm kiếm thông tin trên google map</a:t>
            </a:r>
          </a:p>
          <a:p>
            <a:r>
              <a:rPr lang="vi-VN" noProof="1" smtClean="0"/>
              <a:t>Truy xuất nhiều thông tin khác từ Google Map Data</a:t>
            </a:r>
          </a:p>
          <a:p>
            <a:endParaRPr lang="vi-VN" noProof="1" smtClean="0"/>
          </a:p>
        </p:txBody>
      </p:sp>
      <p:sp>
        <p:nvSpPr>
          <p:cNvPr id="2662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921658B0-C8AA-45D2-A9A7-FC5744BF5F8D}" type="slidenum">
              <a:rPr lang="en-US" smtClean="0"/>
              <a:pPr/>
              <a:t>15</a:t>
            </a:fld>
            <a:endParaRPr lang="en-US" smtClean="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noProof="1" smtClean="0"/>
              <a:t>Một số hình ảnh Google Maps</a:t>
            </a:r>
          </a:p>
        </p:txBody>
      </p:sp>
      <p:sp>
        <p:nvSpPr>
          <p:cNvPr id="2765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61DDF330-B7A8-4493-BA13-EC00DC3161BD}" type="slidenum">
              <a:rPr lang="en-US" smtClean="0"/>
              <a:pPr/>
              <a:t>16</a:t>
            </a:fld>
            <a:endParaRPr lang="en-US" smtClean="0"/>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2255838"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808163"/>
            <a:ext cx="2063750" cy="352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0" y="1828800"/>
            <a:ext cx="22860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A8CF6A7F-50AA-42A3-A9C0-18550E723A58}" type="slidenum">
              <a:rPr lang="en-US" smtClean="0"/>
              <a:pPr/>
              <a:t>17</a:t>
            </a:fld>
            <a:endParaRPr lang="en-US" smtClean="0"/>
          </a:p>
        </p:txBody>
      </p:sp>
      <p:sp>
        <p:nvSpPr>
          <p:cNvPr id="28675" name="Rectangle 2"/>
          <p:cNvSpPr>
            <a:spLocks noGrp="1" noChangeArrowheads="1"/>
          </p:cNvSpPr>
          <p:nvPr>
            <p:ph type="ctrTitle"/>
          </p:nvPr>
        </p:nvSpPr>
        <p:spPr/>
        <p:txBody>
          <a:bodyPr/>
          <a:lstStyle/>
          <a:p>
            <a:pPr eaLnBrk="1" hangingPunct="1"/>
            <a:r>
              <a:rPr lang="en-US" noProof="1" smtClean="0">
                <a:latin typeface="Times New Roman" pitchFamily="18" charset="0"/>
                <a:cs typeface="Times New Roman" pitchFamily="18" charset="0"/>
              </a:rPr>
              <a:t>Giới thiệu ứng dụng MapPro</a:t>
            </a:r>
          </a:p>
        </p:txBody>
      </p:sp>
      <p:pic>
        <p:nvPicPr>
          <p:cNvPr id="2867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4876800"/>
            <a:ext cx="2514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noProof="1" smtClean="0">
                <a:latin typeface="Times New Roman" pitchFamily="18" charset="0"/>
                <a:cs typeface="Times New Roman" pitchFamily="18" charset="0"/>
              </a:rPr>
              <a:t>Tính n</a:t>
            </a:r>
            <a:r>
              <a:rPr lang="vi-VN" noProof="1" smtClean="0">
                <a:latin typeface="Times New Roman" pitchFamily="18" charset="0"/>
                <a:cs typeface="Times New Roman" pitchFamily="18" charset="0"/>
              </a:rPr>
              <a:t>ăng</a:t>
            </a:r>
          </a:p>
        </p:txBody>
      </p:sp>
      <p:sp>
        <p:nvSpPr>
          <p:cNvPr id="2969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C4BD18D9-EAFF-459E-841A-DA804D356B0F}" type="slidenum">
              <a:rPr lang="en-US" smtClean="0"/>
              <a:pPr/>
              <a:t>18</a:t>
            </a:fld>
            <a:endParaRPr lang="en-US" smtClean="0"/>
          </a:p>
        </p:txBody>
      </p:sp>
      <p:grpSp>
        <p:nvGrpSpPr>
          <p:cNvPr id="33" name="Group 32"/>
          <p:cNvGrpSpPr>
            <a:grpSpLocks/>
          </p:cNvGrpSpPr>
          <p:nvPr/>
        </p:nvGrpSpPr>
        <p:grpSpPr bwMode="auto">
          <a:xfrm>
            <a:off x="1524000" y="1676400"/>
            <a:ext cx="2921000" cy="2243138"/>
            <a:chOff x="1524000" y="1676400"/>
            <a:chExt cx="2921000" cy="2243138"/>
          </a:xfrm>
        </p:grpSpPr>
        <p:sp>
          <p:nvSpPr>
            <p:cNvPr id="19" name="Freeform 2"/>
            <p:cNvSpPr>
              <a:spLocks/>
            </p:cNvSpPr>
            <p:nvPr/>
          </p:nvSpPr>
          <p:spPr bwMode="ltGray">
            <a:xfrm flipH="1">
              <a:off x="1524000" y="1676400"/>
              <a:ext cx="2921000" cy="2243138"/>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9E65B7"/>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4" name="Text Box 7"/>
            <p:cNvSpPr txBox="1">
              <a:spLocks noChangeArrowheads="1"/>
            </p:cNvSpPr>
            <p:nvPr/>
          </p:nvSpPr>
          <p:spPr bwMode="black">
            <a:xfrm>
              <a:off x="1600200" y="1951038"/>
              <a:ext cx="2125663" cy="1477962"/>
            </a:xfrm>
            <a:prstGeom prst="rect">
              <a:avLst/>
            </a:prstGeom>
            <a:noFill/>
            <a:ln>
              <a:noFill/>
            </a:ln>
            <a:effectLst>
              <a:outerShdw dist="17961" dir="2700000" algn="ctr" rotWithShape="0">
                <a:srgbClr val="000000">
                  <a:alpha val="50000"/>
                </a:srgbClr>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eaLnBrk="1" fontAlgn="auto" hangingPunct="1">
                <a:spcBef>
                  <a:spcPct val="50000"/>
                </a:spcBef>
                <a:spcAft>
                  <a:spcPts val="0"/>
                </a:spcAft>
                <a:defRPr/>
              </a:pPr>
              <a:r>
                <a:rPr lang="vi-VN" b="1" kern="0" noProof="1">
                  <a:solidFill>
                    <a:srgbClr val="FFFFFF"/>
                  </a:solidFill>
                </a:rPr>
                <a:t>Tìm kiếm địa điểm</a:t>
              </a:r>
              <a:r>
                <a:rPr lang="en-US" b="1" kern="0" noProof="1">
                  <a:solidFill>
                    <a:srgbClr val="FFFFFF"/>
                  </a:solidFill>
                </a:rPr>
                <a:t> (ATM, Bệnh viện, Trường học, Nhà sách…)</a:t>
              </a:r>
              <a:endParaRPr lang="vi-VN" b="1" kern="0" noProof="1">
                <a:solidFill>
                  <a:srgbClr val="FFFFFF"/>
                </a:solidFill>
              </a:endParaRPr>
            </a:p>
          </p:txBody>
        </p:sp>
      </p:grpSp>
      <p:grpSp>
        <p:nvGrpSpPr>
          <p:cNvPr id="34" name="Group 33"/>
          <p:cNvGrpSpPr>
            <a:grpSpLocks/>
          </p:cNvGrpSpPr>
          <p:nvPr/>
        </p:nvGrpSpPr>
        <p:grpSpPr bwMode="auto">
          <a:xfrm>
            <a:off x="4564063" y="1676400"/>
            <a:ext cx="2903537" cy="2216150"/>
            <a:chOff x="4564062" y="1676400"/>
            <a:chExt cx="2903538" cy="2216670"/>
          </a:xfrm>
        </p:grpSpPr>
        <p:sp>
          <p:nvSpPr>
            <p:cNvPr id="20" name="Freeform 3"/>
            <p:cNvSpPr>
              <a:spLocks/>
            </p:cNvSpPr>
            <p:nvPr/>
          </p:nvSpPr>
          <p:spPr bwMode="ltGray">
            <a:xfrm>
              <a:off x="4564062" y="1676400"/>
              <a:ext cx="2903538" cy="2216670"/>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C7AA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5" name="Text Box 9"/>
            <p:cNvSpPr txBox="1">
              <a:spLocks noChangeArrowheads="1"/>
            </p:cNvSpPr>
            <p:nvPr/>
          </p:nvSpPr>
          <p:spPr bwMode="black">
            <a:xfrm>
              <a:off x="5181599" y="1981272"/>
              <a:ext cx="2097089" cy="922554"/>
            </a:xfrm>
            <a:prstGeom prst="rect">
              <a:avLst/>
            </a:prstGeom>
            <a:noFill/>
            <a:ln>
              <a:noFill/>
            </a:ln>
            <a:effectLst>
              <a:outerShdw dist="17961" dir="2700000" algn="ctr" rotWithShape="0">
                <a:srgbClr val="000000">
                  <a:alpha val="50000"/>
                </a:srgbClr>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eaLnBrk="1" fontAlgn="auto" hangingPunct="1">
                <a:spcBef>
                  <a:spcPct val="50000"/>
                </a:spcBef>
                <a:spcAft>
                  <a:spcPts val="0"/>
                </a:spcAft>
                <a:defRPr/>
              </a:pPr>
              <a:r>
                <a:rPr lang="vi-VN" b="1" kern="0" noProof="1">
                  <a:solidFill>
                    <a:srgbClr val="FFFFFF"/>
                  </a:solidFill>
                </a:rPr>
                <a:t>Chỉ dẫn đường đi (xe hơi, xe máy, xe bus)</a:t>
              </a:r>
            </a:p>
          </p:txBody>
        </p:sp>
      </p:grpSp>
      <p:grpSp>
        <p:nvGrpSpPr>
          <p:cNvPr id="36" name="Group 35"/>
          <p:cNvGrpSpPr>
            <a:grpSpLocks/>
          </p:cNvGrpSpPr>
          <p:nvPr/>
        </p:nvGrpSpPr>
        <p:grpSpPr bwMode="auto">
          <a:xfrm>
            <a:off x="1524000" y="3981450"/>
            <a:ext cx="2874963" cy="2114550"/>
            <a:chOff x="1524000" y="3981450"/>
            <a:chExt cx="2874962" cy="2114550"/>
          </a:xfrm>
        </p:grpSpPr>
        <p:sp>
          <p:nvSpPr>
            <p:cNvPr id="21" name="Freeform 4"/>
            <p:cNvSpPr>
              <a:spLocks/>
            </p:cNvSpPr>
            <p:nvPr/>
          </p:nvSpPr>
          <p:spPr bwMode="ltGray">
            <a:xfrm>
              <a:off x="1524000" y="3981450"/>
              <a:ext cx="2874962" cy="2114550"/>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AAD95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6" name="Text Box 10"/>
            <p:cNvSpPr txBox="1">
              <a:spLocks noChangeArrowheads="1"/>
            </p:cNvSpPr>
            <p:nvPr/>
          </p:nvSpPr>
          <p:spPr bwMode="black">
            <a:xfrm>
              <a:off x="1828800" y="4648200"/>
              <a:ext cx="1897062" cy="1200150"/>
            </a:xfrm>
            <a:prstGeom prst="rect">
              <a:avLst/>
            </a:prstGeom>
            <a:noFill/>
            <a:ln>
              <a:noFill/>
            </a:ln>
            <a:effectLst>
              <a:outerShdw dist="17961" dir="2700000" algn="ctr" rotWithShape="0">
                <a:srgbClr val="000000">
                  <a:alpha val="50000"/>
                </a:srgbClr>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eaLnBrk="1" fontAlgn="auto" hangingPunct="1">
                <a:spcBef>
                  <a:spcPct val="50000"/>
                </a:spcBef>
                <a:spcAft>
                  <a:spcPts val="0"/>
                </a:spcAft>
                <a:defRPr/>
              </a:pPr>
              <a:r>
                <a:rPr lang="vi-VN" b="1" kern="0" noProof="1">
                  <a:solidFill>
                    <a:srgbClr val="FFFFFF"/>
                  </a:solidFill>
                </a:rPr>
                <a:t>Định vị người dùng, theo dõi vị trí người dùng</a:t>
              </a:r>
            </a:p>
          </p:txBody>
        </p:sp>
      </p:grpSp>
      <p:grpSp>
        <p:nvGrpSpPr>
          <p:cNvPr id="35" name="Group 34"/>
          <p:cNvGrpSpPr>
            <a:grpSpLocks/>
          </p:cNvGrpSpPr>
          <p:nvPr/>
        </p:nvGrpSpPr>
        <p:grpSpPr bwMode="auto">
          <a:xfrm>
            <a:off x="4564063" y="3981450"/>
            <a:ext cx="2903537" cy="2114550"/>
            <a:chOff x="4564060" y="3981450"/>
            <a:chExt cx="2903537" cy="2114550"/>
          </a:xfrm>
        </p:grpSpPr>
        <p:sp>
          <p:nvSpPr>
            <p:cNvPr id="22" name="Freeform 5"/>
            <p:cNvSpPr>
              <a:spLocks/>
            </p:cNvSpPr>
            <p:nvPr/>
          </p:nvSpPr>
          <p:spPr bwMode="ltGray">
            <a:xfrm flipH="1">
              <a:off x="4564060" y="3981450"/>
              <a:ext cx="2903537" cy="2114550"/>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5598C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7" name="Text Box 11"/>
            <p:cNvSpPr txBox="1">
              <a:spLocks noChangeArrowheads="1"/>
            </p:cNvSpPr>
            <p:nvPr/>
          </p:nvSpPr>
          <p:spPr bwMode="black">
            <a:xfrm>
              <a:off x="5257797" y="4724400"/>
              <a:ext cx="2097088" cy="1200150"/>
            </a:xfrm>
            <a:prstGeom prst="rect">
              <a:avLst/>
            </a:prstGeom>
            <a:noFill/>
            <a:ln>
              <a:noFill/>
            </a:ln>
            <a:effectLst>
              <a:outerShdw dist="17961" dir="2700000" algn="ctr" rotWithShape="0">
                <a:srgbClr val="000000">
                  <a:alpha val="50000"/>
                </a:srgbClr>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eaLnBrk="1" fontAlgn="auto" hangingPunct="1">
                <a:spcBef>
                  <a:spcPct val="50000"/>
                </a:spcBef>
                <a:spcAft>
                  <a:spcPts val="0"/>
                </a:spcAft>
                <a:defRPr/>
              </a:pPr>
              <a:r>
                <a:rPr lang="vi-VN" b="1" kern="0" noProof="1">
                  <a:solidFill>
                    <a:srgbClr val="FFFFFF"/>
                  </a:solidFill>
                </a:rPr>
                <a:t>Bản đồ, la bàn, tìm kiếm thông tin trên bản đồ</a:t>
              </a:r>
            </a:p>
          </p:txBody>
        </p:sp>
      </p:grpSp>
      <p:sp>
        <p:nvSpPr>
          <p:cNvPr id="32" name="Rectangle 31"/>
          <p:cNvSpPr/>
          <p:nvPr/>
        </p:nvSpPr>
        <p:spPr>
          <a:xfrm>
            <a:off x="3501676" y="3505200"/>
            <a:ext cx="2137124" cy="646331"/>
          </a:xfrm>
          <a:prstGeom prst="rect">
            <a:avLst/>
          </a:prstGeom>
          <a:noFill/>
        </p:spPr>
        <p:txBody>
          <a:bodyPr wrap="none">
            <a:spAutoFit/>
          </a:bodyPr>
          <a:lstStyle/>
          <a:p>
            <a:pPr algn="ctr">
              <a:defRPr/>
            </a:pPr>
            <a:r>
              <a:rPr lang="vi-VN" sz="3600" b="1" noProof="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MapPro</a:t>
            </a:r>
          </a:p>
        </p:txBody>
      </p:sp>
      <p:sp>
        <p:nvSpPr>
          <p:cNvPr id="23" name="Oval 6"/>
          <p:cNvSpPr>
            <a:spLocks noChangeArrowheads="1"/>
          </p:cNvSpPr>
          <p:nvPr/>
        </p:nvSpPr>
        <p:spPr bwMode="gray">
          <a:xfrm>
            <a:off x="3276600" y="2711450"/>
            <a:ext cx="2362200" cy="2362200"/>
          </a:xfrm>
          <a:prstGeom prst="ellipse">
            <a:avLst/>
          </a:pr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down)">
                                      <p:cBhvr>
                                        <p:cTn id="17" dur="500"/>
                                        <p:tgtEl>
                                          <p:spTgt spid="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down)">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noProof="1" smtClean="0">
                <a:latin typeface="Times New Roman" pitchFamily="18" charset="0"/>
                <a:cs typeface="Times New Roman" pitchFamily="18" charset="0"/>
              </a:rPr>
              <a:t>Hình ảnh một số chức n</a:t>
            </a:r>
            <a:r>
              <a:rPr lang="vi-VN" noProof="1" smtClean="0">
                <a:latin typeface="Times New Roman" pitchFamily="18" charset="0"/>
                <a:cs typeface="Times New Roman" pitchFamily="18" charset="0"/>
              </a:rPr>
              <a:t>ăng</a:t>
            </a:r>
          </a:p>
        </p:txBody>
      </p:sp>
      <p:sp>
        <p:nvSpPr>
          <p:cNvPr id="3072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05981F4D-3412-4ADE-89EA-7737179AC5ED}" type="slidenum">
              <a:rPr lang="en-US" smtClean="0"/>
              <a:pPr/>
              <a:t>19</a:t>
            </a:fld>
            <a:endParaRPr lang="en-US" smtClean="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600200"/>
            <a:ext cx="28575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00200"/>
            <a:ext cx="27622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350" y="1600200"/>
            <a:ext cx="27622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4876800" y="3500438"/>
            <a:ext cx="4265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400" b="1" noProof="1">
                <a:solidFill>
                  <a:srgbClr val="00B0F0"/>
                </a:solidFill>
              </a:rPr>
              <a:t>Chức n</a:t>
            </a:r>
            <a:r>
              <a:rPr lang="vi-VN" sz="2400" b="1" noProof="1">
                <a:solidFill>
                  <a:srgbClr val="00B0F0"/>
                </a:solidFill>
              </a:rPr>
              <a:t>ăng tìm địa điểm</a:t>
            </a: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noProof="1" smtClean="0">
                <a:latin typeface="Times New Roman" pitchFamily="18" charset="0"/>
                <a:cs typeface="Times New Roman" pitchFamily="18" charset="0"/>
              </a:rPr>
              <a:t>Nội dung chính</a:t>
            </a:r>
          </a:p>
        </p:txBody>
      </p:sp>
      <p:sp>
        <p:nvSpPr>
          <p:cNvPr id="1331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9A949302-2C85-46C7-A1D8-91D3C2D35381}" type="slidenum">
              <a:rPr lang="en-US" smtClean="0"/>
              <a:pPr/>
              <a:t>2</a:t>
            </a:fld>
            <a:endParaRPr lang="en-US" smtClean="0"/>
          </a:p>
        </p:txBody>
      </p:sp>
      <p:grpSp>
        <p:nvGrpSpPr>
          <p:cNvPr id="2" name="Group 1"/>
          <p:cNvGrpSpPr>
            <a:grpSpLocks/>
          </p:cNvGrpSpPr>
          <p:nvPr/>
        </p:nvGrpSpPr>
        <p:grpSpPr bwMode="auto">
          <a:xfrm>
            <a:off x="1905000" y="2209800"/>
            <a:ext cx="5311775" cy="688975"/>
            <a:chOff x="1927225" y="2673350"/>
            <a:chExt cx="5311775" cy="688975"/>
          </a:xfrm>
        </p:grpSpPr>
        <p:grpSp>
          <p:nvGrpSpPr>
            <p:cNvPr id="13331" name="Group 18"/>
            <p:cNvGrpSpPr>
              <a:grpSpLocks/>
            </p:cNvGrpSpPr>
            <p:nvPr/>
          </p:nvGrpSpPr>
          <p:grpSpPr bwMode="auto">
            <a:xfrm>
              <a:off x="1927225" y="2673350"/>
              <a:ext cx="5311775" cy="688975"/>
              <a:chOff x="720" y="1392"/>
              <a:chExt cx="4058" cy="480"/>
            </a:xfrm>
          </p:grpSpPr>
          <p:sp>
            <p:nvSpPr>
              <p:cNvPr id="34" name="AutoShape 19"/>
              <p:cNvSpPr>
                <a:spLocks noChangeArrowheads="1"/>
              </p:cNvSpPr>
              <p:nvPr/>
            </p:nvSpPr>
            <p:spPr bwMode="gray">
              <a:xfrm>
                <a:off x="720" y="1392"/>
                <a:ext cx="4058" cy="480"/>
              </a:xfrm>
              <a:prstGeom prst="roundRect">
                <a:avLst>
                  <a:gd name="adj" fmla="val 17509"/>
                </a:avLst>
              </a:prstGeom>
              <a:gradFill rotWithShape="1">
                <a:gsLst>
                  <a:gs pos="0">
                    <a:srgbClr val="73C95B"/>
                  </a:gs>
                  <a:gs pos="50000">
                    <a:srgbClr val="73C95B">
                      <a:gamma/>
                      <a:shade val="92157"/>
                      <a:invGamma/>
                    </a:srgbClr>
                  </a:gs>
                  <a:gs pos="100000">
                    <a:srgbClr val="73C95B"/>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grpSp>
            <p:nvGrpSpPr>
              <p:cNvPr id="13334" name="Group 20"/>
              <p:cNvGrpSpPr>
                <a:grpSpLocks/>
              </p:cNvGrpSpPr>
              <p:nvPr/>
            </p:nvGrpSpPr>
            <p:grpSpPr bwMode="auto">
              <a:xfrm>
                <a:off x="730" y="1407"/>
                <a:ext cx="4043" cy="444"/>
                <a:chOff x="744" y="1407"/>
                <a:chExt cx="3988" cy="444"/>
              </a:xfrm>
            </p:grpSpPr>
            <p:sp>
              <p:nvSpPr>
                <p:cNvPr id="36" name="AutoShape 21"/>
                <p:cNvSpPr>
                  <a:spLocks noChangeArrowheads="1"/>
                </p:cNvSpPr>
                <p:nvPr/>
              </p:nvSpPr>
              <p:spPr bwMode="gray">
                <a:xfrm>
                  <a:off x="744" y="1736"/>
                  <a:ext cx="3988" cy="115"/>
                </a:xfrm>
                <a:prstGeom prst="roundRect">
                  <a:avLst>
                    <a:gd name="adj" fmla="val 50000"/>
                  </a:avLst>
                </a:prstGeom>
                <a:gradFill rotWithShape="1">
                  <a:gsLst>
                    <a:gs pos="0">
                      <a:srgbClr val="73C95B">
                        <a:alpha val="0"/>
                      </a:srgbClr>
                    </a:gs>
                    <a:gs pos="100000">
                      <a:srgbClr val="73C95B">
                        <a:gamma/>
                        <a:tint val="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sp>
              <p:nvSpPr>
                <p:cNvPr id="37" name="AutoShape 22"/>
                <p:cNvSpPr>
                  <a:spLocks noChangeArrowheads="1"/>
                </p:cNvSpPr>
                <p:nvPr/>
              </p:nvSpPr>
              <p:spPr bwMode="gray">
                <a:xfrm>
                  <a:off x="744" y="1407"/>
                  <a:ext cx="3988" cy="115"/>
                </a:xfrm>
                <a:prstGeom prst="roundRect">
                  <a:avLst>
                    <a:gd name="adj" fmla="val 50000"/>
                  </a:avLst>
                </a:prstGeom>
                <a:gradFill rotWithShape="1">
                  <a:gsLst>
                    <a:gs pos="0">
                      <a:srgbClr val="73C95B">
                        <a:gamma/>
                        <a:tint val="0"/>
                        <a:invGamma/>
                      </a:srgbClr>
                    </a:gs>
                    <a:gs pos="100000">
                      <a:srgbClr val="73C95B">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grpSp>
        </p:grpSp>
        <p:sp>
          <p:nvSpPr>
            <p:cNvPr id="13332" name="Text Box 23"/>
            <p:cNvSpPr txBox="1">
              <a:spLocks noChangeArrowheads="1"/>
            </p:cNvSpPr>
            <p:nvPr/>
          </p:nvSpPr>
          <p:spPr bwMode="black">
            <a:xfrm>
              <a:off x="2286000" y="2743200"/>
              <a:ext cx="46037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spcBef>
                  <a:spcPct val="50000"/>
                </a:spcBef>
                <a:buClr>
                  <a:schemeClr val="tx1"/>
                </a:buClr>
              </a:pPr>
              <a:r>
                <a:rPr lang="en-US" sz="2400" b="1" noProof="1">
                  <a:solidFill>
                    <a:srgbClr val="FFFFFF"/>
                  </a:solidFill>
                  <a:latin typeface="Arial" charset="0"/>
                  <a:cs typeface="Arial" charset="0"/>
                </a:rPr>
                <a:t>Giới thiệu Android</a:t>
              </a:r>
              <a:r>
                <a:rPr lang="en-US" sz="2400" b="1">
                  <a:solidFill>
                    <a:srgbClr val="FFFFFF"/>
                  </a:solidFill>
                  <a:latin typeface="Arial" charset="0"/>
                  <a:cs typeface="Arial" charset="0"/>
                </a:rPr>
                <a:t>    </a:t>
              </a:r>
            </a:p>
          </p:txBody>
        </p:sp>
      </p:grpSp>
      <p:grpSp>
        <p:nvGrpSpPr>
          <p:cNvPr id="3" name="Group 2"/>
          <p:cNvGrpSpPr>
            <a:grpSpLocks/>
          </p:cNvGrpSpPr>
          <p:nvPr/>
        </p:nvGrpSpPr>
        <p:grpSpPr bwMode="auto">
          <a:xfrm>
            <a:off x="1927225" y="3502025"/>
            <a:ext cx="5311775" cy="688975"/>
            <a:chOff x="1927225" y="3536950"/>
            <a:chExt cx="5311775" cy="688975"/>
          </a:xfrm>
        </p:grpSpPr>
        <p:grpSp>
          <p:nvGrpSpPr>
            <p:cNvPr id="13325" name="Group 3"/>
            <p:cNvGrpSpPr>
              <a:grpSpLocks/>
            </p:cNvGrpSpPr>
            <p:nvPr/>
          </p:nvGrpSpPr>
          <p:grpSpPr bwMode="auto">
            <a:xfrm>
              <a:off x="1927225" y="3536950"/>
              <a:ext cx="5311775" cy="688975"/>
              <a:chOff x="720" y="1392"/>
              <a:chExt cx="4058" cy="480"/>
            </a:xfrm>
          </p:grpSpPr>
          <p:sp>
            <p:nvSpPr>
              <p:cNvPr id="24" name="AutoShape 4"/>
              <p:cNvSpPr>
                <a:spLocks noChangeArrowheads="1"/>
              </p:cNvSpPr>
              <p:nvPr/>
            </p:nvSpPr>
            <p:spPr bwMode="gray">
              <a:xfrm>
                <a:off x="720" y="1392"/>
                <a:ext cx="4058" cy="480"/>
              </a:xfrm>
              <a:prstGeom prst="roundRect">
                <a:avLst>
                  <a:gd name="adj" fmla="val 17509"/>
                </a:avLst>
              </a:prstGeom>
              <a:gradFill rotWithShape="1">
                <a:gsLst>
                  <a:gs pos="0">
                    <a:srgbClr val="F7C037"/>
                  </a:gs>
                  <a:gs pos="50000">
                    <a:srgbClr val="F7C037">
                      <a:gamma/>
                      <a:shade val="92157"/>
                      <a:invGamma/>
                    </a:srgbClr>
                  </a:gs>
                  <a:gs pos="100000">
                    <a:srgbClr val="F7C037"/>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grpSp>
            <p:nvGrpSpPr>
              <p:cNvPr id="13328" name="Group 5"/>
              <p:cNvGrpSpPr>
                <a:grpSpLocks/>
              </p:cNvGrpSpPr>
              <p:nvPr/>
            </p:nvGrpSpPr>
            <p:grpSpPr bwMode="auto">
              <a:xfrm>
                <a:off x="730" y="1407"/>
                <a:ext cx="4043" cy="444"/>
                <a:chOff x="744" y="1407"/>
                <a:chExt cx="3988" cy="444"/>
              </a:xfrm>
            </p:grpSpPr>
            <p:sp>
              <p:nvSpPr>
                <p:cNvPr id="26" name="AutoShape 6"/>
                <p:cNvSpPr>
                  <a:spLocks noChangeArrowheads="1"/>
                </p:cNvSpPr>
                <p:nvPr/>
              </p:nvSpPr>
              <p:spPr bwMode="gray">
                <a:xfrm>
                  <a:off x="744" y="1736"/>
                  <a:ext cx="3988" cy="115"/>
                </a:xfrm>
                <a:prstGeom prst="roundRect">
                  <a:avLst>
                    <a:gd name="adj" fmla="val 50000"/>
                  </a:avLst>
                </a:prstGeom>
                <a:gradFill rotWithShape="1">
                  <a:gsLst>
                    <a:gs pos="0">
                      <a:srgbClr val="F7C037">
                        <a:alpha val="0"/>
                      </a:srgbClr>
                    </a:gs>
                    <a:gs pos="100000">
                      <a:srgbClr val="F7C037">
                        <a:gamma/>
                        <a:tint val="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sp>
              <p:nvSpPr>
                <p:cNvPr id="27" name="AutoShape 7"/>
                <p:cNvSpPr>
                  <a:spLocks noChangeArrowheads="1"/>
                </p:cNvSpPr>
                <p:nvPr/>
              </p:nvSpPr>
              <p:spPr bwMode="gray">
                <a:xfrm>
                  <a:off x="744" y="1407"/>
                  <a:ext cx="3988" cy="115"/>
                </a:xfrm>
                <a:prstGeom prst="roundRect">
                  <a:avLst>
                    <a:gd name="adj" fmla="val 50000"/>
                  </a:avLst>
                </a:prstGeom>
                <a:gradFill rotWithShape="1">
                  <a:gsLst>
                    <a:gs pos="0">
                      <a:srgbClr val="F7C037">
                        <a:gamma/>
                        <a:tint val="0"/>
                        <a:invGamma/>
                      </a:srgbClr>
                    </a:gs>
                    <a:gs pos="100000">
                      <a:srgbClr val="F7C037">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grpSp>
        </p:grpSp>
        <p:sp>
          <p:nvSpPr>
            <p:cNvPr id="13326" name="Text Box 24"/>
            <p:cNvSpPr txBox="1">
              <a:spLocks noChangeArrowheads="1"/>
            </p:cNvSpPr>
            <p:nvPr/>
          </p:nvSpPr>
          <p:spPr bwMode="black">
            <a:xfrm>
              <a:off x="2209800" y="3644900"/>
              <a:ext cx="47894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spcBef>
                  <a:spcPct val="50000"/>
                </a:spcBef>
                <a:buClr>
                  <a:schemeClr val="tx1"/>
                </a:buClr>
              </a:pPr>
              <a:r>
                <a:rPr lang="en-US" sz="2400" b="1" noProof="1">
                  <a:solidFill>
                    <a:srgbClr val="FFFFFF"/>
                  </a:solidFill>
                  <a:latin typeface="Arial" charset="0"/>
                  <a:cs typeface="Arial" charset="0"/>
                </a:rPr>
                <a:t>Giới thiệu Google Map API</a:t>
              </a:r>
            </a:p>
          </p:txBody>
        </p:sp>
      </p:grpSp>
      <p:grpSp>
        <p:nvGrpSpPr>
          <p:cNvPr id="4" name="Group 3"/>
          <p:cNvGrpSpPr>
            <a:grpSpLocks/>
          </p:cNvGrpSpPr>
          <p:nvPr/>
        </p:nvGrpSpPr>
        <p:grpSpPr bwMode="auto">
          <a:xfrm>
            <a:off x="1927225" y="4797425"/>
            <a:ext cx="5311775" cy="688975"/>
            <a:chOff x="1927225" y="4402138"/>
            <a:chExt cx="5311775" cy="688975"/>
          </a:xfrm>
        </p:grpSpPr>
        <p:grpSp>
          <p:nvGrpSpPr>
            <p:cNvPr id="13319" name="Group 8"/>
            <p:cNvGrpSpPr>
              <a:grpSpLocks/>
            </p:cNvGrpSpPr>
            <p:nvPr/>
          </p:nvGrpSpPr>
          <p:grpSpPr bwMode="auto">
            <a:xfrm>
              <a:off x="1927225" y="4402138"/>
              <a:ext cx="5311775" cy="688975"/>
              <a:chOff x="720" y="1392"/>
              <a:chExt cx="4058" cy="480"/>
            </a:xfrm>
          </p:grpSpPr>
          <p:sp>
            <p:nvSpPr>
              <p:cNvPr id="29" name="AutoShape 9"/>
              <p:cNvSpPr>
                <a:spLocks noChangeArrowheads="1"/>
              </p:cNvSpPr>
              <p:nvPr/>
            </p:nvSpPr>
            <p:spPr bwMode="ltGray">
              <a:xfrm>
                <a:off x="720" y="1392"/>
                <a:ext cx="4058" cy="480"/>
              </a:xfrm>
              <a:prstGeom prst="roundRect">
                <a:avLst>
                  <a:gd name="adj" fmla="val 17509"/>
                </a:avLst>
              </a:prstGeom>
              <a:gradFill rotWithShape="1">
                <a:gsLst>
                  <a:gs pos="0">
                    <a:srgbClr val="2393CB"/>
                  </a:gs>
                  <a:gs pos="50000">
                    <a:srgbClr val="2393CB">
                      <a:gamma/>
                      <a:shade val="92157"/>
                      <a:invGamma/>
                    </a:srgbClr>
                  </a:gs>
                  <a:gs pos="100000">
                    <a:srgbClr val="2393CB"/>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grpSp>
            <p:nvGrpSpPr>
              <p:cNvPr id="13322" name="Group 10"/>
              <p:cNvGrpSpPr>
                <a:grpSpLocks/>
              </p:cNvGrpSpPr>
              <p:nvPr/>
            </p:nvGrpSpPr>
            <p:grpSpPr bwMode="auto">
              <a:xfrm>
                <a:off x="730" y="1407"/>
                <a:ext cx="4043" cy="444"/>
                <a:chOff x="744" y="1407"/>
                <a:chExt cx="3988" cy="444"/>
              </a:xfrm>
            </p:grpSpPr>
            <p:sp>
              <p:nvSpPr>
                <p:cNvPr id="31" name="AutoShape 11"/>
                <p:cNvSpPr>
                  <a:spLocks noChangeArrowheads="1"/>
                </p:cNvSpPr>
                <p:nvPr/>
              </p:nvSpPr>
              <p:spPr bwMode="ltGray">
                <a:xfrm>
                  <a:off x="744" y="1736"/>
                  <a:ext cx="3988" cy="115"/>
                </a:xfrm>
                <a:prstGeom prst="roundRect">
                  <a:avLst>
                    <a:gd name="adj" fmla="val 50000"/>
                  </a:avLst>
                </a:prstGeom>
                <a:gradFill rotWithShape="1">
                  <a:gsLst>
                    <a:gs pos="0">
                      <a:srgbClr val="2393CB">
                        <a:alpha val="0"/>
                      </a:srgbClr>
                    </a:gs>
                    <a:gs pos="100000">
                      <a:srgbClr val="2393CB">
                        <a:gamma/>
                        <a:tint val="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sp>
              <p:nvSpPr>
                <p:cNvPr id="32" name="AutoShape 12"/>
                <p:cNvSpPr>
                  <a:spLocks noChangeArrowheads="1"/>
                </p:cNvSpPr>
                <p:nvPr/>
              </p:nvSpPr>
              <p:spPr bwMode="ltGray">
                <a:xfrm>
                  <a:off x="744" y="1407"/>
                  <a:ext cx="3988" cy="115"/>
                </a:xfrm>
                <a:prstGeom prst="roundRect">
                  <a:avLst>
                    <a:gd name="adj" fmla="val 50000"/>
                  </a:avLst>
                </a:prstGeom>
                <a:gradFill rotWithShape="1">
                  <a:gsLst>
                    <a:gs pos="0">
                      <a:srgbClr val="2393CB">
                        <a:gamma/>
                        <a:tint val="0"/>
                        <a:invGamma/>
                      </a:srgbClr>
                    </a:gs>
                    <a:gs pos="100000">
                      <a:srgbClr val="2393CB">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US" kern="0">
                    <a:solidFill>
                      <a:sysClr val="windowText" lastClr="000000"/>
                    </a:solidFill>
                  </a:endParaRPr>
                </a:p>
              </p:txBody>
            </p:sp>
          </p:grpSp>
        </p:grpSp>
        <p:sp>
          <p:nvSpPr>
            <p:cNvPr id="13320" name="Text Box 25"/>
            <p:cNvSpPr txBox="1">
              <a:spLocks noChangeArrowheads="1"/>
            </p:cNvSpPr>
            <p:nvPr/>
          </p:nvSpPr>
          <p:spPr bwMode="black">
            <a:xfrm>
              <a:off x="2297112" y="4503738"/>
              <a:ext cx="49353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spcBef>
                  <a:spcPct val="50000"/>
                </a:spcBef>
                <a:buClr>
                  <a:schemeClr val="tx1"/>
                </a:buClr>
              </a:pPr>
              <a:r>
                <a:rPr lang="en-US" sz="2400" b="1" noProof="1">
                  <a:solidFill>
                    <a:srgbClr val="FFFFFF"/>
                  </a:solidFill>
                  <a:latin typeface="Arial" charset="0"/>
                  <a:cs typeface="Arial" charset="0"/>
                </a:rPr>
                <a:t>Giới thiệu ch</a:t>
              </a:r>
              <a:r>
                <a:rPr lang="vi-VN" sz="2400" b="1" noProof="1">
                  <a:solidFill>
                    <a:srgbClr val="FFFFFF"/>
                  </a:solidFill>
                  <a:latin typeface="Arial" charset="0"/>
                  <a:cs typeface="Arial" charset="0"/>
                </a:rPr>
                <a:t>ương trình MapPro    </a:t>
              </a:r>
            </a:p>
          </p:txBody>
        </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noProof="1" smtClean="0">
                <a:latin typeface="Times New Roman" pitchFamily="18" charset="0"/>
                <a:cs typeface="Times New Roman" pitchFamily="18" charset="0"/>
              </a:rPr>
              <a:t>Hình ảnh một số chức n</a:t>
            </a:r>
            <a:r>
              <a:rPr lang="vi-VN" noProof="1" smtClean="0">
                <a:latin typeface="Times New Roman" pitchFamily="18" charset="0"/>
                <a:cs typeface="Times New Roman" pitchFamily="18" charset="0"/>
              </a:rPr>
              <a:t>ăng(tt)</a:t>
            </a:r>
            <a:endParaRPr lang="en-US" smtClean="0">
              <a:latin typeface="Times New Roman" pitchFamily="18" charset="0"/>
              <a:cs typeface="Times New Roman" pitchFamily="18" charset="0"/>
            </a:endParaRPr>
          </a:p>
        </p:txBody>
      </p:sp>
      <p:sp>
        <p:nvSpPr>
          <p:cNvPr id="3174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323CEDAA-A7F0-43CD-8807-481BCA742F50}" type="slidenum">
              <a:rPr lang="en-US" smtClean="0"/>
              <a:pPr/>
              <a:t>20</a:t>
            </a:fld>
            <a:endParaRPr lang="en-US" smtClean="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1504950"/>
            <a:ext cx="347980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504950"/>
            <a:ext cx="304800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492250"/>
            <a:ext cx="3352800"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327025" y="3576638"/>
            <a:ext cx="3940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400" b="1" noProof="1">
                <a:solidFill>
                  <a:srgbClr val="00B0F0"/>
                </a:solidFill>
              </a:rPr>
              <a:t>Chức n</a:t>
            </a:r>
            <a:r>
              <a:rPr lang="vi-VN" sz="2400" b="1" noProof="1">
                <a:solidFill>
                  <a:srgbClr val="00B0F0"/>
                </a:solidFill>
              </a:rPr>
              <a:t>ăng dẫn đường</a:t>
            </a: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4D04641B-BBD6-428D-AE42-6FA66843BE8E}" type="slidenum">
              <a:rPr lang="en-US" smtClean="0"/>
              <a:pPr/>
              <a:t>21</a:t>
            </a:fld>
            <a:endParaRPr lang="en-US" smtClean="0"/>
          </a:p>
        </p:txBody>
      </p:sp>
      <p:sp>
        <p:nvSpPr>
          <p:cNvPr id="32771" name="TextBox 4"/>
          <p:cNvSpPr txBox="1">
            <a:spLocks noChangeArrowheads="1"/>
          </p:cNvSpPr>
          <p:nvPr/>
        </p:nvSpPr>
        <p:spPr bwMode="auto">
          <a:xfrm>
            <a:off x="285750" y="2743200"/>
            <a:ext cx="86629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sz="4800" b="1" noProof="1">
                <a:solidFill>
                  <a:srgbClr val="00B0F0"/>
                </a:solidFill>
              </a:rPr>
              <a:t>Xin cảm </a:t>
            </a:r>
            <a:r>
              <a:rPr lang="vi-VN" sz="4800" b="1" noProof="1">
                <a:solidFill>
                  <a:srgbClr val="00B0F0"/>
                </a:solidFill>
              </a:rPr>
              <a:t>ơn quý Thầy Cô </a:t>
            </a:r>
          </a:p>
          <a:p>
            <a:pPr algn="ctr"/>
            <a:r>
              <a:rPr lang="vi-VN" sz="4800" b="1" noProof="1">
                <a:solidFill>
                  <a:srgbClr val="00B0F0"/>
                </a:solidFill>
              </a:rPr>
              <a:t>đã chú ý lắng nghe</a:t>
            </a: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F9693999-5425-4ACC-A018-1C6EFCEC758F}" type="slidenum">
              <a:rPr lang="en-US" smtClean="0"/>
              <a:pPr/>
              <a:t>3</a:t>
            </a:fld>
            <a:endParaRPr lang="en-US" smtClean="0"/>
          </a:p>
        </p:txBody>
      </p:sp>
      <p:sp>
        <p:nvSpPr>
          <p:cNvPr id="14339" name="Rectangle 2"/>
          <p:cNvSpPr>
            <a:spLocks noGrp="1" noChangeArrowheads="1"/>
          </p:cNvSpPr>
          <p:nvPr>
            <p:ph type="ctrTitle"/>
          </p:nvPr>
        </p:nvSpPr>
        <p:spPr/>
        <p:txBody>
          <a:bodyPr/>
          <a:lstStyle/>
          <a:p>
            <a:pPr eaLnBrk="1" hangingPunct="1"/>
            <a:r>
              <a:rPr lang="en-US" noProof="1" smtClean="0">
                <a:latin typeface="Times New Roman" pitchFamily="18" charset="0"/>
                <a:cs typeface="Times New Roman" pitchFamily="18" charset="0"/>
              </a:rPr>
              <a:t>Giới thiệu Android</a:t>
            </a:r>
          </a:p>
        </p:txBody>
      </p:sp>
      <p:sp>
        <p:nvSpPr>
          <p:cNvPr id="14340" name="Rectangle 3"/>
          <p:cNvSpPr>
            <a:spLocks noGrp="1" noChangeArrowheads="1"/>
          </p:cNvSpPr>
          <p:nvPr>
            <p:ph type="subTitle" idx="1"/>
          </p:nvPr>
        </p:nvSpPr>
        <p:spPr>
          <a:xfrm>
            <a:off x="1447800" y="3352800"/>
            <a:ext cx="6400800" cy="1371600"/>
          </a:xfrm>
        </p:spPr>
        <p:txBody>
          <a:bodyPr/>
          <a:lstStyle/>
          <a:p>
            <a:pPr eaLnBrk="1" hangingPunct="1"/>
            <a:r>
              <a:rPr lang="en-US" sz="3400" noProof="1" smtClean="0">
                <a:latin typeface="Times New Roman" pitchFamily="18" charset="0"/>
                <a:cs typeface="Times New Roman" pitchFamily="18" charset="0"/>
              </a:rPr>
              <a:t>Tổng quan </a:t>
            </a:r>
            <a:r>
              <a:rPr lang="en-US" sz="3400" smtClean="0">
                <a:latin typeface="Times New Roman" pitchFamily="18" charset="0"/>
                <a:cs typeface="Times New Roman" pitchFamily="18" charset="0"/>
              </a:rPr>
              <a:t>Platform</a:t>
            </a: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4876800"/>
            <a:ext cx="2514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CAB454BF-26DB-4580-932D-5C30DADDC5C9}" type="slidenum">
              <a:rPr lang="en-US" smtClean="0"/>
              <a:pPr/>
              <a:t>4</a:t>
            </a:fld>
            <a:endParaRPr lang="en-US" smtClean="0"/>
          </a:p>
        </p:txBody>
      </p:sp>
      <p:pic>
        <p:nvPicPr>
          <p:cNvPr id="153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2133600"/>
            <a:ext cx="874395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2"/>
          <p:cNvSpPr>
            <a:spLocks noGrp="1" noChangeArrowheads="1"/>
          </p:cNvSpPr>
          <p:nvPr>
            <p:ph type="title"/>
          </p:nvPr>
        </p:nvSpPr>
        <p:spPr/>
        <p:txBody>
          <a:bodyPr/>
          <a:lstStyle/>
          <a:p>
            <a:pPr eaLnBrk="1" hangingPunct="1"/>
            <a:r>
              <a:rPr lang="en-US" noProof="1" smtClean="0">
                <a:latin typeface="Times New Roman" pitchFamily="18" charset="0"/>
                <a:cs typeface="Times New Roman" pitchFamily="18" charset="0"/>
              </a:rPr>
              <a:t>Android là gì?</a:t>
            </a:r>
          </a:p>
        </p:txBody>
      </p:sp>
      <p:sp>
        <p:nvSpPr>
          <p:cNvPr id="15365" name="Rectangle 3"/>
          <p:cNvSpPr>
            <a:spLocks noGrp="1" noChangeArrowheads="1"/>
          </p:cNvSpPr>
          <p:nvPr>
            <p:ph type="body" idx="1"/>
          </p:nvPr>
        </p:nvSpPr>
        <p:spPr>
          <a:xfrm>
            <a:off x="3505200" y="2286000"/>
            <a:ext cx="5486400" cy="2895600"/>
          </a:xfrm>
        </p:spPr>
        <p:txBody>
          <a:bodyPr/>
          <a:lstStyle/>
          <a:p>
            <a:pPr eaLnBrk="1" hangingPunct="1"/>
            <a:r>
              <a:rPr lang="en-US" noProof="1" smtClean="0">
                <a:solidFill>
                  <a:schemeClr val="bg1"/>
                </a:solidFill>
              </a:rPr>
              <a:t>Android cung cấp một bộ </a:t>
            </a:r>
            <a:r>
              <a:rPr lang="vi-VN" noProof="1" smtClean="0">
                <a:solidFill>
                  <a:schemeClr val="bg1"/>
                </a:solidFill>
              </a:rPr>
              <a:t>đầy đủ các phần mêm cho các thiết bị di động bao gồm một hệ điều hành middleware và các ứng dụng chủ chốt</a:t>
            </a: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Effect transition="in" filter="fade">
                                      <p:cBhvr>
                                        <p:cTn id="7" dur="1000"/>
                                        <p:tgtEl>
                                          <p:spTgt spid="15365">
                                            <p:txEl>
                                              <p:pRg st="0" end="0"/>
                                            </p:txEl>
                                          </p:spTgt>
                                        </p:tgtEl>
                                      </p:cBhvr>
                                    </p:animEffect>
                                    <p:anim calcmode="lin" valueType="num">
                                      <p:cBhvr>
                                        <p:cTn id="8" dur="1000" fill="hold"/>
                                        <p:tgtEl>
                                          <p:spTgt spid="1536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36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614DE91A-04C0-4A63-AF42-A3BBCECF534B}" type="slidenum">
              <a:rPr lang="en-US" smtClean="0"/>
              <a:pPr/>
              <a:t>5</a:t>
            </a:fld>
            <a:endParaRPr lang="en-US" smtClean="0"/>
          </a:p>
        </p:txBody>
      </p:sp>
      <p:sp>
        <p:nvSpPr>
          <p:cNvPr id="16387" name="제목 1"/>
          <p:cNvSpPr>
            <a:spLocks noGrp="1"/>
          </p:cNvSpPr>
          <p:nvPr>
            <p:ph type="title" idx="4294967295"/>
          </p:nvPr>
        </p:nvSpPr>
        <p:spPr/>
        <p:txBody>
          <a:bodyPr lIns="90487" tIns="44450" rIns="90487" bIns="44450"/>
          <a:lstStyle/>
          <a:p>
            <a:pPr eaLnBrk="1" hangingPunct="1"/>
            <a:r>
              <a:rPr lang="en-US" altLang="ko-KR" smtClean="0">
                <a:latin typeface="Times New Roman" pitchFamily="18" charset="0"/>
                <a:ea typeface="Gulim" pitchFamily="34" charset="-127"/>
                <a:cs typeface="Times New Roman" pitchFamily="18" charset="0"/>
              </a:rPr>
              <a:t>OHA (Open Handset Alliance)</a:t>
            </a:r>
            <a:endParaRPr lang="ko-KR" altLang="en-US" smtClean="0">
              <a:latin typeface="Times New Roman" pitchFamily="18" charset="0"/>
              <a:ea typeface="Gulim" pitchFamily="34" charset="-127"/>
              <a:cs typeface="Times New Roman" pitchFamily="18" charset="0"/>
            </a:endParaRPr>
          </a:p>
        </p:txBody>
      </p:sp>
      <p:sp>
        <p:nvSpPr>
          <p:cNvPr id="16388" name="내용 개체 틀 2"/>
          <p:cNvSpPr>
            <a:spLocks noGrp="1"/>
          </p:cNvSpPr>
          <p:nvPr>
            <p:ph idx="4294967295"/>
          </p:nvPr>
        </p:nvSpPr>
        <p:spPr>
          <a:xfrm>
            <a:off x="457200" y="1600200"/>
            <a:ext cx="7802563" cy="1143000"/>
          </a:xfrm>
        </p:spPr>
        <p:txBody>
          <a:bodyPr lIns="90487" tIns="44450" rIns="90487" bIns="44450"/>
          <a:lstStyle/>
          <a:p>
            <a:pPr marL="292100" indent="-292100" eaLnBrk="1" hangingPunct="1"/>
            <a:r>
              <a:rPr lang="en-US" altLang="ko-KR" noProof="1" smtClean="0">
                <a:ea typeface="Gulim" pitchFamily="34" charset="-127"/>
              </a:rPr>
              <a:t>Một liên minh bao gồm 78 công ty </a:t>
            </a:r>
            <a:r>
              <a:rPr lang="vi-VN" altLang="ko-KR" noProof="1" smtClean="0">
                <a:ea typeface="Gulim" pitchFamily="34" charset="-127"/>
              </a:rPr>
              <a:t>để phát triển tiêu chuẩn mở cho các thiết bị di động</a:t>
            </a:r>
          </a:p>
          <a:p>
            <a:pPr marL="292100" indent="-292100" eaLnBrk="1" hangingPunct="1">
              <a:buFont typeface="Wingdings" pitchFamily="2" charset="2"/>
              <a:buNone/>
            </a:pPr>
            <a:endParaRPr lang="vi-VN" altLang="ko-KR" noProof="1" smtClean="0">
              <a:ea typeface="Gulim" pitchFamily="34" charset="-127"/>
            </a:endParaRPr>
          </a:p>
        </p:txBody>
      </p:sp>
      <p:pic>
        <p:nvPicPr>
          <p:cNvPr id="16389" name="그림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971800"/>
            <a:ext cx="5995988"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9"/>
                                        </p:tgtEl>
                                        <p:attrNameLst>
                                          <p:attrName>style.visibility</p:attrName>
                                        </p:attrNameLst>
                                      </p:cBhvr>
                                      <p:to>
                                        <p:strVal val="visible"/>
                                      </p:to>
                                    </p:set>
                                    <p:anim calcmode="lin" valueType="num">
                                      <p:cBhvr additive="base">
                                        <p:cTn id="7" dur="500" fill="hold"/>
                                        <p:tgtEl>
                                          <p:spTgt spid="16389"/>
                                        </p:tgtEl>
                                        <p:attrNameLst>
                                          <p:attrName>ppt_x</p:attrName>
                                        </p:attrNameLst>
                                      </p:cBhvr>
                                      <p:tavLst>
                                        <p:tav tm="0">
                                          <p:val>
                                            <p:strVal val="#ppt_x"/>
                                          </p:val>
                                        </p:tav>
                                        <p:tav tm="100000">
                                          <p:val>
                                            <p:strVal val="#ppt_x"/>
                                          </p:val>
                                        </p:tav>
                                      </p:tavLst>
                                    </p:anim>
                                    <p:anim calcmode="lin" valueType="num">
                                      <p:cBhvr additive="base">
                                        <p:cTn id="8" dur="500" fill="hold"/>
                                        <p:tgtEl>
                                          <p:spTgt spid="163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6C0F4686-E9C7-41A3-9D44-B4D8DE21D293}" type="slidenum">
              <a:rPr lang="en-US" smtClean="0"/>
              <a:pPr/>
              <a:t>6</a:t>
            </a:fld>
            <a:endParaRPr lang="en-US" smtClean="0"/>
          </a:p>
        </p:txBody>
      </p:sp>
      <p:sp>
        <p:nvSpPr>
          <p:cNvPr id="17411"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Phones/Tablets</a:t>
            </a:r>
          </a:p>
        </p:txBody>
      </p:sp>
      <p:pic>
        <p:nvPicPr>
          <p:cNvPr id="174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375" y="2133600"/>
            <a:ext cx="17145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 Box 9"/>
          <p:cNvSpPr txBox="1">
            <a:spLocks noChangeArrowheads="1"/>
          </p:cNvSpPr>
          <p:nvPr/>
        </p:nvSpPr>
        <p:spPr bwMode="auto">
          <a:xfrm>
            <a:off x="2263775" y="3505200"/>
            <a:ext cx="2320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t>Motorola Droid (X)</a:t>
            </a:r>
          </a:p>
        </p:txBody>
      </p:sp>
      <p:grpSp>
        <p:nvGrpSpPr>
          <p:cNvPr id="17414" name="Group 2"/>
          <p:cNvGrpSpPr>
            <a:grpSpLocks/>
          </p:cNvGrpSpPr>
          <p:nvPr/>
        </p:nvGrpSpPr>
        <p:grpSpPr bwMode="auto">
          <a:xfrm>
            <a:off x="244475" y="3886200"/>
            <a:ext cx="2114550" cy="1814513"/>
            <a:chOff x="244475" y="3886200"/>
            <a:chExt cx="2114550" cy="1814513"/>
          </a:xfrm>
        </p:grpSpPr>
        <p:pic>
          <p:nvPicPr>
            <p:cNvPr id="1746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 y="3886200"/>
              <a:ext cx="1379538"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67" name="Text Box 14"/>
            <p:cNvSpPr txBox="1">
              <a:spLocks noChangeArrowheads="1"/>
            </p:cNvSpPr>
            <p:nvPr/>
          </p:nvSpPr>
          <p:spPr bwMode="auto">
            <a:xfrm>
              <a:off x="244475" y="5334000"/>
              <a:ext cx="211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t>Samsung Galaxy</a:t>
              </a:r>
            </a:p>
          </p:txBody>
        </p:sp>
      </p:grpSp>
      <p:pic>
        <p:nvPicPr>
          <p:cNvPr id="17415"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375" y="4191000"/>
            <a:ext cx="20955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Text Box 17"/>
          <p:cNvSpPr txBox="1">
            <a:spLocks noChangeArrowheads="1"/>
          </p:cNvSpPr>
          <p:nvPr/>
        </p:nvSpPr>
        <p:spPr bwMode="auto">
          <a:xfrm>
            <a:off x="2647950" y="5638800"/>
            <a:ext cx="1782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t>Sony Ericsson</a:t>
            </a:r>
          </a:p>
        </p:txBody>
      </p:sp>
      <p:grpSp>
        <p:nvGrpSpPr>
          <p:cNvPr id="17417" name="Group 1"/>
          <p:cNvGrpSpPr>
            <a:grpSpLocks/>
          </p:cNvGrpSpPr>
          <p:nvPr/>
        </p:nvGrpSpPr>
        <p:grpSpPr bwMode="auto">
          <a:xfrm>
            <a:off x="247650" y="1733550"/>
            <a:ext cx="2130425" cy="1608138"/>
            <a:chOff x="247650" y="1733550"/>
            <a:chExt cx="2130425" cy="1608138"/>
          </a:xfrm>
        </p:grpSpPr>
        <p:sp>
          <p:nvSpPr>
            <p:cNvPr id="17463" name="Text Box 8"/>
            <p:cNvSpPr txBox="1">
              <a:spLocks noChangeArrowheads="1"/>
            </p:cNvSpPr>
            <p:nvPr/>
          </p:nvSpPr>
          <p:spPr bwMode="auto">
            <a:xfrm>
              <a:off x="396875" y="2971800"/>
              <a:ext cx="198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t>HTC G1,Droid</a:t>
              </a:r>
            </a:p>
          </p:txBody>
        </p:sp>
        <p:pic>
          <p:nvPicPr>
            <p:cNvPr id="17464"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650" y="1733550"/>
              <a:ext cx="12573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65"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2050" y="1838325"/>
              <a:ext cx="10477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418"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4063" y="1524000"/>
            <a:ext cx="1905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Text Box 16"/>
          <p:cNvSpPr txBox="1">
            <a:spLocks noChangeArrowheads="1"/>
          </p:cNvSpPr>
          <p:nvPr/>
        </p:nvSpPr>
        <p:spPr bwMode="auto">
          <a:xfrm>
            <a:off x="7180263" y="2819400"/>
            <a:ext cx="21161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noProof="1"/>
              <a:t>Toshiba Android </a:t>
            </a:r>
          </a:p>
          <a:p>
            <a:r>
              <a:rPr lang="en-US" noProof="1"/>
              <a:t>SmartBook</a:t>
            </a:r>
          </a:p>
        </p:txBody>
      </p:sp>
      <p:pic>
        <p:nvPicPr>
          <p:cNvPr id="1742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75500" y="4125913"/>
            <a:ext cx="1816100"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1" name="Text Box 11"/>
          <p:cNvSpPr txBox="1">
            <a:spLocks noChangeArrowheads="1"/>
          </p:cNvSpPr>
          <p:nvPr/>
        </p:nvSpPr>
        <p:spPr bwMode="auto">
          <a:xfrm>
            <a:off x="7251700" y="5573713"/>
            <a:ext cx="1739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t>Acer beTouch</a:t>
            </a:r>
          </a:p>
        </p:txBody>
      </p:sp>
      <p:pic>
        <p:nvPicPr>
          <p:cNvPr id="17422"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6800" y="2057400"/>
            <a:ext cx="2089150" cy="156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3" name="Text Box 13"/>
          <p:cNvSpPr txBox="1">
            <a:spLocks noChangeArrowheads="1"/>
          </p:cNvSpPr>
          <p:nvPr/>
        </p:nvSpPr>
        <p:spPr bwMode="auto">
          <a:xfrm>
            <a:off x="5181600" y="3429000"/>
            <a:ext cx="1223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noProof="1"/>
              <a:t>Dawa D7</a:t>
            </a:r>
          </a:p>
        </p:txBody>
      </p:sp>
      <p:pic>
        <p:nvPicPr>
          <p:cNvPr id="17424"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84750" y="4333875"/>
            <a:ext cx="19812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5" name="Text Box 18"/>
          <p:cNvSpPr txBox="1">
            <a:spLocks noChangeArrowheads="1"/>
          </p:cNvSpPr>
          <p:nvPr/>
        </p:nvSpPr>
        <p:spPr bwMode="auto">
          <a:xfrm>
            <a:off x="5137150" y="5629275"/>
            <a:ext cx="19669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t>Cisco Android Tablet</a:t>
            </a:r>
          </a:p>
        </p:txBody>
      </p:sp>
      <p:graphicFrame>
        <p:nvGraphicFramePr>
          <p:cNvPr id="25" name="Table 24"/>
          <p:cNvGraphicFramePr>
            <a:graphicFrameLocks noGrp="1"/>
          </p:cNvGraphicFramePr>
          <p:nvPr/>
        </p:nvGraphicFramePr>
        <p:xfrm>
          <a:off x="685800" y="1860550"/>
          <a:ext cx="8077200" cy="3990978"/>
        </p:xfrm>
        <a:graphic>
          <a:graphicData uri="http://schemas.openxmlformats.org/drawingml/2006/table">
            <a:tbl>
              <a:tblPr firstRow="1" bandRow="1">
                <a:tableStyleId>{5C22544A-7EE6-4342-B048-85BDC9FD1C3A}</a:tableStyleId>
              </a:tblPr>
              <a:tblGrid>
                <a:gridCol w="2019300"/>
                <a:gridCol w="2019300"/>
                <a:gridCol w="2019300"/>
                <a:gridCol w="2019300"/>
              </a:tblGrid>
              <a:tr h="665163">
                <a:tc>
                  <a:txBody>
                    <a:bodyPr/>
                    <a:lstStyle/>
                    <a:p>
                      <a:endParaRPr lang="en-US" sz="1800" dirty="0"/>
                    </a:p>
                  </a:txBody>
                  <a:tcPr marT="45726" marB="45726"/>
                </a:tc>
                <a:tc>
                  <a:txBody>
                    <a:bodyPr/>
                    <a:lstStyle/>
                    <a:p>
                      <a:r>
                        <a:rPr lang="en-US" sz="1800" baseline="0" dirty="0" smtClean="0"/>
                        <a:t>2/21</a:t>
                      </a:r>
                      <a:r>
                        <a:rPr lang="en-US" sz="1800" dirty="0" smtClean="0"/>
                        <a:t>10</a:t>
                      </a:r>
                      <a:endParaRPr lang="en-US" sz="1800" dirty="0"/>
                    </a:p>
                  </a:txBody>
                  <a:tcPr marT="45726" marB="45726"/>
                </a:tc>
                <a:tc>
                  <a:txBody>
                    <a:bodyPr/>
                    <a:lstStyle/>
                    <a:p>
                      <a:r>
                        <a:rPr lang="en-US" sz="1800" dirty="0" smtClean="0"/>
                        <a:t>5/2010</a:t>
                      </a:r>
                      <a:endParaRPr lang="en-US" sz="1800" dirty="0"/>
                    </a:p>
                  </a:txBody>
                  <a:tcPr marT="45726" marB="45726"/>
                </a:tc>
                <a:tc>
                  <a:txBody>
                    <a:bodyPr/>
                    <a:lstStyle/>
                    <a:p>
                      <a:r>
                        <a:rPr lang="en-US" sz="1800" dirty="0" smtClean="0"/>
                        <a:t>4/2011</a:t>
                      </a:r>
                      <a:endParaRPr lang="en-US" sz="1800" dirty="0"/>
                    </a:p>
                  </a:txBody>
                  <a:tcPr marT="45726" marB="45726"/>
                </a:tc>
              </a:tr>
              <a:tr h="665163">
                <a:tc>
                  <a:txBody>
                    <a:bodyPr/>
                    <a:lstStyle/>
                    <a:p>
                      <a:r>
                        <a:rPr lang="en-US" sz="1800" dirty="0" smtClean="0"/>
                        <a:t>RIM</a:t>
                      </a:r>
                      <a:endParaRPr lang="en-US" sz="1800" dirty="0"/>
                    </a:p>
                  </a:txBody>
                  <a:tcPr marT="45726" marB="45726"/>
                </a:tc>
                <a:tc>
                  <a:txBody>
                    <a:bodyPr/>
                    <a:lstStyle/>
                    <a:p>
                      <a:r>
                        <a:rPr lang="en-US" sz="1800" dirty="0" smtClean="0"/>
                        <a:t>42.1%</a:t>
                      </a:r>
                      <a:endParaRPr lang="en-US" sz="1800" dirty="0"/>
                    </a:p>
                  </a:txBody>
                  <a:tcPr marT="45726" marB="45726"/>
                </a:tc>
                <a:tc>
                  <a:txBody>
                    <a:bodyPr/>
                    <a:lstStyle/>
                    <a:p>
                      <a:r>
                        <a:rPr lang="en-US" sz="1800" dirty="0" smtClean="0"/>
                        <a:t>41.7%</a:t>
                      </a:r>
                      <a:endParaRPr lang="en-US" sz="1800" dirty="0"/>
                    </a:p>
                  </a:txBody>
                  <a:tcPr marT="45726" marB="45726"/>
                </a:tc>
                <a:tc>
                  <a:txBody>
                    <a:bodyPr/>
                    <a:lstStyle/>
                    <a:p>
                      <a:r>
                        <a:rPr lang="en-US" sz="1800" dirty="0" smtClean="0"/>
                        <a:t>29%</a:t>
                      </a:r>
                      <a:endParaRPr lang="en-US" sz="1800" dirty="0"/>
                    </a:p>
                  </a:txBody>
                  <a:tcPr marT="45726" marB="45726"/>
                </a:tc>
              </a:tr>
              <a:tr h="665163">
                <a:tc>
                  <a:txBody>
                    <a:bodyPr/>
                    <a:lstStyle/>
                    <a:p>
                      <a:r>
                        <a:rPr lang="en-US" sz="1800" dirty="0" smtClean="0"/>
                        <a:t>Apple</a:t>
                      </a:r>
                      <a:endParaRPr lang="en-US" sz="1800" dirty="0"/>
                    </a:p>
                  </a:txBody>
                  <a:tcPr marT="45726" marB="45726"/>
                </a:tc>
                <a:tc>
                  <a:txBody>
                    <a:bodyPr/>
                    <a:lstStyle/>
                    <a:p>
                      <a:r>
                        <a:rPr lang="en-US" sz="1800" dirty="0" smtClean="0"/>
                        <a:t>25.4%</a:t>
                      </a:r>
                      <a:endParaRPr lang="en-US" sz="1800" dirty="0"/>
                    </a:p>
                  </a:txBody>
                  <a:tcPr marT="45726" marB="45726"/>
                </a:tc>
                <a:tc>
                  <a:txBody>
                    <a:bodyPr/>
                    <a:lstStyle/>
                    <a:p>
                      <a:r>
                        <a:rPr lang="en-US" sz="1800" dirty="0" smtClean="0"/>
                        <a:t>24.4%</a:t>
                      </a:r>
                      <a:endParaRPr lang="en-US" sz="1800" dirty="0"/>
                    </a:p>
                  </a:txBody>
                  <a:tcPr marT="45726" marB="45726"/>
                </a:tc>
                <a:tc>
                  <a:txBody>
                    <a:bodyPr/>
                    <a:lstStyle/>
                    <a:p>
                      <a:r>
                        <a:rPr lang="en-US" sz="1800" dirty="0" smtClean="0"/>
                        <a:t>25%</a:t>
                      </a:r>
                      <a:endParaRPr lang="en-US" sz="1800" dirty="0"/>
                    </a:p>
                  </a:txBody>
                  <a:tcPr marT="45726" marB="45726"/>
                </a:tc>
              </a:tr>
              <a:tr h="665163">
                <a:tc>
                  <a:txBody>
                    <a:bodyPr/>
                    <a:lstStyle/>
                    <a:p>
                      <a:r>
                        <a:rPr lang="en-US" sz="1800" dirty="0" smtClean="0"/>
                        <a:t>Google</a:t>
                      </a:r>
                      <a:endParaRPr lang="en-US" sz="1800" dirty="0"/>
                    </a:p>
                  </a:txBody>
                  <a:tcPr marT="45726" marB="45726"/>
                </a:tc>
                <a:tc>
                  <a:txBody>
                    <a:bodyPr/>
                    <a:lstStyle/>
                    <a:p>
                      <a:r>
                        <a:rPr lang="en-US" sz="1800" dirty="0" smtClean="0"/>
                        <a:t>9%</a:t>
                      </a:r>
                      <a:endParaRPr lang="en-US" sz="1800" dirty="0"/>
                    </a:p>
                  </a:txBody>
                  <a:tcPr marT="45726" marB="45726"/>
                </a:tc>
                <a:tc>
                  <a:txBody>
                    <a:bodyPr/>
                    <a:lstStyle/>
                    <a:p>
                      <a:r>
                        <a:rPr lang="en-US" sz="1800" dirty="0" smtClean="0"/>
                        <a:t>13%</a:t>
                      </a:r>
                      <a:endParaRPr lang="en-US" sz="1800" dirty="0"/>
                    </a:p>
                  </a:txBody>
                  <a:tcPr marT="45726" marB="45726"/>
                </a:tc>
                <a:tc>
                  <a:txBody>
                    <a:bodyPr/>
                    <a:lstStyle/>
                    <a:p>
                      <a:r>
                        <a:rPr lang="en-US" sz="1800" dirty="0" smtClean="0"/>
                        <a:t>33%</a:t>
                      </a:r>
                      <a:endParaRPr lang="en-US" sz="1800" dirty="0"/>
                    </a:p>
                  </a:txBody>
                  <a:tcPr marT="45726" marB="45726"/>
                </a:tc>
              </a:tr>
              <a:tr h="665163">
                <a:tc>
                  <a:txBody>
                    <a:bodyPr/>
                    <a:lstStyle/>
                    <a:p>
                      <a:r>
                        <a:rPr lang="en-US" sz="1800" dirty="0" smtClean="0"/>
                        <a:t>Microsoft</a:t>
                      </a:r>
                      <a:endParaRPr lang="en-US" sz="1800" dirty="0"/>
                    </a:p>
                  </a:txBody>
                  <a:tcPr marT="45726" marB="45726"/>
                </a:tc>
                <a:tc>
                  <a:txBody>
                    <a:bodyPr/>
                    <a:lstStyle/>
                    <a:p>
                      <a:r>
                        <a:rPr lang="en-US" sz="1800" dirty="0" smtClean="0"/>
                        <a:t>15.1%</a:t>
                      </a:r>
                      <a:endParaRPr lang="en-US" sz="1800" dirty="0"/>
                    </a:p>
                  </a:txBody>
                  <a:tcPr marT="45726" marB="45726"/>
                </a:tc>
                <a:tc>
                  <a:txBody>
                    <a:bodyPr/>
                    <a:lstStyle/>
                    <a:p>
                      <a:r>
                        <a:rPr lang="en-US" sz="1800" dirty="0" smtClean="0"/>
                        <a:t>13.2%</a:t>
                      </a:r>
                      <a:endParaRPr lang="en-US" sz="1800" dirty="0"/>
                    </a:p>
                  </a:txBody>
                  <a:tcPr marT="45726" marB="45726"/>
                </a:tc>
                <a:tc>
                  <a:txBody>
                    <a:bodyPr/>
                    <a:lstStyle/>
                    <a:p>
                      <a:r>
                        <a:rPr lang="en-US" sz="1800" dirty="0" smtClean="0"/>
                        <a:t>7.7%</a:t>
                      </a:r>
                      <a:endParaRPr lang="en-US" sz="1800" dirty="0"/>
                    </a:p>
                  </a:txBody>
                  <a:tcPr marT="45726" marB="45726"/>
                </a:tc>
              </a:tr>
              <a:tr h="665163">
                <a:tc>
                  <a:txBody>
                    <a:bodyPr/>
                    <a:lstStyle/>
                    <a:p>
                      <a:r>
                        <a:rPr lang="en-US" sz="1800" dirty="0" smtClean="0"/>
                        <a:t>Palm</a:t>
                      </a:r>
                      <a:endParaRPr lang="en-US" sz="1800" dirty="0"/>
                    </a:p>
                  </a:txBody>
                  <a:tcPr marT="45726" marB="45726"/>
                </a:tc>
                <a:tc>
                  <a:txBody>
                    <a:bodyPr/>
                    <a:lstStyle/>
                    <a:p>
                      <a:r>
                        <a:rPr lang="en-US" sz="1800" dirty="0" smtClean="0"/>
                        <a:t>5.4%</a:t>
                      </a:r>
                      <a:endParaRPr lang="en-US" sz="1800" dirty="0"/>
                    </a:p>
                  </a:txBody>
                  <a:tcPr marT="45726" marB="45726"/>
                </a:tc>
                <a:tc>
                  <a:txBody>
                    <a:bodyPr/>
                    <a:lstStyle/>
                    <a:p>
                      <a:r>
                        <a:rPr lang="en-US" sz="1800" dirty="0" smtClean="0"/>
                        <a:t>4.8%</a:t>
                      </a:r>
                      <a:endParaRPr lang="en-US" sz="1800" dirty="0"/>
                    </a:p>
                  </a:txBody>
                  <a:tcPr marT="45726" marB="45726"/>
                </a:tc>
                <a:tc>
                  <a:txBody>
                    <a:bodyPr/>
                    <a:lstStyle/>
                    <a:p>
                      <a:r>
                        <a:rPr lang="en-US" sz="1800" dirty="0" smtClean="0"/>
                        <a:t>2.9%</a:t>
                      </a:r>
                    </a:p>
                  </a:txBody>
                  <a:tcPr marT="45726" marB="45726"/>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A3AA342E-F191-4748-A249-EFBBC6455293}" type="slidenum">
              <a:rPr lang="en-US" smtClean="0"/>
              <a:pPr/>
              <a:t>7</a:t>
            </a:fld>
            <a:endParaRPr lang="en-US" smtClean="0"/>
          </a:p>
        </p:txBody>
      </p:sp>
      <p:sp>
        <p:nvSpPr>
          <p:cNvPr id="18435"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Kiến trúc</a:t>
            </a:r>
          </a:p>
        </p:txBody>
      </p:sp>
      <p:pic>
        <p:nvPicPr>
          <p:cNvPr id="18436" name="Picture 7" descr="Google Android là g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8458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그림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096" y="3505200"/>
            <a:ext cx="5090406" cy="144303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latin typeface="Times New Roman" pitchFamily="18" charset="0"/>
                <a:cs typeface="Times New Roman" pitchFamily="18" charset="0"/>
              </a:rPr>
              <a:t>Android SDK</a:t>
            </a:r>
          </a:p>
        </p:txBody>
      </p:sp>
      <p:sp>
        <p:nvSpPr>
          <p:cNvPr id="19459" name="Content Placeholder 2"/>
          <p:cNvSpPr>
            <a:spLocks noGrp="1"/>
          </p:cNvSpPr>
          <p:nvPr>
            <p:ph idx="1"/>
          </p:nvPr>
        </p:nvSpPr>
        <p:spPr/>
        <p:txBody>
          <a:bodyPr/>
          <a:lstStyle/>
          <a:p>
            <a:r>
              <a:rPr lang="en-US" smtClean="0"/>
              <a:t>Được phát triển và cung cấp miễn phí</a:t>
            </a:r>
          </a:p>
          <a:p>
            <a:r>
              <a:rPr lang="en-US" smtClean="0"/>
              <a:t>Truy cập đến phần cứng Wi-fi</a:t>
            </a:r>
          </a:p>
          <a:p>
            <a:r>
              <a:rPr lang="en-US" smtClean="0"/>
              <a:t>GSM, EDGE, 3G</a:t>
            </a:r>
          </a:p>
          <a:p>
            <a:r>
              <a:rPr lang="en-US" smtClean="0"/>
              <a:t>HỖ trợ đồ họa 3D (sử dụng OpenGL)</a:t>
            </a:r>
          </a:p>
          <a:p>
            <a:r>
              <a:rPr lang="en-US" smtClean="0"/>
              <a:t>API toàn diện cho các dịch vụ nền tảng (vd: GPS)</a:t>
            </a:r>
          </a:p>
          <a:p>
            <a:r>
              <a:rPr lang="en-US" smtClean="0"/>
              <a:t>……</a:t>
            </a:r>
          </a:p>
        </p:txBody>
      </p:sp>
      <p:sp>
        <p:nvSpPr>
          <p:cNvPr id="1946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0113C93D-4063-467A-94B2-DA3B39260997}" type="slidenum">
              <a:rPr lang="en-US" smtClean="0"/>
              <a:pPr/>
              <a:t>8</a:t>
            </a:fld>
            <a:endParaRPr lang="en-US" smtClean="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79429FC6-5791-4C10-833B-8DC26413C67B}" type="slidenum">
              <a:rPr lang="en-US" smtClean="0">
                <a:solidFill>
                  <a:srgbClr val="000000"/>
                </a:solidFill>
              </a:rPr>
              <a:pPr/>
              <a:t>9</a:t>
            </a:fld>
            <a:endParaRPr lang="en-US" smtClean="0">
              <a:solidFill>
                <a:srgbClr val="000000"/>
              </a:solidFill>
            </a:endParaRPr>
          </a:p>
        </p:txBody>
      </p:sp>
      <p:sp>
        <p:nvSpPr>
          <p:cNvPr id="20483" name="Rectangle 2"/>
          <p:cNvSpPr>
            <a:spLocks noGrp="1" noChangeArrowheads="1"/>
          </p:cNvSpPr>
          <p:nvPr>
            <p:ph type="ctrTitle"/>
          </p:nvPr>
        </p:nvSpPr>
        <p:spPr/>
        <p:txBody>
          <a:bodyPr/>
          <a:lstStyle/>
          <a:p>
            <a:pPr eaLnBrk="1" hangingPunct="1"/>
            <a:r>
              <a:rPr lang="en-US" noProof="1" smtClean="0"/>
              <a:t>Android Map API</a:t>
            </a:r>
          </a:p>
        </p:txBody>
      </p:sp>
      <p:pic>
        <p:nvPicPr>
          <p:cNvPr id="2048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4876800"/>
            <a:ext cx="2514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614</TotalTime>
  <Words>923</Words>
  <Application>Microsoft Office PowerPoint</Application>
  <PresentationFormat>On-screen Show (4:3)</PresentationFormat>
  <Paragraphs>147</Paragraphs>
  <Slides>21</Slides>
  <Notes>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Level</vt:lpstr>
      <vt:lpstr>TÌM HIỂU GOOGLE MAP API VÀ XÂY DỰNG ỨNG DỤNG TRÊN ANDROID</vt:lpstr>
      <vt:lpstr>Nội dung chính</vt:lpstr>
      <vt:lpstr>Giới thiệu Android</vt:lpstr>
      <vt:lpstr>Android là gì?</vt:lpstr>
      <vt:lpstr>OHA (Open Handset Alliance)</vt:lpstr>
      <vt:lpstr>Phones/Tablets</vt:lpstr>
      <vt:lpstr>Kiến trúc</vt:lpstr>
      <vt:lpstr>Android SDK</vt:lpstr>
      <vt:lpstr>Android Map API</vt:lpstr>
      <vt:lpstr>Google Map AIP là gì?</vt:lpstr>
      <vt:lpstr>Google Maps API(tt)</vt:lpstr>
      <vt:lpstr>Google Map API Family</vt:lpstr>
      <vt:lpstr>Android Maps API Key</vt:lpstr>
      <vt:lpstr>Android Maps API Key</vt:lpstr>
      <vt:lpstr>Các tính năng Google Map API trên Android</vt:lpstr>
      <vt:lpstr>Một số hình ảnh Google Maps</vt:lpstr>
      <vt:lpstr>Giới thiệu ứng dụng MapPro</vt:lpstr>
      <vt:lpstr>Tính năng</vt:lpstr>
      <vt:lpstr>Hình ảnh một số chức năng</vt:lpstr>
      <vt:lpstr>Hình ảnh một số chức năng(tt)</vt:lpstr>
      <vt:lpstr>PowerPoint Presentation</vt:lpstr>
    </vt:vector>
  </TitlesOfParts>
  <Company>WolfTech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Introduction</dc:title>
  <dc:creator>mlsichit</dc:creator>
  <cp:lastModifiedBy>TUAN-NGUYEN</cp:lastModifiedBy>
  <cp:revision>92</cp:revision>
  <dcterms:created xsi:type="dcterms:W3CDTF">2010-07-16T15:17:20Z</dcterms:created>
  <dcterms:modified xsi:type="dcterms:W3CDTF">2012-02-25T05:18:46Z</dcterms:modified>
</cp:coreProperties>
</file>