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59" r:id="rId6"/>
    <p:sldId id="265" r:id="rId7"/>
    <p:sldId id="284" r:id="rId8"/>
    <p:sldId id="266" r:id="rId9"/>
    <p:sldId id="285" r:id="rId10"/>
    <p:sldId id="267" r:id="rId11"/>
    <p:sldId id="286" r:id="rId12"/>
    <p:sldId id="268" r:id="rId13"/>
    <p:sldId id="260" r:id="rId14"/>
    <p:sldId id="269" r:id="rId15"/>
    <p:sldId id="283" r:id="rId16"/>
    <p:sldId id="271" r:id="rId17"/>
    <p:sldId id="278" r:id="rId18"/>
    <p:sldId id="272" r:id="rId19"/>
    <p:sldId id="273" r:id="rId20"/>
    <p:sldId id="274" r:id="rId21"/>
    <p:sldId id="279" r:id="rId22"/>
    <p:sldId id="280" r:id="rId23"/>
    <p:sldId id="294" r:id="rId24"/>
    <p:sldId id="275" r:id="rId25"/>
    <p:sldId id="276" r:id="rId26"/>
    <p:sldId id="281" r:id="rId27"/>
    <p:sldId id="282" r:id="rId28"/>
    <p:sldId id="287" r:id="rId29"/>
    <p:sldId id="289" r:id="rId30"/>
    <p:sldId id="290" r:id="rId31"/>
    <p:sldId id="291" r:id="rId32"/>
    <p:sldId id="292" r:id="rId33"/>
    <p:sldId id="26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57" autoAdjust="0"/>
    <p:restoredTop sz="91356" autoAdjust="0"/>
  </p:normalViewPr>
  <p:slideViewPr>
    <p:cSldViewPr>
      <p:cViewPr varScale="1">
        <p:scale>
          <a:sx n="70" d="100"/>
          <a:sy n="70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F81BF-8DD5-44F9-A4AD-12840C5B295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D1DE89A-F642-4DC0-A284-90F4C0005A51}">
      <dgm:prSet phldrT="[Text]"/>
      <dgm:spPr/>
      <dgm:t>
        <a:bodyPr/>
        <a:lstStyle/>
        <a:p>
          <a:r>
            <a:rPr lang="en-US" dirty="0" smtClean="0"/>
            <a:t>Using last location result</a:t>
          </a:r>
          <a:endParaRPr lang="en-US" dirty="0"/>
        </a:p>
      </dgm:t>
    </dgm:pt>
    <dgm:pt modelId="{D66777BE-C5FB-4E63-A062-2B15CA4B3116}" type="parTrans" cxnId="{E6221197-40C7-4496-8A3A-63AB0613A4E3}">
      <dgm:prSet/>
      <dgm:spPr/>
      <dgm:t>
        <a:bodyPr/>
        <a:lstStyle/>
        <a:p>
          <a:endParaRPr lang="en-US"/>
        </a:p>
      </dgm:t>
    </dgm:pt>
    <dgm:pt modelId="{0D47941B-2742-4392-BFCE-2E63105C67E0}" type="sibTrans" cxnId="{E6221197-40C7-4496-8A3A-63AB0613A4E3}">
      <dgm:prSet/>
      <dgm:spPr/>
      <dgm:t>
        <a:bodyPr/>
        <a:lstStyle/>
        <a:p>
          <a:endParaRPr lang="en-US"/>
        </a:p>
      </dgm:t>
    </dgm:pt>
    <dgm:pt modelId="{3F4E3090-0319-48E5-8C8C-478203304ABE}">
      <dgm:prSet phldrT="[Text]"/>
      <dgm:spPr/>
      <dgm:t>
        <a:bodyPr/>
        <a:lstStyle/>
        <a:p>
          <a:r>
            <a:rPr lang="en-US" smtClean="0"/>
            <a:t>Using Network Provider</a:t>
          </a:r>
          <a:endParaRPr lang="en-US"/>
        </a:p>
      </dgm:t>
    </dgm:pt>
    <dgm:pt modelId="{76EC921C-8287-41D4-9939-04791F944676}" type="parTrans" cxnId="{0E8DE059-2D22-4F15-A463-0C7A35485E5A}">
      <dgm:prSet/>
      <dgm:spPr/>
      <dgm:t>
        <a:bodyPr/>
        <a:lstStyle/>
        <a:p>
          <a:endParaRPr lang="en-US"/>
        </a:p>
      </dgm:t>
    </dgm:pt>
    <dgm:pt modelId="{589A64C1-1727-4F17-836B-A8DE7629258E}" type="sibTrans" cxnId="{0E8DE059-2D22-4F15-A463-0C7A35485E5A}">
      <dgm:prSet/>
      <dgm:spPr/>
      <dgm:t>
        <a:bodyPr/>
        <a:lstStyle/>
        <a:p>
          <a:endParaRPr lang="en-US"/>
        </a:p>
      </dgm:t>
    </dgm:pt>
    <dgm:pt modelId="{38488930-352E-42C6-910D-48D995918884}">
      <dgm:prSet phldrT="[Text]"/>
      <dgm:spPr/>
      <dgm:t>
        <a:bodyPr/>
        <a:lstStyle/>
        <a:p>
          <a:r>
            <a:rPr lang="en-US" smtClean="0"/>
            <a:t>Using GPS</a:t>
          </a:r>
          <a:endParaRPr lang="en-US"/>
        </a:p>
      </dgm:t>
    </dgm:pt>
    <dgm:pt modelId="{1876CAE5-06A9-4DF8-80FE-BB5D49AE6FFA}" type="parTrans" cxnId="{7C92FF4D-4D1D-4BAF-AE2D-91259CF5F12C}">
      <dgm:prSet/>
      <dgm:spPr/>
      <dgm:t>
        <a:bodyPr/>
        <a:lstStyle/>
        <a:p>
          <a:endParaRPr lang="en-US"/>
        </a:p>
      </dgm:t>
    </dgm:pt>
    <dgm:pt modelId="{97011F57-709A-4732-ABBA-440F22ABB6AF}" type="sibTrans" cxnId="{7C92FF4D-4D1D-4BAF-AE2D-91259CF5F12C}">
      <dgm:prSet/>
      <dgm:spPr/>
      <dgm:t>
        <a:bodyPr/>
        <a:lstStyle/>
        <a:p>
          <a:endParaRPr lang="en-US"/>
        </a:p>
      </dgm:t>
    </dgm:pt>
    <dgm:pt modelId="{B7D918A8-6FE1-4161-88DC-CFF4C175D3D5}" type="pres">
      <dgm:prSet presAssocID="{D06F81BF-8DD5-44F9-A4AD-12840C5B2959}" presName="linearFlow" presStyleCnt="0">
        <dgm:presLayoutVars>
          <dgm:resizeHandles val="exact"/>
        </dgm:presLayoutVars>
      </dgm:prSet>
      <dgm:spPr/>
    </dgm:pt>
    <dgm:pt modelId="{BF1F274E-74D9-49FA-94A6-19ED363EDD18}" type="pres">
      <dgm:prSet presAssocID="{BD1DE89A-F642-4DC0-A284-90F4C0005A51}" presName="node" presStyleLbl="node1" presStyleIdx="0" presStyleCnt="3" custLinFactNeighborX="1362" custLinFactNeighborY="7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8CE48-0E1D-4206-A372-FE14DCD0EC9D}" type="pres">
      <dgm:prSet presAssocID="{0D47941B-2742-4392-BFCE-2E63105C67E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326AF5B-6DF3-484B-B383-2611193D265C}" type="pres">
      <dgm:prSet presAssocID="{0D47941B-2742-4392-BFCE-2E63105C67E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74B4B1B-4D5E-457C-83AE-FCD70EDB4FB3}" type="pres">
      <dgm:prSet presAssocID="{3F4E3090-0319-48E5-8C8C-478203304AB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B15FB-2D3A-4140-AD0D-7C1472FCFD3C}" type="pres">
      <dgm:prSet presAssocID="{589A64C1-1727-4F17-836B-A8DE7629258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088C3E6-1BF3-450E-BDD3-E9E3CBFF2192}" type="pres">
      <dgm:prSet presAssocID="{589A64C1-1727-4F17-836B-A8DE7629258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3C43A1E-5DDE-4A2B-8382-1DF0227FCA43}" type="pres">
      <dgm:prSet presAssocID="{38488930-352E-42C6-910D-48D9959188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221197-40C7-4496-8A3A-63AB0613A4E3}" srcId="{D06F81BF-8DD5-44F9-A4AD-12840C5B2959}" destId="{BD1DE89A-F642-4DC0-A284-90F4C0005A51}" srcOrd="0" destOrd="0" parTransId="{D66777BE-C5FB-4E63-A062-2B15CA4B3116}" sibTransId="{0D47941B-2742-4392-BFCE-2E63105C67E0}"/>
    <dgm:cxn modelId="{9E8DE1D4-833C-4667-8442-A689CC60A9D4}" type="presOf" srcId="{0D47941B-2742-4392-BFCE-2E63105C67E0}" destId="{0B68CE48-0E1D-4206-A372-FE14DCD0EC9D}" srcOrd="0" destOrd="0" presId="urn:microsoft.com/office/officeart/2005/8/layout/process2"/>
    <dgm:cxn modelId="{7C92FF4D-4D1D-4BAF-AE2D-91259CF5F12C}" srcId="{D06F81BF-8DD5-44F9-A4AD-12840C5B2959}" destId="{38488930-352E-42C6-910D-48D995918884}" srcOrd="2" destOrd="0" parTransId="{1876CAE5-06A9-4DF8-80FE-BB5D49AE6FFA}" sibTransId="{97011F57-709A-4732-ABBA-440F22ABB6AF}"/>
    <dgm:cxn modelId="{501EE331-8E8A-4BA8-8A77-8A76324B957D}" type="presOf" srcId="{3F4E3090-0319-48E5-8C8C-478203304ABE}" destId="{774B4B1B-4D5E-457C-83AE-FCD70EDB4FB3}" srcOrd="0" destOrd="0" presId="urn:microsoft.com/office/officeart/2005/8/layout/process2"/>
    <dgm:cxn modelId="{22385FA5-2908-4AFD-87F4-8FB271312C18}" type="presOf" srcId="{38488930-352E-42C6-910D-48D995918884}" destId="{73C43A1E-5DDE-4A2B-8382-1DF0227FCA43}" srcOrd="0" destOrd="0" presId="urn:microsoft.com/office/officeart/2005/8/layout/process2"/>
    <dgm:cxn modelId="{B8547A3F-3C6B-461C-827B-9E360E7925E1}" type="presOf" srcId="{BD1DE89A-F642-4DC0-A284-90F4C0005A51}" destId="{BF1F274E-74D9-49FA-94A6-19ED363EDD18}" srcOrd="0" destOrd="0" presId="urn:microsoft.com/office/officeart/2005/8/layout/process2"/>
    <dgm:cxn modelId="{D2DF3571-9765-4F31-93B3-3BA34057E83D}" type="presOf" srcId="{589A64C1-1727-4F17-836B-A8DE7629258E}" destId="{20CB15FB-2D3A-4140-AD0D-7C1472FCFD3C}" srcOrd="0" destOrd="0" presId="urn:microsoft.com/office/officeart/2005/8/layout/process2"/>
    <dgm:cxn modelId="{82AB6D70-0F8D-4A70-B4E0-D8F199AB2D1C}" type="presOf" srcId="{589A64C1-1727-4F17-836B-A8DE7629258E}" destId="{F088C3E6-1BF3-450E-BDD3-E9E3CBFF2192}" srcOrd="1" destOrd="0" presId="urn:microsoft.com/office/officeart/2005/8/layout/process2"/>
    <dgm:cxn modelId="{39E54FE2-B262-422D-AD33-B3328F836286}" type="presOf" srcId="{D06F81BF-8DD5-44F9-A4AD-12840C5B2959}" destId="{B7D918A8-6FE1-4161-88DC-CFF4C175D3D5}" srcOrd="0" destOrd="0" presId="urn:microsoft.com/office/officeart/2005/8/layout/process2"/>
    <dgm:cxn modelId="{0E8DE059-2D22-4F15-A463-0C7A35485E5A}" srcId="{D06F81BF-8DD5-44F9-A4AD-12840C5B2959}" destId="{3F4E3090-0319-48E5-8C8C-478203304ABE}" srcOrd="1" destOrd="0" parTransId="{76EC921C-8287-41D4-9939-04791F944676}" sibTransId="{589A64C1-1727-4F17-836B-A8DE7629258E}"/>
    <dgm:cxn modelId="{7FA5D5C4-F7A6-4CA4-8BB1-ADC50A5033AD}" type="presOf" srcId="{0D47941B-2742-4392-BFCE-2E63105C67E0}" destId="{D326AF5B-6DF3-484B-B383-2611193D265C}" srcOrd="1" destOrd="0" presId="urn:microsoft.com/office/officeart/2005/8/layout/process2"/>
    <dgm:cxn modelId="{185058DC-7EAF-41F1-8349-0617DF074CA4}" type="presParOf" srcId="{B7D918A8-6FE1-4161-88DC-CFF4C175D3D5}" destId="{BF1F274E-74D9-49FA-94A6-19ED363EDD18}" srcOrd="0" destOrd="0" presId="urn:microsoft.com/office/officeart/2005/8/layout/process2"/>
    <dgm:cxn modelId="{FEAA3009-D8CC-4F05-9C6E-B6ACDD4FE1E7}" type="presParOf" srcId="{B7D918A8-6FE1-4161-88DC-CFF4C175D3D5}" destId="{0B68CE48-0E1D-4206-A372-FE14DCD0EC9D}" srcOrd="1" destOrd="0" presId="urn:microsoft.com/office/officeart/2005/8/layout/process2"/>
    <dgm:cxn modelId="{C1BEB067-B384-4592-AAAB-F1746C455957}" type="presParOf" srcId="{0B68CE48-0E1D-4206-A372-FE14DCD0EC9D}" destId="{D326AF5B-6DF3-484B-B383-2611193D265C}" srcOrd="0" destOrd="0" presId="urn:microsoft.com/office/officeart/2005/8/layout/process2"/>
    <dgm:cxn modelId="{00E8DC19-6714-4479-BE05-AA6A3EC53804}" type="presParOf" srcId="{B7D918A8-6FE1-4161-88DC-CFF4C175D3D5}" destId="{774B4B1B-4D5E-457C-83AE-FCD70EDB4FB3}" srcOrd="2" destOrd="0" presId="urn:microsoft.com/office/officeart/2005/8/layout/process2"/>
    <dgm:cxn modelId="{2825E6D8-AEBA-48FB-8199-491BDB0A72A9}" type="presParOf" srcId="{B7D918A8-6FE1-4161-88DC-CFF4C175D3D5}" destId="{20CB15FB-2D3A-4140-AD0D-7C1472FCFD3C}" srcOrd="3" destOrd="0" presId="urn:microsoft.com/office/officeart/2005/8/layout/process2"/>
    <dgm:cxn modelId="{B69DCCB4-D1B8-4996-9038-C78BAF938A90}" type="presParOf" srcId="{20CB15FB-2D3A-4140-AD0D-7C1472FCFD3C}" destId="{F088C3E6-1BF3-450E-BDD3-E9E3CBFF2192}" srcOrd="0" destOrd="0" presId="urn:microsoft.com/office/officeart/2005/8/layout/process2"/>
    <dgm:cxn modelId="{96DB6187-E548-48FD-9030-A3B85FBED9E0}" type="presParOf" srcId="{B7D918A8-6FE1-4161-88DC-CFF4C175D3D5}" destId="{73C43A1E-5DDE-4A2B-8382-1DF0227FCA43}" srcOrd="4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B35E-EB39-4D58-BE9F-E5F65858F1CB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54D02-766E-41A8-8675-A8092229B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02-766E-41A8-8675-A8092229B2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E81E9B-EA79-4EBB-AB2D-D15525024B73}" type="datetimeFigureOut">
              <a:rPr lang="en-US" smtClean="0"/>
              <a:pPr/>
              <a:t>3/26/2011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E2AC1B-9069-4B4F-8E50-3EDABA8F0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/maps?q=atm&amp;sll=21.029505,105.850566&amp;num=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s.googl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ps.google.com/maps?q=atm&amp;sll=21.029505,105.850566&amp;num=20&amp;output=k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pki.com/wiki/Google_Map_Parameter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android/add-ons/google-api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s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/maps?q=a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/maps?q=atm&amp;sll=21.029505,105.85056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0"/>
            <a:ext cx="8458200" cy="1829761"/>
          </a:xfrm>
        </p:spPr>
        <p:txBody>
          <a:bodyPr/>
          <a:lstStyle/>
          <a:p>
            <a:r>
              <a:rPr lang="en-US" dirty="0" smtClean="0"/>
              <a:t>Google Maps </a:t>
            </a:r>
            <a:r>
              <a:rPr lang="en-US" dirty="0" err="1" smtClean="0"/>
              <a:t>trên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038600"/>
            <a:ext cx="6019800" cy="914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ThongDM</a:t>
            </a:r>
            <a:endParaRPr lang="en-US" dirty="0" smtClean="0"/>
          </a:p>
          <a:p>
            <a:r>
              <a:rPr lang="en-US" b="1" dirty="0" smtClean="0"/>
              <a:t>www.vietandroid.com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Bước</a:t>
            </a:r>
            <a:r>
              <a:rPr lang="en-US" smtClean="0"/>
              <a:t> 3 : </a:t>
            </a:r>
            <a:r>
              <a:rPr lang="en-US" err="1" smtClean="0"/>
              <a:t>Lấy</a:t>
            </a:r>
            <a:r>
              <a:rPr lang="en-US" smtClean="0"/>
              <a:t> 20 </a:t>
            </a:r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r>
              <a:rPr lang="en-US" smtClean="0"/>
              <a:t> </a:t>
            </a:r>
            <a:r>
              <a:rPr lang="en-US" err="1" smtClean="0"/>
              <a:t>trả</a:t>
            </a:r>
            <a:r>
              <a:rPr lang="en-US" smtClean="0"/>
              <a:t> </a:t>
            </a:r>
            <a:r>
              <a:rPr lang="en-US" err="1" smtClean="0"/>
              <a:t>về</a:t>
            </a: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u="sng" smtClean="0">
                <a:hlinkClick r:id="rId3"/>
              </a:rPr>
              <a:t>http://maps.google.com/maps?q=atm&amp;sll=21.029505,105.850566&amp;num=20</a:t>
            </a: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b="1" smtClean="0"/>
              <a:t>num ( number 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Truy</a:t>
            </a:r>
            <a:r>
              <a:rPr lang="en-US" smtClean="0"/>
              <a:t> </a:t>
            </a:r>
            <a:r>
              <a:rPr lang="en-US" err="1" smtClean="0"/>
              <a:t>vấn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Google Maps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err="1" smtClean="0"/>
              <a:t>Truy</a:t>
            </a:r>
            <a:r>
              <a:rPr lang="en-US" smtClean="0"/>
              <a:t> </a:t>
            </a:r>
            <a:r>
              <a:rPr lang="en-US" err="1" smtClean="0"/>
              <a:t>vấn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Google Maps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62388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www.maps.google.com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b="1" dirty="0" smtClean="0"/>
              <a:t>output</a:t>
            </a:r>
            <a:r>
              <a:rPr lang="en-US" dirty="0" smtClean="0"/>
              <a:t> ( XML, HTML, JS …)</a:t>
            </a:r>
          </a:p>
          <a:p>
            <a:pPr>
              <a:buFont typeface="Wingdings" pitchFamily="2" charset="2"/>
              <a:buChar char="Ø"/>
            </a:pPr>
            <a:r>
              <a:rPr lang="en-US" u="sng" dirty="0" smtClean="0">
                <a:hlinkClick r:id="rId4"/>
              </a:rPr>
              <a:t>http://maps.google.com/maps?q=atm&amp;sll=21.029505,105.850566&amp;num=20&amp;output=kml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Truy</a:t>
            </a:r>
            <a:r>
              <a:rPr lang="en-US" smtClean="0"/>
              <a:t> </a:t>
            </a:r>
            <a:r>
              <a:rPr lang="en-US" err="1" smtClean="0"/>
              <a:t>vấn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Google Maps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None/>
            </a:pPr>
            <a:endParaRPr lang="en-US" b="1" smtClean="0"/>
          </a:p>
          <a:p>
            <a:pPr algn="r">
              <a:buNone/>
            </a:pPr>
            <a:endParaRPr lang="en-US" b="1" smtClean="0"/>
          </a:p>
          <a:p>
            <a:pPr algn="r">
              <a:buNone/>
            </a:pPr>
            <a:endParaRPr lang="en-US" b="1" smtClean="0"/>
          </a:p>
          <a:p>
            <a:pPr algn="r">
              <a:buNone/>
            </a:pPr>
            <a:r>
              <a:rPr lang="en-US" b="1" smtClean="0"/>
              <a:t>Default Handler</a:t>
            </a: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Truy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vấn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với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Google Maps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71600"/>
            <a:ext cx="5105400" cy="458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endParaRPr lang="en-US" dirty="0" smtClean="0">
              <a:hlinkClick r:id="rId3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3"/>
              </a:rPr>
              <a:t>http://mapki.com/wiki/Google_Map_Parameters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Truy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vấn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với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Google Maps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MapView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876800" y="1524000"/>
            <a:ext cx="313746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Transparent View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MapView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19400"/>
            <a:ext cx="4343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smtClean="0"/>
              <a:t>Overlay Item </a:t>
            </a:r>
            <a:r>
              <a:rPr lang="en-US" sz="2800" err="1" smtClean="0"/>
              <a:t>với</a:t>
            </a:r>
            <a:r>
              <a:rPr lang="en-US" sz="2800" smtClean="0"/>
              <a:t> Transparent Info Window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Transparent View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MapView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124200"/>
            <a:ext cx="3733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smtClean="0"/>
              <a:t>Transparent Panel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800" smtClean="0"/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800" smtClean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447800"/>
            <a:ext cx="381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Transparent View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MapView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762000" y="1600200"/>
          <a:ext cx="7467600" cy="762000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     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Paint </a:t>
                      </a:r>
                      <a:r>
                        <a:rPr lang="en-US" sz="1800" b="1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myPaint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new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Paint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        </a:t>
                      </a:r>
                      <a:r>
                        <a:rPr lang="en-US" sz="1800" b="1" dirty="0" err="1" smtClean="0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myPaint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.setARGB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/>
                          <a:ea typeface="Calibri"/>
                          <a:cs typeface="Arial"/>
                        </a:rPr>
                        <a:t>175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, 75, 75, 75);</a:t>
                      </a:r>
                      <a:endParaRPr lang="en-US" sz="1800" b="1" dirty="0">
                        <a:latin typeface=".VnTime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" y="3200400"/>
          <a:ext cx="7467600" cy="2667000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2667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public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class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MyOverlay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extends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Overlay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{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endParaRPr lang="en-US" sz="1800" b="1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646464"/>
                          </a:solidFill>
                          <a:latin typeface="Courier New"/>
                          <a:ea typeface="Calibri"/>
                          <a:cs typeface="Arial"/>
                        </a:rPr>
                        <a:t>@Override</a:t>
                      </a:r>
                      <a:endParaRPr lang="en-US" sz="1800" b="1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8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public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void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draw(Canvas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canvas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MapView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mapView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shadow) {   	</a:t>
                      </a:r>
                      <a:endParaRPr lang="en-US" sz="1800" b="1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alibri"/>
                          <a:cs typeface="Arial"/>
                        </a:rPr>
                        <a:t>      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alibri"/>
                          <a:cs typeface="Arial"/>
                        </a:rPr>
                        <a:t>RectF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infoWindowRect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new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alibri"/>
                          <a:cs typeface="Arial"/>
                        </a:rPr>
                        <a:t>RectF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(0,0,125,25);	</a:t>
                      </a:r>
                      <a:endParaRPr lang="en-US" sz="1800" b="1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canvas.drawRoundRect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infoWindowRect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, 5, 5,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   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myPaint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}</a:t>
                      </a:r>
                      <a:endParaRPr lang="en-US" sz="1800" b="1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}</a:t>
                      </a:r>
                      <a:endParaRPr lang="en-US" sz="1800" b="1" dirty="0">
                        <a:latin typeface=".VnTime"/>
                        <a:ea typeface="Calibri"/>
                        <a:cs typeface="Arial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2514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ARGB = Alpha ( Transparent ) , Red, Green , Blue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mtClean="0"/>
              <a:t>Transparent Panel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752600"/>
          <a:ext cx="7696200" cy="3733800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3733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public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b="1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class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TransparentPanel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b="1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extends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LinearLayout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endParaRPr lang="en-US" sz="18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{ </a:t>
                      </a:r>
                      <a:endParaRPr lang="en-US" sz="18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  </a:t>
                      </a:r>
                      <a:r>
                        <a:rPr lang="en-US" sz="1800">
                          <a:solidFill>
                            <a:srgbClr val="646464"/>
                          </a:solidFill>
                          <a:latin typeface="Courier New"/>
                          <a:ea typeface="Calibri"/>
                          <a:cs typeface="Arial"/>
                        </a:rPr>
                        <a:t>@Override</a:t>
                      </a:r>
                      <a:endParaRPr lang="en-US" sz="18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  </a:t>
                      </a:r>
                      <a:r>
                        <a:rPr lang="en-US" sz="1800" b="1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protected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b="1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void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dispatchDraw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(Canvas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canvas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 {</a:t>
                      </a:r>
                      <a:endParaRPr lang="en-US" sz="18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  	</a:t>
                      </a:r>
                      <a:endParaRPr lang="en-US" sz="18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  	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RectF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drawRect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= </a:t>
                      </a:r>
                      <a:r>
                        <a:rPr lang="en-US" sz="1800" b="1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new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RectF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();</a:t>
                      </a:r>
                      <a:endParaRPr lang="en-US" sz="18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  	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drawRect.set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(0 ,0, 50 , 300);   	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canvas.drawRoundRect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drawRect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, 5, 5, </a:t>
                      </a:r>
                      <a:r>
                        <a:rPr lang="en-US" sz="180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myPaint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);	</a:t>
                      </a:r>
                      <a:endParaRPr lang="en-US" sz="18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800" b="1" err="1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super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.dispatchDraw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(canvas);</a:t>
                      </a:r>
                      <a:endParaRPr lang="en-US" sz="18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  }</a:t>
                      </a:r>
                      <a:endParaRPr lang="en-US" sz="18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}</a:t>
                      </a:r>
                      <a:endParaRPr lang="en-US" sz="1800">
                        <a:latin typeface=".VnTime"/>
                        <a:ea typeface="Calibri"/>
                        <a:cs typeface="Arial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Google Maps API</a:t>
            </a:r>
            <a:endParaRPr lang="en-US" dirty="0"/>
          </a:p>
          <a:p>
            <a:pPr lvl="0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Google Maps</a:t>
            </a:r>
          </a:p>
          <a:p>
            <a:pPr lvl="0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lvl="0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ViAMap</a:t>
            </a:r>
            <a:r>
              <a:rPr lang="en-US" dirty="0" smtClean="0"/>
              <a:t> ( </a:t>
            </a:r>
            <a:r>
              <a:rPr lang="en-US" dirty="0" err="1" smtClean="0"/>
              <a:t>VietAndroid</a:t>
            </a:r>
            <a:r>
              <a:rPr lang="en-US" dirty="0" smtClean="0"/>
              <a:t> Map 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447800"/>
            <a:ext cx="35813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vi-VN" smtClean="0"/>
              <a:t>Overlay với Layout tự định nghĩa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Overlay với Layout tự định nghĩa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447800"/>
          <a:ext cx="7620000" cy="4495800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449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&lt;?</a:t>
                      </a:r>
                      <a:r>
                        <a:rPr lang="en-US" sz="1200">
                          <a:solidFill>
                            <a:srgbClr val="3F7F7F"/>
                          </a:solidFill>
                          <a:latin typeface="Courier New"/>
                          <a:ea typeface="Calibri"/>
                          <a:cs typeface="Arial"/>
                        </a:rPr>
                        <a:t>xml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200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version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"1.0"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200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encoding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"utf-8"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?&gt;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&lt;</a:t>
                      </a:r>
                      <a:r>
                        <a:rPr lang="en-US" sz="1200" err="1">
                          <a:solidFill>
                            <a:srgbClr val="3F7F7F"/>
                          </a:solidFill>
                          <a:latin typeface="Courier New"/>
                          <a:ea typeface="Calibri"/>
                          <a:cs typeface="Arial"/>
                        </a:rPr>
                        <a:t>LinearLayout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xmlns:android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"http://schemas.android.com/apk/res/android"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android:layout_width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 i="1" err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wrap_content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android:layout_height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 i="1" err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wrap_content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android:orientation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"horizontal"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&gt;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&lt;</a:t>
                      </a:r>
                      <a:r>
                        <a:rPr lang="en-US" sz="1200" err="1">
                          <a:solidFill>
                            <a:srgbClr val="3F7F7F"/>
                          </a:solidFill>
                          <a:latin typeface="Courier New"/>
                          <a:ea typeface="Calibri"/>
                          <a:cs typeface="Arial"/>
                        </a:rPr>
                        <a:t>LinearLayout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android:layout_width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 i="1" err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wrap_content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android:layout_height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 i="1" err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wrap_content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android:orientation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"vertical"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android:id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"@+id/</a:t>
                      </a:r>
                      <a:r>
                        <a:rPr lang="en-US" sz="1200" i="1" err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balloon_inner_layout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&gt;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&lt;</a:t>
                      </a:r>
                      <a:r>
                        <a:rPr lang="en-US" sz="1200" err="1">
                          <a:solidFill>
                            <a:srgbClr val="3F7F7F"/>
                          </a:solidFill>
                          <a:latin typeface="Courier New"/>
                          <a:ea typeface="Calibri"/>
                          <a:cs typeface="Arial"/>
                        </a:rPr>
                        <a:t>TextView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android:layout_height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 i="1" err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wrap_content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	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android:layout_width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 i="1" err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fill_parent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	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android:textColor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"#FF000000"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&gt;&lt;/</a:t>
                      </a:r>
                      <a:r>
                        <a:rPr lang="en-US" sz="1200" err="1">
                          <a:solidFill>
                            <a:srgbClr val="3F7F7F"/>
                          </a:solidFill>
                          <a:latin typeface="Courier New"/>
                          <a:ea typeface="Calibri"/>
                          <a:cs typeface="Arial"/>
                        </a:rPr>
                        <a:t>TextView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&gt;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&lt;</a:t>
                      </a:r>
                      <a:r>
                        <a:rPr lang="en-US" sz="1200" err="1">
                          <a:solidFill>
                            <a:srgbClr val="3F7F7F"/>
                          </a:solidFill>
                          <a:latin typeface="Courier New"/>
                          <a:ea typeface="Calibri"/>
                          <a:cs typeface="Arial"/>
                        </a:rPr>
                        <a:t>TextView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android:layout_height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 i="1" err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wrap_content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	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android:layout_width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 i="1" err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fill_parent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	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android:textSize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"12dip"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&gt;&lt;/</a:t>
                      </a:r>
                      <a:r>
                        <a:rPr lang="en-US" sz="1200" err="1">
                          <a:solidFill>
                            <a:srgbClr val="3F7F7F"/>
                          </a:solidFill>
                          <a:latin typeface="Courier New"/>
                          <a:ea typeface="Calibri"/>
                          <a:cs typeface="Arial"/>
                        </a:rPr>
                        <a:t>TextView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&gt;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&lt;/</a:t>
                      </a:r>
                      <a:r>
                        <a:rPr lang="en-US" sz="1200" err="1">
                          <a:solidFill>
                            <a:srgbClr val="3F7F7F"/>
                          </a:solidFill>
                          <a:latin typeface="Courier New"/>
                          <a:ea typeface="Calibri"/>
                          <a:cs typeface="Arial"/>
                        </a:rPr>
                        <a:t>LinearLayout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&gt;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&lt;</a:t>
                      </a:r>
                      <a:r>
                        <a:rPr lang="en-US" sz="1200" err="1">
                          <a:solidFill>
                            <a:srgbClr val="3F7F7F"/>
                          </a:solidFill>
                          <a:latin typeface="Courier New"/>
                          <a:ea typeface="Calibri"/>
                          <a:cs typeface="Arial"/>
                        </a:rPr>
                        <a:t>ImageView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android:layout_width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 i="1" err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wrap_content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android:layout_height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 i="1" err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wrap_content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</a:t>
                      </a: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200" err="1">
                          <a:solidFill>
                            <a:srgbClr val="7F007F"/>
                          </a:solidFill>
                          <a:latin typeface="Courier New"/>
                          <a:ea typeface="Calibri"/>
                          <a:cs typeface="Arial"/>
                        </a:rPr>
                        <a:t>android:paddingTop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</a:t>
                      </a:r>
                      <a:r>
                        <a:rPr lang="en-US" sz="1200" i="1">
                          <a:solidFill>
                            <a:srgbClr val="2A00FF"/>
                          </a:solidFill>
                          <a:latin typeface="Courier New"/>
                          <a:ea typeface="Calibri"/>
                          <a:cs typeface="Arial"/>
                        </a:rPr>
                        <a:t>"8dip"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&gt;&lt;/</a:t>
                      </a:r>
                      <a:r>
                        <a:rPr lang="en-US" sz="1200" err="1">
                          <a:solidFill>
                            <a:srgbClr val="3F7F7F"/>
                          </a:solidFill>
                          <a:latin typeface="Courier New"/>
                          <a:ea typeface="Calibri"/>
                          <a:cs typeface="Arial"/>
                        </a:rPr>
                        <a:t>ImageView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&gt;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&lt;/</a:t>
                      </a:r>
                      <a:r>
                        <a:rPr lang="en-US" sz="1200" err="1">
                          <a:solidFill>
                            <a:srgbClr val="3F7F7F"/>
                          </a:solidFill>
                          <a:latin typeface="Courier New"/>
                          <a:ea typeface="Calibri"/>
                          <a:cs typeface="Arial"/>
                        </a:rPr>
                        <a:t>LinearLayout</a:t>
                      </a:r>
                      <a:r>
                        <a:rPr lang="en-US" sz="1200">
                          <a:solidFill>
                            <a:srgbClr val="008080"/>
                          </a:solidFill>
                          <a:latin typeface="Courier New"/>
                          <a:ea typeface="Calibri"/>
                          <a:cs typeface="Arial"/>
                        </a:rPr>
                        <a:t>&gt;</a:t>
                      </a:r>
                      <a:endParaRPr lang="en-US" sz="1200">
                        <a:latin typeface=".VnTime"/>
                        <a:ea typeface="Calibri"/>
                        <a:cs typeface="Arial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447800"/>
            <a:ext cx="335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Overlay với Layout tự định nghĩa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Overlay với Layout tự định nghĩa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905000"/>
          <a:ext cx="8229600" cy="3429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429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800" dirty="0">
                          <a:solidFill>
                            <a:srgbClr val="646464"/>
                          </a:solidFill>
                          <a:latin typeface="Courier New"/>
                          <a:ea typeface="Calibri"/>
                          <a:cs typeface="Arial"/>
                        </a:rPr>
                        <a:t>@Override</a:t>
                      </a:r>
                      <a:endParaRPr lang="en-US" sz="18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8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protected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final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boolean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onTap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index) 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Courier New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     {</a:t>
                      </a:r>
                      <a:endParaRPr lang="en-US" sz="18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b</a:t>
                      </a:r>
                      <a:r>
                        <a:rPr lang="en-US" sz="1800" dirty="0" err="1" smtClean="0">
                          <a:solidFill>
                            <a:srgbClr val="0000C0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alibri"/>
                          <a:cs typeface="Arial"/>
                        </a:rPr>
                        <a:t>alloonView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= (View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 </a:t>
                      </a:r>
                      <a:r>
                        <a:rPr lang="en-US" sz="1800" dirty="0" err="1" smtClean="0">
                          <a:solidFill>
                            <a:srgbClr val="0000C0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alibri"/>
                          <a:cs typeface="Arial"/>
                        </a:rPr>
                        <a:t>balloonView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.findViewById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Courier New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                         (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R.layout.</a:t>
                      </a:r>
                      <a:r>
                        <a:rPr lang="en-US" sz="1800" i="1" dirty="0" err="1" smtClean="0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balloon_overlay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);	</a:t>
                      </a:r>
                      <a:r>
                        <a:rPr lang="en-US" sz="1800" dirty="0" err="1" smtClean="0">
                          <a:solidFill>
                            <a:srgbClr val="0000C0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alibri"/>
                          <a:cs typeface="Arial"/>
                        </a:rPr>
                        <a:t>balloonView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.setVisibility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View.</a:t>
                      </a:r>
                      <a:r>
                        <a:rPr lang="en-US" sz="1800" i="1" dirty="0" err="1" smtClean="0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VISIBLE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);</a:t>
                      </a:r>
                      <a:endParaRPr lang="en-US" sz="18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800" b="1" dirty="0" smtClean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return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;</a:t>
                      </a:r>
                      <a:endParaRPr lang="en-US" sz="18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}</a:t>
                      </a:r>
                      <a:endParaRPr lang="en-US" sz="18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endParaRPr lang="en-US" sz="1800" dirty="0">
                        <a:latin typeface=".VnTime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vi-VN" smtClean="0"/>
              <a:t>Cách xác định vị trí hiện tại hiệu quả nhất</a:t>
            </a:r>
            <a:endParaRPr lang="en-US" smtClean="0"/>
          </a:p>
          <a:p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hiệu</a:t>
            </a:r>
            <a:r>
              <a:rPr lang="en-US" smtClean="0"/>
              <a:t> </a:t>
            </a:r>
            <a:r>
              <a:rPr lang="en-US" err="1" smtClean="0"/>
              <a:t>quả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Google Maps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kinh</a:t>
            </a:r>
            <a:r>
              <a:rPr lang="en-US" smtClean="0"/>
              <a:t> nghiệm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</a:t>
            </a:r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: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pPr lvl="1"/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: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r>
              <a:rPr lang="en-US" dirty="0" smtClean="0"/>
              <a:t>Network Provider</a:t>
            </a:r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: </a:t>
            </a:r>
            <a:r>
              <a:rPr lang="en-US" dirty="0" err="1" smtClean="0"/>
              <a:t>Nhanh</a:t>
            </a:r>
            <a:endParaRPr lang="en-US" dirty="0" smtClean="0"/>
          </a:p>
          <a:p>
            <a:pPr lvl="1"/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: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GPS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Xác </a:t>
            </a:r>
            <a:r>
              <a:rPr lang="vi-VN" smtClean="0"/>
              <a:t>định vị trí hiện tại hiệu quả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76600" y="1524000"/>
          <a:ext cx="2971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Xác </a:t>
            </a:r>
            <a:r>
              <a:rPr lang="vi-VN" smtClean="0"/>
              <a:t>định vị trí hiện tại hiệu quả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447800"/>
          <a:ext cx="7848600" cy="4661916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3248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private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void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registerLocationListeners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() 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ourier New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         {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locationManager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= 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LocationManager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	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getSystemService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400" i="1" dirty="0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LOCATION_SERVICE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);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Criteria fine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new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Criteria();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fine.setAccuracy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Criteria.</a:t>
                      </a:r>
                      <a:r>
                        <a:rPr lang="en-US" sz="1400" i="1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ACCURACY_FINE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);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Criteria coarse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new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Criteria();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coarse.setAccuracy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Criteria.</a:t>
                      </a:r>
                      <a:r>
                        <a:rPr lang="en-US" sz="1400" i="1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ACCURACY_COARSE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);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currentLocation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locationManager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.getLastKnownLocation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	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locationManager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.getBestProvider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(fine,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true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));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(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listenerFine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==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null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|| 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listenerCoarse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 ==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null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	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createLocationListeners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();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locationManager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.requestLocationUpdates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	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locationManager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.getBestProvider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(coarse,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true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),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	5000, 1000, 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listenerCoarse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);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locationManager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.requestLocationUpdates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	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locationManager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.getBestProvider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(fine,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urier New"/>
                          <a:ea typeface="Calibri"/>
                          <a:cs typeface="Arial"/>
                        </a:rPr>
                        <a:t>true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),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		5000, 50, </a:t>
                      </a:r>
                      <a:r>
                        <a:rPr lang="en-US" sz="1400" dirty="0" err="1">
                          <a:solidFill>
                            <a:srgbClr val="0000C0"/>
                          </a:solidFill>
                          <a:latin typeface="Courier New"/>
                          <a:ea typeface="Calibri"/>
                          <a:cs typeface="Arial"/>
                        </a:rPr>
                        <a:t>listenerFine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);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Arial"/>
                        </a:rPr>
                        <a:t>	}</a:t>
                      </a:r>
                      <a:endParaRPr lang="en-US" sz="1400" dirty="0">
                        <a:latin typeface=".VnTime"/>
                        <a:ea typeface="Calibri"/>
                        <a:cs typeface="Arial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Xác </a:t>
            </a:r>
            <a:r>
              <a:rPr lang="vi-VN" smtClean="0"/>
              <a:t>định vị trí hiện tại hiệu quả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....</a:t>
            </a:r>
          </a:p>
          <a:p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……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1.0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ViMarket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ViAMap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ViAMap</a:t>
            </a:r>
            <a:endParaRPr lang="en-US" dirty="0"/>
          </a:p>
        </p:txBody>
      </p:sp>
      <p:pic>
        <p:nvPicPr>
          <p:cNvPr id="4" name="Picture 3" descr="mainmenu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2200"/>
            <a:ext cx="2956560" cy="4927600"/>
          </a:xfrm>
          <a:prstGeom prst="rect">
            <a:avLst/>
          </a:prstGeom>
        </p:spPr>
      </p:pic>
      <p:pic>
        <p:nvPicPr>
          <p:cNvPr id="7" name="Picture 6" descr="sett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990600"/>
            <a:ext cx="29718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thư</a:t>
            </a:r>
            <a:r>
              <a:rPr lang="en-US" smtClean="0"/>
              <a:t> </a:t>
            </a:r>
            <a:r>
              <a:rPr lang="en-US" err="1" smtClean="0"/>
              <a:t>viện</a:t>
            </a:r>
            <a:r>
              <a:rPr lang="en-US" smtClean="0"/>
              <a:t> mở rộng của Android SDK</a:t>
            </a:r>
          </a:p>
          <a:p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nằm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sz="2800" b="1" i="1" err="1" smtClean="0"/>
              <a:t>com.google.android.maps</a:t>
            </a:r>
            <a:r>
              <a:rPr lang="en-US" sz="3600" b="1" i="1" smtClean="0"/>
              <a:t> </a:t>
            </a:r>
          </a:p>
          <a:p>
            <a:r>
              <a:rPr lang="en-US" err="1" smtClean="0"/>
              <a:t>Lớp</a:t>
            </a:r>
            <a:r>
              <a:rPr lang="en-US" smtClean="0"/>
              <a:t> </a:t>
            </a:r>
            <a:r>
              <a:rPr lang="en-US" err="1" smtClean="0"/>
              <a:t>chính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sz="2800" b="1" i="1" err="1" smtClean="0"/>
              <a:t>com.google.android.maps.MapView</a:t>
            </a:r>
            <a:endParaRPr lang="en-US" sz="2800" b="1" i="1" smtClean="0"/>
          </a:p>
          <a:p>
            <a:pPr lvl="1"/>
            <a:r>
              <a:rPr lang="en-US" err="1" smtClean="0"/>
              <a:t>Hỗ</a:t>
            </a:r>
            <a:r>
              <a:rPr lang="en-US" smtClean="0"/>
              <a:t>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err="1" smtClean="0"/>
              <a:t>hết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thao</a:t>
            </a:r>
            <a:r>
              <a:rPr lang="en-US" smtClean="0"/>
              <a:t> </a:t>
            </a:r>
            <a:r>
              <a:rPr lang="en-US" err="1" smtClean="0"/>
              <a:t>tác</a:t>
            </a:r>
            <a:r>
              <a:rPr lang="en-US" smtClean="0"/>
              <a:t> </a:t>
            </a:r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dùng</a:t>
            </a:r>
            <a:r>
              <a:rPr lang="en-US" smtClean="0"/>
              <a:t> ( Zoom in, Zoom out, click event…)</a:t>
            </a:r>
          </a:p>
          <a:p>
            <a:pPr lvl="1"/>
            <a:r>
              <a:rPr lang="en-US" err="1" smtClean="0"/>
              <a:t>Hỗ</a:t>
            </a:r>
            <a:r>
              <a:rPr lang="en-US" smtClean="0"/>
              <a:t>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Overlay </a:t>
            </a:r>
            <a:r>
              <a:rPr lang="en-US" err="1" smtClean="0"/>
              <a:t>tùy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endParaRPr lang="en-US" smtClean="0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err="1" smtClean="0"/>
              <a:t>Tổng</a:t>
            </a:r>
            <a:r>
              <a:rPr lang="en-US" smtClean="0"/>
              <a:t> </a:t>
            </a:r>
            <a:r>
              <a:rPr lang="en-US" err="1" smtClean="0"/>
              <a:t>quan</a:t>
            </a:r>
            <a:r>
              <a:rPr lang="en-US" smtClean="0"/>
              <a:t> Google Maps API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ViAMap</a:t>
            </a:r>
            <a:endParaRPr lang="en-US" dirty="0"/>
          </a:p>
        </p:txBody>
      </p:sp>
      <p:pic>
        <p:nvPicPr>
          <p:cNvPr id="5" name="Picture 4" descr="places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2895600" cy="4826000"/>
          </a:xfrm>
          <a:prstGeom prst="rect">
            <a:avLst/>
          </a:prstGeom>
        </p:spPr>
      </p:pic>
      <p:pic>
        <p:nvPicPr>
          <p:cNvPr id="7" name="Picture 6" descr="nearbysearch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990600"/>
            <a:ext cx="2895600" cy="482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ViAMap</a:t>
            </a:r>
            <a:endParaRPr lang="en-US" dirty="0"/>
          </a:p>
        </p:txBody>
      </p:sp>
      <p:pic>
        <p:nvPicPr>
          <p:cNvPr id="6" name="Picture 5" descr="ma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3048000" cy="5080000"/>
          </a:xfrm>
          <a:prstGeom prst="rect">
            <a:avLst/>
          </a:prstGeom>
        </p:spPr>
      </p:pic>
      <p:pic>
        <p:nvPicPr>
          <p:cNvPr id="5" name="Picture 4" descr="ma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117600"/>
            <a:ext cx="3032760" cy="505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ViAMap</a:t>
            </a:r>
            <a:endParaRPr lang="en-US" dirty="0"/>
          </a:p>
        </p:txBody>
      </p:sp>
      <p:pic>
        <p:nvPicPr>
          <p:cNvPr id="7" name="Picture 6" descr="routin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66800"/>
            <a:ext cx="3078480" cy="5130800"/>
          </a:xfrm>
          <a:prstGeom prst="rect">
            <a:avLst/>
          </a:prstGeom>
        </p:spPr>
      </p:pic>
      <p:pic>
        <p:nvPicPr>
          <p:cNvPr id="8" name="Picture 7" descr="routing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066800"/>
            <a:ext cx="3048000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514600"/>
            <a:ext cx="76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/>
              <a:t>THE END</a:t>
            </a:r>
          </a:p>
          <a:p>
            <a:pPr algn="ctr"/>
            <a:r>
              <a:rPr lang="en-US" sz="4400" b="1" smtClean="0"/>
              <a:t>THANKS FOR LISTENING</a:t>
            </a:r>
            <a:endParaRPr 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Google APIs Add-on</a:t>
            </a:r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API Key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http://code.google.com/android/add-ons/google-apis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Google Maps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địa</a:t>
            </a:r>
            <a:r>
              <a:rPr lang="en-US" smtClean="0"/>
              <a:t> </a:t>
            </a:r>
            <a:r>
              <a:rPr lang="en-US" err="1" smtClean="0"/>
              <a:t>điểm</a:t>
            </a:r>
            <a:endParaRPr lang="en-US" smtClean="0"/>
          </a:p>
          <a:p>
            <a:r>
              <a:rPr lang="en-US" err="1" smtClean="0"/>
              <a:t>Dẫn</a:t>
            </a:r>
            <a:r>
              <a:rPr lang="en-US" smtClean="0"/>
              <a:t> </a:t>
            </a:r>
            <a:r>
              <a:rPr lang="en-US" err="1" smtClean="0"/>
              <a:t>đường</a:t>
            </a:r>
            <a:endParaRPr lang="en-US" smtClean="0"/>
          </a:p>
          <a:p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khoảng</a:t>
            </a:r>
            <a:r>
              <a:rPr lang="en-US" smtClean="0"/>
              <a:t> </a:t>
            </a:r>
            <a:r>
              <a:rPr lang="en-US" err="1" smtClean="0"/>
              <a:t>cách</a:t>
            </a:r>
            <a:r>
              <a:rPr lang="en-US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 </a:t>
            </a:r>
            <a:r>
              <a:rPr lang="en-US" smtClean="0">
                <a:hlinkClick r:id="rId3"/>
              </a:rPr>
              <a:t>www.maps.google.com</a:t>
            </a:r>
            <a:endParaRPr lang="en-US" smtClean="0"/>
          </a:p>
          <a:p>
            <a:pPr>
              <a:buFont typeface="Wingdings" pitchFamily="2" charset="2"/>
              <a:buChar char="Ø"/>
            </a:pP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Google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: </a:t>
            </a:r>
            <a:r>
              <a:rPr lang="en-US" dirty="0" err="1" smtClean="0"/>
              <a:t>Tìm</a:t>
            </a:r>
            <a:r>
              <a:rPr lang="en-US" dirty="0" smtClean="0"/>
              <a:t> 20 </a:t>
            </a:r>
            <a:r>
              <a:rPr lang="en-US" dirty="0" err="1" smtClean="0"/>
              <a:t>cây</a:t>
            </a:r>
            <a:r>
              <a:rPr lang="en-US" dirty="0" smtClean="0"/>
              <a:t> ATM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ATM </a:t>
            </a:r>
          </a:p>
          <a:p>
            <a:pPr>
              <a:buFont typeface="Wingdings" pitchFamily="2" charset="2"/>
              <a:buChar char="Ø"/>
            </a:pPr>
            <a:r>
              <a:rPr lang="en-US" u="sng" dirty="0" smtClean="0">
                <a:hlinkClick r:id="rId3"/>
              </a:rPr>
              <a:t> http://maps.google.com/maps?q=atm</a:t>
            </a:r>
            <a:endParaRPr lang="en-US" dirty="0" smtClean="0"/>
          </a:p>
          <a:p>
            <a:r>
              <a:rPr lang="en-US" b="1" dirty="0" smtClean="0"/>
              <a:t>q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Querry</a:t>
            </a:r>
            <a:r>
              <a:rPr lang="en-US" dirty="0" smtClean="0"/>
              <a:t> (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 smtClean="0"/>
              <a:t>Truy</a:t>
            </a:r>
            <a:r>
              <a:rPr lang="en-US" smtClean="0"/>
              <a:t> </a:t>
            </a:r>
            <a:r>
              <a:rPr lang="en-US" err="1" smtClean="0"/>
              <a:t>vấn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Google Maps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447800"/>
            <a:ext cx="57451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err="1" smtClean="0"/>
              <a:t>Truy</a:t>
            </a:r>
            <a:r>
              <a:rPr lang="en-US" smtClean="0"/>
              <a:t> </a:t>
            </a:r>
            <a:r>
              <a:rPr lang="en-US" err="1" smtClean="0"/>
              <a:t>vấn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Google Maps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Bước</a:t>
            </a:r>
            <a:r>
              <a:rPr lang="en-US" smtClean="0"/>
              <a:t> 2: </a:t>
            </a:r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hạn</a:t>
            </a:r>
            <a:r>
              <a:rPr lang="en-US" smtClean="0"/>
              <a:t> </a:t>
            </a:r>
            <a:r>
              <a:rPr lang="en-US" err="1" smtClean="0"/>
              <a:t>lại</a:t>
            </a:r>
            <a:r>
              <a:rPr lang="en-US" smtClean="0"/>
              <a:t> </a:t>
            </a:r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err="1" smtClean="0"/>
              <a:t>cách</a:t>
            </a:r>
            <a:r>
              <a:rPr lang="en-US" smtClean="0"/>
              <a:t> </a:t>
            </a:r>
            <a:r>
              <a:rPr lang="en-US" err="1" smtClean="0"/>
              <a:t>truyền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tọa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vị</a:t>
            </a:r>
            <a:r>
              <a:rPr lang="en-US" smtClean="0"/>
              <a:t> </a:t>
            </a:r>
            <a:r>
              <a:rPr lang="en-US" err="1" smtClean="0"/>
              <a:t>trí</a:t>
            </a:r>
            <a:r>
              <a:rPr lang="en-US" smtClean="0"/>
              <a:t> </a:t>
            </a:r>
            <a:r>
              <a:rPr lang="en-US" err="1" smtClean="0"/>
              <a:t>hiện</a:t>
            </a:r>
            <a:r>
              <a:rPr lang="en-US" smtClean="0"/>
              <a:t> </a:t>
            </a:r>
            <a:r>
              <a:rPr lang="en-US" err="1" smtClean="0"/>
              <a:t>tại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bạn</a:t>
            </a:r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: </a:t>
            </a:r>
            <a:r>
              <a:rPr lang="en-US" err="1" smtClean="0"/>
              <a:t>Vị</a:t>
            </a:r>
            <a:r>
              <a:rPr lang="en-US" smtClean="0"/>
              <a:t> </a:t>
            </a:r>
            <a:r>
              <a:rPr lang="en-US" err="1" smtClean="0"/>
              <a:t>trí</a:t>
            </a:r>
            <a:r>
              <a:rPr lang="en-US" smtClean="0"/>
              <a:t> </a:t>
            </a:r>
            <a:r>
              <a:rPr lang="en-US" err="1" smtClean="0"/>
              <a:t>hiện</a:t>
            </a:r>
            <a:r>
              <a:rPr lang="en-US" smtClean="0"/>
              <a:t> </a:t>
            </a:r>
            <a:r>
              <a:rPr lang="en-US" err="1" smtClean="0"/>
              <a:t>tại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Nhà</a:t>
            </a:r>
            <a:r>
              <a:rPr lang="en-US" smtClean="0"/>
              <a:t> </a:t>
            </a:r>
            <a:r>
              <a:rPr lang="en-US" err="1" smtClean="0"/>
              <a:t>thờ</a:t>
            </a:r>
            <a:r>
              <a:rPr lang="en-US" smtClean="0"/>
              <a:t> </a:t>
            </a:r>
            <a:r>
              <a:rPr lang="en-US" err="1" smtClean="0"/>
              <a:t>lớn</a:t>
            </a:r>
            <a:r>
              <a:rPr lang="en-US" smtClean="0"/>
              <a:t> </a:t>
            </a:r>
            <a:r>
              <a:rPr lang="en-US" err="1" smtClean="0"/>
              <a:t>Hà</a:t>
            </a:r>
            <a:r>
              <a:rPr lang="en-US" smtClean="0"/>
              <a:t> </a:t>
            </a:r>
            <a:r>
              <a:rPr lang="en-US" err="1" smtClean="0"/>
              <a:t>Nội</a:t>
            </a:r>
            <a:r>
              <a:rPr lang="en-US" smtClean="0"/>
              <a:t> </a:t>
            </a:r>
          </a:p>
          <a:p>
            <a:pPr>
              <a:buNone/>
            </a:pPr>
            <a:r>
              <a:rPr lang="en-US" smtClean="0"/>
              <a:t> 			(21.029505,105.850566)</a:t>
            </a:r>
          </a:p>
          <a:p>
            <a:pPr>
              <a:buFont typeface="Wingdings" pitchFamily="2" charset="2"/>
              <a:buChar char="Ø"/>
            </a:pPr>
            <a:r>
              <a:rPr lang="en-US" u="sng" smtClean="0">
                <a:hlinkClick r:id="rId3"/>
              </a:rPr>
              <a:t>http://maps.google.com/maps?q=atm&amp;sll=21.029505,105.850566</a:t>
            </a: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r>
              <a:rPr lang="en-US" smtClean="0"/>
              <a:t> </a:t>
            </a:r>
            <a:r>
              <a:rPr lang="en-US" err="1" smtClean="0"/>
              <a:t>chính</a:t>
            </a:r>
            <a:r>
              <a:rPr lang="en-US" smtClean="0"/>
              <a:t> </a:t>
            </a:r>
            <a:r>
              <a:rPr lang="en-US" err="1" smtClean="0"/>
              <a:t>xác</a:t>
            </a:r>
            <a:r>
              <a:rPr lang="en-US" smtClean="0"/>
              <a:t> </a:t>
            </a:r>
            <a:r>
              <a:rPr lang="en-US" err="1" smtClean="0"/>
              <a:t>hơn</a:t>
            </a:r>
            <a:r>
              <a:rPr lang="en-US" smtClean="0"/>
              <a:t> </a:t>
            </a:r>
            <a:r>
              <a:rPr lang="en-US" err="1" smtClean="0"/>
              <a:t>rất</a:t>
            </a:r>
            <a:r>
              <a:rPr lang="en-US" smtClean="0"/>
              <a:t> </a:t>
            </a:r>
            <a:r>
              <a:rPr lang="en-US" err="1" smtClean="0"/>
              <a:t>nhiều</a:t>
            </a:r>
            <a:r>
              <a:rPr lang="en-US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b="1" err="1" smtClean="0"/>
              <a:t>sll</a:t>
            </a:r>
            <a:r>
              <a:rPr lang="en-US" b="1" smtClean="0"/>
              <a:t> ( Search latitude, longitude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Truy</a:t>
            </a:r>
            <a:r>
              <a:rPr lang="en-US" smtClean="0"/>
              <a:t> </a:t>
            </a:r>
            <a:r>
              <a:rPr lang="en-US" err="1" smtClean="0"/>
              <a:t>vấn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Google Maps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err="1" smtClean="0"/>
              <a:t>Truy</a:t>
            </a:r>
            <a:r>
              <a:rPr lang="en-US" smtClean="0"/>
              <a:t> </a:t>
            </a:r>
            <a:r>
              <a:rPr lang="en-US" err="1" smtClean="0"/>
              <a:t>vấn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Google Maps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066800"/>
            <a:ext cx="57531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1174</TotalTime>
  <Words>566</Words>
  <Application>Microsoft Office PowerPoint</Application>
  <PresentationFormat>On-screen Show (4:3)</PresentationFormat>
  <Paragraphs>187</Paragraphs>
  <Slides>33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Google Maps trên Android</vt:lpstr>
      <vt:lpstr>Nội dung</vt:lpstr>
      <vt:lpstr>Tổng quan Google Maps API</vt:lpstr>
      <vt:lpstr>Tích hợp Google Maps API</vt:lpstr>
      <vt:lpstr>Truy vấn với Google Maps</vt:lpstr>
      <vt:lpstr>Truy vấn với Google Maps</vt:lpstr>
      <vt:lpstr>Truy vấn với Google Maps</vt:lpstr>
      <vt:lpstr>Truy vấn với Google Maps</vt:lpstr>
      <vt:lpstr>Truy vấn với Google Maps</vt:lpstr>
      <vt:lpstr>Truy vấn với Google Maps</vt:lpstr>
      <vt:lpstr>Truy vấn với Google Maps</vt:lpstr>
      <vt:lpstr>Truy vấn với Google Maps</vt:lpstr>
      <vt:lpstr> </vt:lpstr>
      <vt:lpstr> </vt:lpstr>
      <vt:lpstr>Một số kinh nghiệm</vt:lpstr>
      <vt:lpstr>Transparent View trên MapView</vt:lpstr>
      <vt:lpstr>Transparent View trên MapView</vt:lpstr>
      <vt:lpstr>Transparent View trên MapView</vt:lpstr>
      <vt:lpstr>Transparent Panel</vt:lpstr>
      <vt:lpstr>Overlay với Layout tự định nghĩa</vt:lpstr>
      <vt:lpstr>Overlay với Layout tự định nghĩa</vt:lpstr>
      <vt:lpstr>Overlay với Layout tự định nghĩa</vt:lpstr>
      <vt:lpstr>Overlay với Layout tự định nghĩa</vt:lpstr>
      <vt:lpstr>Một số kinh nghiệm</vt:lpstr>
      <vt:lpstr>Xác định vị trí hiện tại hiệu quả</vt:lpstr>
      <vt:lpstr>Xác định vị trí hiện tại hiệu quả</vt:lpstr>
      <vt:lpstr>Xác định vị trí hiện tại hiệu quả</vt:lpstr>
      <vt:lpstr>ViAMap</vt:lpstr>
      <vt:lpstr>ViAMap</vt:lpstr>
      <vt:lpstr>ViAMap</vt:lpstr>
      <vt:lpstr>ViAMap</vt:lpstr>
      <vt:lpstr>ViAMap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 API</dc:title>
  <dc:creator>Greenriver</dc:creator>
  <cp:lastModifiedBy>Greenriver</cp:lastModifiedBy>
  <cp:revision>152</cp:revision>
  <dcterms:created xsi:type="dcterms:W3CDTF">2011-03-13T17:36:08Z</dcterms:created>
  <dcterms:modified xsi:type="dcterms:W3CDTF">2011-03-26T11:54:21Z</dcterms:modified>
</cp:coreProperties>
</file>