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handoutMasterIdLst>
    <p:handoutMasterId r:id="rId15"/>
  </p:handoutMasterIdLst>
  <p:sldIdLst>
    <p:sldId id="256" r:id="rId3"/>
    <p:sldId id="266" r:id="rId4"/>
    <p:sldId id="257" r:id="rId5"/>
    <p:sldId id="258" r:id="rId6"/>
    <p:sldId id="261" r:id="rId7"/>
    <p:sldId id="260" r:id="rId8"/>
    <p:sldId id="259"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p:cViewPr varScale="1">
        <p:scale>
          <a:sx n="73" d="100"/>
          <a:sy n="73" d="100"/>
        </p:scale>
        <p:origin x="-103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MapPro - Giao diện người dùng v1.0</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F560A-4D91-4406-9A94-8F67B1AC9413}" type="datetimeFigureOut">
              <a:rPr lang="en-US" smtClean="0"/>
              <a:t>10/9/2011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206CDE-416D-4343-BF7F-A46167605D4A}" type="slidenum">
              <a:rPr lang="en-US" smtClean="0"/>
              <a:t>‹#›</a:t>
            </a:fld>
            <a:endParaRPr lang="en-US"/>
          </a:p>
        </p:txBody>
      </p:sp>
    </p:spTree>
    <p:extLst>
      <p:ext uri="{BB962C8B-B14F-4D97-AF65-F5344CB8AC3E}">
        <p14:creationId xmlns:p14="http://schemas.microsoft.com/office/powerpoint/2010/main" val="9799034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MapPro - Giao diện người dùng v1.0</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38451-3664-4A89-928E-EC26E39D86A9}" type="datetimeFigureOut">
              <a:rPr lang="en-US" smtClean="0"/>
              <a:t>10/9/2011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9ACD4-30D7-4495-AC31-31F587F3D2E1}" type="slidenum">
              <a:rPr lang="en-US" smtClean="0"/>
              <a:t>‹#›</a:t>
            </a:fld>
            <a:endParaRPr lang="en-US"/>
          </a:p>
        </p:txBody>
      </p:sp>
    </p:spTree>
    <p:extLst>
      <p:ext uri="{BB962C8B-B14F-4D97-AF65-F5344CB8AC3E}">
        <p14:creationId xmlns:p14="http://schemas.microsoft.com/office/powerpoint/2010/main" val="58107435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214412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89044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389532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161F91-829E-4B97-9A83-37CFC818E404}"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A8FEE6B-8D4D-4107-9C62-044A2B880741}"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79B4C7F-7EB6-4838-B21B-AB62F3ED8D60}"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1703569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47825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89052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13E33B-C4F1-44B7-B20A-3AA7FA457DA3}" type="datetimeFigureOut">
              <a:rPr lang="en-US" smtClean="0"/>
              <a:t>10/9/2011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407511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3E33B-C4F1-44B7-B20A-3AA7FA457DA3}" type="datetimeFigureOut">
              <a:rPr lang="en-US" smtClean="0"/>
              <a:t>10/9/2011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1238810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13E33B-C4F1-44B7-B20A-3AA7FA457DA3}" type="datetimeFigureOut">
              <a:rPr lang="en-US" smtClean="0"/>
              <a:t>10/9/2011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964810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3E33B-C4F1-44B7-B20A-3AA7FA457DA3}" type="datetimeFigureOut">
              <a:rPr lang="en-US" smtClean="0"/>
              <a:t>10/9/2011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564752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E33B-C4F1-44B7-B20A-3AA7FA457DA3}" type="datetimeFigureOut">
              <a:rPr lang="en-US" smtClean="0"/>
              <a:t>10/9/2011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161366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8CEAC1-C084-43CE-B111-80261FD83F32}"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E33B-C4F1-44B7-B20A-3AA7FA457DA3}" type="datetimeFigureOut">
              <a:rPr lang="en-US" smtClean="0"/>
              <a:t>10/9/2011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2153636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4160550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266227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A983225-91F0-4D5C-A61C-D852ED7BC220}"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075BF20-5B9A-4BA3-8C18-D8D77AC93B29}" type="datetime1">
              <a:rPr lang="en-US" smtClean="0"/>
              <a:t>10/9/2011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93E3484-58C4-47AD-B403-F2073F9171CD}" type="datetime1">
              <a:rPr lang="en-US" smtClean="0"/>
              <a:t>10/9/2011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15FC715-89FD-4D20-B473-E80788F67899}" type="datetime1">
              <a:rPr lang="en-US" smtClean="0"/>
              <a:t>10/9/2011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1A91C36-3AE4-447D-9D42-61BC4BD3C220}" type="datetime1">
              <a:rPr lang="en-US" smtClean="0"/>
              <a:t>10/9/2011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006AB86-54B5-4CF0-BFDD-BB14CA451BD8}" type="datetime1">
              <a:rPr lang="en-US" smtClean="0"/>
              <a:t>10/9/2011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4A09CA-DD13-41B6-9B08-3655863F1AE4}" type="datetime1">
              <a:rPr lang="en-US" smtClean="0"/>
              <a:t>10/9/2011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0" y="49159"/>
            <a:ext cx="3137397" cy="307777"/>
          </a:xfrm>
          <a:prstGeom prst="rect">
            <a:avLst/>
          </a:prstGeom>
          <a:noFill/>
        </p:spPr>
        <p:txBody>
          <a:bodyPr wrap="none" rtlCol="0">
            <a:spAutoFit/>
          </a:bodyPr>
          <a:lstStyle/>
          <a:p>
            <a:r>
              <a:rPr lang="vi-VN" sz="1400" noProof="1" smtClean="0">
                <a:solidFill>
                  <a:schemeClr val="tx2">
                    <a:lumMod val="40000"/>
                    <a:lumOff val="60000"/>
                  </a:schemeClr>
                </a:solidFill>
                <a:latin typeface="+mn-lt"/>
              </a:rPr>
              <a:t>MapPro</a:t>
            </a:r>
            <a:r>
              <a:rPr lang="vi-VN" sz="1400" baseline="0" noProof="1" smtClean="0">
                <a:solidFill>
                  <a:schemeClr val="tx2">
                    <a:lumMod val="40000"/>
                    <a:lumOff val="60000"/>
                  </a:schemeClr>
                </a:solidFill>
                <a:latin typeface="+mn-lt"/>
              </a:rPr>
              <a:t> – Giao diện người dùng v1.0</a:t>
            </a:r>
            <a:endParaRPr lang="vi-VN" sz="1400" noProof="1">
              <a:solidFill>
                <a:schemeClr val="tx2">
                  <a:lumMod val="40000"/>
                  <a:lumOff val="60000"/>
                </a:schemeClr>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3E33B-C4F1-44B7-B20A-3AA7FA457DA3}" type="datetimeFigureOut">
              <a:rPr lang="en-US" smtClean="0"/>
              <a:t>10/9/2011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BC21-8331-448D-9648-29EC2B0D8E13}" type="slidenum">
              <a:rPr lang="en-US" smtClean="0"/>
              <a:t>‹#›</a:t>
            </a:fld>
            <a:endParaRPr lang="en-US"/>
          </a:p>
        </p:txBody>
      </p:sp>
    </p:spTree>
    <p:extLst>
      <p:ext uri="{BB962C8B-B14F-4D97-AF65-F5344CB8AC3E}">
        <p14:creationId xmlns:p14="http://schemas.microsoft.com/office/powerpoint/2010/main" val="873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0200" y="2743200"/>
            <a:ext cx="5786257" cy="1569660"/>
          </a:xfrm>
          <a:prstGeom prst="rect">
            <a:avLst/>
          </a:prstGeom>
          <a:noFill/>
        </p:spPr>
        <p:txBody>
          <a:bodyPr wrap="square" rtlCol="0">
            <a:spAutoFit/>
          </a:bodyPr>
          <a:lstStyle/>
          <a:p>
            <a:pPr algn="ctr"/>
            <a:r>
              <a:rPr lang="en-US" sz="4800" b="1" dirty="0" smtClean="0"/>
              <a:t>THIẾT KẾ GIAO DIỆN NGƯỜI DÙNG v</a:t>
            </a:r>
            <a:r>
              <a:rPr lang="en-US" sz="4800" b="1" dirty="0" smtClean="0"/>
              <a:t>1.0</a:t>
            </a:r>
            <a:endParaRPr lang="en-US" sz="4800" b="1" dirty="0"/>
          </a:p>
        </p:txBody>
      </p:sp>
    </p:spTree>
    <p:extLst>
      <p:ext uri="{BB962C8B-B14F-4D97-AF65-F5344CB8AC3E}">
        <p14:creationId xmlns:p14="http://schemas.microsoft.com/office/powerpoint/2010/main" val="338766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705475" y="1106533"/>
            <a:ext cx="3362325" cy="5599067"/>
            <a:chOff x="5943600" y="1331867"/>
            <a:chExt cx="3743325" cy="5715000"/>
          </a:xfrm>
        </p:grpSpPr>
        <p:grpSp>
          <p:nvGrpSpPr>
            <p:cNvPr id="9" name="Group 8"/>
            <p:cNvGrpSpPr/>
            <p:nvPr/>
          </p:nvGrpSpPr>
          <p:grpSpPr>
            <a:xfrm>
              <a:off x="5943600" y="1331867"/>
              <a:ext cx="3743325" cy="5715000"/>
              <a:chOff x="2505075" y="1219200"/>
              <a:chExt cx="3743325" cy="5486400"/>
            </a:xfrm>
          </p:grpSpPr>
          <p:pic>
            <p:nvPicPr>
              <p:cNvPr id="17"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387" y="2060529"/>
              <a:ext cx="3492137" cy="479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 MH03.2</a:t>
            </a:r>
          </a:p>
        </p:txBody>
      </p:sp>
    </p:spTree>
    <p:extLst>
      <p:ext uri="{BB962C8B-B14F-4D97-AF65-F5344CB8AC3E}">
        <p14:creationId xmlns:p14="http://schemas.microsoft.com/office/powerpoint/2010/main" val="3298166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9838"/>
            <a:ext cx="180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 MH04</a:t>
            </a:r>
          </a:p>
        </p:txBody>
      </p:sp>
      <p:grpSp>
        <p:nvGrpSpPr>
          <p:cNvPr id="12" name="Group 11"/>
          <p:cNvGrpSpPr/>
          <p:nvPr/>
        </p:nvGrpSpPr>
        <p:grpSpPr>
          <a:xfrm>
            <a:off x="5167312" y="1025434"/>
            <a:ext cx="3743325" cy="5715000"/>
            <a:chOff x="2505075" y="1219200"/>
            <a:chExt cx="3743325" cy="5486400"/>
          </a:xfrm>
        </p:grpSpPr>
        <p:pic>
          <p:nvPicPr>
            <p:cNvPr id="14" name="Picture 3" descr="C:\Users\TUAN-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163" y="1689734"/>
            <a:ext cx="3492137" cy="493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106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000" noProof="1" smtClean="0"/>
              <a:t>Ghi chú</a:t>
            </a:r>
            <a:endParaRPr lang="vi-VN" sz="3000" noProof="1"/>
          </a:p>
        </p:txBody>
      </p:sp>
      <p:sp>
        <p:nvSpPr>
          <p:cNvPr id="3" name="Content Placeholder 2"/>
          <p:cNvSpPr>
            <a:spLocks noGrp="1"/>
          </p:cNvSpPr>
          <p:nvPr>
            <p:ph idx="1"/>
          </p:nvPr>
        </p:nvSpPr>
        <p:spPr/>
        <p:txBody>
          <a:bodyPr>
            <a:normAutofit/>
          </a:bodyPr>
          <a:lstStyle/>
          <a:p>
            <a:r>
              <a:rPr lang="vi-VN" sz="2200" noProof="1" smtClean="0">
                <a:latin typeface="+mj-lt"/>
              </a:rPr>
              <a:t>Các số </a:t>
            </a:r>
            <a:r>
              <a:rPr lang="vi-VN" sz="2200" noProof="1" smtClean="0">
                <a:solidFill>
                  <a:srgbClr val="FF0000"/>
                </a:solidFill>
                <a:latin typeface="+mj-lt"/>
              </a:rPr>
              <a:t>(1)</a:t>
            </a:r>
            <a:r>
              <a:rPr lang="vi-VN" sz="2200" noProof="1" smtClean="0">
                <a:latin typeface="+mj-lt"/>
              </a:rPr>
              <a:t>, </a:t>
            </a:r>
            <a:r>
              <a:rPr lang="vi-VN" sz="2200" noProof="1" smtClean="0">
                <a:solidFill>
                  <a:srgbClr val="FF0000"/>
                </a:solidFill>
                <a:latin typeface="+mj-lt"/>
              </a:rPr>
              <a:t>(2)</a:t>
            </a:r>
            <a:r>
              <a:rPr lang="vi-VN" sz="2200" noProof="1" smtClean="0">
                <a:latin typeface="+mj-lt"/>
              </a:rPr>
              <a:t>, </a:t>
            </a:r>
            <a:r>
              <a:rPr lang="vi-VN" sz="2200" noProof="1" smtClean="0">
                <a:solidFill>
                  <a:srgbClr val="FF0000"/>
                </a:solidFill>
                <a:latin typeface="+mj-lt"/>
              </a:rPr>
              <a:t>(3)</a:t>
            </a:r>
            <a:r>
              <a:rPr lang="vi-VN" sz="2200" noProof="1" smtClean="0">
                <a:latin typeface="+mj-lt"/>
              </a:rPr>
              <a:t>,……màu đỏ là để đánh số thứ tự của thành phần trên màn hình, chỉ trên bản thiết kế, không xuất hiện trên màn hình thực của chương trình.</a:t>
            </a:r>
            <a:endParaRPr lang="vi-VN" sz="2200" noProof="1">
              <a:latin typeface="+mj-lt"/>
            </a:endParaRPr>
          </a:p>
        </p:txBody>
      </p:sp>
    </p:spTree>
    <p:extLst>
      <p:ext uri="{BB962C8B-B14F-4D97-AF65-F5344CB8AC3E}">
        <p14:creationId xmlns:p14="http://schemas.microsoft.com/office/powerpoint/2010/main" val="2434152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 y="990600"/>
            <a:ext cx="3429000" cy="5715000"/>
            <a:chOff x="4648200" y="990600"/>
            <a:chExt cx="3743325" cy="5715000"/>
          </a:xfrm>
        </p:grpSpPr>
        <p:grpSp>
          <p:nvGrpSpPr>
            <p:cNvPr id="11" name="Group 10"/>
            <p:cNvGrpSpPr/>
            <p:nvPr/>
          </p:nvGrpSpPr>
          <p:grpSpPr>
            <a:xfrm>
              <a:off x="4648200" y="990600"/>
              <a:ext cx="3743325" cy="5715000"/>
              <a:chOff x="2505075" y="1219200"/>
              <a:chExt cx="3743325" cy="5486400"/>
            </a:xfrm>
          </p:grpSpPr>
          <p:pic>
            <p:nvPicPr>
              <p:cNvPr id="1027"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35675" y="1636689"/>
                <a:ext cx="3419119"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sp>
            <p:nvSpPr>
              <p:cNvPr id="8" name="Rounded Rectangle 7"/>
              <p:cNvSpPr/>
              <p:nvPr/>
            </p:nvSpPr>
            <p:spPr>
              <a:xfrm>
                <a:off x="4469386" y="2514601"/>
                <a:ext cx="1560893"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t>Bản đồ</a:t>
                </a:r>
                <a:endParaRPr lang="vi-VN" sz="1400" b="1" noProof="1"/>
              </a:p>
            </p:txBody>
          </p:sp>
          <p:sp>
            <p:nvSpPr>
              <p:cNvPr id="9" name="Rounded Rectangle 8"/>
              <p:cNvSpPr/>
              <p:nvPr/>
            </p:nvSpPr>
            <p:spPr>
              <a:xfrm>
                <a:off x="2579846" y="4114800"/>
                <a:ext cx="1502554"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t>Dẫn đường</a:t>
                </a:r>
                <a:endParaRPr lang="vi-VN" sz="1400" b="1" noProof="1"/>
              </a:p>
            </p:txBody>
          </p:sp>
          <p:sp>
            <p:nvSpPr>
              <p:cNvPr id="10" name="Rounded Rectangle 9"/>
              <p:cNvSpPr/>
              <p:nvPr/>
            </p:nvSpPr>
            <p:spPr>
              <a:xfrm>
                <a:off x="4469386" y="4114800"/>
                <a:ext cx="1560893"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latin typeface="Arial" pitchFamily="34" charset="0"/>
                    <a:cs typeface="Arial" pitchFamily="34" charset="0"/>
                  </a:rPr>
                  <a:t>Giới thiệu</a:t>
                </a:r>
                <a:endParaRPr lang="vi-VN" sz="1400" b="1" noProof="1">
                  <a:latin typeface="Arial" pitchFamily="34" charset="0"/>
                  <a:cs typeface="Arial" pitchFamily="34" charset="0"/>
                </a:endParaRPr>
              </a:p>
            </p:txBody>
          </p:sp>
          <p:sp>
            <p:nvSpPr>
              <p:cNvPr id="7" name="TextBox 6"/>
              <p:cNvSpPr txBox="1"/>
              <p:nvPr/>
            </p:nvSpPr>
            <p:spPr>
              <a:xfrm>
                <a:off x="2952671" y="5827776"/>
                <a:ext cx="2891959" cy="472745"/>
              </a:xfrm>
              <a:prstGeom prst="rect">
                <a:avLst/>
              </a:prstGeom>
              <a:noFill/>
            </p:spPr>
            <p:txBody>
              <a:bodyPr wrap="none" rtlCol="0">
                <a:spAutoFit/>
              </a:bodyPr>
              <a:lstStyle/>
              <a:p>
                <a:pPr algn="ctr"/>
                <a:r>
                  <a:rPr lang="vi-VN" sz="1300" b="1" noProof="1" smtClean="0">
                    <a:solidFill>
                      <a:schemeClr val="bg1"/>
                    </a:solidFill>
                    <a:latin typeface="+mj-lt"/>
                  </a:rPr>
                  <a:t>Vị trí hiện tại</a:t>
                </a:r>
              </a:p>
              <a:p>
                <a:pPr algn="ctr"/>
                <a:r>
                  <a:rPr lang="vi-VN" sz="1300" b="1" noProof="1" smtClean="0">
                    <a:solidFill>
                      <a:schemeClr val="bg1"/>
                    </a:solidFill>
                    <a:latin typeface="+mj-lt"/>
                  </a:rPr>
                  <a:t>Đường Nguyễn Trãi – Q1-TpHCM</a:t>
                </a:r>
                <a:endParaRPr lang="vi-VN" sz="1300" b="1" noProof="1">
                  <a:solidFill>
                    <a:schemeClr val="bg1"/>
                  </a:solidFill>
                  <a:latin typeface="+mj-lt"/>
                </a:endParaRPr>
              </a:p>
            </p:txBody>
          </p:sp>
        </p:grpSp>
        <p:sp>
          <p:nvSpPr>
            <p:cNvPr id="28" name="TextBox 27"/>
            <p:cNvSpPr txBox="1"/>
            <p:nvPr/>
          </p:nvSpPr>
          <p:spPr>
            <a:xfrm>
              <a:off x="6608451" y="4730948"/>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grpSp>
          <p:nvGrpSpPr>
            <p:cNvPr id="2" name="Group 1"/>
            <p:cNvGrpSpPr/>
            <p:nvPr/>
          </p:nvGrpSpPr>
          <p:grpSpPr>
            <a:xfrm>
              <a:off x="4741002" y="2339976"/>
              <a:ext cx="1502554" cy="1031875"/>
              <a:chOff x="4741002" y="2339976"/>
              <a:chExt cx="1502554" cy="1031875"/>
            </a:xfrm>
          </p:grpSpPr>
          <p:sp>
            <p:nvSpPr>
              <p:cNvPr id="18" name="Rounded Rectangle 17"/>
              <p:cNvSpPr/>
              <p:nvPr/>
            </p:nvSpPr>
            <p:spPr>
              <a:xfrm>
                <a:off x="4741002" y="2339976"/>
                <a:ext cx="1502554" cy="10318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t>Địa điểm</a:t>
                </a:r>
                <a:endParaRPr lang="vi-VN" sz="1400" b="1" noProof="1"/>
              </a:p>
            </p:txBody>
          </p:sp>
          <p:sp>
            <p:nvSpPr>
              <p:cNvPr id="23" name="TextBox 22"/>
              <p:cNvSpPr txBox="1"/>
              <p:nvPr/>
            </p:nvSpPr>
            <p:spPr>
              <a:xfrm>
                <a:off x="4817373" y="3028014"/>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pSp>
        <p:sp>
          <p:nvSpPr>
            <p:cNvPr id="26" name="TextBox 25"/>
            <p:cNvSpPr txBox="1"/>
            <p:nvPr/>
          </p:nvSpPr>
          <p:spPr>
            <a:xfrm>
              <a:off x="6612510" y="3010597"/>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7" name="TextBox 26"/>
            <p:cNvSpPr txBox="1"/>
            <p:nvPr/>
          </p:nvSpPr>
          <p:spPr>
            <a:xfrm>
              <a:off x="4800600" y="4721423"/>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grpSp>
      <p:sp>
        <p:nvSpPr>
          <p:cNvPr id="15" name="TextBox 14"/>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a:t>
            </a:r>
            <a:r>
              <a:rPr lang="en-US" sz="2400" b="1" noProof="1" smtClean="0"/>
              <a:t>MENU CHÍNH</a:t>
            </a:r>
            <a:endParaRPr lang="en-US" sz="2400" b="1" noProof="1" smtClean="0"/>
          </a:p>
          <a:p>
            <a:pPr algn="ctr"/>
            <a:r>
              <a:rPr lang="en-US" sz="2400" b="1" noProof="1" smtClean="0"/>
              <a:t>(Mã</a:t>
            </a:r>
            <a:r>
              <a:rPr lang="en-US" sz="2400" b="1" noProof="1" smtClean="0"/>
              <a:t>: </a:t>
            </a:r>
            <a:r>
              <a:rPr lang="en-US" sz="2400" b="1" noProof="1" smtClean="0"/>
              <a:t>MH01)</a:t>
            </a:r>
            <a:endParaRPr lang="en-US" sz="2400" b="1" noProof="1" smtClean="0"/>
          </a:p>
        </p:txBody>
      </p:sp>
      <p:graphicFrame>
        <p:nvGraphicFramePr>
          <p:cNvPr id="5" name="Table 4"/>
          <p:cNvGraphicFramePr>
            <a:graphicFrameLocks noGrp="1"/>
          </p:cNvGraphicFramePr>
          <p:nvPr>
            <p:extLst>
              <p:ext uri="{D42A27DB-BD31-4B8C-83A1-F6EECF244321}">
                <p14:modId xmlns:p14="http://schemas.microsoft.com/office/powerpoint/2010/main" val="3744739867"/>
              </p:ext>
            </p:extLst>
          </p:nvPr>
        </p:nvGraphicFramePr>
        <p:xfrm>
          <a:off x="3657600" y="3200400"/>
          <a:ext cx="5181600" cy="2123440"/>
        </p:xfrm>
        <a:graphic>
          <a:graphicData uri="http://schemas.openxmlformats.org/drawingml/2006/table">
            <a:tbl>
              <a:tblPr firstRow="1" bandRow="1">
                <a:tableStyleId>{5C22544A-7EE6-4342-B048-85BDC9FD1C3A}</a:tableStyleId>
              </a:tblPr>
              <a:tblGrid>
                <a:gridCol w="1223433"/>
                <a:gridCol w="3958167"/>
              </a:tblGrid>
              <a:tr h="486001">
                <a:tc>
                  <a:txBody>
                    <a:bodyPr/>
                    <a:lstStyle/>
                    <a:p>
                      <a:pPr algn="ctr"/>
                      <a:r>
                        <a:rPr lang="vi-VN" sz="1800" noProof="1" smtClean="0">
                          <a:latin typeface="+mj-lt"/>
                        </a:rPr>
                        <a:t>STT</a:t>
                      </a:r>
                    </a:p>
                    <a:p>
                      <a:pPr algn="ctr"/>
                      <a:r>
                        <a:rPr lang="vi-VN" sz="1800" noProof="1" smtClean="0">
                          <a:latin typeface="+mj-lt"/>
                        </a:rPr>
                        <a:t> Sự</a:t>
                      </a:r>
                      <a:r>
                        <a:rPr lang="vi-VN" sz="1800" baseline="0" noProof="1" smtClean="0">
                          <a:latin typeface="+mj-lt"/>
                        </a:rPr>
                        <a:t> kiện</a:t>
                      </a:r>
                      <a:endParaRPr lang="vi-VN" sz="1800" noProof="1">
                        <a:latin typeface="+mj-lt"/>
                      </a:endParaRPr>
                    </a:p>
                  </a:txBody>
                  <a:tcPr/>
                </a:tc>
                <a:tc>
                  <a:txBody>
                    <a:bodyPr/>
                    <a:lstStyle/>
                    <a:p>
                      <a:pPr algn="ctr"/>
                      <a:r>
                        <a:rPr lang="vi-VN" sz="1800" noProof="1" smtClean="0">
                          <a:latin typeface="+mj-lt"/>
                        </a:rPr>
                        <a:t>Sự</a:t>
                      </a:r>
                      <a:r>
                        <a:rPr lang="vi-VN" sz="1800" baseline="0" noProof="1" smtClean="0">
                          <a:latin typeface="+mj-lt"/>
                        </a:rPr>
                        <a:t> kiện</a:t>
                      </a:r>
                      <a:endParaRPr lang="vi-VN" sz="1800" noProof="1">
                        <a:latin typeface="+mj-lt"/>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r>
                        <a:rPr lang="vi-VN" sz="1800" noProof="1" smtClean="0">
                          <a:latin typeface="+mj-lt"/>
                        </a:rPr>
                        <a:t>Mở</a:t>
                      </a:r>
                      <a:r>
                        <a:rPr lang="vi-VN" sz="1800" baseline="0" noProof="1" smtClean="0">
                          <a:latin typeface="+mj-lt"/>
                        </a:rPr>
                        <a:t> màn hình MH02</a:t>
                      </a:r>
                      <a:endParaRPr lang="vi-VN" sz="1800" noProof="1">
                        <a:latin typeface="+mj-lt"/>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MH04</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MH05</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a:t>
                      </a:r>
                      <a:endParaRPr lang="vi-VN" sz="1800" noProof="1">
                        <a:latin typeface="Times New Roman" pitchFamily="18" charset="0"/>
                        <a:cs typeface="Times New Roman" pitchFamily="18" charset="0"/>
                      </a:endParaRPr>
                    </a:p>
                  </a:txBody>
                  <a:tcPr/>
                </a:tc>
              </a:tr>
            </a:tbl>
          </a:graphicData>
        </a:graphic>
      </p:graphicFrame>
      <p:cxnSp>
        <p:nvCxnSpPr>
          <p:cNvPr id="16" name="Straight Arrow Connector 15"/>
          <p:cNvCxnSpPr/>
          <p:nvPr/>
        </p:nvCxnSpPr>
        <p:spPr>
          <a:xfrm flipH="1">
            <a:off x="3150460" y="6022032"/>
            <a:ext cx="1802540" cy="95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4953000" y="5791200"/>
            <a:ext cx="3836307" cy="584775"/>
          </a:xfrm>
          <a:prstGeom prst="rect">
            <a:avLst/>
          </a:prstGeom>
          <a:noFill/>
        </p:spPr>
        <p:txBody>
          <a:bodyPr wrap="none" rtlCol="0">
            <a:spAutoFit/>
          </a:bodyPr>
          <a:lstStyle/>
          <a:p>
            <a:r>
              <a:rPr lang="vi-VN" sz="1600" b="1" noProof="1" smtClean="0">
                <a:latin typeface="Times New Roman" pitchFamily="18" charset="0"/>
                <a:cs typeface="Times New Roman" pitchFamily="18" charset="0"/>
              </a:rPr>
              <a:t>Hiển thị địa điểm hiện </a:t>
            </a:r>
            <a:r>
              <a:rPr lang="vi-VN" sz="1600" b="1" noProof="1" smtClean="0">
                <a:latin typeface="Times New Roman" pitchFamily="18" charset="0"/>
                <a:cs typeface="Times New Roman" pitchFamily="18" charset="0"/>
              </a:rPr>
              <a:t>tại</a:t>
            </a:r>
            <a:r>
              <a:rPr lang="en-US" sz="1600" b="1" noProof="1" smtClean="0">
                <a:latin typeface="Times New Roman" pitchFamily="18" charset="0"/>
                <a:cs typeface="Times New Roman" pitchFamily="18" charset="0"/>
              </a:rPr>
              <a:t> c</a:t>
            </a:r>
            <a:r>
              <a:rPr lang="vi-VN" sz="1600" b="1" noProof="1" smtClean="0">
                <a:latin typeface="Times New Roman" pitchFamily="18" charset="0"/>
                <a:cs typeface="Times New Roman" pitchFamily="18" charset="0"/>
              </a:rPr>
              <a:t>ủa người </a:t>
            </a:r>
            <a:r>
              <a:rPr lang="vi-VN" sz="1600" b="1" noProof="1" smtClean="0">
                <a:latin typeface="Times New Roman" pitchFamily="18" charset="0"/>
                <a:cs typeface="Times New Roman" pitchFamily="18" charset="0"/>
              </a:rPr>
              <a:t>dùng</a:t>
            </a:r>
            <a:endParaRPr lang="en-US" sz="1600" b="1" noProof="1" smtClean="0">
              <a:latin typeface="Times New Roman" pitchFamily="18" charset="0"/>
              <a:cs typeface="Times New Roman" pitchFamily="18" charset="0"/>
            </a:endParaRPr>
          </a:p>
          <a:p>
            <a:r>
              <a:rPr lang="en-US" sz="1600" b="1" noProof="1" smtClean="0">
                <a:latin typeface="Times New Roman" pitchFamily="18" charset="0"/>
                <a:cs typeface="Times New Roman" pitchFamily="18" charset="0"/>
              </a:rPr>
              <a:t> (Font: Time New Roman,12, Bold)</a:t>
            </a:r>
            <a:endParaRPr lang="vi-VN" sz="1600" b="1" noProof="1">
              <a:latin typeface="Times New Roman" pitchFamily="18" charset="0"/>
              <a:cs typeface="Times New Roman" pitchFamily="18" charset="0"/>
            </a:endParaRPr>
          </a:p>
        </p:txBody>
      </p:sp>
      <p:pic>
        <p:nvPicPr>
          <p:cNvPr id="3074" name="Picture 2" descr="D:\Google_Map_Project\google-map-api-and-map-on-android\Resources\Icon\Start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843597"/>
            <a:ext cx="311379" cy="4048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Table 24"/>
          <p:cNvGraphicFramePr>
            <a:graphicFrameLocks noGrp="1"/>
          </p:cNvGraphicFramePr>
          <p:nvPr>
            <p:extLst>
              <p:ext uri="{D42A27DB-BD31-4B8C-83A1-F6EECF244321}">
                <p14:modId xmlns:p14="http://schemas.microsoft.com/office/powerpoint/2010/main" val="2133913215"/>
              </p:ext>
            </p:extLst>
          </p:nvPr>
        </p:nvGraphicFramePr>
        <p:xfrm>
          <a:off x="3631474" y="190500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endParaRPr lang="vi-VN" sz="1800" noProof="1">
                        <a:latin typeface="Times New Roman" pitchFamily="18" charset="0"/>
                        <a:cs typeface="Times New Roman" pitchFamily="18" charset="0"/>
                      </a:endParaRPr>
                    </a:p>
                  </a:txBody>
                  <a:tcPr/>
                </a:tc>
              </a:tr>
              <a:tr h="370840">
                <a:tc>
                  <a:txBody>
                    <a:bodyPr/>
                    <a:lstStyle/>
                    <a:p>
                      <a:r>
                        <a:rPr lang="vi-VN" sz="1800" noProof="1" smtClean="0">
                          <a:latin typeface="Times New Roman" pitchFamily="18" charset="0"/>
                          <a:cs typeface="Times New Roman" pitchFamily="18" charset="0"/>
                        </a:rPr>
                        <a:t>Hiển thị</a:t>
                      </a:r>
                      <a:r>
                        <a:rPr lang="vi-VN" sz="1800" baseline="0" noProof="1" smtClean="0">
                          <a:latin typeface="Times New Roman" pitchFamily="18" charset="0"/>
                          <a:cs typeface="Times New Roman" pitchFamily="18" charset="0"/>
                        </a:rPr>
                        <a:t> menu chức năng chính của chương trình cho người dùng lựa chọn</a:t>
                      </a:r>
                      <a:endParaRPr lang="vi-VN" sz="1800" noProof="1">
                        <a:latin typeface="Times New Roman" pitchFamily="18" charset="0"/>
                        <a:cs typeface="Times New Roman" pitchFamily="18" charset="0"/>
                      </a:endParaRPr>
                    </a:p>
                  </a:txBody>
                  <a:tcPr/>
                </a:tc>
              </a:tr>
            </a:tbl>
          </a:graphicData>
        </a:graphic>
      </p:graphicFrame>
      <p:cxnSp>
        <p:nvCxnSpPr>
          <p:cNvPr id="22" name="Straight Arrow Connector 21"/>
          <p:cNvCxnSpPr/>
          <p:nvPr/>
        </p:nvCxnSpPr>
        <p:spPr>
          <a:xfrm flipH="1">
            <a:off x="2362200" y="1544546"/>
            <a:ext cx="1981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343400" y="1295400"/>
            <a:ext cx="4786375" cy="338554"/>
          </a:xfrm>
          <a:prstGeom prst="rect">
            <a:avLst/>
          </a:prstGeom>
          <a:noFill/>
        </p:spPr>
        <p:txBody>
          <a:bodyPr wrap="none" rtlCol="0">
            <a:spAutoFit/>
          </a:bodyPr>
          <a:lstStyle/>
          <a:p>
            <a:r>
              <a:rPr lang="en-US" sz="1600" b="1" noProof="1" smtClean="0">
                <a:latin typeface="Times New Roman" pitchFamily="18" charset="0"/>
                <a:cs typeface="Times New Roman" pitchFamily="18" charset="0"/>
              </a:rPr>
              <a:t>Tên chương trình (Font: 14:Time New Roman:Bold)</a:t>
            </a:r>
            <a:endParaRPr lang="vi-VN" sz="1600" b="1" noProof="1">
              <a:latin typeface="Times New Roman" pitchFamily="18" charset="0"/>
              <a:cs typeface="Times New Roman" pitchFamily="18" charset="0"/>
            </a:endParaRPr>
          </a:p>
        </p:txBody>
      </p:sp>
    </p:spTree>
    <p:extLst>
      <p:ext uri="{BB962C8B-B14F-4D97-AF65-F5344CB8AC3E}">
        <p14:creationId xmlns:p14="http://schemas.microsoft.com/office/powerpoint/2010/main" val="308692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 MH02</a:t>
            </a:r>
          </a:p>
        </p:txBody>
      </p:sp>
      <p:grpSp>
        <p:nvGrpSpPr>
          <p:cNvPr id="8" name="Group 7"/>
          <p:cNvGrpSpPr/>
          <p:nvPr/>
        </p:nvGrpSpPr>
        <p:grpSpPr>
          <a:xfrm>
            <a:off x="5550946" y="990600"/>
            <a:ext cx="3566928" cy="5715000"/>
            <a:chOff x="381000" y="990600"/>
            <a:chExt cx="3743325" cy="5715000"/>
          </a:xfrm>
        </p:grpSpPr>
        <p:grpSp>
          <p:nvGrpSpPr>
            <p:cNvPr id="3" name="Group 2"/>
            <p:cNvGrpSpPr/>
            <p:nvPr/>
          </p:nvGrpSpPr>
          <p:grpSpPr>
            <a:xfrm>
              <a:off x="381000" y="990600"/>
              <a:ext cx="3743325" cy="5715000"/>
              <a:chOff x="381000" y="990600"/>
              <a:chExt cx="3743325" cy="5715000"/>
            </a:xfrm>
          </p:grpSpPr>
          <p:grpSp>
            <p:nvGrpSpPr>
              <p:cNvPr id="2" name="Group 1"/>
              <p:cNvGrpSpPr/>
              <p:nvPr/>
            </p:nvGrpSpPr>
            <p:grpSpPr>
              <a:xfrm>
                <a:off x="381000" y="990600"/>
                <a:ext cx="3743325" cy="5715000"/>
                <a:chOff x="381000" y="990600"/>
                <a:chExt cx="3743325" cy="5715000"/>
              </a:xfrm>
            </p:grpSpPr>
            <p:grpSp>
              <p:nvGrpSpPr>
                <p:cNvPr id="7" name="Group 6"/>
                <p:cNvGrpSpPr/>
                <p:nvPr/>
              </p:nvGrpSpPr>
              <p:grpSpPr>
                <a:xfrm>
                  <a:off x="381000" y="990600"/>
                  <a:ext cx="3743325" cy="5715000"/>
                  <a:chOff x="4724400" y="990600"/>
                  <a:chExt cx="3743325" cy="5715000"/>
                </a:xfrm>
              </p:grpSpPr>
              <p:grpSp>
                <p:nvGrpSpPr>
                  <p:cNvPr id="4" name="Group 3"/>
                  <p:cNvGrpSpPr/>
                  <p:nvPr/>
                </p:nvGrpSpPr>
                <p:grpSpPr>
                  <a:xfrm>
                    <a:off x="4724400"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2" name="Rectangle 11"/>
                  <p:cNvSpPr/>
                  <p:nvPr/>
                </p:nvSpPr>
                <p:spPr>
                  <a:xfrm>
                    <a:off x="4813663" y="1650546"/>
                    <a:ext cx="3492137" cy="4978854"/>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descr="D:\Google_Map_Project\google-map-api-and-map-on-android\Resources\Icon\ATM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798" y="1741716"/>
                    <a:ext cx="1058091" cy="10580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Google_Map_Project\google-map-api-and-map-on-android\Resources\Icon\Bus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366" y="1741715"/>
                    <a:ext cx="1064215" cy="1058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Google_Map_Project\google-map-api-and-map-on-android\Resources\Icon\hospit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381" y="3105150"/>
                    <a:ext cx="10858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Google_Map_Project\google-map-api-and-map-on-android\Resources\Icon\university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581" y="31242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Google_Map_Project\google-map-api-and-map-on-android\Resources\Icon\Hotel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8984" y="4572000"/>
                    <a:ext cx="1183821" cy="118382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Google_Map_Project\google-map-api-and-map-on-android\Resources\Icon\GasStation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0979" y="4572000"/>
                    <a:ext cx="1183821" cy="118382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838200" y="2286000"/>
                  <a:ext cx="355647"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pSp>
          <p:sp>
            <p:nvSpPr>
              <p:cNvPr id="15" name="TextBox 14"/>
              <p:cNvSpPr txBox="1"/>
              <p:nvPr/>
            </p:nvSpPr>
            <p:spPr>
              <a:xfrm>
                <a:off x="2438400" y="22860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16" name="TextBox 15"/>
              <p:cNvSpPr txBox="1"/>
              <p:nvPr/>
            </p:nvSpPr>
            <p:spPr>
              <a:xfrm>
                <a:off x="787353" y="3817907"/>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17" name="TextBox 16"/>
              <p:cNvSpPr txBox="1"/>
              <p:nvPr/>
            </p:nvSpPr>
            <p:spPr>
              <a:xfrm>
                <a:off x="2311353" y="3820884"/>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18" name="TextBox 17"/>
              <p:cNvSpPr txBox="1"/>
              <p:nvPr/>
            </p:nvSpPr>
            <p:spPr>
              <a:xfrm>
                <a:off x="787353" y="5341907"/>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19" name="TextBox 18"/>
              <p:cNvSpPr txBox="1"/>
              <p:nvPr/>
            </p:nvSpPr>
            <p:spPr>
              <a:xfrm>
                <a:off x="2362200" y="5344884"/>
                <a:ext cx="388248" cy="307777"/>
              </a:xfrm>
              <a:prstGeom prst="rect">
                <a:avLst/>
              </a:prstGeom>
              <a:noFill/>
            </p:spPr>
            <p:txBody>
              <a:bodyPr wrap="none" rtlCol="0">
                <a:spAutoFit/>
              </a:bodyPr>
              <a:lstStyle/>
              <a:p>
                <a:r>
                  <a:rPr lang="en-US" sz="1400" b="1" dirty="0" smtClean="0">
                    <a:solidFill>
                      <a:srgbClr val="FF0000"/>
                    </a:solidFill>
                  </a:rPr>
                  <a:t>(6)</a:t>
                </a:r>
                <a:endParaRPr lang="en-US" sz="1400" b="1" dirty="0">
                  <a:solidFill>
                    <a:srgbClr val="FF0000"/>
                  </a:solidFill>
                </a:endParaRPr>
              </a:p>
            </p:txBody>
          </p:sp>
        </p:grpSp>
        <p:pic>
          <p:nvPicPr>
            <p:cNvPr id="38" name="Picture 2" descr="D:\Google_Map_Project\google-map-api-and-map-on-android\Resources\Icon\StartPoi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925" y="6096000"/>
              <a:ext cx="311379" cy="40480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66362" y="6096000"/>
              <a:ext cx="2403222" cy="430887"/>
            </a:xfrm>
            <a:prstGeom prst="rect">
              <a:avLst/>
            </a:prstGeom>
            <a:solidFill>
              <a:schemeClr val="bg2">
                <a:lumMod val="90000"/>
              </a:schemeClr>
            </a:solidFill>
          </p:spPr>
          <p:txBody>
            <a:bodyPr wrap="none" rtlCol="0">
              <a:spAutoFit/>
            </a:bodyPr>
            <a:lstStyle/>
            <a:p>
              <a:pPr algn="ctr"/>
              <a:r>
                <a:rPr lang="vi-VN" sz="1100" b="1" noProof="1" smtClean="0"/>
                <a:t>Vị trí hiện tại</a:t>
              </a:r>
            </a:p>
            <a:p>
              <a:pPr algn="ctr"/>
              <a:r>
                <a:rPr lang="vi-VN" sz="1100" b="1" noProof="1" smtClean="0"/>
                <a:t>Đường Nguyễn Trãi – Q1-TpHCM</a:t>
              </a:r>
              <a:endParaRPr lang="vi-VN" sz="1100" b="1" noProof="1"/>
            </a:p>
          </p:txBody>
        </p:sp>
      </p:grpSp>
      <p:graphicFrame>
        <p:nvGraphicFramePr>
          <p:cNvPr id="40" name="Table 39"/>
          <p:cNvGraphicFramePr>
            <a:graphicFrameLocks noGrp="1"/>
          </p:cNvGraphicFramePr>
          <p:nvPr>
            <p:extLst>
              <p:ext uri="{D42A27DB-BD31-4B8C-83A1-F6EECF244321}">
                <p14:modId xmlns:p14="http://schemas.microsoft.com/office/powerpoint/2010/main" val="3010154450"/>
              </p:ext>
            </p:extLst>
          </p:nvPr>
        </p:nvGraphicFramePr>
        <p:xfrm>
          <a:off x="76200" y="2738120"/>
          <a:ext cx="5334000" cy="2865120"/>
        </p:xfrm>
        <a:graphic>
          <a:graphicData uri="http://schemas.openxmlformats.org/drawingml/2006/table">
            <a:tbl>
              <a:tblPr firstRow="1" bandRow="1">
                <a:tableStyleId>{5C22544A-7EE6-4342-B048-85BDC9FD1C3A}</a:tableStyleId>
              </a:tblPr>
              <a:tblGrid>
                <a:gridCol w="1098176"/>
                <a:gridCol w="4235824"/>
              </a:tblGrid>
              <a:tr h="486001">
                <a:tc>
                  <a:txBody>
                    <a:bodyPr/>
                    <a:lstStyle/>
                    <a:p>
                      <a:pPr algn="ctr"/>
                      <a:r>
                        <a:rPr lang="vi-VN" sz="1800" noProof="1" smtClean="0">
                          <a:latin typeface="+mj-lt"/>
                        </a:rPr>
                        <a:t>STT</a:t>
                      </a:r>
                    </a:p>
                    <a:p>
                      <a:pPr algn="ctr"/>
                      <a:r>
                        <a:rPr lang="vi-VN" sz="1800" noProof="1" smtClean="0">
                          <a:latin typeface="+mj-lt"/>
                        </a:rPr>
                        <a:t> Sự</a:t>
                      </a:r>
                      <a:r>
                        <a:rPr lang="vi-VN" sz="1800" baseline="0" noProof="1" smtClean="0">
                          <a:latin typeface="+mj-lt"/>
                        </a:rPr>
                        <a:t> kiện</a:t>
                      </a:r>
                      <a:endParaRPr lang="vi-VN" sz="1800" noProof="1">
                        <a:latin typeface="+mj-lt"/>
                      </a:endParaRPr>
                    </a:p>
                  </a:txBody>
                  <a:tcPr/>
                </a:tc>
                <a:tc>
                  <a:txBody>
                    <a:bodyPr/>
                    <a:lstStyle/>
                    <a:p>
                      <a:pPr algn="ctr"/>
                      <a:r>
                        <a:rPr lang="vi-VN" sz="1800" noProof="1" smtClean="0">
                          <a:latin typeface="+mj-lt"/>
                        </a:rPr>
                        <a:t>Sự</a:t>
                      </a:r>
                      <a:r>
                        <a:rPr lang="vi-VN" sz="1800" baseline="0" noProof="1" smtClean="0">
                          <a:latin typeface="+mj-lt"/>
                        </a:rPr>
                        <a:t> kiện</a:t>
                      </a:r>
                      <a:endParaRPr lang="vi-VN" sz="1800" noProof="1">
                        <a:latin typeface="+mj-lt"/>
                      </a:endParaRPr>
                    </a:p>
                  </a:txBody>
                  <a:tcPr/>
                </a:tc>
              </a:tr>
              <a:tr h="370840">
                <a:tc>
                  <a:txBody>
                    <a:bodyPr/>
                    <a:lstStyle/>
                    <a:p>
                      <a:pPr algn="ctr"/>
                      <a:r>
                        <a:rPr lang="en-US" sz="1800" dirty="0" smtClean="0">
                          <a:solidFill>
                            <a:srgbClr val="C00000"/>
                          </a:solidFill>
                          <a:latin typeface="+mj-lt"/>
                        </a:rPr>
                        <a:t>(1)</a:t>
                      </a:r>
                      <a:endParaRPr lang="en-US" sz="1800" dirty="0">
                        <a:solidFill>
                          <a:srgbClr val="C00000"/>
                        </a:solidFill>
                        <a:latin typeface="+mj-lt"/>
                      </a:endParaRPr>
                    </a:p>
                  </a:txBody>
                  <a:tcPr/>
                </a:tc>
                <a:tc rowSpan="6">
                  <a:txBody>
                    <a:bodyPr/>
                    <a:lstStyle/>
                    <a:p>
                      <a:pPr algn="ctr"/>
                      <a:r>
                        <a:rPr lang="vi-VN" sz="2400" b="0" noProof="1" smtClean="0">
                          <a:effectLst>
                            <a:outerShdw blurRad="38100" dist="38100" dir="2700000" algn="tl">
                              <a:srgbClr val="000000">
                                <a:alpha val="43137"/>
                              </a:srgbClr>
                            </a:outerShdw>
                          </a:effectLst>
                          <a:latin typeface="+mj-lt"/>
                        </a:rPr>
                        <a:t>Mở</a:t>
                      </a:r>
                      <a:r>
                        <a:rPr lang="vi-VN" sz="2400" b="0" baseline="0" noProof="1" smtClean="0">
                          <a:effectLst>
                            <a:outerShdw blurRad="38100" dist="38100" dir="2700000" algn="tl">
                              <a:srgbClr val="000000">
                                <a:alpha val="43137"/>
                              </a:srgbClr>
                            </a:outerShdw>
                          </a:effectLst>
                          <a:latin typeface="+mj-lt"/>
                        </a:rPr>
                        <a:t> màn hình </a:t>
                      </a:r>
                      <a:r>
                        <a:rPr lang="vi-VN" sz="2400" b="0" baseline="0" noProof="1" smtClean="0">
                          <a:effectLst>
                            <a:outerShdw blurRad="38100" dist="38100" dir="2700000" algn="tl">
                              <a:srgbClr val="000000">
                                <a:alpha val="43137"/>
                              </a:srgbClr>
                            </a:outerShdw>
                          </a:effectLst>
                          <a:latin typeface="+mj-lt"/>
                        </a:rPr>
                        <a:t>MH</a:t>
                      </a:r>
                      <a:r>
                        <a:rPr lang="en-US" sz="2400" b="0" baseline="0" noProof="1" smtClean="0">
                          <a:effectLst>
                            <a:outerShdw blurRad="38100" dist="38100" dir="2700000" algn="tl">
                              <a:srgbClr val="000000">
                                <a:alpha val="43137"/>
                              </a:srgbClr>
                            </a:outerShdw>
                          </a:effectLst>
                          <a:latin typeface="+mj-lt"/>
                        </a:rPr>
                        <a:t>02_1</a:t>
                      </a:r>
                      <a:endParaRPr lang="vi-VN" sz="2400" b="0" noProof="1">
                        <a:effectLst>
                          <a:outerShdw blurRad="38100" dist="38100" dir="2700000" algn="tl">
                            <a:srgbClr val="000000">
                              <a:alpha val="43137"/>
                            </a:srgbClr>
                          </a:outerShdw>
                        </a:effectLst>
                        <a:latin typeface="+mj-lt"/>
                      </a:endParaRPr>
                    </a:p>
                  </a:txBody>
                  <a:tcPr anchor="ctr"/>
                </a:tc>
              </a:tr>
              <a:tr h="370840">
                <a:tc>
                  <a:txBody>
                    <a:bodyPr/>
                    <a:lstStyle/>
                    <a:p>
                      <a:pPr algn="ctr"/>
                      <a:r>
                        <a:rPr lang="en-US" sz="1800" dirty="0" smtClean="0">
                          <a:solidFill>
                            <a:srgbClr val="C00000"/>
                          </a:solidFill>
                          <a:latin typeface="+mj-lt"/>
                        </a:rPr>
                        <a:t>(2)</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(3)</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(4)</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(5)</a:t>
                      </a:r>
                      <a:endParaRPr lang="en-US" sz="1800" dirty="0">
                        <a:solidFill>
                          <a:srgbClr val="C00000"/>
                        </a:solidFill>
                        <a:latin typeface="+mj-lt"/>
                      </a:endParaRPr>
                    </a:p>
                  </a:txBody>
                  <a:tcPr/>
                </a:tc>
                <a:tc vMerge="1">
                  <a:txBody>
                    <a:bodyPr/>
                    <a:lstStyle/>
                    <a:p>
                      <a:pPr algn="ctr"/>
                      <a:endParaRPr lang="vi-VN" sz="2400" b="0" noProof="1">
                        <a:effectLst>
                          <a:outerShdw blurRad="38100" dist="38100" dir="2700000" algn="tl">
                            <a:srgbClr val="000000">
                              <a:alpha val="43137"/>
                            </a:srgbClr>
                          </a:outerShdw>
                        </a:effectLst>
                        <a:latin typeface="+mj-lt"/>
                      </a:endParaRPr>
                    </a:p>
                  </a:txBody>
                  <a:tcPr anchor="ctr"/>
                </a:tc>
              </a:tr>
              <a:tr h="370840">
                <a:tc>
                  <a:txBody>
                    <a:bodyPr/>
                    <a:lstStyle/>
                    <a:p>
                      <a:pPr algn="ctr"/>
                      <a:r>
                        <a:rPr lang="en-US" sz="1800" dirty="0" smtClean="0">
                          <a:solidFill>
                            <a:srgbClr val="C00000"/>
                          </a:solidFill>
                          <a:latin typeface="+mj-lt"/>
                        </a:rPr>
                        <a:t>(6)</a:t>
                      </a:r>
                      <a:endParaRPr lang="en-US" sz="1800" dirty="0">
                        <a:solidFill>
                          <a:srgbClr val="C00000"/>
                        </a:solidFill>
                        <a:latin typeface="+mj-lt"/>
                      </a:endParaRPr>
                    </a:p>
                  </a:txBody>
                  <a:tcPr/>
                </a:tc>
                <a:tc vMerge="1">
                  <a:txBody>
                    <a:bodyPr/>
                    <a:lstStyle/>
                    <a:p>
                      <a:pPr algn="ctr"/>
                      <a:endParaRPr lang="vi-VN" sz="2400" b="0" noProof="1">
                        <a:effectLst>
                          <a:outerShdw blurRad="38100" dist="38100" dir="2700000" algn="tl">
                            <a:srgbClr val="000000">
                              <a:alpha val="43137"/>
                            </a:srgbClr>
                          </a:outerShdw>
                        </a:effectLst>
                        <a:latin typeface="+mj-lt"/>
                      </a:endParaRPr>
                    </a:p>
                  </a:txBody>
                  <a:tcPr anchor="ct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973983871"/>
              </p:ext>
            </p:extLst>
          </p:nvPr>
        </p:nvGraphicFramePr>
        <p:xfrm>
          <a:off x="50073" y="1143000"/>
          <a:ext cx="5384123" cy="1285240"/>
        </p:xfrm>
        <a:graphic>
          <a:graphicData uri="http://schemas.openxmlformats.org/drawingml/2006/table">
            <a:tbl>
              <a:tblPr firstRow="1" bandRow="1">
                <a:tableStyleId>{5C22544A-7EE6-4342-B048-85BDC9FD1C3A}</a:tableStyleId>
              </a:tblPr>
              <a:tblGrid>
                <a:gridCol w="5384123"/>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endParaRPr lang="vi-VN" sz="1800" noProof="1">
                        <a:latin typeface="Times New Roman" pitchFamily="18" charset="0"/>
                        <a:cs typeface="Times New Roman" pitchFamily="18" charset="0"/>
                      </a:endParaRPr>
                    </a:p>
                  </a:txBody>
                  <a:tcPr/>
                </a:tc>
              </a:tr>
              <a:tr h="370840">
                <a:tc>
                  <a:txBody>
                    <a:bodyPr/>
                    <a:lstStyle/>
                    <a:p>
                      <a:pPr algn="just"/>
                      <a:r>
                        <a:rPr lang="vi-VN" sz="1800" noProof="1" smtClean="0">
                          <a:latin typeface="Times New Roman" pitchFamily="18" charset="0"/>
                          <a:cs typeface="Times New Roman" pitchFamily="18" charset="0"/>
                        </a:rPr>
                        <a:t>Hiển </a:t>
                      </a:r>
                      <a:r>
                        <a:rPr lang="vi-VN" sz="1800" noProof="1" smtClean="0">
                          <a:latin typeface="Times New Roman" pitchFamily="18" charset="0"/>
                          <a:cs typeface="Times New Roman" pitchFamily="18" charset="0"/>
                        </a:rPr>
                        <a:t>thị</a:t>
                      </a:r>
                      <a:r>
                        <a:rPr lang="en-US" sz="1800" baseline="0" noProof="1" smtClean="0">
                          <a:latin typeface="Times New Roman" pitchFamily="18" charset="0"/>
                          <a:cs typeface="Times New Roman" pitchFamily="18" charset="0"/>
                        </a:rPr>
                        <a:t> menu lựa chọn địa điểm cần tìm bao gồm: ATM, Trạm xe bus, Bệnh viện, Trường học, Khách sạn, Cây xăng.</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318561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30" y="990600"/>
            <a:ext cx="3605878" cy="5791200"/>
            <a:chOff x="4714875" y="990600"/>
            <a:chExt cx="3743325" cy="5715000"/>
          </a:xfrm>
        </p:grpSpPr>
        <p:grpSp>
          <p:nvGrpSpPr>
            <p:cNvPr id="4" name="Group 3"/>
            <p:cNvGrpSpPr/>
            <p:nvPr/>
          </p:nvGrpSpPr>
          <p:grpSpPr>
            <a:xfrm>
              <a:off x="4714875"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1" name="Rounded Rectangle 10"/>
            <p:cNvSpPr/>
            <p:nvPr/>
          </p:nvSpPr>
          <p:spPr>
            <a:xfrm>
              <a:off x="4926439" y="2768543"/>
              <a:ext cx="28459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ed Rectangle 12"/>
            <p:cNvSpPr/>
            <p:nvPr/>
          </p:nvSpPr>
          <p:spPr>
            <a:xfrm>
              <a:off x="4926438" y="3836126"/>
              <a:ext cx="28459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TextBox 13"/>
            <p:cNvSpPr txBox="1"/>
            <p:nvPr/>
          </p:nvSpPr>
          <p:spPr>
            <a:xfrm>
              <a:off x="4876800" y="2311343"/>
              <a:ext cx="1378804" cy="307777"/>
            </a:xfrm>
            <a:prstGeom prst="rect">
              <a:avLst/>
            </a:prstGeom>
            <a:noFill/>
          </p:spPr>
          <p:txBody>
            <a:bodyPr wrap="none" rtlCol="0">
              <a:spAutoFit/>
            </a:bodyPr>
            <a:lstStyle/>
            <a:p>
              <a:r>
                <a:rPr lang="vi-VN" sz="1400" b="1" noProof="1" smtClean="0">
                  <a:solidFill>
                    <a:schemeClr val="bg1"/>
                  </a:solidFill>
                  <a:latin typeface="+mj-lt"/>
                </a:rPr>
                <a:t>Vị trí hiện tại</a:t>
              </a:r>
              <a:endParaRPr lang="vi-VN" sz="1400" b="1" noProof="1">
                <a:solidFill>
                  <a:schemeClr val="bg1"/>
                </a:solidFill>
                <a:latin typeface="+mj-lt"/>
              </a:endParaRPr>
            </a:p>
          </p:txBody>
        </p:sp>
        <p:sp>
          <p:nvSpPr>
            <p:cNvPr id="15" name="TextBox 14"/>
            <p:cNvSpPr txBox="1"/>
            <p:nvPr/>
          </p:nvSpPr>
          <p:spPr>
            <a:xfrm>
              <a:off x="4907340" y="3390594"/>
              <a:ext cx="1333148" cy="307777"/>
            </a:xfrm>
            <a:prstGeom prst="rect">
              <a:avLst/>
            </a:prstGeom>
            <a:noFill/>
          </p:spPr>
          <p:txBody>
            <a:bodyPr wrap="none" rtlCol="0">
              <a:spAutoFit/>
            </a:bodyPr>
            <a:lstStyle/>
            <a:p>
              <a:r>
                <a:rPr lang="vi-VN" sz="1400" b="1" noProof="1" smtClean="0">
                  <a:solidFill>
                    <a:schemeClr val="bg1"/>
                  </a:solidFill>
                  <a:latin typeface="+mj-lt"/>
                </a:rPr>
                <a:t>Vị trí cho sẵn</a:t>
              </a:r>
              <a:endParaRPr lang="vi-VN" sz="1400" b="1" noProof="1">
                <a:solidFill>
                  <a:schemeClr val="bg1"/>
                </a:solidFill>
                <a:latin typeface="+mj-lt"/>
              </a:endParaRPr>
            </a:p>
          </p:txBody>
        </p:sp>
        <p:sp>
          <p:nvSpPr>
            <p:cNvPr id="16" name="Rounded Rectangle 15"/>
            <p:cNvSpPr/>
            <p:nvPr/>
          </p:nvSpPr>
          <p:spPr>
            <a:xfrm>
              <a:off x="5743784" y="5345029"/>
              <a:ext cx="1537580" cy="533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vi-VN" b="1" noProof="1" smtClean="0"/>
                <a:t>Xem</a:t>
              </a:r>
              <a:endParaRPr lang="vi-VN" b="1" noProof="1"/>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4543424"/>
              <a:ext cx="1238250" cy="3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731532"/>
              <a:ext cx="442819" cy="46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3836126"/>
              <a:ext cx="457200" cy="43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50738"/>
              <a:ext cx="1161461" cy="3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 </a:t>
            </a:r>
            <a:r>
              <a:rPr lang="en-US" sz="2400" b="1" noProof="1" smtClean="0"/>
              <a:t>MH02.1</a:t>
            </a:r>
            <a:endParaRPr lang="en-US" sz="2400" b="1" noProof="1" smtClean="0"/>
          </a:p>
        </p:txBody>
      </p:sp>
      <p:sp>
        <p:nvSpPr>
          <p:cNvPr id="19" name="TextBox 18"/>
          <p:cNvSpPr txBox="1"/>
          <p:nvPr/>
        </p:nvSpPr>
        <p:spPr>
          <a:xfrm>
            <a:off x="1447800" y="2816423"/>
            <a:ext cx="355647"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783907461"/>
              </p:ext>
            </p:extLst>
          </p:nvPr>
        </p:nvGraphicFramePr>
        <p:xfrm>
          <a:off x="3657600" y="990600"/>
          <a:ext cx="5410200" cy="1559560"/>
        </p:xfrm>
        <a:graphic>
          <a:graphicData uri="http://schemas.openxmlformats.org/drawingml/2006/table">
            <a:tbl>
              <a:tblPr firstRow="1" bandRow="1">
                <a:tableStyleId>{5C22544A-7EE6-4342-B048-85BDC9FD1C3A}</a:tableStyleId>
              </a:tblPr>
              <a:tblGrid>
                <a:gridCol w="5410200"/>
              </a:tblGrid>
              <a:tr h="370840">
                <a:tc>
                  <a:txBody>
                    <a:bodyPr/>
                    <a:lstStyle/>
                    <a:p>
                      <a:pPr algn="ctr"/>
                      <a:r>
                        <a:rPr lang="vi-VN" sz="1600" noProof="1" smtClean="0">
                          <a:latin typeface="Times New Roman" pitchFamily="18" charset="0"/>
                          <a:cs typeface="Times New Roman" pitchFamily="18" charset="0"/>
                        </a:rPr>
                        <a:t>Mô</a:t>
                      </a:r>
                      <a:r>
                        <a:rPr lang="vi-VN" sz="1600" baseline="0" noProof="1" smtClean="0">
                          <a:latin typeface="Times New Roman" pitchFamily="18" charset="0"/>
                          <a:cs typeface="Times New Roman" pitchFamily="18" charset="0"/>
                        </a:rPr>
                        <a:t> </a:t>
                      </a:r>
                      <a:r>
                        <a:rPr lang="vi-VN" sz="1600" baseline="0" noProof="1" smtClean="0">
                          <a:latin typeface="Times New Roman" pitchFamily="18" charset="0"/>
                          <a:cs typeface="Times New Roman" pitchFamily="18" charset="0"/>
                        </a:rPr>
                        <a:t>tả</a:t>
                      </a:r>
                      <a:r>
                        <a:rPr lang="en-US" sz="1600" baseline="0" noProof="1" smtClean="0">
                          <a:latin typeface="Times New Roman" pitchFamily="18" charset="0"/>
                          <a:cs typeface="Times New Roman" pitchFamily="18" charset="0"/>
                        </a:rPr>
                        <a:t> màn hình</a:t>
                      </a:r>
                      <a:endParaRPr lang="vi-VN" sz="1600" noProof="1">
                        <a:latin typeface="Times New Roman" pitchFamily="18" charset="0"/>
                        <a:cs typeface="Times New Roman" pitchFamily="18" charset="0"/>
                      </a:endParaRPr>
                    </a:p>
                  </a:txBody>
                  <a:tcPr/>
                </a:tc>
              </a:tr>
              <a:tr h="370840">
                <a:tc>
                  <a:txBody>
                    <a:bodyPr/>
                    <a:lstStyle/>
                    <a:p>
                      <a:pPr algn="just"/>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cho phép người dùng nhập một địa chỉ bất kỳ hay sử dụng địa chỉ hiện tại và chọn cách thức hiển thị địa điểm gần vị trí được chọn là hiển thị địa điểm trên bản đồ hay liệt kê bằng text trên màn hình.</a:t>
                      </a:r>
                      <a:endParaRPr lang="vi-VN" sz="1800" noProof="1">
                        <a:latin typeface="Times New Roman" pitchFamily="18" charset="0"/>
                        <a:cs typeface="Times New Roman" pitchFamily="18" charset="0"/>
                      </a:endParaRPr>
                    </a:p>
                  </a:txBody>
                  <a:tcPr/>
                </a:tc>
              </a:tr>
            </a:tbl>
          </a:graphicData>
        </a:graphic>
      </p:graphicFrame>
      <p:sp>
        <p:nvSpPr>
          <p:cNvPr id="21" name="TextBox 20"/>
          <p:cNvSpPr txBox="1"/>
          <p:nvPr/>
        </p:nvSpPr>
        <p:spPr>
          <a:xfrm>
            <a:off x="1447800" y="3883223"/>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22" name="TextBox 21"/>
          <p:cNvSpPr txBox="1"/>
          <p:nvPr/>
        </p:nvSpPr>
        <p:spPr>
          <a:xfrm>
            <a:off x="3048000" y="31212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3" name="TextBox 22"/>
          <p:cNvSpPr txBox="1"/>
          <p:nvPr/>
        </p:nvSpPr>
        <p:spPr>
          <a:xfrm>
            <a:off x="3048000" y="35814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4" name="TextBox 23"/>
          <p:cNvSpPr txBox="1"/>
          <p:nvPr/>
        </p:nvSpPr>
        <p:spPr>
          <a:xfrm>
            <a:off x="533400" y="4797623"/>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25" name="TextBox 24"/>
          <p:cNvSpPr txBox="1"/>
          <p:nvPr/>
        </p:nvSpPr>
        <p:spPr>
          <a:xfrm>
            <a:off x="1828800" y="4800600"/>
            <a:ext cx="388248" cy="307777"/>
          </a:xfrm>
          <a:prstGeom prst="rect">
            <a:avLst/>
          </a:prstGeom>
          <a:noFill/>
        </p:spPr>
        <p:txBody>
          <a:bodyPr wrap="none" rtlCol="0">
            <a:spAutoFit/>
          </a:bodyPr>
          <a:lstStyle/>
          <a:p>
            <a:r>
              <a:rPr lang="en-US" sz="1400" b="1" dirty="0" smtClean="0">
                <a:solidFill>
                  <a:srgbClr val="FF0000"/>
                </a:solidFill>
              </a:rPr>
              <a:t>(</a:t>
            </a:r>
            <a:r>
              <a:rPr lang="en-US" sz="1400" b="1" dirty="0">
                <a:solidFill>
                  <a:srgbClr val="FF0000"/>
                </a:solidFill>
              </a:rPr>
              <a:t>6</a:t>
            </a:r>
            <a:r>
              <a:rPr lang="en-US" sz="1400" b="1" dirty="0" smtClean="0">
                <a:solidFill>
                  <a:srgbClr val="FF0000"/>
                </a:solidFill>
              </a:rPr>
              <a:t>)</a:t>
            </a:r>
            <a:endParaRPr lang="en-US" sz="1400" b="1" dirty="0">
              <a:solidFill>
                <a:srgbClr val="FF0000"/>
              </a:solidFill>
            </a:endParaRPr>
          </a:p>
        </p:txBody>
      </p:sp>
      <p:sp>
        <p:nvSpPr>
          <p:cNvPr id="26" name="TextBox 25"/>
          <p:cNvSpPr txBox="1"/>
          <p:nvPr/>
        </p:nvSpPr>
        <p:spPr>
          <a:xfrm>
            <a:off x="2006553" y="5407223"/>
            <a:ext cx="388248" cy="307777"/>
          </a:xfrm>
          <a:prstGeom prst="rect">
            <a:avLst/>
          </a:prstGeom>
          <a:noFill/>
        </p:spPr>
        <p:txBody>
          <a:bodyPr wrap="none" rtlCol="0">
            <a:spAutoFit/>
          </a:bodyPr>
          <a:lstStyle/>
          <a:p>
            <a:r>
              <a:rPr lang="en-US" sz="1400" b="1" dirty="0" smtClean="0">
                <a:solidFill>
                  <a:srgbClr val="FF0000"/>
                </a:solidFill>
              </a:rPr>
              <a:t>(7)</a:t>
            </a:r>
            <a:endParaRPr lang="en-US" sz="1400" b="1" dirty="0">
              <a:solidFill>
                <a:srgbClr val="FF0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634239244"/>
              </p:ext>
            </p:extLst>
          </p:nvPr>
        </p:nvGraphicFramePr>
        <p:xfrm>
          <a:off x="3657600" y="2699159"/>
          <a:ext cx="5410200" cy="4275681"/>
        </p:xfrm>
        <a:graphic>
          <a:graphicData uri="http://schemas.openxmlformats.org/drawingml/2006/table">
            <a:tbl>
              <a:tblPr firstRow="1" bandRow="1">
                <a:tableStyleId>{5C22544A-7EE6-4342-B048-85BDC9FD1C3A}</a:tableStyleId>
              </a:tblPr>
              <a:tblGrid>
                <a:gridCol w="636493"/>
                <a:gridCol w="4773707"/>
              </a:tblGrid>
              <a:tr h="486001">
                <a:tc>
                  <a:txBody>
                    <a:bodyPr/>
                    <a:lstStyle/>
                    <a:p>
                      <a:pPr algn="ctr"/>
                      <a:r>
                        <a:rPr lang="vi-VN" sz="1600" noProof="1" smtClean="0">
                          <a:latin typeface="+mj-lt"/>
                        </a:rPr>
                        <a:t>STT</a:t>
                      </a:r>
                      <a:endParaRPr lang="vi-VN" sz="1600" noProof="1" smtClean="0">
                        <a:latin typeface="+mj-lt"/>
                      </a:endParaRPr>
                    </a:p>
                  </a:txBody>
                  <a:tcPr/>
                </a:tc>
                <a:tc>
                  <a:txBody>
                    <a:bodyPr/>
                    <a:lstStyle/>
                    <a:p>
                      <a:pPr algn="ctr"/>
                      <a:r>
                        <a:rPr lang="en-US" sz="1600" noProof="1" smtClean="0">
                          <a:latin typeface="Times New Roman" pitchFamily="18" charset="0"/>
                          <a:cs typeface="Times New Roman" pitchFamily="18" charset="0"/>
                        </a:rPr>
                        <a:t>Mô</a:t>
                      </a:r>
                      <a:r>
                        <a:rPr lang="en-US" sz="1600" baseline="0" noProof="1" smtClean="0">
                          <a:latin typeface="Times New Roman" pitchFamily="18" charset="0"/>
                          <a:cs typeface="Times New Roman" pitchFamily="18" charset="0"/>
                        </a:rPr>
                        <a:t> tả thành phần</a:t>
                      </a:r>
                      <a:endParaRPr lang="vi-VN" sz="16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(1)</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Hiển</a:t>
                      </a:r>
                      <a:r>
                        <a:rPr lang="en-US" sz="1700" baseline="0" noProof="1" smtClean="0">
                          <a:latin typeface="Times New Roman" pitchFamily="18" charset="0"/>
                          <a:cs typeface="Times New Roman" pitchFamily="18" charset="0"/>
                        </a:rPr>
                        <a:t> thị địa chỉ hiện tại của người dùng nếu chọn </a:t>
                      </a:r>
                      <a:r>
                        <a:rPr lang="en-US" sz="1700" baseline="0" noProof="1" smtClean="0">
                          <a:solidFill>
                            <a:srgbClr val="C00000"/>
                          </a:solidFill>
                          <a:latin typeface="Times New Roman" pitchFamily="18" charset="0"/>
                          <a:cs typeface="Times New Roman" pitchFamily="18" charset="0"/>
                        </a:rPr>
                        <a:t>(2)</a:t>
                      </a:r>
                      <a:r>
                        <a:rPr lang="en-US" sz="1700" baseline="0" noProof="1" smtClean="0">
                          <a:latin typeface="Times New Roman" pitchFamily="18" charset="0"/>
                          <a:cs typeface="Times New Roman" pitchFamily="18" charset="0"/>
                        </a:rPr>
                        <a:t>. Không cho phép người dùng nhập vào vùng này.</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(2)</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Chọn</a:t>
                      </a:r>
                      <a:r>
                        <a:rPr lang="en-US" sz="1700" baseline="0" noProof="1" smtClean="0">
                          <a:latin typeface="Times New Roman" pitchFamily="18" charset="0"/>
                          <a:cs typeface="Times New Roman" pitchFamily="18" charset="0"/>
                        </a:rPr>
                        <a:t> </a:t>
                      </a:r>
                      <a:r>
                        <a:rPr lang="en-US" sz="1700" baseline="0" noProof="1" smtClean="0">
                          <a:solidFill>
                            <a:srgbClr val="C00000"/>
                          </a:solidFill>
                          <a:latin typeface="Times New Roman" pitchFamily="18" charset="0"/>
                          <a:cs typeface="Times New Roman" pitchFamily="18" charset="0"/>
                        </a:rPr>
                        <a:t>(2)</a:t>
                      </a:r>
                      <a:r>
                        <a:rPr lang="en-US" sz="1700" baseline="0" noProof="1" smtClean="0">
                          <a:latin typeface="Times New Roman" pitchFamily="18" charset="0"/>
                          <a:cs typeface="Times New Roman" pitchFamily="18" charset="0"/>
                        </a:rPr>
                        <a:t> hiển thị thông tin địa chỉ của người dùng.</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(3)</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Chọn</a:t>
                      </a:r>
                      <a:r>
                        <a:rPr lang="en-US" sz="1700" baseline="0" noProof="1" smtClean="0">
                          <a:latin typeface="Times New Roman" pitchFamily="18" charset="0"/>
                          <a:cs typeface="Times New Roman" pitchFamily="18" charset="0"/>
                        </a:rPr>
                        <a:t> </a:t>
                      </a:r>
                      <a:r>
                        <a:rPr lang="en-US" sz="1700" baseline="0" noProof="1" smtClean="0">
                          <a:solidFill>
                            <a:srgbClr val="C00000"/>
                          </a:solidFill>
                          <a:latin typeface="Times New Roman" pitchFamily="18" charset="0"/>
                          <a:cs typeface="Times New Roman" pitchFamily="18" charset="0"/>
                        </a:rPr>
                        <a:t>(3) </a:t>
                      </a:r>
                      <a:r>
                        <a:rPr lang="en-US" sz="1700" baseline="0" noProof="1" smtClean="0">
                          <a:latin typeface="Times New Roman" pitchFamily="18" charset="0"/>
                          <a:cs typeface="Times New Roman" pitchFamily="18" charset="0"/>
                        </a:rPr>
                        <a:t>=&gt; cho phép người dùng nhập vào vùng </a:t>
                      </a:r>
                      <a:r>
                        <a:rPr lang="en-US" sz="1700" baseline="0" noProof="1" smtClean="0">
                          <a:solidFill>
                            <a:srgbClr val="C00000"/>
                          </a:solidFill>
                          <a:latin typeface="Times New Roman" pitchFamily="18" charset="0"/>
                          <a:cs typeface="Times New Roman" pitchFamily="18" charset="0"/>
                        </a:rPr>
                        <a:t>(4)</a:t>
                      </a:r>
                      <a:r>
                        <a:rPr lang="en-US" sz="1700" baseline="0" noProof="1" smtClean="0">
                          <a:latin typeface="Times New Roman" pitchFamily="18" charset="0"/>
                          <a:cs typeface="Times New Roman" pitchFamily="18" charset="0"/>
                        </a:rPr>
                        <a:t>.</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(4)</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Nhập</a:t>
                      </a:r>
                      <a:r>
                        <a:rPr lang="en-US" sz="1700" baseline="0" noProof="1" smtClean="0">
                          <a:latin typeface="Times New Roman" pitchFamily="18" charset="0"/>
                          <a:cs typeface="Times New Roman" pitchFamily="18" charset="0"/>
                        </a:rPr>
                        <a:t> vào địa chỉ.</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(5)</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Lựa</a:t>
                      </a:r>
                      <a:r>
                        <a:rPr lang="en-US" sz="1700" baseline="0" noProof="1" smtClean="0">
                          <a:latin typeface="Times New Roman" pitchFamily="18" charset="0"/>
                          <a:cs typeface="Times New Roman" pitchFamily="18" charset="0"/>
                        </a:rPr>
                        <a:t> chọn hiển thị thông tin tìm được trên bản đồ (Màn hình: MH02.2)</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(6)</a:t>
                      </a:r>
                      <a:endParaRPr lang="en-US" sz="1600" dirty="0">
                        <a:solidFill>
                          <a:srgbClr val="C0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noProof="1" smtClean="0">
                          <a:latin typeface="Times New Roman" pitchFamily="18" charset="0"/>
                          <a:cs typeface="Times New Roman" pitchFamily="18" charset="0"/>
                        </a:rPr>
                        <a:t>Lựa</a:t>
                      </a:r>
                      <a:r>
                        <a:rPr lang="en-US" sz="1700" baseline="0" noProof="1" smtClean="0">
                          <a:latin typeface="Times New Roman" pitchFamily="18" charset="0"/>
                          <a:cs typeface="Times New Roman" pitchFamily="18" charset="0"/>
                        </a:rPr>
                        <a:t> chọn hiển thị thông tin tìm được liệt kê theo danh sách (Màn hình: MH02.3)</a:t>
                      </a:r>
                    </a:p>
                  </a:txBody>
                  <a:tcPr/>
                </a:tc>
              </a:tr>
              <a:tr h="370840">
                <a:tc>
                  <a:txBody>
                    <a:bodyPr/>
                    <a:lstStyle/>
                    <a:p>
                      <a:pPr algn="ctr"/>
                      <a:r>
                        <a:rPr lang="en-US" sz="1600" dirty="0" smtClean="0">
                          <a:solidFill>
                            <a:srgbClr val="C00000"/>
                          </a:solidFill>
                          <a:latin typeface="+mj-lt"/>
                        </a:rPr>
                        <a:t>(7)</a:t>
                      </a:r>
                      <a:endParaRPr lang="en-US" sz="1600" dirty="0">
                        <a:solidFill>
                          <a:srgbClr val="C0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aseline="0" noProof="1" smtClean="0">
                          <a:latin typeface="Times New Roman" pitchFamily="18" charset="0"/>
                          <a:cs typeface="Times New Roman" pitchFamily="18" charset="0"/>
                        </a:rPr>
                        <a:t>Mở màn hình MH02.2 nếu </a:t>
                      </a:r>
                      <a:r>
                        <a:rPr lang="en-US" sz="1700" baseline="0" noProof="1" smtClean="0">
                          <a:solidFill>
                            <a:srgbClr val="C00000"/>
                          </a:solidFill>
                          <a:latin typeface="Times New Roman" pitchFamily="18" charset="0"/>
                          <a:cs typeface="Times New Roman" pitchFamily="18" charset="0"/>
                        </a:rPr>
                        <a:t>(5)</a:t>
                      </a:r>
                      <a:r>
                        <a:rPr lang="en-US" sz="1700" baseline="0" noProof="1" smtClean="0">
                          <a:latin typeface="Times New Roman" pitchFamily="18" charset="0"/>
                          <a:cs typeface="Times New Roman" pitchFamily="18" charset="0"/>
                        </a:rPr>
                        <a:t> được chọn. Mở màn hình MH02.3 nếu </a:t>
                      </a:r>
                      <a:r>
                        <a:rPr lang="en-US" sz="1700" baseline="0" noProof="1" smtClean="0">
                          <a:solidFill>
                            <a:srgbClr val="C00000"/>
                          </a:solidFill>
                          <a:latin typeface="Times New Roman" pitchFamily="18" charset="0"/>
                          <a:cs typeface="Times New Roman" pitchFamily="18" charset="0"/>
                        </a:rPr>
                        <a:t>(6)</a:t>
                      </a:r>
                      <a:r>
                        <a:rPr lang="en-US" sz="1700" baseline="0" noProof="1" smtClean="0">
                          <a:latin typeface="Times New Roman" pitchFamily="18" charset="0"/>
                          <a:cs typeface="Times New Roman" pitchFamily="18" charset="0"/>
                        </a:rPr>
                        <a:t> được chọn.</a:t>
                      </a:r>
                    </a:p>
                  </a:txBody>
                  <a:tcPr/>
                </a:tc>
              </a:tr>
            </a:tbl>
          </a:graphicData>
        </a:graphic>
      </p:graphicFrame>
    </p:spTree>
    <p:extLst>
      <p:ext uri="{BB962C8B-B14F-4D97-AF65-F5344CB8AC3E}">
        <p14:creationId xmlns:p14="http://schemas.microsoft.com/office/powerpoint/2010/main" val="2827532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a:t>
            </a:r>
            <a:r>
              <a:rPr lang="en-US" sz="2400" b="1" noProof="1" smtClean="0"/>
              <a:t>: </a:t>
            </a:r>
            <a:r>
              <a:rPr lang="en-US" sz="2400" b="1" noProof="1" smtClean="0"/>
              <a:t>MH02.2)</a:t>
            </a:r>
            <a:endParaRPr lang="en-US" sz="2400" b="1" noProof="1" smtClean="0"/>
          </a:p>
        </p:txBody>
      </p:sp>
      <p:grpSp>
        <p:nvGrpSpPr>
          <p:cNvPr id="19" name="Group 18"/>
          <p:cNvGrpSpPr/>
          <p:nvPr/>
        </p:nvGrpSpPr>
        <p:grpSpPr>
          <a:xfrm>
            <a:off x="5334000" y="990600"/>
            <a:ext cx="3743325" cy="5715000"/>
            <a:chOff x="4714875" y="990600"/>
            <a:chExt cx="3743325" cy="5715000"/>
          </a:xfrm>
        </p:grpSpPr>
        <p:grpSp>
          <p:nvGrpSpPr>
            <p:cNvPr id="3" name="Group 2"/>
            <p:cNvGrpSpPr/>
            <p:nvPr/>
          </p:nvGrpSpPr>
          <p:grpSpPr>
            <a:xfrm>
              <a:off x="4714875" y="990600"/>
              <a:ext cx="3743325" cy="5715000"/>
              <a:chOff x="4714875" y="990600"/>
              <a:chExt cx="3743325" cy="5715000"/>
            </a:xfrm>
          </p:grpSpPr>
          <p:grpSp>
            <p:nvGrpSpPr>
              <p:cNvPr id="4" name="Group 3"/>
              <p:cNvGrpSpPr/>
              <p:nvPr/>
            </p:nvGrpSpPr>
            <p:grpSpPr>
              <a:xfrm>
                <a:off x="4714875"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3076" name="Picture 4" descr="C:\Users\TUAN-NGUYEN\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663" y="1683203"/>
                <a:ext cx="3492137" cy="4869997"/>
              </a:xfrm>
              <a:prstGeom prst="rect">
                <a:avLst/>
              </a:prstGeom>
              <a:noFill/>
              <a:extLst>
                <a:ext uri="{909E8E84-426E-40DD-AFC4-6F175D3DCCD1}">
                  <a14:hiddenFill xmlns:a14="http://schemas.microsoft.com/office/drawing/2010/main">
                    <a:solidFill>
                      <a:srgbClr val="FFFFFF"/>
                    </a:solidFill>
                  </a14:hiddenFill>
                </a:ext>
              </a:extLst>
            </p:spPr>
          </p:pic>
        </p:grpSp>
        <p:pic>
          <p:nvPicPr>
            <p:cNvPr id="3078"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5052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1"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281" y="42672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2"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918" y="28956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3"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655276"/>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4"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7155" y="4920343"/>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5"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938" y="272415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7"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526972"/>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sp>
          <p:nvSpPr>
            <p:cNvPr id="2" name="Oval 1"/>
            <p:cNvSpPr/>
            <p:nvPr/>
          </p:nvSpPr>
          <p:spPr>
            <a:xfrm>
              <a:off x="6722051" y="3916941"/>
              <a:ext cx="143651" cy="15419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ounded Rectangle 8"/>
            <p:cNvSpPr/>
            <p:nvPr/>
          </p:nvSpPr>
          <p:spPr>
            <a:xfrm>
              <a:off x="5334000" y="3200400"/>
              <a:ext cx="1274881" cy="228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100" b="1" noProof="1" smtClean="0">
                  <a:latin typeface="+mj-lt"/>
                </a:rPr>
                <a:t>8 Đường 3/2</a:t>
              </a:r>
              <a:endParaRPr lang="vi-VN" sz="1100" b="1" noProof="1">
                <a:latin typeface="+mj-lt"/>
              </a:endParaRPr>
            </a:p>
          </p:txBody>
        </p:sp>
      </p:grpSp>
      <p:graphicFrame>
        <p:nvGraphicFramePr>
          <p:cNvPr id="21" name="Table 20"/>
          <p:cNvGraphicFramePr>
            <a:graphicFrameLocks noGrp="1"/>
          </p:cNvGraphicFramePr>
          <p:nvPr>
            <p:extLst>
              <p:ext uri="{D42A27DB-BD31-4B8C-83A1-F6EECF244321}">
                <p14:modId xmlns:p14="http://schemas.microsoft.com/office/powerpoint/2010/main" val="3545310812"/>
              </p:ext>
            </p:extLst>
          </p:nvPr>
        </p:nvGraphicFramePr>
        <p:xfrm>
          <a:off x="76200" y="2514600"/>
          <a:ext cx="5181600" cy="260944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endParaRPr lang="vi-VN" sz="1800" noProof="1" smtClean="0">
                        <a:latin typeface="+mj-lt"/>
                      </a:endParaRP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 trí</a:t>
                      </a:r>
                      <a:r>
                        <a:rPr lang="en-US" sz="1800" baseline="0" noProof="1" smtClean="0">
                          <a:latin typeface="Times New Roman" pitchFamily="18" charset="0"/>
                          <a:cs typeface="Times New Roman" pitchFamily="18" charset="0"/>
                        </a:rPr>
                        <a:t> địa điểm được tìm thấy.</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địa chỉ của địa điểm nếu người dùng click vào </a:t>
                      </a:r>
                      <a:r>
                        <a:rPr lang="en-US" sz="1800" baseline="0" noProof="1" smtClean="0">
                          <a:solidFill>
                            <a:srgbClr val="FF0000"/>
                          </a:solidFill>
                          <a:latin typeface="Times New Roman" pitchFamily="18" charset="0"/>
                          <a:cs typeface="Times New Roman" pitchFamily="18" charset="0"/>
                        </a:rPr>
                        <a:t>(1)</a:t>
                      </a:r>
                      <a:r>
                        <a:rPr lang="en-US" sz="1800" baseline="0" noProof="1" smtClean="0">
                          <a:latin typeface="Times New Roman" pitchFamily="18" charset="0"/>
                          <a:cs typeface="Times New Roman" pitchFamily="18" charset="0"/>
                        </a:rPr>
                        <a:t>. (Font: Time New Roman, 11)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vị trí được chọn ở màn hình MH02.1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bản đồ.</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(5)</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Control Zoom</a:t>
                      </a:r>
                      <a:endParaRPr lang="vi-VN" sz="1800" noProof="1">
                        <a:latin typeface="Times New Roman" pitchFamily="18" charset="0"/>
                        <a:cs typeface="Times New Roman" pitchFamily="18" charset="0"/>
                      </a:endParaRP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59747312"/>
              </p:ext>
            </p:extLst>
          </p:nvPr>
        </p:nvGraphicFramePr>
        <p:xfrm>
          <a:off x="50074" y="106680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a:t>
                      </a:r>
                      <a:r>
                        <a:rPr lang="vi-VN" sz="1800" baseline="0" noProof="1" smtClean="0">
                          <a:latin typeface="Times New Roman" pitchFamily="18" charset="0"/>
                          <a:cs typeface="Times New Roman" pitchFamily="18" charset="0"/>
                        </a:rPr>
                        <a:t>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bản đồ và thông tin địa điểm được tìm thành trên bản đồ.</a:t>
                      </a:r>
                      <a:endParaRPr lang="vi-VN" sz="1800" noProof="1">
                        <a:latin typeface="Times New Roman" pitchFamily="18" charset="0"/>
                        <a:cs typeface="Times New Roman" pitchFamily="18" charset="0"/>
                      </a:endParaRPr>
                    </a:p>
                  </a:txBody>
                  <a:tcPr/>
                </a:tc>
              </a:tr>
            </a:tbl>
          </a:graphicData>
        </a:graphic>
      </p:graphicFrame>
      <p:sp>
        <p:nvSpPr>
          <p:cNvPr id="24" name="TextBox 23"/>
          <p:cNvSpPr txBox="1"/>
          <p:nvPr/>
        </p:nvSpPr>
        <p:spPr>
          <a:xfrm>
            <a:off x="6940015" y="3150326"/>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cxnSp>
        <p:nvCxnSpPr>
          <p:cNvPr id="27" name="Straight Arrow Connector 26"/>
          <p:cNvCxnSpPr/>
          <p:nvPr/>
        </p:nvCxnSpPr>
        <p:spPr>
          <a:xfrm flipV="1">
            <a:off x="5036448" y="3676653"/>
            <a:ext cx="1505758" cy="21907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4717152" y="5713511"/>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cxnSp>
        <p:nvCxnSpPr>
          <p:cNvPr id="32" name="Straight Arrow Connector 31"/>
          <p:cNvCxnSpPr/>
          <p:nvPr/>
        </p:nvCxnSpPr>
        <p:spPr>
          <a:xfrm flipV="1">
            <a:off x="5036448" y="3994037"/>
            <a:ext cx="2376553" cy="2330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731648" y="6170711"/>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35" name="TextBox 34"/>
          <p:cNvSpPr txBox="1"/>
          <p:nvPr/>
        </p:nvSpPr>
        <p:spPr>
          <a:xfrm>
            <a:off x="7092415" y="5559623"/>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pic>
        <p:nvPicPr>
          <p:cNvPr id="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14" y="1752600"/>
            <a:ext cx="180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Straight Arrow Connector 39"/>
          <p:cNvCxnSpPr>
            <a:endCxn id="39" idx="0"/>
          </p:cNvCxnSpPr>
          <p:nvPr/>
        </p:nvCxnSpPr>
        <p:spPr>
          <a:xfrm flipH="1">
            <a:off x="5643502" y="762000"/>
            <a:ext cx="1490637"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7103827" y="608111"/>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Tree>
    <p:extLst>
      <p:ext uri="{BB962C8B-B14F-4D97-AF65-F5344CB8AC3E}">
        <p14:creationId xmlns:p14="http://schemas.microsoft.com/office/powerpoint/2010/main" val="474523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074" y="1015732"/>
            <a:ext cx="3743325" cy="57912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a:t>
              </a:r>
              <a:r>
                <a:rPr lang="en-US" sz="1400" b="1" noProof="1" smtClean="0">
                  <a:solidFill>
                    <a:schemeClr val="bg1"/>
                  </a:solidFill>
                  <a:latin typeface="+mj-lt"/>
                </a:rPr>
                <a:t> </a:t>
              </a:r>
              <a:r>
                <a:rPr lang="vi-VN" sz="1400" b="1" noProof="1" smtClean="0">
                  <a:solidFill>
                    <a:schemeClr val="bg1"/>
                  </a:solidFill>
                  <a:latin typeface="+mj-lt"/>
                </a:rPr>
                <a:t>v1.0</a:t>
              </a:r>
              <a:endParaRPr lang="vi-VN" sz="1400" b="1" noProof="1">
                <a:solidFill>
                  <a:schemeClr val="bg1"/>
                </a:solidFill>
                <a:latin typeface="+mj-lt"/>
              </a:endParaRPr>
            </a:p>
          </p:txBody>
        </p:sp>
      </p:grpSp>
      <p:grpSp>
        <p:nvGrpSpPr>
          <p:cNvPr id="3" name="Group 2"/>
          <p:cNvGrpSpPr/>
          <p:nvPr/>
        </p:nvGrpSpPr>
        <p:grpSpPr>
          <a:xfrm>
            <a:off x="124914" y="1789611"/>
            <a:ext cx="3511729" cy="4927827"/>
            <a:chOff x="4813663" y="1295400"/>
            <a:chExt cx="3511729" cy="4927827"/>
          </a:xfrm>
        </p:grpSpPr>
        <p:sp>
          <p:nvSpPr>
            <p:cNvPr id="11" name="Rectangle 10"/>
            <p:cNvSpPr/>
            <p:nvPr/>
          </p:nvSpPr>
          <p:spPr>
            <a:xfrm>
              <a:off x="4823188" y="1295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a:p>
          </p:txBody>
        </p:sp>
        <p:sp>
          <p:nvSpPr>
            <p:cNvPr id="12" name="Rectangle 11"/>
            <p:cNvSpPr/>
            <p:nvPr/>
          </p:nvSpPr>
          <p:spPr>
            <a:xfrm>
              <a:off x="4824548" y="2057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833255" y="2819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4813663" y="3579494"/>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4824548" y="4343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4826726" y="5105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4813663" y="5867400"/>
              <a:ext cx="3492137" cy="3558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TextBox 18"/>
          <p:cNvSpPr txBox="1"/>
          <p:nvPr/>
        </p:nvSpPr>
        <p:spPr>
          <a:xfrm>
            <a:off x="1149532" y="1896858"/>
            <a:ext cx="2295525" cy="492443"/>
          </a:xfrm>
          <a:prstGeom prst="rect">
            <a:avLst/>
          </a:prstGeom>
          <a:noFill/>
        </p:spPr>
        <p:txBody>
          <a:bodyPr wrap="square" rtlCol="0">
            <a:spAutoFit/>
          </a:bodyPr>
          <a:lstStyle/>
          <a:p>
            <a:r>
              <a:rPr lang="vi-VN" sz="1400" b="1" noProof="1" smtClean="0">
                <a:solidFill>
                  <a:schemeClr val="bg1"/>
                </a:solidFill>
                <a:latin typeface="+mj-lt"/>
              </a:rPr>
              <a:t>ATM HSBC</a:t>
            </a:r>
          </a:p>
          <a:p>
            <a:r>
              <a:rPr lang="vi-VN" sz="1200" noProof="1" smtClean="0">
                <a:solidFill>
                  <a:schemeClr val="bg1"/>
                </a:solidFill>
                <a:latin typeface="+mj-lt"/>
              </a:rPr>
              <a:t>23,  Nguyễn Trãi, Quận 1</a:t>
            </a:r>
            <a:endParaRPr lang="vi-VN" sz="1200" noProof="1">
              <a:solidFill>
                <a:schemeClr val="bg1"/>
              </a:solidFill>
              <a:latin typeface="+mj-lt"/>
            </a:endParaRPr>
          </a:p>
        </p:txBody>
      </p:sp>
      <p:sp>
        <p:nvSpPr>
          <p:cNvPr id="20" name="TextBox 19"/>
          <p:cNvSpPr txBox="1"/>
          <p:nvPr/>
        </p:nvSpPr>
        <p:spPr>
          <a:xfrm>
            <a:off x="1182189" y="265475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1" name="TextBox 20"/>
          <p:cNvSpPr txBox="1"/>
          <p:nvPr/>
        </p:nvSpPr>
        <p:spPr>
          <a:xfrm>
            <a:off x="1175658" y="3293014"/>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3" name="TextBox 22"/>
          <p:cNvSpPr txBox="1"/>
          <p:nvPr/>
        </p:nvSpPr>
        <p:spPr>
          <a:xfrm>
            <a:off x="1175658" y="4106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4" name="TextBox 23"/>
          <p:cNvSpPr txBox="1"/>
          <p:nvPr/>
        </p:nvSpPr>
        <p:spPr>
          <a:xfrm>
            <a:off x="1175658" y="4868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5" name="TextBox 24"/>
          <p:cNvSpPr txBox="1"/>
          <p:nvPr/>
        </p:nvSpPr>
        <p:spPr>
          <a:xfrm>
            <a:off x="1175658" y="5630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6" name="TextBox 25"/>
          <p:cNvSpPr txBox="1"/>
          <p:nvPr/>
        </p:nvSpPr>
        <p:spPr>
          <a:xfrm>
            <a:off x="1185184" y="6404057"/>
            <a:ext cx="2362200" cy="307777"/>
          </a:xfrm>
          <a:prstGeom prst="rect">
            <a:avLst/>
          </a:prstGeom>
          <a:noFill/>
        </p:spPr>
        <p:txBody>
          <a:bodyPr wrap="square" rtlCol="0">
            <a:spAutoFit/>
          </a:bodyPr>
          <a:lstStyle/>
          <a:p>
            <a:r>
              <a:rPr lang="vi-VN" sz="1400" b="1" noProof="1" smtClean="0">
                <a:solidFill>
                  <a:schemeClr val="bg1"/>
                </a:solidFill>
                <a:latin typeface="+mj-lt"/>
              </a:rPr>
              <a:t>ATM VietinBank</a:t>
            </a:r>
          </a:p>
        </p:txBody>
      </p:sp>
      <p:pic>
        <p:nvPicPr>
          <p:cNvPr id="28" name="Picture 8" descr="C:\Users\TUAN-NGUYEN\Desktop\atm-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 y="2605849"/>
            <a:ext cx="828674" cy="65246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TUAN-NGUYEN\Desktop\atm-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11" y="3338341"/>
            <a:ext cx="828674" cy="6524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TUAN-NGUYEN\Desktop\atm-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11" y="4089438"/>
            <a:ext cx="828674" cy="65246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C:\Users\TUAN-NGUYEN\Desktop\atm-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40" y="4906396"/>
            <a:ext cx="828674" cy="65246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C:\Users\TUAN-NGUYEN\Desktop\atm-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11" y="5619086"/>
            <a:ext cx="828674" cy="6524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C:\Users\TUAN-NGUYEN\Desktop\atm-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14" y="1828800"/>
            <a:ext cx="828674" cy="65246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752600" y="76200"/>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a:t>
            </a:r>
            <a:r>
              <a:rPr lang="en-US" sz="2400" b="1" noProof="1" smtClean="0"/>
              <a:t>: </a:t>
            </a:r>
            <a:r>
              <a:rPr lang="en-US" sz="2400" b="1" noProof="1" smtClean="0"/>
              <a:t>MH02.3)</a:t>
            </a:r>
            <a:endParaRPr lang="en-US" sz="2400" b="1" noProof="1" smtClean="0"/>
          </a:p>
        </p:txBody>
      </p:sp>
    </p:spTree>
    <p:extLst>
      <p:ext uri="{BB962C8B-B14F-4D97-AF65-F5344CB8AC3E}">
        <p14:creationId xmlns:p14="http://schemas.microsoft.com/office/powerpoint/2010/main" val="374456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573050" y="1029789"/>
            <a:ext cx="3531761" cy="5715000"/>
            <a:chOff x="1514475" y="990600"/>
            <a:chExt cx="3743325" cy="5715000"/>
          </a:xfrm>
        </p:grpSpPr>
        <p:grpSp>
          <p:nvGrpSpPr>
            <p:cNvPr id="6" name="Group 5"/>
            <p:cNvGrpSpPr/>
            <p:nvPr/>
          </p:nvGrpSpPr>
          <p:grpSpPr>
            <a:xfrm>
              <a:off x="1514475" y="990600"/>
              <a:ext cx="3743325" cy="5715000"/>
              <a:chOff x="2505075" y="1219200"/>
              <a:chExt cx="3743325" cy="5486400"/>
            </a:xfrm>
          </p:grpSpPr>
          <p:pic>
            <p:nvPicPr>
              <p:cNvPr id="16"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603863" y="1636689"/>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7" name="Rounded Rectangle 6"/>
            <p:cNvSpPr/>
            <p:nvPr/>
          </p:nvSpPr>
          <p:spPr>
            <a:xfrm>
              <a:off x="1726039" y="2768543"/>
              <a:ext cx="33793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ed Rectangle 7"/>
            <p:cNvSpPr/>
            <p:nvPr/>
          </p:nvSpPr>
          <p:spPr>
            <a:xfrm>
              <a:off x="1726038" y="3836126"/>
              <a:ext cx="3379362"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676400" y="2311343"/>
              <a:ext cx="630301" cy="338554"/>
            </a:xfrm>
            <a:prstGeom prst="rect">
              <a:avLst/>
            </a:prstGeom>
            <a:noFill/>
          </p:spPr>
          <p:txBody>
            <a:bodyPr wrap="none" rtlCol="0">
              <a:spAutoFit/>
            </a:bodyPr>
            <a:lstStyle/>
            <a:p>
              <a:r>
                <a:rPr lang="vi-VN" sz="1600" b="1" noProof="1" smtClean="0">
                  <a:solidFill>
                    <a:schemeClr val="bg1"/>
                  </a:solidFill>
                </a:rPr>
                <a:t>Từ</a:t>
              </a:r>
              <a:r>
                <a:rPr lang="en-US" sz="1600" b="1" noProof="1" smtClean="0">
                  <a:solidFill>
                    <a:schemeClr val="bg1"/>
                  </a:solidFill>
                </a:rPr>
                <a:t> </a:t>
              </a:r>
              <a:r>
                <a:rPr lang="en-US" sz="1600" b="1" noProof="1" smtClean="0">
                  <a:solidFill>
                    <a:schemeClr val="bg1"/>
                  </a:solidFill>
                </a:rPr>
                <a:t>A</a:t>
              </a:r>
              <a:endParaRPr lang="vi-VN" sz="1600" b="1" noProof="1">
                <a:solidFill>
                  <a:schemeClr val="bg1"/>
                </a:solidFill>
              </a:endParaRPr>
            </a:p>
          </p:txBody>
        </p:sp>
        <p:sp>
          <p:nvSpPr>
            <p:cNvPr id="10" name="TextBox 9"/>
            <p:cNvSpPr txBox="1"/>
            <p:nvPr/>
          </p:nvSpPr>
          <p:spPr>
            <a:xfrm>
              <a:off x="1706940" y="3390594"/>
              <a:ext cx="691215" cy="338554"/>
            </a:xfrm>
            <a:prstGeom prst="rect">
              <a:avLst/>
            </a:prstGeom>
            <a:noFill/>
          </p:spPr>
          <p:txBody>
            <a:bodyPr wrap="none" rtlCol="0">
              <a:spAutoFit/>
            </a:bodyPr>
            <a:lstStyle/>
            <a:p>
              <a:r>
                <a:rPr lang="en-US" sz="1600" b="1" noProof="1" smtClean="0">
                  <a:solidFill>
                    <a:schemeClr val="bg1"/>
                  </a:solidFill>
                </a:rPr>
                <a:t>Đến B</a:t>
              </a:r>
              <a:endParaRPr lang="en-US" sz="1600" b="1" noProof="1">
                <a:solidFill>
                  <a:schemeClr val="bg1"/>
                </a:solidFill>
              </a:endParaRPr>
            </a:p>
          </p:txBody>
        </p:sp>
        <p:sp>
          <p:nvSpPr>
            <p:cNvPr id="11" name="Rounded Rectangle 10"/>
            <p:cNvSpPr/>
            <p:nvPr/>
          </p:nvSpPr>
          <p:spPr>
            <a:xfrm>
              <a:off x="2667000" y="5447211"/>
              <a:ext cx="1285875" cy="533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vi-VN" b="1" noProof="1" smtClean="0"/>
                <a:t>Xem</a:t>
              </a:r>
              <a:endParaRPr lang="vi-VN" b="1" noProof="1"/>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4655075"/>
              <a:ext cx="1238250" cy="3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599" y="4662389"/>
              <a:ext cx="1161461" cy="3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a:t>
            </a:r>
            <a:r>
              <a:rPr lang="en-US" sz="2400" b="1" noProof="1" smtClean="0"/>
              <a:t>: </a:t>
            </a:r>
            <a:r>
              <a:rPr lang="en-US" sz="2400" b="1" noProof="1" smtClean="0"/>
              <a:t>MH03)</a:t>
            </a:r>
            <a:endParaRPr lang="en-US" sz="2400" b="1" noProof="1" smtClean="0"/>
          </a:p>
        </p:txBody>
      </p:sp>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989" y="2388326"/>
            <a:ext cx="275262" cy="30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48400" y="2338252"/>
            <a:ext cx="1412566" cy="369332"/>
          </a:xfrm>
          <a:prstGeom prst="rect">
            <a:avLst/>
          </a:prstGeom>
          <a:noFill/>
        </p:spPr>
        <p:txBody>
          <a:bodyPr wrap="none" rtlCol="0">
            <a:spAutoFit/>
          </a:bodyPr>
          <a:lstStyle/>
          <a:p>
            <a:r>
              <a:rPr lang="en-US" dirty="0" smtClean="0">
                <a:solidFill>
                  <a:schemeClr val="bg1"/>
                </a:solidFill>
              </a:rPr>
              <a:t>( </a:t>
            </a:r>
            <a:r>
              <a:rPr lang="vi-VN" sz="1600" noProof="1" smtClean="0">
                <a:solidFill>
                  <a:schemeClr val="bg1"/>
                </a:solidFill>
                <a:latin typeface="+mj-lt"/>
              </a:rPr>
              <a:t>Vị </a:t>
            </a:r>
            <a:r>
              <a:rPr lang="vi-VN" sz="1600" noProof="1" smtClean="0">
                <a:solidFill>
                  <a:schemeClr val="bg1"/>
                </a:solidFill>
                <a:latin typeface="+mj-lt"/>
              </a:rPr>
              <a:t>trí hiện tại</a:t>
            </a:r>
            <a:endParaRPr lang="vi-VN" sz="1600" noProof="1">
              <a:solidFill>
                <a:schemeClr val="bg1"/>
              </a:solidFill>
              <a:latin typeface="+mj-lt"/>
            </a:endParaRPr>
          </a:p>
        </p:txBody>
      </p:sp>
      <p:sp>
        <p:nvSpPr>
          <p:cNvPr id="20" name="TextBox 19"/>
          <p:cNvSpPr txBox="1"/>
          <p:nvPr/>
        </p:nvSpPr>
        <p:spPr>
          <a:xfrm>
            <a:off x="7798526" y="2351315"/>
            <a:ext cx="191734"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00589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79808" y="1447800"/>
            <a:ext cx="3156026" cy="5257800"/>
            <a:chOff x="4879808" y="1447800"/>
            <a:chExt cx="3156026" cy="5257800"/>
          </a:xfrm>
        </p:grpSpPr>
        <p:pic>
          <p:nvPicPr>
            <p:cNvPr id="4" name="Picture 3" descr="routing2.png"/>
            <p:cNvPicPr>
              <a:picLocks noChangeAspect="1"/>
            </p:cNvPicPr>
            <p:nvPr/>
          </p:nvPicPr>
          <p:blipFill>
            <a:blip r:embed="rId2"/>
            <a:stretch>
              <a:fillRect/>
            </a:stretch>
          </p:blipFill>
          <p:spPr>
            <a:xfrm>
              <a:off x="4881154" y="1447800"/>
              <a:ext cx="3154680" cy="5257800"/>
            </a:xfrm>
            <a:prstGeom prst="rect">
              <a:avLst/>
            </a:prstGeom>
          </p:spPr>
        </p:pic>
        <p:sp>
          <p:nvSpPr>
            <p:cNvPr id="3" name="Rectangle 2"/>
            <p:cNvSpPr/>
            <p:nvPr/>
          </p:nvSpPr>
          <p:spPr>
            <a:xfrm>
              <a:off x="4879808" y="1708717"/>
              <a:ext cx="3136703" cy="23329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5" name="TextBox 4"/>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a:t>
            </a:r>
            <a:r>
              <a:rPr lang="en-US" sz="2400" b="1" noProof="1" smtClean="0"/>
              <a:t>: </a:t>
            </a:r>
            <a:r>
              <a:rPr lang="en-US" sz="2400" b="1" noProof="1" smtClean="0"/>
              <a:t>MH03.1)</a:t>
            </a:r>
            <a:endParaRPr lang="en-US" sz="2400" b="1" noProof="1" smtClean="0"/>
          </a:p>
        </p:txBody>
      </p:sp>
    </p:spTree>
    <p:extLst>
      <p:ext uri="{BB962C8B-B14F-4D97-AF65-F5344CB8AC3E}">
        <p14:creationId xmlns:p14="http://schemas.microsoft.com/office/powerpoint/2010/main" val="1936665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759</Words>
  <Application>Microsoft Office PowerPoint</Application>
  <PresentationFormat>On-screen Show (4:3)</PresentationFormat>
  <Paragraphs>145</Paragraphs>
  <Slides>11</Slides>
  <Notes>3</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PowerPoint Presentation</vt:lpstr>
      <vt:lpstr>Ghi chú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TUAN-NGUYEN</dc:creator>
  <cp:lastModifiedBy>TUAN-NGUYEN</cp:lastModifiedBy>
  <cp:revision>123</cp:revision>
  <dcterms:created xsi:type="dcterms:W3CDTF">2006-08-16T00:00:00Z</dcterms:created>
  <dcterms:modified xsi:type="dcterms:W3CDTF">2011-10-08T17:46:48Z</dcterms:modified>
</cp:coreProperties>
</file>