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256" r:id="rId3"/>
    <p:sldId id="266" r:id="rId4"/>
    <p:sldId id="257" r:id="rId5"/>
    <p:sldId id="258" r:id="rId6"/>
    <p:sldId id="261" r:id="rId7"/>
    <p:sldId id="260" r:id="rId8"/>
    <p:sldId id="259" r:id="rId9"/>
    <p:sldId id="262" r:id="rId10"/>
    <p:sldId id="263" r:id="rId11"/>
    <p:sldId id="264" r:id="rId12"/>
    <p:sldId id="265"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p:cViewPr varScale="1">
        <p:scale>
          <a:sx n="73" d="100"/>
          <a:sy n="73" d="100"/>
        </p:scale>
        <p:origin x="-103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6F560A-4D91-4406-9A94-8F67B1AC9413}" type="datetimeFigureOut">
              <a:rPr lang="en-US" smtClean="0"/>
              <a:t>10/9/2011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206CDE-416D-4343-BF7F-A46167605D4A}" type="slidenum">
              <a:rPr lang="en-US" smtClean="0"/>
              <a:t>‹#›</a:t>
            </a:fld>
            <a:endParaRPr lang="en-US"/>
          </a:p>
        </p:txBody>
      </p:sp>
    </p:spTree>
    <p:extLst>
      <p:ext uri="{BB962C8B-B14F-4D97-AF65-F5344CB8AC3E}">
        <p14:creationId xmlns:p14="http://schemas.microsoft.com/office/powerpoint/2010/main" val="9799034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MapPro - Giao diện người dùng v1.0</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38451-3664-4A89-928E-EC26E39D86A9}" type="datetimeFigureOut">
              <a:rPr lang="en-US" smtClean="0"/>
              <a:t>10/9/2011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9ACD4-30D7-4495-AC31-31F587F3D2E1}" type="slidenum">
              <a:rPr lang="en-US" smtClean="0"/>
              <a:t>‹#›</a:t>
            </a:fld>
            <a:endParaRPr lang="en-US"/>
          </a:p>
        </p:txBody>
      </p:sp>
    </p:spTree>
    <p:extLst>
      <p:ext uri="{BB962C8B-B14F-4D97-AF65-F5344CB8AC3E}">
        <p14:creationId xmlns:p14="http://schemas.microsoft.com/office/powerpoint/2010/main" val="58107435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214412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8904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389532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vi-VN" smtClean="0"/>
              <a:t>MapPro - Giao diện người dùng v1.0</a:t>
            </a:r>
            <a:endParaRPr lang="en-US"/>
          </a:p>
        </p:txBody>
      </p:sp>
    </p:spTree>
    <p:extLst>
      <p:ext uri="{BB962C8B-B14F-4D97-AF65-F5344CB8AC3E}">
        <p14:creationId xmlns:p14="http://schemas.microsoft.com/office/powerpoint/2010/main" val="208558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9161F91-829E-4B97-9A83-37CFC818E404}"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A8FEE6B-8D4D-4107-9C62-044A2B880741}"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79B4C7F-7EB6-4838-B21B-AB62F3ED8D60}"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703569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47825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89052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07511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3E33B-C4F1-44B7-B20A-3AA7FA457DA3}" type="datetimeFigureOut">
              <a:rPr lang="en-US" smtClean="0"/>
              <a:t>10/9/2011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1238810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13E33B-C4F1-44B7-B20A-3AA7FA457DA3}" type="datetimeFigureOut">
              <a:rPr lang="en-US" smtClean="0"/>
              <a:t>10/9/2011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964810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3E33B-C4F1-44B7-B20A-3AA7FA457DA3}" type="datetimeFigureOut">
              <a:rPr lang="en-US" smtClean="0"/>
              <a:t>10/9/2011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564752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3161366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8CEAC1-C084-43CE-B111-80261FD83F32}"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E33B-C4F1-44B7-B20A-3AA7FA457DA3}" type="datetimeFigureOut">
              <a:rPr lang="en-US" smtClean="0"/>
              <a:t>10/9/2011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153636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4160550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13E33B-C4F1-44B7-B20A-3AA7FA457DA3}" type="datetimeFigureOut">
              <a:rPr lang="en-US" smtClean="0"/>
              <a:t>10/9/2011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1BC21-8331-448D-9648-29EC2B0D8E13}" type="slidenum">
              <a:rPr lang="en-US" smtClean="0"/>
              <a:t>‹#›</a:t>
            </a:fld>
            <a:endParaRPr lang="en-US"/>
          </a:p>
        </p:txBody>
      </p:sp>
    </p:spTree>
    <p:extLst>
      <p:ext uri="{BB962C8B-B14F-4D97-AF65-F5344CB8AC3E}">
        <p14:creationId xmlns:p14="http://schemas.microsoft.com/office/powerpoint/2010/main" val="2662272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A983225-91F0-4D5C-A61C-D852ED7BC220}" type="datetime1">
              <a:rPr lang="en-US" smtClean="0"/>
              <a:t>10/9/2011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075BF20-5B9A-4BA3-8C18-D8D77AC93B29}"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93E3484-58C4-47AD-B403-F2073F9171CD}" type="datetime1">
              <a:rPr lang="en-US" smtClean="0"/>
              <a:t>10/9/2011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5FC715-89FD-4D20-B473-E80788F67899}" type="datetime1">
              <a:rPr lang="en-US" smtClean="0"/>
              <a:t>10/9/2011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1A91C36-3AE4-447D-9D42-61BC4BD3C220}" type="datetime1">
              <a:rPr lang="en-US" smtClean="0"/>
              <a:t>10/9/2011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006AB86-54B5-4CF0-BFDD-BB14CA451BD8}"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4A09CA-DD13-41B6-9B08-3655863F1AE4}" type="datetime1">
              <a:rPr lang="en-US" smtClean="0"/>
              <a:t>10/9/2011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0" y="49159"/>
            <a:ext cx="3137397" cy="307777"/>
          </a:xfrm>
          <a:prstGeom prst="rect">
            <a:avLst/>
          </a:prstGeom>
          <a:noFill/>
        </p:spPr>
        <p:txBody>
          <a:bodyPr wrap="none" rtlCol="0">
            <a:spAutoFit/>
          </a:bodyPr>
          <a:lstStyle/>
          <a:p>
            <a:r>
              <a:rPr lang="vi-VN" sz="1400" noProof="1" smtClean="0">
                <a:solidFill>
                  <a:schemeClr val="tx2">
                    <a:lumMod val="40000"/>
                    <a:lumOff val="60000"/>
                  </a:schemeClr>
                </a:solidFill>
                <a:latin typeface="+mn-lt"/>
              </a:rPr>
              <a:t>MapPro</a:t>
            </a:r>
            <a:r>
              <a:rPr lang="vi-VN" sz="1400" baseline="0" noProof="1" smtClean="0">
                <a:solidFill>
                  <a:schemeClr val="tx2">
                    <a:lumMod val="40000"/>
                    <a:lumOff val="60000"/>
                  </a:schemeClr>
                </a:solidFill>
                <a:latin typeface="+mn-lt"/>
              </a:rPr>
              <a:t> – Giao diện người dùng v1.0</a:t>
            </a:r>
            <a:endParaRPr lang="vi-VN" sz="1400" noProof="1">
              <a:solidFill>
                <a:schemeClr val="tx2">
                  <a:lumMod val="40000"/>
                  <a:lumOff val="60000"/>
                </a:schemeClr>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3E33B-C4F1-44B7-B20A-3AA7FA457DA3}" type="datetimeFigureOut">
              <a:rPr lang="en-US" smtClean="0"/>
              <a:t>10/9/2011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BC21-8331-448D-9648-29EC2B0D8E13}" type="slidenum">
              <a:rPr lang="en-US" smtClean="0"/>
              <a:t>‹#›</a:t>
            </a:fld>
            <a:endParaRPr lang="en-US"/>
          </a:p>
        </p:txBody>
      </p:sp>
    </p:spTree>
    <p:extLst>
      <p:ext uri="{BB962C8B-B14F-4D97-AF65-F5344CB8AC3E}">
        <p14:creationId xmlns:p14="http://schemas.microsoft.com/office/powerpoint/2010/main" val="873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0200" y="2743200"/>
            <a:ext cx="5786257" cy="1323439"/>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THIẾT KẾ GIAO DIỆN NGƯỜI DÙNG v1.0</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338766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705475" y="1106533"/>
            <a:ext cx="3362325" cy="5599067"/>
            <a:chOff x="5943600" y="1331867"/>
            <a:chExt cx="3743325" cy="5715000"/>
          </a:xfrm>
        </p:grpSpPr>
        <p:grpSp>
          <p:nvGrpSpPr>
            <p:cNvPr id="9" name="Group 8"/>
            <p:cNvGrpSpPr/>
            <p:nvPr/>
          </p:nvGrpSpPr>
          <p:grpSpPr>
            <a:xfrm>
              <a:off x="5943600" y="1331867"/>
              <a:ext cx="3743325" cy="5715000"/>
              <a:chOff x="2505075" y="1219200"/>
              <a:chExt cx="3743325" cy="5486400"/>
            </a:xfrm>
          </p:grpSpPr>
          <p:pic>
            <p:nvPicPr>
              <p:cNvPr id="17"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2387" y="2060529"/>
              <a:ext cx="3492137" cy="4797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1757543" y="2358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a:t>
            </a:r>
            <a:r>
              <a:rPr lang="en-US" sz="2400" b="1" noProof="1" smtClean="0"/>
              <a:t>: </a:t>
            </a:r>
            <a:r>
              <a:rPr lang="en-US" sz="2400" b="1" noProof="1" smtClean="0"/>
              <a:t>MH03.2)</a:t>
            </a:r>
            <a:endParaRPr lang="en-US" sz="2400" b="1" noProof="1" smtClean="0"/>
          </a:p>
        </p:txBody>
      </p:sp>
      <p:sp>
        <p:nvSpPr>
          <p:cNvPr id="8" name="Rounded Rectangle 7"/>
          <p:cNvSpPr/>
          <p:nvPr/>
        </p:nvSpPr>
        <p:spPr>
          <a:xfrm>
            <a:off x="5953125" y="3276600"/>
            <a:ext cx="1274881"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100" b="1" noProof="1" smtClean="0">
                <a:latin typeface="+mj-lt"/>
              </a:rPr>
              <a:t>8 Đường 3/2</a:t>
            </a:r>
            <a:endParaRPr lang="vi-VN" sz="1100" b="1" noProof="1">
              <a:latin typeface="+mj-lt"/>
            </a:endParaRPr>
          </a:p>
        </p:txBody>
      </p:sp>
      <p:graphicFrame>
        <p:nvGraphicFramePr>
          <p:cNvPr id="11" name="Table 10"/>
          <p:cNvGraphicFramePr>
            <a:graphicFrameLocks noGrp="1"/>
          </p:cNvGraphicFramePr>
          <p:nvPr>
            <p:extLst>
              <p:ext uri="{D42A27DB-BD31-4B8C-83A1-F6EECF244321}">
                <p14:modId xmlns:p14="http://schemas.microsoft.com/office/powerpoint/2010/main" val="2339841291"/>
              </p:ext>
            </p:extLst>
          </p:nvPr>
        </p:nvGraphicFramePr>
        <p:xfrm>
          <a:off x="126274" y="112268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63114161"/>
              </p:ext>
            </p:extLst>
          </p:nvPr>
        </p:nvGraphicFramePr>
        <p:xfrm>
          <a:off x="152400" y="2333399"/>
          <a:ext cx="5181600" cy="223860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địa chỉ hiện tại khi </a:t>
                      </a:r>
                      <a:r>
                        <a:rPr lang="en-US" sz="1800" baseline="0" noProof="1" smtClean="0">
                          <a:solidFill>
                            <a:srgbClr val="FF0000"/>
                          </a:solidFill>
                          <a:latin typeface="Times New Roman" pitchFamily="18" charset="0"/>
                          <a:cs typeface="Times New Roman" pitchFamily="18" charset="0"/>
                        </a:rPr>
                        <a:t>(3)</a:t>
                      </a:r>
                      <a:r>
                        <a:rPr lang="en-US" sz="1800" baseline="0" noProof="1" smtClean="0">
                          <a:latin typeface="Times New Roman" pitchFamily="18" charset="0"/>
                          <a:cs typeface="Times New Roman" pitchFamily="18" charset="0"/>
                        </a:rPr>
                        <a:t> hoặc </a:t>
                      </a:r>
                      <a:r>
                        <a:rPr lang="en-US" sz="1800" baseline="0" noProof="1" smtClean="0">
                          <a:solidFill>
                            <a:srgbClr val="FF0000"/>
                          </a:solidFill>
                          <a:latin typeface="Times New Roman" pitchFamily="18" charset="0"/>
                          <a:cs typeface="Times New Roman" pitchFamily="18" charset="0"/>
                        </a:rPr>
                        <a:t>(4)</a:t>
                      </a:r>
                      <a:r>
                        <a:rPr lang="en-US" sz="1800" baseline="0" noProof="1" smtClean="0">
                          <a:latin typeface="Times New Roman" pitchFamily="18" charset="0"/>
                          <a:cs typeface="Times New Roman" pitchFamily="18" charset="0"/>
                        </a:rPr>
                        <a:t> được click.</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a:t>
                      </a:r>
                      <a:r>
                        <a:rPr lang="en-US" sz="1800" baseline="0" noProof="1" smtClean="0">
                          <a:latin typeface="Times New Roman" pitchFamily="18" charset="0"/>
                          <a:cs typeface="Times New Roman" pitchFamily="18" charset="0"/>
                        </a:rPr>
                        <a:t> trí điểm xuất phát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Đường</a:t>
                      </a:r>
                      <a:r>
                        <a:rPr lang="en-US" sz="1800" baseline="0" noProof="1" smtClean="0">
                          <a:latin typeface="Times New Roman" pitchFamily="18" charset="0"/>
                          <a:cs typeface="Times New Roman" pitchFamily="18" charset="0"/>
                        </a:rPr>
                        <a:t> đi</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a:t>
                      </a:r>
                      <a:r>
                        <a:rPr lang="en-US" sz="1800" baseline="0" noProof="1" smtClean="0">
                          <a:latin typeface="Times New Roman" pitchFamily="18" charset="0"/>
                          <a:cs typeface="Times New Roman" pitchFamily="18" charset="0"/>
                        </a:rPr>
                        <a:t> trí điểm đến</a:t>
                      </a:r>
                      <a:endParaRPr lang="vi-VN" sz="1800" noProof="1">
                        <a:latin typeface="Times New Roman" pitchFamily="18" charset="0"/>
                        <a:cs typeface="Times New Roman" pitchFamily="18" charset="0"/>
                      </a:endParaRPr>
                    </a:p>
                  </a:txBody>
                  <a:tcPr/>
                </a:tc>
              </a:tr>
            </a:tbl>
          </a:graphicData>
        </a:graphic>
      </p:graphicFrame>
      <p:cxnSp>
        <p:nvCxnSpPr>
          <p:cNvPr id="3" name="Straight Arrow Connector 2"/>
          <p:cNvCxnSpPr/>
          <p:nvPr/>
        </p:nvCxnSpPr>
        <p:spPr>
          <a:xfrm flipV="1">
            <a:off x="5139876" y="3390900"/>
            <a:ext cx="956124" cy="165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57800" y="3695700"/>
            <a:ext cx="1295400" cy="163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410200" y="4000500"/>
            <a:ext cx="1524000" cy="2095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8001000" y="762000"/>
            <a:ext cx="228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869552" y="4873823"/>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22" name="TextBox 21"/>
          <p:cNvSpPr txBox="1"/>
          <p:nvPr/>
        </p:nvSpPr>
        <p:spPr>
          <a:xfrm>
            <a:off x="4945752" y="51786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3" name="TextBox 22"/>
          <p:cNvSpPr txBox="1"/>
          <p:nvPr/>
        </p:nvSpPr>
        <p:spPr>
          <a:xfrm>
            <a:off x="5105400" y="5940623"/>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4" name="TextBox 23"/>
          <p:cNvSpPr txBox="1"/>
          <p:nvPr/>
        </p:nvSpPr>
        <p:spPr>
          <a:xfrm>
            <a:off x="7841352" y="533400"/>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1928949"/>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166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a:t>
            </a:r>
            <a:r>
              <a:rPr lang="en-US" sz="2400" b="1" noProof="1" smtClean="0"/>
              <a:t>BẢN ĐỒ</a:t>
            </a:r>
            <a:endParaRPr lang="en-US" sz="2400" b="1" noProof="1" smtClean="0"/>
          </a:p>
          <a:p>
            <a:pPr algn="ctr"/>
            <a:r>
              <a:rPr lang="en-US" sz="2400" b="1" noProof="1" smtClean="0"/>
              <a:t>(Mã</a:t>
            </a:r>
            <a:r>
              <a:rPr lang="en-US" sz="2400" b="1" noProof="1" smtClean="0"/>
              <a:t>: </a:t>
            </a:r>
            <a:r>
              <a:rPr lang="en-US" sz="2400" b="1" noProof="1" smtClean="0"/>
              <a:t>MH04)</a:t>
            </a:r>
            <a:endParaRPr lang="en-US" sz="2400" b="1" noProof="1" smtClean="0"/>
          </a:p>
        </p:txBody>
      </p:sp>
      <p:grpSp>
        <p:nvGrpSpPr>
          <p:cNvPr id="10" name="Group 9"/>
          <p:cNvGrpSpPr/>
          <p:nvPr/>
        </p:nvGrpSpPr>
        <p:grpSpPr>
          <a:xfrm>
            <a:off x="-76200" y="1025434"/>
            <a:ext cx="4815096" cy="5715000"/>
            <a:chOff x="221352" y="1025434"/>
            <a:chExt cx="4815096" cy="5715000"/>
          </a:xfrm>
        </p:grpSpPr>
        <p:grpSp>
          <p:nvGrpSpPr>
            <p:cNvPr id="2" name="Group 1"/>
            <p:cNvGrpSpPr/>
            <p:nvPr/>
          </p:nvGrpSpPr>
          <p:grpSpPr>
            <a:xfrm>
              <a:off x="904875" y="1025434"/>
              <a:ext cx="3743325" cy="5715000"/>
              <a:chOff x="5172075" y="1025434"/>
              <a:chExt cx="3743325" cy="5715000"/>
            </a:xfrm>
          </p:grpSpPr>
          <p:grpSp>
            <p:nvGrpSpPr>
              <p:cNvPr id="12" name="Group 11"/>
              <p:cNvGrpSpPr/>
              <p:nvPr/>
            </p:nvGrpSpPr>
            <p:grpSpPr>
              <a:xfrm>
                <a:off x="5172075" y="1025434"/>
                <a:ext cx="3743325" cy="5715000"/>
                <a:chOff x="2505075" y="1219200"/>
                <a:chExt cx="3743325" cy="5486400"/>
              </a:xfrm>
            </p:grpSpPr>
            <p:pic>
              <p:nvPicPr>
                <p:cNvPr id="14"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163" y="1689734"/>
                <a:ext cx="3492137" cy="49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 name="Straight Arrow Connector 3"/>
            <p:cNvCxnSpPr/>
            <p:nvPr/>
          </p:nvCxnSpPr>
          <p:spPr>
            <a:xfrm>
              <a:off x="533400" y="1689734"/>
              <a:ext cx="609600" cy="367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8" idx="0"/>
            </p:cNvCxnSpPr>
            <p:nvPr/>
          </p:nvCxnSpPr>
          <p:spPr>
            <a:xfrm flipH="1" flipV="1">
              <a:off x="4114800" y="1947591"/>
              <a:ext cx="727524" cy="3354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21352" y="1521023"/>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18" name="TextBox 17"/>
            <p:cNvSpPr txBox="1"/>
            <p:nvPr/>
          </p:nvSpPr>
          <p:spPr>
            <a:xfrm>
              <a:off x="4648200" y="22830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19" name="TextBox 18"/>
            <p:cNvSpPr txBox="1"/>
            <p:nvPr/>
          </p:nvSpPr>
          <p:spPr>
            <a:xfrm>
              <a:off x="2555607" y="61722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grpSp>
      <p:graphicFrame>
        <p:nvGraphicFramePr>
          <p:cNvPr id="21" name="Table 20"/>
          <p:cNvGraphicFramePr>
            <a:graphicFrameLocks noGrp="1"/>
          </p:cNvGraphicFramePr>
          <p:nvPr>
            <p:extLst>
              <p:ext uri="{D42A27DB-BD31-4B8C-83A1-F6EECF244321}">
                <p14:modId xmlns:p14="http://schemas.microsoft.com/office/powerpoint/2010/main" val="1643566794"/>
              </p:ext>
            </p:extLst>
          </p:nvPr>
        </p:nvGraphicFramePr>
        <p:xfrm>
          <a:off x="4738896" y="1060857"/>
          <a:ext cx="4087214" cy="1010920"/>
        </p:xfrm>
        <a:graphic>
          <a:graphicData uri="http://schemas.openxmlformats.org/drawingml/2006/table">
            <a:tbl>
              <a:tblPr firstRow="1" bandRow="1">
                <a:tableStyleId>{5C22544A-7EE6-4342-B048-85BDC9FD1C3A}</a:tableStyleId>
              </a:tblPr>
              <a:tblGrid>
                <a:gridCol w="4087214"/>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69808584"/>
              </p:ext>
            </p:extLst>
          </p:nvPr>
        </p:nvGraphicFramePr>
        <p:xfrm>
          <a:off x="4759400" y="2271576"/>
          <a:ext cx="4066709" cy="2137001"/>
        </p:xfrm>
        <a:graphic>
          <a:graphicData uri="http://schemas.openxmlformats.org/drawingml/2006/table">
            <a:tbl>
              <a:tblPr firstRow="1" bandRow="1">
                <a:tableStyleId>{5C22544A-7EE6-4342-B048-85BDC9FD1C3A}</a:tableStyleId>
              </a:tblPr>
              <a:tblGrid>
                <a:gridCol w="650800"/>
                <a:gridCol w="3415909"/>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Phóng</a:t>
                      </a:r>
                      <a:r>
                        <a:rPr lang="en-US" sz="1800" baseline="0" noProof="1" smtClean="0">
                          <a:latin typeface="Times New Roman" pitchFamily="18" charset="0"/>
                          <a:cs typeface="Times New Roman" pitchFamily="18" charset="0"/>
                        </a:rPr>
                        <a:t> to/thu nhỏ bản đồ</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Chế</a:t>
                      </a:r>
                      <a:r>
                        <a:rPr lang="en-US" sz="1800" baseline="0" noProof="1" smtClean="0">
                          <a:latin typeface="Times New Roman" pitchFamily="18" charset="0"/>
                          <a:cs typeface="Times New Roman" pitchFamily="18" charset="0"/>
                        </a:rPr>
                        <a:t> độ hiển thị bản đồ (Map, Vệ tinh)</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Khung nhập</a:t>
                      </a:r>
                      <a:r>
                        <a:rPr lang="en-US" sz="1800" baseline="0" noProof="1" smtClean="0">
                          <a:latin typeface="Times New Roman" pitchFamily="18" charset="0"/>
                          <a:cs typeface="Times New Roman" pitchFamily="18" charset="0"/>
                        </a:rPr>
                        <a:t> tìm kiếm một địa điểm bất kỳ</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522106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a:t>
            </a:r>
            <a:r>
              <a:rPr lang="en-US" sz="2400" b="1" noProof="1" smtClean="0"/>
              <a:t>BẢN ĐỒ</a:t>
            </a:r>
            <a:endParaRPr lang="en-US" sz="2400" b="1" noProof="1" smtClean="0"/>
          </a:p>
          <a:p>
            <a:pPr algn="ctr"/>
            <a:r>
              <a:rPr lang="en-US" sz="2400" b="1" noProof="1" smtClean="0"/>
              <a:t>(Mã</a:t>
            </a:r>
            <a:r>
              <a:rPr lang="en-US" sz="2400" b="1" noProof="1" smtClean="0"/>
              <a:t>: </a:t>
            </a:r>
            <a:r>
              <a:rPr lang="en-US" sz="2400" b="1" noProof="1" smtClean="0"/>
              <a:t>MH04.1)</a:t>
            </a:r>
            <a:endParaRPr lang="en-US" sz="2400" b="1" noProof="1" smtClean="0"/>
          </a:p>
        </p:txBody>
      </p:sp>
      <p:grpSp>
        <p:nvGrpSpPr>
          <p:cNvPr id="7" name="Group 6"/>
          <p:cNvGrpSpPr/>
          <p:nvPr/>
        </p:nvGrpSpPr>
        <p:grpSpPr>
          <a:xfrm>
            <a:off x="5248275" y="1025434"/>
            <a:ext cx="3743325" cy="5715000"/>
            <a:chOff x="607323" y="1025434"/>
            <a:chExt cx="3743325" cy="5715000"/>
          </a:xfrm>
        </p:grpSpPr>
        <p:grpSp>
          <p:nvGrpSpPr>
            <p:cNvPr id="10" name="Group 9"/>
            <p:cNvGrpSpPr/>
            <p:nvPr/>
          </p:nvGrpSpPr>
          <p:grpSpPr>
            <a:xfrm>
              <a:off x="607323" y="1025434"/>
              <a:ext cx="3743325" cy="5715000"/>
              <a:chOff x="5172075" y="1025434"/>
              <a:chExt cx="3743325" cy="5715000"/>
            </a:xfrm>
          </p:grpSpPr>
          <p:grpSp>
            <p:nvGrpSpPr>
              <p:cNvPr id="16" name="Group 15"/>
              <p:cNvGrpSpPr/>
              <p:nvPr/>
            </p:nvGrpSpPr>
            <p:grpSpPr>
              <a:xfrm>
                <a:off x="5172075" y="1025434"/>
                <a:ext cx="3743325" cy="5715000"/>
                <a:chOff x="2505075" y="1219200"/>
                <a:chExt cx="3743325" cy="5486400"/>
              </a:xfrm>
            </p:grpSpPr>
            <p:pic>
              <p:nvPicPr>
                <p:cNvPr id="18"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643052" y="1624148"/>
                  <a:ext cx="3420000"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163" y="1689734"/>
                <a:ext cx="3492137" cy="4939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1540549" y="6185263"/>
              <a:ext cx="2124299" cy="369332"/>
            </a:xfrm>
            <a:prstGeom prst="rect">
              <a:avLst/>
            </a:prstGeom>
            <a:noFill/>
          </p:spPr>
          <p:txBody>
            <a:bodyPr wrap="none" rtlCol="0">
              <a:spAutoFit/>
            </a:bodyPr>
            <a:lstStyle/>
            <a:p>
              <a:r>
                <a:rPr lang="en-US" dirty="0" smtClean="0"/>
                <a:t>3 </a:t>
              </a:r>
              <a:r>
                <a:rPr lang="vi-VN" noProof="1" smtClean="0"/>
                <a:t>phạm </a:t>
              </a:r>
              <a:r>
                <a:rPr lang="vi-VN" noProof="1" smtClean="0"/>
                <a:t>ngọc </a:t>
              </a:r>
              <a:r>
                <a:rPr lang="vi-VN" noProof="1" smtClean="0"/>
                <a:t>thạch</a:t>
              </a:r>
              <a:endParaRPr lang="vi-VN" noProof="1"/>
            </a:p>
          </p:txBody>
        </p:sp>
      </p:grpSp>
      <p:pic>
        <p:nvPicPr>
          <p:cNvPr id="22" name="Picture 2" descr="D:\Google_Map_Project\google-map-api-and-map-on-android\Resources\Icon\Endpoi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053" y="3924764"/>
            <a:ext cx="278295" cy="361769"/>
          </a:xfrm>
          <a:prstGeom prst="rect">
            <a:avLst/>
          </a:prstGeom>
          <a:noFill/>
          <a:effectLst>
            <a:outerShdw blurRad="76200" dir="18900000" sy="23000" kx="-1200000" algn="bl" rotWithShape="0">
              <a:prstClr val="black">
                <a:alpha val="89000"/>
              </a:prstClr>
            </a:outerShdw>
          </a:effectLst>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5638800" y="3657600"/>
            <a:ext cx="1904999" cy="2253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b="1" noProof="1" smtClean="0">
                <a:latin typeface="+mj-lt"/>
              </a:rPr>
              <a:t>3 Phạm Ngọc Thạch, Quận 3</a:t>
            </a:r>
            <a:endParaRPr lang="vi-VN" sz="1100" b="1" noProof="1">
              <a:latin typeface="+mj-lt"/>
            </a:endParaRPr>
          </a:p>
        </p:txBody>
      </p:sp>
      <p:graphicFrame>
        <p:nvGraphicFramePr>
          <p:cNvPr id="24" name="Table 23"/>
          <p:cNvGraphicFramePr>
            <a:graphicFrameLocks noGrp="1"/>
          </p:cNvGraphicFramePr>
          <p:nvPr>
            <p:extLst>
              <p:ext uri="{D42A27DB-BD31-4B8C-83A1-F6EECF244321}">
                <p14:modId xmlns:p14="http://schemas.microsoft.com/office/powerpoint/2010/main" val="2035125588"/>
              </p:ext>
            </p:extLst>
          </p:nvPr>
        </p:nvGraphicFramePr>
        <p:xfrm>
          <a:off x="179986" y="1060857"/>
          <a:ext cx="4925414" cy="1010920"/>
        </p:xfrm>
        <a:graphic>
          <a:graphicData uri="http://schemas.openxmlformats.org/drawingml/2006/table">
            <a:tbl>
              <a:tblPr firstRow="1" bandRow="1">
                <a:tableStyleId>{5C22544A-7EE6-4342-B048-85BDC9FD1C3A}</a:tableStyleId>
              </a:tblPr>
              <a:tblGrid>
                <a:gridCol w="4925414"/>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hiển thị bản đồ và cách đi giữa hai địa điểm cho trước.</a:t>
                      </a:r>
                      <a:endParaRPr lang="vi-VN" sz="1800" noProof="1">
                        <a:latin typeface="Times New Roman" pitchFamily="18" charset="0"/>
                        <a:cs typeface="Times New Roman" pitchFamily="18" charset="0"/>
                      </a:endParaRPr>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926302446"/>
              </p:ext>
            </p:extLst>
          </p:nvPr>
        </p:nvGraphicFramePr>
        <p:xfrm>
          <a:off x="228600" y="2286000"/>
          <a:ext cx="4876800" cy="1496921"/>
        </p:xfrm>
        <a:graphic>
          <a:graphicData uri="http://schemas.openxmlformats.org/drawingml/2006/table">
            <a:tbl>
              <a:tblPr firstRow="1" bandRow="1">
                <a:tableStyleId>{5C22544A-7EE6-4342-B048-85BDC9FD1C3A}</a:tableStyleId>
              </a:tblPr>
              <a:tblGrid>
                <a:gridCol w="780440"/>
                <a:gridCol w="409636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 thị</a:t>
                      </a:r>
                      <a:r>
                        <a:rPr lang="en-US" sz="1800" baseline="0" noProof="1" smtClean="0">
                          <a:latin typeface="Times New Roman" pitchFamily="18" charset="0"/>
                          <a:cs typeface="Times New Roman" pitchFamily="18" charset="0"/>
                        </a:rPr>
                        <a:t> địa chỉ của địa điểm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Đánh</a:t>
                      </a:r>
                      <a:r>
                        <a:rPr lang="en-US" sz="1800" baseline="0" noProof="1" smtClean="0">
                          <a:latin typeface="Times New Roman" pitchFamily="18" charset="0"/>
                          <a:cs typeface="Times New Roman" pitchFamily="18" charset="0"/>
                        </a:rPr>
                        <a:t> dấu địa chỉ được tìm thấy</a:t>
                      </a:r>
                      <a:endParaRPr lang="vi-VN" sz="1800" noProof="1">
                        <a:latin typeface="Times New Roman" pitchFamily="18" charset="0"/>
                        <a:cs typeface="Times New Roman" pitchFamily="18" charset="0"/>
                      </a:endParaRPr>
                    </a:p>
                  </a:txBody>
                  <a:tcPr/>
                </a:tc>
              </a:tr>
            </a:tbl>
          </a:graphicData>
        </a:graphic>
      </p:graphicFrame>
      <p:cxnSp>
        <p:nvCxnSpPr>
          <p:cNvPr id="26" name="Straight Arrow Connector 25"/>
          <p:cNvCxnSpPr>
            <a:stCxn id="27" idx="3"/>
          </p:cNvCxnSpPr>
          <p:nvPr/>
        </p:nvCxnSpPr>
        <p:spPr>
          <a:xfrm flipV="1">
            <a:off x="4579248" y="3770268"/>
            <a:ext cx="1211952" cy="1031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91000" y="4648200"/>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cxnSp>
        <p:nvCxnSpPr>
          <p:cNvPr id="31" name="Straight Arrow Connector 30"/>
          <p:cNvCxnSpPr/>
          <p:nvPr/>
        </p:nvCxnSpPr>
        <p:spPr>
          <a:xfrm flipV="1">
            <a:off x="4731648" y="4159567"/>
            <a:ext cx="1616405" cy="1403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419600" y="5407223"/>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Tree>
    <p:extLst>
      <p:ext uri="{BB962C8B-B14F-4D97-AF65-F5344CB8AC3E}">
        <p14:creationId xmlns:p14="http://schemas.microsoft.com/office/powerpoint/2010/main" val="378923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000" noProof="1" smtClean="0"/>
              <a:t>Ghi chú</a:t>
            </a:r>
            <a:endParaRPr lang="vi-VN" sz="3000" noProof="1"/>
          </a:p>
        </p:txBody>
      </p:sp>
      <p:sp>
        <p:nvSpPr>
          <p:cNvPr id="3" name="Content Placeholder 2"/>
          <p:cNvSpPr>
            <a:spLocks noGrp="1"/>
          </p:cNvSpPr>
          <p:nvPr>
            <p:ph idx="1"/>
          </p:nvPr>
        </p:nvSpPr>
        <p:spPr/>
        <p:txBody>
          <a:bodyPr>
            <a:normAutofit/>
          </a:bodyPr>
          <a:lstStyle/>
          <a:p>
            <a:r>
              <a:rPr lang="vi-VN" sz="2200" noProof="1" smtClean="0">
                <a:latin typeface="+mj-lt"/>
              </a:rPr>
              <a:t>Các số </a:t>
            </a:r>
            <a:r>
              <a:rPr lang="vi-VN" sz="2200" noProof="1" smtClean="0">
                <a:solidFill>
                  <a:srgbClr val="FF0000"/>
                </a:solidFill>
                <a:latin typeface="+mj-lt"/>
              </a:rPr>
              <a:t>(1)</a:t>
            </a:r>
            <a:r>
              <a:rPr lang="vi-VN" sz="2200" noProof="1" smtClean="0">
                <a:latin typeface="+mj-lt"/>
              </a:rPr>
              <a:t>, </a:t>
            </a:r>
            <a:r>
              <a:rPr lang="vi-VN" sz="2200" noProof="1" smtClean="0">
                <a:solidFill>
                  <a:srgbClr val="FF0000"/>
                </a:solidFill>
                <a:latin typeface="+mj-lt"/>
              </a:rPr>
              <a:t>(2)</a:t>
            </a:r>
            <a:r>
              <a:rPr lang="vi-VN" sz="2200" noProof="1" smtClean="0">
                <a:latin typeface="+mj-lt"/>
              </a:rPr>
              <a:t>, </a:t>
            </a:r>
            <a:r>
              <a:rPr lang="vi-VN" sz="2200" noProof="1" smtClean="0">
                <a:solidFill>
                  <a:srgbClr val="FF0000"/>
                </a:solidFill>
                <a:latin typeface="+mj-lt"/>
              </a:rPr>
              <a:t>(3)</a:t>
            </a:r>
            <a:r>
              <a:rPr lang="vi-VN" sz="2200" noProof="1" smtClean="0">
                <a:latin typeface="+mj-lt"/>
              </a:rPr>
              <a:t>,……màu đỏ là để đánh số thứ tự của thành phần trên màn hình, chỉ trên bản thiết kế, không xuất hiện trên màn hình thực của chương trình.</a:t>
            </a:r>
            <a:endParaRPr lang="vi-VN" sz="2200" noProof="1">
              <a:latin typeface="+mj-lt"/>
            </a:endParaRPr>
          </a:p>
        </p:txBody>
      </p:sp>
    </p:spTree>
    <p:extLst>
      <p:ext uri="{BB962C8B-B14F-4D97-AF65-F5344CB8AC3E}">
        <p14:creationId xmlns:p14="http://schemas.microsoft.com/office/powerpoint/2010/main" val="2434152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 y="990600"/>
            <a:ext cx="3429000" cy="5715000"/>
            <a:chOff x="4648200" y="990600"/>
            <a:chExt cx="3743325" cy="5715000"/>
          </a:xfrm>
        </p:grpSpPr>
        <p:grpSp>
          <p:nvGrpSpPr>
            <p:cNvPr id="11" name="Group 10"/>
            <p:cNvGrpSpPr/>
            <p:nvPr/>
          </p:nvGrpSpPr>
          <p:grpSpPr>
            <a:xfrm>
              <a:off x="4648200" y="990600"/>
              <a:ext cx="3743325" cy="5715000"/>
              <a:chOff x="2505075" y="1219200"/>
              <a:chExt cx="3743325" cy="5486400"/>
            </a:xfrm>
          </p:grpSpPr>
          <p:pic>
            <p:nvPicPr>
              <p:cNvPr id="1027"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35675" y="1636689"/>
                <a:ext cx="3419119"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sp>
            <p:nvSpPr>
              <p:cNvPr id="8" name="Rounded Rectangle 7"/>
              <p:cNvSpPr/>
              <p:nvPr/>
            </p:nvSpPr>
            <p:spPr>
              <a:xfrm>
                <a:off x="4469386" y="2514601"/>
                <a:ext cx="1560893"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Bản đồ</a:t>
                </a:r>
                <a:endParaRPr lang="vi-VN" sz="1400" b="1" noProof="1"/>
              </a:p>
            </p:txBody>
          </p:sp>
          <p:sp>
            <p:nvSpPr>
              <p:cNvPr id="9" name="Rounded Rectangle 8"/>
              <p:cNvSpPr/>
              <p:nvPr/>
            </p:nvSpPr>
            <p:spPr>
              <a:xfrm>
                <a:off x="2579846" y="4114800"/>
                <a:ext cx="1502554"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Dẫn đường</a:t>
                </a:r>
                <a:endParaRPr lang="vi-VN" sz="1400" b="1" noProof="1"/>
              </a:p>
            </p:txBody>
          </p:sp>
          <p:sp>
            <p:nvSpPr>
              <p:cNvPr id="10" name="Rounded Rectangle 9"/>
              <p:cNvSpPr/>
              <p:nvPr/>
            </p:nvSpPr>
            <p:spPr>
              <a:xfrm>
                <a:off x="4469386" y="4114800"/>
                <a:ext cx="1560893"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latin typeface="Arial" pitchFamily="34" charset="0"/>
                    <a:cs typeface="Arial" pitchFamily="34" charset="0"/>
                  </a:rPr>
                  <a:t>Giới thiệu</a:t>
                </a:r>
                <a:endParaRPr lang="vi-VN" sz="1400" b="1" noProof="1">
                  <a:latin typeface="Arial" pitchFamily="34" charset="0"/>
                  <a:cs typeface="Arial" pitchFamily="34" charset="0"/>
                </a:endParaRPr>
              </a:p>
            </p:txBody>
          </p:sp>
          <p:sp>
            <p:nvSpPr>
              <p:cNvPr id="7" name="TextBox 6"/>
              <p:cNvSpPr txBox="1"/>
              <p:nvPr/>
            </p:nvSpPr>
            <p:spPr>
              <a:xfrm>
                <a:off x="2952671" y="5827776"/>
                <a:ext cx="2891959" cy="472745"/>
              </a:xfrm>
              <a:prstGeom prst="rect">
                <a:avLst/>
              </a:prstGeom>
              <a:noFill/>
            </p:spPr>
            <p:txBody>
              <a:bodyPr wrap="none" rtlCol="0">
                <a:spAutoFit/>
              </a:bodyPr>
              <a:lstStyle/>
              <a:p>
                <a:pPr algn="ctr"/>
                <a:r>
                  <a:rPr lang="vi-VN" sz="1300" b="1" noProof="1" smtClean="0">
                    <a:solidFill>
                      <a:schemeClr val="bg1"/>
                    </a:solidFill>
                    <a:latin typeface="+mj-lt"/>
                  </a:rPr>
                  <a:t>Vị trí hiện tại</a:t>
                </a:r>
              </a:p>
              <a:p>
                <a:pPr algn="ctr"/>
                <a:r>
                  <a:rPr lang="vi-VN" sz="1300" b="1" noProof="1" smtClean="0">
                    <a:solidFill>
                      <a:schemeClr val="bg1"/>
                    </a:solidFill>
                    <a:latin typeface="+mj-lt"/>
                  </a:rPr>
                  <a:t>Đường Nguyễn Trãi – Q1-TpHCM</a:t>
                </a:r>
                <a:endParaRPr lang="vi-VN" sz="1300" b="1" noProof="1">
                  <a:solidFill>
                    <a:schemeClr val="bg1"/>
                  </a:solidFill>
                  <a:latin typeface="+mj-lt"/>
                </a:endParaRPr>
              </a:p>
            </p:txBody>
          </p:sp>
        </p:grpSp>
        <p:sp>
          <p:nvSpPr>
            <p:cNvPr id="28" name="TextBox 27"/>
            <p:cNvSpPr txBox="1"/>
            <p:nvPr/>
          </p:nvSpPr>
          <p:spPr>
            <a:xfrm>
              <a:off x="6608451" y="4730948"/>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grpSp>
          <p:nvGrpSpPr>
            <p:cNvPr id="2" name="Group 1"/>
            <p:cNvGrpSpPr/>
            <p:nvPr/>
          </p:nvGrpSpPr>
          <p:grpSpPr>
            <a:xfrm>
              <a:off x="4741002" y="2339976"/>
              <a:ext cx="1502554" cy="1031875"/>
              <a:chOff x="4741002" y="2339976"/>
              <a:chExt cx="1502554" cy="1031875"/>
            </a:xfrm>
          </p:grpSpPr>
          <p:sp>
            <p:nvSpPr>
              <p:cNvPr id="18" name="Rounded Rectangle 17"/>
              <p:cNvSpPr/>
              <p:nvPr/>
            </p:nvSpPr>
            <p:spPr>
              <a:xfrm>
                <a:off x="4741002" y="2339976"/>
                <a:ext cx="1502554" cy="10318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400" b="1" noProof="1" smtClean="0"/>
                  <a:t>Địa điểm</a:t>
                </a:r>
                <a:endParaRPr lang="vi-VN" sz="1400" b="1" noProof="1"/>
              </a:p>
            </p:txBody>
          </p:sp>
          <p:sp>
            <p:nvSpPr>
              <p:cNvPr id="23" name="TextBox 22"/>
              <p:cNvSpPr txBox="1"/>
              <p:nvPr/>
            </p:nvSpPr>
            <p:spPr>
              <a:xfrm>
                <a:off x="4817373" y="3028014"/>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pSp>
        <p:sp>
          <p:nvSpPr>
            <p:cNvPr id="26" name="TextBox 25"/>
            <p:cNvSpPr txBox="1"/>
            <p:nvPr/>
          </p:nvSpPr>
          <p:spPr>
            <a:xfrm>
              <a:off x="6612510" y="3010597"/>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7" name="TextBox 26"/>
            <p:cNvSpPr txBox="1"/>
            <p:nvPr/>
          </p:nvSpPr>
          <p:spPr>
            <a:xfrm>
              <a:off x="4800600" y="4721423"/>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grpSp>
      <p:sp>
        <p:nvSpPr>
          <p:cNvPr id="15" name="TextBox 14"/>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MENU CHÍNH</a:t>
            </a:r>
          </a:p>
          <a:p>
            <a:pPr algn="ctr"/>
            <a:r>
              <a:rPr lang="en-US" sz="2400" b="1" noProof="1" smtClean="0"/>
              <a:t>(Mã: MH01)</a:t>
            </a:r>
          </a:p>
        </p:txBody>
      </p:sp>
      <p:graphicFrame>
        <p:nvGraphicFramePr>
          <p:cNvPr id="5" name="Table 4"/>
          <p:cNvGraphicFramePr>
            <a:graphicFrameLocks noGrp="1"/>
          </p:cNvGraphicFramePr>
          <p:nvPr>
            <p:extLst>
              <p:ext uri="{D42A27DB-BD31-4B8C-83A1-F6EECF244321}">
                <p14:modId xmlns:p14="http://schemas.microsoft.com/office/powerpoint/2010/main" val="1131855352"/>
              </p:ext>
            </p:extLst>
          </p:nvPr>
        </p:nvGraphicFramePr>
        <p:xfrm>
          <a:off x="3657600" y="3200400"/>
          <a:ext cx="5181600" cy="2123440"/>
        </p:xfrm>
        <a:graphic>
          <a:graphicData uri="http://schemas.openxmlformats.org/drawingml/2006/table">
            <a:tbl>
              <a:tblPr firstRow="1" bandRow="1">
                <a:tableStyleId>{5C22544A-7EE6-4342-B048-85BDC9FD1C3A}</a:tableStyleId>
              </a:tblPr>
              <a:tblGrid>
                <a:gridCol w="1223433"/>
                <a:gridCol w="3958167"/>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r>
                        <a:rPr lang="vi-VN" sz="1800" noProof="1" smtClean="0">
                          <a:latin typeface="+mj-lt"/>
                        </a:rPr>
                        <a:t>Mở</a:t>
                      </a:r>
                      <a:r>
                        <a:rPr lang="vi-VN" sz="1800" baseline="0" noProof="1" smtClean="0">
                          <a:latin typeface="+mj-lt"/>
                        </a:rPr>
                        <a:t> màn hình MH02</a:t>
                      </a:r>
                      <a:endParaRPr lang="vi-VN" sz="1800" noProof="1">
                        <a:latin typeface="+mj-lt"/>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MH04</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hình MH05</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r>
                        <a:rPr lang="vi-VN" sz="1800" noProof="1" smtClean="0">
                          <a:latin typeface="Times New Roman" pitchFamily="18" charset="0"/>
                          <a:cs typeface="Times New Roman" pitchFamily="18" charset="0"/>
                        </a:rPr>
                        <a:t>Mở</a:t>
                      </a:r>
                      <a:r>
                        <a:rPr lang="vi-VN" sz="1800" baseline="0" noProof="1" smtClean="0">
                          <a:latin typeface="Times New Roman" pitchFamily="18" charset="0"/>
                          <a:cs typeface="Times New Roman" pitchFamily="18" charset="0"/>
                        </a:rPr>
                        <a:t> màn </a:t>
                      </a:r>
                      <a:r>
                        <a:rPr lang="vi-VN" sz="1800" baseline="0" noProof="1" smtClean="0">
                          <a:latin typeface="Times New Roman" pitchFamily="18" charset="0"/>
                          <a:cs typeface="Times New Roman" pitchFamily="18" charset="0"/>
                        </a:rPr>
                        <a:t>hình</a:t>
                      </a:r>
                      <a:r>
                        <a:rPr lang="en-US" sz="1800" baseline="0" noProof="1" smtClean="0">
                          <a:latin typeface="Times New Roman" pitchFamily="18" charset="0"/>
                          <a:cs typeface="Times New Roman" pitchFamily="18" charset="0"/>
                        </a:rPr>
                        <a:t> giới thiệu</a:t>
                      </a:r>
                      <a:endParaRPr lang="vi-VN" sz="1800" noProof="1">
                        <a:latin typeface="Times New Roman" pitchFamily="18" charset="0"/>
                        <a:cs typeface="Times New Roman" pitchFamily="18" charset="0"/>
                      </a:endParaRPr>
                    </a:p>
                  </a:txBody>
                  <a:tcPr/>
                </a:tc>
              </a:tr>
            </a:tbl>
          </a:graphicData>
        </a:graphic>
      </p:graphicFrame>
      <p:cxnSp>
        <p:nvCxnSpPr>
          <p:cNvPr id="16" name="Straight Arrow Connector 15"/>
          <p:cNvCxnSpPr/>
          <p:nvPr/>
        </p:nvCxnSpPr>
        <p:spPr>
          <a:xfrm flipH="1">
            <a:off x="3150460" y="6022032"/>
            <a:ext cx="1802540" cy="95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4953000" y="5791200"/>
            <a:ext cx="3836307" cy="584775"/>
          </a:xfrm>
          <a:prstGeom prst="rect">
            <a:avLst/>
          </a:prstGeom>
          <a:noFill/>
        </p:spPr>
        <p:txBody>
          <a:bodyPr wrap="none" rtlCol="0">
            <a:spAutoFit/>
          </a:bodyPr>
          <a:lstStyle/>
          <a:p>
            <a:r>
              <a:rPr lang="vi-VN" sz="1600" b="1" noProof="1" smtClean="0">
                <a:latin typeface="Times New Roman" pitchFamily="18" charset="0"/>
                <a:cs typeface="Times New Roman" pitchFamily="18" charset="0"/>
              </a:rPr>
              <a:t>Hiển thị địa điểm hiện tại</a:t>
            </a:r>
            <a:r>
              <a:rPr lang="en-US" sz="1600" b="1" noProof="1" smtClean="0">
                <a:latin typeface="Times New Roman" pitchFamily="18" charset="0"/>
                <a:cs typeface="Times New Roman" pitchFamily="18" charset="0"/>
              </a:rPr>
              <a:t> c</a:t>
            </a:r>
            <a:r>
              <a:rPr lang="vi-VN" sz="1600" b="1" noProof="1" smtClean="0">
                <a:latin typeface="Times New Roman" pitchFamily="18" charset="0"/>
                <a:cs typeface="Times New Roman" pitchFamily="18" charset="0"/>
              </a:rPr>
              <a:t>ủa người dùng</a:t>
            </a:r>
            <a:endParaRPr lang="en-US" sz="1600" b="1" noProof="1" smtClean="0">
              <a:latin typeface="Times New Roman" pitchFamily="18" charset="0"/>
              <a:cs typeface="Times New Roman" pitchFamily="18" charset="0"/>
            </a:endParaRPr>
          </a:p>
          <a:p>
            <a:r>
              <a:rPr lang="en-US" sz="1600" b="1" noProof="1" smtClean="0">
                <a:latin typeface="Times New Roman" pitchFamily="18" charset="0"/>
                <a:cs typeface="Times New Roman" pitchFamily="18" charset="0"/>
              </a:rPr>
              <a:t> (Font: Time New Roman,12, Bold)</a:t>
            </a:r>
            <a:endParaRPr lang="vi-VN" sz="1600" b="1" noProof="1">
              <a:latin typeface="Times New Roman" pitchFamily="18" charset="0"/>
              <a:cs typeface="Times New Roman" pitchFamily="18" charset="0"/>
            </a:endParaRPr>
          </a:p>
        </p:txBody>
      </p:sp>
      <p:pic>
        <p:nvPicPr>
          <p:cNvPr id="3074" name="Picture 2" descr="D:\Google_Map_Project\google-map-api-and-map-on-android\Resources\Icon\Start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843597"/>
            <a:ext cx="311379" cy="4048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Table 24"/>
          <p:cNvGraphicFramePr>
            <a:graphicFrameLocks noGrp="1"/>
          </p:cNvGraphicFramePr>
          <p:nvPr>
            <p:extLst>
              <p:ext uri="{D42A27DB-BD31-4B8C-83A1-F6EECF244321}">
                <p14:modId xmlns:p14="http://schemas.microsoft.com/office/powerpoint/2010/main" val="2133913215"/>
              </p:ext>
            </p:extLst>
          </p:nvPr>
        </p:nvGraphicFramePr>
        <p:xfrm>
          <a:off x="3631474" y="19050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r>
                        <a:rPr lang="vi-VN" sz="1800" noProof="1" smtClean="0">
                          <a:latin typeface="Times New Roman" pitchFamily="18" charset="0"/>
                          <a:cs typeface="Times New Roman" pitchFamily="18" charset="0"/>
                        </a:rPr>
                        <a:t>Hiển thị</a:t>
                      </a:r>
                      <a:r>
                        <a:rPr lang="vi-VN" sz="1800" baseline="0" noProof="1" smtClean="0">
                          <a:latin typeface="Times New Roman" pitchFamily="18" charset="0"/>
                          <a:cs typeface="Times New Roman" pitchFamily="18" charset="0"/>
                        </a:rPr>
                        <a:t> menu chức năng chính của chương trình cho người dùng lựa chọn</a:t>
                      </a:r>
                      <a:endParaRPr lang="vi-VN" sz="1800" noProof="1">
                        <a:latin typeface="Times New Roman" pitchFamily="18" charset="0"/>
                        <a:cs typeface="Times New Roman" pitchFamily="18" charset="0"/>
                      </a:endParaRPr>
                    </a:p>
                  </a:txBody>
                  <a:tcPr/>
                </a:tc>
              </a:tr>
            </a:tbl>
          </a:graphicData>
        </a:graphic>
      </p:graphicFrame>
      <p:cxnSp>
        <p:nvCxnSpPr>
          <p:cNvPr id="22" name="Straight Arrow Connector 21"/>
          <p:cNvCxnSpPr/>
          <p:nvPr/>
        </p:nvCxnSpPr>
        <p:spPr>
          <a:xfrm flipH="1">
            <a:off x="2362200" y="1544546"/>
            <a:ext cx="19812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343400" y="1295400"/>
            <a:ext cx="4786375" cy="338554"/>
          </a:xfrm>
          <a:prstGeom prst="rect">
            <a:avLst/>
          </a:prstGeom>
          <a:noFill/>
        </p:spPr>
        <p:txBody>
          <a:bodyPr wrap="none" rtlCol="0">
            <a:spAutoFit/>
          </a:bodyPr>
          <a:lstStyle/>
          <a:p>
            <a:r>
              <a:rPr lang="en-US" sz="1600" b="1" noProof="1" smtClean="0">
                <a:latin typeface="Times New Roman" pitchFamily="18" charset="0"/>
                <a:cs typeface="Times New Roman" pitchFamily="18" charset="0"/>
              </a:rPr>
              <a:t>Tên chương trình (Font: 14:Time New Roman:Bold)</a:t>
            </a:r>
            <a:endParaRPr lang="vi-VN" sz="1600" b="1" noProof="1">
              <a:latin typeface="Times New Roman" pitchFamily="18" charset="0"/>
              <a:cs typeface="Times New Roman" pitchFamily="18" charset="0"/>
            </a:endParaRPr>
          </a:p>
        </p:txBody>
      </p:sp>
    </p:spTree>
    <p:extLst>
      <p:ext uri="{BB962C8B-B14F-4D97-AF65-F5344CB8AC3E}">
        <p14:creationId xmlns:p14="http://schemas.microsoft.com/office/powerpoint/2010/main" val="308692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 MH02</a:t>
            </a:r>
          </a:p>
        </p:txBody>
      </p:sp>
      <p:grpSp>
        <p:nvGrpSpPr>
          <p:cNvPr id="8" name="Group 7"/>
          <p:cNvGrpSpPr/>
          <p:nvPr/>
        </p:nvGrpSpPr>
        <p:grpSpPr>
          <a:xfrm>
            <a:off x="5550946" y="990600"/>
            <a:ext cx="3566928" cy="5715000"/>
            <a:chOff x="381000" y="990600"/>
            <a:chExt cx="3743325" cy="5715000"/>
          </a:xfrm>
        </p:grpSpPr>
        <p:grpSp>
          <p:nvGrpSpPr>
            <p:cNvPr id="3" name="Group 2"/>
            <p:cNvGrpSpPr/>
            <p:nvPr/>
          </p:nvGrpSpPr>
          <p:grpSpPr>
            <a:xfrm>
              <a:off x="381000" y="990600"/>
              <a:ext cx="3743325" cy="5715000"/>
              <a:chOff x="381000" y="990600"/>
              <a:chExt cx="3743325" cy="5715000"/>
            </a:xfrm>
          </p:grpSpPr>
          <p:grpSp>
            <p:nvGrpSpPr>
              <p:cNvPr id="2" name="Group 1"/>
              <p:cNvGrpSpPr/>
              <p:nvPr/>
            </p:nvGrpSpPr>
            <p:grpSpPr>
              <a:xfrm>
                <a:off x="381000" y="990600"/>
                <a:ext cx="3743325" cy="5715000"/>
                <a:chOff x="381000" y="990600"/>
                <a:chExt cx="3743325" cy="5715000"/>
              </a:xfrm>
            </p:grpSpPr>
            <p:grpSp>
              <p:nvGrpSpPr>
                <p:cNvPr id="7" name="Group 6"/>
                <p:cNvGrpSpPr/>
                <p:nvPr/>
              </p:nvGrpSpPr>
              <p:grpSpPr>
                <a:xfrm>
                  <a:off x="381000" y="990600"/>
                  <a:ext cx="3743325" cy="5715000"/>
                  <a:chOff x="4724400" y="990600"/>
                  <a:chExt cx="3743325" cy="5715000"/>
                </a:xfrm>
              </p:grpSpPr>
              <p:grpSp>
                <p:nvGrpSpPr>
                  <p:cNvPr id="4" name="Group 3"/>
                  <p:cNvGrpSpPr/>
                  <p:nvPr/>
                </p:nvGrpSpPr>
                <p:grpSpPr>
                  <a:xfrm>
                    <a:off x="4724400"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2" name="Rectangle 11"/>
                  <p:cNvSpPr/>
                  <p:nvPr/>
                </p:nvSpPr>
                <p:spPr>
                  <a:xfrm>
                    <a:off x="4813663" y="1650546"/>
                    <a:ext cx="3492137" cy="4978854"/>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026" name="Picture 2" descr="D:\Google_Map_Project\google-map-api-and-map-on-android\Resources\Icon\ATM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798" y="1741716"/>
                    <a:ext cx="1058091"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Google_Map_Project\google-map-api-and-map-on-android\Resources\Icon\Bus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366" y="1741715"/>
                    <a:ext cx="1064215" cy="1058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Google_Map_Project\google-map-api-and-map-on-android\Resources\Icon\hospit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381" y="3105150"/>
                    <a:ext cx="10858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Google_Map_Project\google-map-api-and-map-on-android\Resources\Icon\university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581" y="31242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Google_Map_Project\google-map-api-and-map-on-android\Resources\Icon\Hotel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984"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Google_Map_Project\google-map-api-and-map-on-android\Resources\Icon\GasStation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0979" y="4572000"/>
                    <a:ext cx="1183821" cy="1183821"/>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p:cNvSpPr txBox="1"/>
                <p:nvPr/>
              </p:nvSpPr>
              <p:spPr>
                <a:xfrm>
                  <a:off x="838200" y="2286000"/>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pSp>
          <p:sp>
            <p:nvSpPr>
              <p:cNvPr id="15" name="TextBox 14"/>
              <p:cNvSpPr txBox="1"/>
              <p:nvPr/>
            </p:nvSpPr>
            <p:spPr>
              <a:xfrm>
                <a:off x="2438400" y="22860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16" name="TextBox 15"/>
              <p:cNvSpPr txBox="1"/>
              <p:nvPr/>
            </p:nvSpPr>
            <p:spPr>
              <a:xfrm>
                <a:off x="787353" y="3817907"/>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17" name="TextBox 16"/>
              <p:cNvSpPr txBox="1"/>
              <p:nvPr/>
            </p:nvSpPr>
            <p:spPr>
              <a:xfrm>
                <a:off x="2311353" y="3820884"/>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18" name="TextBox 17"/>
              <p:cNvSpPr txBox="1"/>
              <p:nvPr/>
            </p:nvSpPr>
            <p:spPr>
              <a:xfrm>
                <a:off x="787353" y="5341907"/>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19" name="TextBox 18"/>
              <p:cNvSpPr txBox="1"/>
              <p:nvPr/>
            </p:nvSpPr>
            <p:spPr>
              <a:xfrm>
                <a:off x="2362200" y="5344884"/>
                <a:ext cx="388248" cy="307777"/>
              </a:xfrm>
              <a:prstGeom prst="rect">
                <a:avLst/>
              </a:prstGeom>
              <a:noFill/>
            </p:spPr>
            <p:txBody>
              <a:bodyPr wrap="none" rtlCol="0">
                <a:spAutoFit/>
              </a:bodyPr>
              <a:lstStyle/>
              <a:p>
                <a:r>
                  <a:rPr lang="en-US" sz="1400" b="1" dirty="0" smtClean="0">
                    <a:solidFill>
                      <a:srgbClr val="FF0000"/>
                    </a:solidFill>
                  </a:rPr>
                  <a:t>(6)</a:t>
                </a:r>
                <a:endParaRPr lang="en-US" sz="1400" b="1" dirty="0">
                  <a:solidFill>
                    <a:srgbClr val="FF0000"/>
                  </a:solidFill>
                </a:endParaRPr>
              </a:p>
            </p:txBody>
          </p:sp>
        </p:grpSp>
        <p:pic>
          <p:nvPicPr>
            <p:cNvPr id="38" name="Picture 2" descr="D:\Google_Map_Project\google-map-api-and-map-on-android\Resources\Icon\StartPoin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925" y="6096000"/>
              <a:ext cx="311379" cy="40480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066362" y="6096000"/>
              <a:ext cx="2403222" cy="430887"/>
            </a:xfrm>
            <a:prstGeom prst="rect">
              <a:avLst/>
            </a:prstGeom>
            <a:solidFill>
              <a:schemeClr val="bg2">
                <a:lumMod val="90000"/>
              </a:schemeClr>
            </a:solidFill>
          </p:spPr>
          <p:txBody>
            <a:bodyPr wrap="none" rtlCol="0">
              <a:spAutoFit/>
            </a:bodyPr>
            <a:lstStyle/>
            <a:p>
              <a:pPr algn="ctr"/>
              <a:r>
                <a:rPr lang="vi-VN" sz="1100" b="1" noProof="1" smtClean="0"/>
                <a:t>Vị trí hiện tại</a:t>
              </a:r>
            </a:p>
            <a:p>
              <a:pPr algn="ctr"/>
              <a:r>
                <a:rPr lang="vi-VN" sz="1100" b="1" noProof="1" smtClean="0"/>
                <a:t>Đường Nguyễn Trãi – Q1-TpHCM</a:t>
              </a:r>
              <a:endParaRPr lang="vi-VN" sz="1100" b="1" noProof="1"/>
            </a:p>
          </p:txBody>
        </p:sp>
      </p:grpSp>
      <p:graphicFrame>
        <p:nvGraphicFramePr>
          <p:cNvPr id="40" name="Table 39"/>
          <p:cNvGraphicFramePr>
            <a:graphicFrameLocks noGrp="1"/>
          </p:cNvGraphicFramePr>
          <p:nvPr>
            <p:extLst>
              <p:ext uri="{D42A27DB-BD31-4B8C-83A1-F6EECF244321}">
                <p14:modId xmlns:p14="http://schemas.microsoft.com/office/powerpoint/2010/main" val="3010154450"/>
              </p:ext>
            </p:extLst>
          </p:nvPr>
        </p:nvGraphicFramePr>
        <p:xfrm>
          <a:off x="76200" y="2738120"/>
          <a:ext cx="5334000" cy="2865120"/>
        </p:xfrm>
        <a:graphic>
          <a:graphicData uri="http://schemas.openxmlformats.org/drawingml/2006/table">
            <a:tbl>
              <a:tblPr firstRow="1" bandRow="1">
                <a:tableStyleId>{5C22544A-7EE6-4342-B048-85BDC9FD1C3A}</a:tableStyleId>
              </a:tblPr>
              <a:tblGrid>
                <a:gridCol w="1098176"/>
                <a:gridCol w="4235824"/>
              </a:tblGrid>
              <a:tr h="486001">
                <a:tc>
                  <a:txBody>
                    <a:bodyPr/>
                    <a:lstStyle/>
                    <a:p>
                      <a:pPr algn="ctr"/>
                      <a:r>
                        <a:rPr lang="vi-VN" sz="1800" noProof="1" smtClean="0">
                          <a:latin typeface="+mj-lt"/>
                        </a:rPr>
                        <a:t>STT</a:t>
                      </a:r>
                    </a:p>
                    <a:p>
                      <a:pPr algn="ctr"/>
                      <a:r>
                        <a:rPr lang="vi-VN" sz="1800" noProof="1" smtClean="0">
                          <a:latin typeface="+mj-lt"/>
                        </a:rPr>
                        <a:t> Sự</a:t>
                      </a:r>
                      <a:r>
                        <a:rPr lang="vi-VN" sz="1800" baseline="0" noProof="1" smtClean="0">
                          <a:latin typeface="+mj-lt"/>
                        </a:rPr>
                        <a:t> kiện</a:t>
                      </a:r>
                      <a:endParaRPr lang="vi-VN" sz="1800" noProof="1">
                        <a:latin typeface="+mj-lt"/>
                      </a:endParaRPr>
                    </a:p>
                  </a:txBody>
                  <a:tcPr/>
                </a:tc>
                <a:tc>
                  <a:txBody>
                    <a:bodyPr/>
                    <a:lstStyle/>
                    <a:p>
                      <a:pPr algn="ctr"/>
                      <a:r>
                        <a:rPr lang="vi-VN" sz="1800" noProof="1" smtClean="0">
                          <a:latin typeface="+mj-lt"/>
                        </a:rPr>
                        <a:t>Sự</a:t>
                      </a:r>
                      <a:r>
                        <a:rPr lang="vi-VN" sz="1800" baseline="0" noProof="1" smtClean="0">
                          <a:latin typeface="+mj-lt"/>
                        </a:rPr>
                        <a:t> kiện</a:t>
                      </a:r>
                      <a:endParaRPr lang="vi-VN" sz="1800" noProof="1">
                        <a:latin typeface="+mj-lt"/>
                      </a:endParaRPr>
                    </a:p>
                  </a:txBody>
                  <a:tcPr/>
                </a:tc>
              </a:tr>
              <a:tr h="370840">
                <a:tc>
                  <a:txBody>
                    <a:bodyPr/>
                    <a:lstStyle/>
                    <a:p>
                      <a:pPr algn="ctr"/>
                      <a:r>
                        <a:rPr lang="en-US" sz="1800" dirty="0" smtClean="0">
                          <a:solidFill>
                            <a:srgbClr val="C00000"/>
                          </a:solidFill>
                          <a:latin typeface="+mj-lt"/>
                        </a:rPr>
                        <a:t>(1)</a:t>
                      </a:r>
                      <a:endParaRPr lang="en-US" sz="1800" dirty="0">
                        <a:solidFill>
                          <a:srgbClr val="C00000"/>
                        </a:solidFill>
                        <a:latin typeface="+mj-lt"/>
                      </a:endParaRPr>
                    </a:p>
                  </a:txBody>
                  <a:tcPr/>
                </a:tc>
                <a:tc rowSpan="6">
                  <a:txBody>
                    <a:bodyPr/>
                    <a:lstStyle/>
                    <a:p>
                      <a:pPr algn="ctr"/>
                      <a:r>
                        <a:rPr lang="vi-VN" sz="2400" b="0" noProof="1" smtClean="0">
                          <a:effectLst>
                            <a:outerShdw blurRad="38100" dist="38100" dir="2700000" algn="tl">
                              <a:srgbClr val="000000">
                                <a:alpha val="43137"/>
                              </a:srgbClr>
                            </a:outerShdw>
                          </a:effectLst>
                          <a:latin typeface="+mj-lt"/>
                        </a:rPr>
                        <a:t>Mở</a:t>
                      </a:r>
                      <a:r>
                        <a:rPr lang="vi-VN" sz="2400" b="0" baseline="0" noProof="1" smtClean="0">
                          <a:effectLst>
                            <a:outerShdw blurRad="38100" dist="38100" dir="2700000" algn="tl">
                              <a:srgbClr val="000000">
                                <a:alpha val="43137"/>
                              </a:srgbClr>
                            </a:outerShdw>
                          </a:effectLst>
                          <a:latin typeface="+mj-lt"/>
                        </a:rPr>
                        <a:t> màn hình MH</a:t>
                      </a:r>
                      <a:r>
                        <a:rPr lang="en-US" sz="2400" b="0" baseline="0" noProof="1" smtClean="0">
                          <a:effectLst>
                            <a:outerShdw blurRad="38100" dist="38100" dir="2700000" algn="tl">
                              <a:srgbClr val="000000">
                                <a:alpha val="43137"/>
                              </a:srgbClr>
                            </a:outerShdw>
                          </a:effectLst>
                          <a:latin typeface="+mj-lt"/>
                        </a:rPr>
                        <a:t>02_1</a:t>
                      </a:r>
                      <a:endParaRPr lang="vi-VN" sz="2400" b="0" noProof="1">
                        <a:effectLst>
                          <a:outerShdw blurRad="38100" dist="38100" dir="2700000" algn="tl">
                            <a:srgbClr val="000000">
                              <a:alpha val="43137"/>
                            </a:srgbClr>
                          </a:outerShdw>
                        </a:effectLst>
                        <a:latin typeface="+mj-lt"/>
                      </a:endParaRPr>
                    </a:p>
                  </a:txBody>
                  <a:tcPr anchor="ctr"/>
                </a:tc>
              </a:tr>
              <a:tr h="370840">
                <a:tc>
                  <a:txBody>
                    <a:bodyPr/>
                    <a:lstStyle/>
                    <a:p>
                      <a:pPr algn="ctr"/>
                      <a:r>
                        <a:rPr lang="en-US" sz="1800" dirty="0" smtClean="0">
                          <a:solidFill>
                            <a:srgbClr val="C00000"/>
                          </a:solidFill>
                          <a:latin typeface="+mj-lt"/>
                        </a:rPr>
                        <a:t>(2)</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(3)</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(4)</a:t>
                      </a:r>
                      <a:endParaRPr lang="en-US" sz="1800" dirty="0">
                        <a:solidFill>
                          <a:srgbClr val="C00000"/>
                        </a:solidFill>
                        <a:latin typeface="+mj-lt"/>
                      </a:endParaRPr>
                    </a:p>
                  </a:txBody>
                  <a:tcPr/>
                </a:tc>
                <a:tc vMerge="1">
                  <a:txBody>
                    <a:bodyPr/>
                    <a:lstStyle/>
                    <a:p>
                      <a:endParaRPr lang="en-US" sz="1600" dirty="0">
                        <a:latin typeface="Times New Roman" pitchFamily="18" charset="0"/>
                        <a:cs typeface="Times New Roman" pitchFamily="18" charset="0"/>
                      </a:endParaRPr>
                    </a:p>
                  </a:txBody>
                  <a:tcPr/>
                </a:tc>
              </a:tr>
              <a:tr h="370840">
                <a:tc>
                  <a:txBody>
                    <a:bodyPr/>
                    <a:lstStyle/>
                    <a:p>
                      <a:pPr algn="ctr"/>
                      <a:r>
                        <a:rPr lang="en-US" sz="1800" dirty="0" smtClean="0">
                          <a:solidFill>
                            <a:srgbClr val="C00000"/>
                          </a:solidFill>
                          <a:latin typeface="+mj-lt"/>
                        </a:rPr>
                        <a:t>(5)</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r h="370840">
                <a:tc>
                  <a:txBody>
                    <a:bodyPr/>
                    <a:lstStyle/>
                    <a:p>
                      <a:pPr algn="ctr"/>
                      <a:r>
                        <a:rPr lang="en-US" sz="1800" dirty="0" smtClean="0">
                          <a:solidFill>
                            <a:srgbClr val="C00000"/>
                          </a:solidFill>
                          <a:latin typeface="+mj-lt"/>
                        </a:rPr>
                        <a:t>(6)</a:t>
                      </a:r>
                      <a:endParaRPr lang="en-US" sz="1800" dirty="0">
                        <a:solidFill>
                          <a:srgbClr val="C00000"/>
                        </a:solidFill>
                        <a:latin typeface="+mj-lt"/>
                      </a:endParaRPr>
                    </a:p>
                  </a:txBody>
                  <a:tcPr/>
                </a:tc>
                <a:tc vMerge="1">
                  <a:txBody>
                    <a:bodyPr/>
                    <a:lstStyle/>
                    <a:p>
                      <a:pPr algn="ctr"/>
                      <a:endParaRPr lang="vi-VN" sz="2400" b="0" noProof="1">
                        <a:effectLst>
                          <a:outerShdw blurRad="38100" dist="38100" dir="2700000" algn="tl">
                            <a:srgbClr val="000000">
                              <a:alpha val="43137"/>
                            </a:srgbClr>
                          </a:outerShdw>
                        </a:effectLst>
                        <a:latin typeface="+mj-lt"/>
                      </a:endParaRPr>
                    </a:p>
                  </a:txBody>
                  <a:tcPr anchor="ct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973983871"/>
              </p:ext>
            </p:extLst>
          </p:nvPr>
        </p:nvGraphicFramePr>
        <p:xfrm>
          <a:off x="50073" y="1143000"/>
          <a:ext cx="5384123" cy="1285240"/>
        </p:xfrm>
        <a:graphic>
          <a:graphicData uri="http://schemas.openxmlformats.org/drawingml/2006/table">
            <a:tbl>
              <a:tblPr firstRow="1" bandRow="1">
                <a:tableStyleId>{5C22544A-7EE6-4342-B048-85BDC9FD1C3A}</a:tableStyleId>
              </a:tblPr>
              <a:tblGrid>
                <a:gridCol w="5384123"/>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endParaRPr lang="vi-VN" sz="1800" noProof="1">
                        <a:latin typeface="Times New Roman" pitchFamily="18" charset="0"/>
                        <a:cs typeface="Times New Roman" pitchFamily="18" charset="0"/>
                      </a:endParaRPr>
                    </a:p>
                  </a:txBody>
                  <a:tcPr/>
                </a:tc>
              </a:tr>
              <a:tr h="370840">
                <a:tc>
                  <a:txBody>
                    <a:bodyPr/>
                    <a:lstStyle/>
                    <a:p>
                      <a:pPr algn="just"/>
                      <a:r>
                        <a:rPr lang="vi-VN" sz="1800" noProof="1" smtClean="0">
                          <a:latin typeface="Times New Roman" pitchFamily="18" charset="0"/>
                          <a:cs typeface="Times New Roman" pitchFamily="18" charset="0"/>
                        </a:rPr>
                        <a:t>Hiển thị</a:t>
                      </a:r>
                      <a:r>
                        <a:rPr lang="en-US" sz="1800" baseline="0" noProof="1" smtClean="0">
                          <a:latin typeface="Times New Roman" pitchFamily="18" charset="0"/>
                          <a:cs typeface="Times New Roman" pitchFamily="18" charset="0"/>
                        </a:rPr>
                        <a:t> menu lựa chọn địa điểm cần tìm bao gồm: ATM, Trạm xe bus, Bệnh viện, Trường học, Khách sạn, Cây xăng.</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318561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530" y="762000"/>
            <a:ext cx="3605878" cy="5874603"/>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11" name="Rounded Rectangle 10"/>
            <p:cNvSpPr/>
            <p:nvPr/>
          </p:nvSpPr>
          <p:spPr>
            <a:xfrm>
              <a:off x="4926439" y="2768543"/>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ounded Rectangle 12"/>
            <p:cNvSpPr/>
            <p:nvPr/>
          </p:nvSpPr>
          <p:spPr>
            <a:xfrm>
              <a:off x="4926438" y="3836126"/>
              <a:ext cx="28459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TextBox 13"/>
            <p:cNvSpPr txBox="1"/>
            <p:nvPr/>
          </p:nvSpPr>
          <p:spPr>
            <a:xfrm>
              <a:off x="4876800" y="2311343"/>
              <a:ext cx="1378804" cy="307777"/>
            </a:xfrm>
            <a:prstGeom prst="rect">
              <a:avLst/>
            </a:prstGeom>
            <a:noFill/>
          </p:spPr>
          <p:txBody>
            <a:bodyPr wrap="none" rtlCol="0">
              <a:spAutoFit/>
            </a:bodyPr>
            <a:lstStyle/>
            <a:p>
              <a:r>
                <a:rPr lang="vi-VN" sz="1400" b="1" noProof="1" smtClean="0">
                  <a:solidFill>
                    <a:schemeClr val="bg1"/>
                  </a:solidFill>
                  <a:latin typeface="+mj-lt"/>
                </a:rPr>
                <a:t>Vị trí hiện tại</a:t>
              </a:r>
              <a:endParaRPr lang="vi-VN" sz="1400" b="1" noProof="1">
                <a:solidFill>
                  <a:schemeClr val="bg1"/>
                </a:solidFill>
                <a:latin typeface="+mj-lt"/>
              </a:endParaRPr>
            </a:p>
          </p:txBody>
        </p:sp>
        <p:sp>
          <p:nvSpPr>
            <p:cNvPr id="15" name="TextBox 14"/>
            <p:cNvSpPr txBox="1"/>
            <p:nvPr/>
          </p:nvSpPr>
          <p:spPr>
            <a:xfrm>
              <a:off x="4907340" y="3390594"/>
              <a:ext cx="1333148" cy="307777"/>
            </a:xfrm>
            <a:prstGeom prst="rect">
              <a:avLst/>
            </a:prstGeom>
            <a:noFill/>
          </p:spPr>
          <p:txBody>
            <a:bodyPr wrap="none" rtlCol="0">
              <a:spAutoFit/>
            </a:bodyPr>
            <a:lstStyle/>
            <a:p>
              <a:r>
                <a:rPr lang="vi-VN" sz="1400" b="1" noProof="1" smtClean="0">
                  <a:solidFill>
                    <a:schemeClr val="bg1"/>
                  </a:solidFill>
                  <a:latin typeface="+mj-lt"/>
                </a:rPr>
                <a:t>Vị trí cho sẵn</a:t>
              </a:r>
              <a:endParaRPr lang="vi-VN" sz="1400" b="1" noProof="1">
                <a:solidFill>
                  <a:schemeClr val="bg1"/>
                </a:solidFill>
                <a:latin typeface="+mj-lt"/>
              </a:endParaRPr>
            </a:p>
          </p:txBody>
        </p:sp>
        <p:sp>
          <p:nvSpPr>
            <p:cNvPr id="16" name="Rounded Rectangle 15"/>
            <p:cNvSpPr/>
            <p:nvPr/>
          </p:nvSpPr>
          <p:spPr>
            <a:xfrm>
              <a:off x="5743784" y="5345029"/>
              <a:ext cx="1537580"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b="1" noProof="1" smtClean="0"/>
                <a:t>Xem</a:t>
              </a:r>
              <a:endParaRPr lang="vi-VN" b="1" noProof="1"/>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4543424"/>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731532"/>
              <a:ext cx="442819" cy="468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3836126"/>
              <a:ext cx="457200" cy="43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50738"/>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833743" y="0"/>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a:t>
            </a:r>
            <a:r>
              <a:rPr lang="en-US" sz="2400" b="1" noProof="1" smtClean="0"/>
              <a:t>: </a:t>
            </a:r>
            <a:r>
              <a:rPr lang="en-US" sz="2400" b="1" noProof="1" smtClean="0"/>
              <a:t>MH02.1)</a:t>
            </a:r>
            <a:endParaRPr lang="en-US" sz="2400" b="1" noProof="1" smtClean="0"/>
          </a:p>
        </p:txBody>
      </p:sp>
      <p:sp>
        <p:nvSpPr>
          <p:cNvPr id="19" name="TextBox 18"/>
          <p:cNvSpPr txBox="1"/>
          <p:nvPr/>
        </p:nvSpPr>
        <p:spPr>
          <a:xfrm>
            <a:off x="1447800" y="2667000"/>
            <a:ext cx="355647"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2231298771"/>
              </p:ext>
            </p:extLst>
          </p:nvPr>
        </p:nvGraphicFramePr>
        <p:xfrm>
          <a:off x="3657600" y="762000"/>
          <a:ext cx="5410200" cy="1559560"/>
        </p:xfrm>
        <a:graphic>
          <a:graphicData uri="http://schemas.openxmlformats.org/drawingml/2006/table">
            <a:tbl>
              <a:tblPr firstRow="1" bandRow="1">
                <a:tableStyleId>{5C22544A-7EE6-4342-B048-85BDC9FD1C3A}</a:tableStyleId>
              </a:tblPr>
              <a:tblGrid>
                <a:gridCol w="5410200"/>
              </a:tblGrid>
              <a:tr h="370840">
                <a:tc>
                  <a:txBody>
                    <a:bodyPr/>
                    <a:lstStyle/>
                    <a:p>
                      <a:pPr algn="ctr"/>
                      <a:r>
                        <a:rPr lang="vi-VN" sz="1600" noProof="1" smtClean="0">
                          <a:latin typeface="Times New Roman" pitchFamily="18" charset="0"/>
                          <a:cs typeface="Times New Roman" pitchFamily="18" charset="0"/>
                        </a:rPr>
                        <a:t>Mô</a:t>
                      </a:r>
                      <a:r>
                        <a:rPr lang="vi-VN" sz="1600" baseline="0" noProof="1" smtClean="0">
                          <a:latin typeface="Times New Roman" pitchFamily="18" charset="0"/>
                          <a:cs typeface="Times New Roman" pitchFamily="18" charset="0"/>
                        </a:rPr>
                        <a:t> tả</a:t>
                      </a:r>
                      <a:r>
                        <a:rPr lang="en-US" sz="1600" baseline="0" noProof="1" smtClean="0">
                          <a:latin typeface="Times New Roman" pitchFamily="18" charset="0"/>
                          <a:cs typeface="Times New Roman" pitchFamily="18" charset="0"/>
                        </a:rPr>
                        <a:t> màn hình</a:t>
                      </a:r>
                      <a:endParaRPr lang="vi-VN" sz="1600" noProof="1">
                        <a:latin typeface="Times New Roman" pitchFamily="18" charset="0"/>
                        <a:cs typeface="Times New Roman" pitchFamily="18" charset="0"/>
                      </a:endParaRPr>
                    </a:p>
                  </a:txBody>
                  <a:tcPr/>
                </a:tc>
              </a:tr>
              <a:tr h="370840">
                <a:tc>
                  <a:txBody>
                    <a:bodyPr/>
                    <a:lstStyle/>
                    <a:p>
                      <a:pPr algn="just"/>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cho phép người dùng nhập một địa chỉ bất kỳ hay sử dụng địa chỉ hiện tại và chọn cách thức hiển thị địa điểm gần vị trí được chọn là hiển thị địa điểm trên bản đồ hay liệt kê bằng text trên màn hình.</a:t>
                      </a:r>
                      <a:endParaRPr lang="vi-VN" sz="1800" noProof="1">
                        <a:latin typeface="Times New Roman" pitchFamily="18" charset="0"/>
                        <a:cs typeface="Times New Roman" pitchFamily="18" charset="0"/>
                      </a:endParaRPr>
                    </a:p>
                  </a:txBody>
                  <a:tcPr/>
                </a:tc>
              </a:tr>
            </a:tbl>
          </a:graphicData>
        </a:graphic>
      </p:graphicFrame>
      <p:sp>
        <p:nvSpPr>
          <p:cNvPr id="21" name="TextBox 20"/>
          <p:cNvSpPr txBox="1"/>
          <p:nvPr/>
        </p:nvSpPr>
        <p:spPr>
          <a:xfrm>
            <a:off x="1447800" y="3733800"/>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22" name="TextBox 21"/>
          <p:cNvSpPr txBox="1"/>
          <p:nvPr/>
        </p:nvSpPr>
        <p:spPr>
          <a:xfrm>
            <a:off x="3048000" y="29718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3" name="TextBox 22"/>
          <p:cNvSpPr txBox="1"/>
          <p:nvPr/>
        </p:nvSpPr>
        <p:spPr>
          <a:xfrm>
            <a:off x="3048000" y="35814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4" name="TextBox 23"/>
          <p:cNvSpPr txBox="1"/>
          <p:nvPr/>
        </p:nvSpPr>
        <p:spPr>
          <a:xfrm>
            <a:off x="533400" y="4648200"/>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25" name="TextBox 24"/>
          <p:cNvSpPr txBox="1"/>
          <p:nvPr/>
        </p:nvSpPr>
        <p:spPr>
          <a:xfrm>
            <a:off x="1828800" y="4651177"/>
            <a:ext cx="388248" cy="307777"/>
          </a:xfrm>
          <a:prstGeom prst="rect">
            <a:avLst/>
          </a:prstGeom>
          <a:noFill/>
        </p:spPr>
        <p:txBody>
          <a:bodyPr wrap="none" rtlCol="0">
            <a:spAutoFit/>
          </a:bodyPr>
          <a:lstStyle/>
          <a:p>
            <a:r>
              <a:rPr lang="en-US" sz="1400" b="1" dirty="0" smtClean="0">
                <a:solidFill>
                  <a:srgbClr val="FF0000"/>
                </a:solidFill>
              </a:rPr>
              <a:t>(</a:t>
            </a:r>
            <a:r>
              <a:rPr lang="en-US" sz="1400" b="1" dirty="0">
                <a:solidFill>
                  <a:srgbClr val="FF0000"/>
                </a:solidFill>
              </a:rPr>
              <a:t>6</a:t>
            </a:r>
            <a:r>
              <a:rPr lang="en-US" sz="1400" b="1" dirty="0" smtClean="0">
                <a:solidFill>
                  <a:srgbClr val="FF0000"/>
                </a:solidFill>
              </a:rPr>
              <a:t>)</a:t>
            </a:r>
            <a:endParaRPr lang="en-US" sz="1400" b="1" dirty="0">
              <a:solidFill>
                <a:srgbClr val="FF0000"/>
              </a:solidFill>
            </a:endParaRPr>
          </a:p>
        </p:txBody>
      </p:sp>
      <p:sp>
        <p:nvSpPr>
          <p:cNvPr id="26" name="TextBox 25"/>
          <p:cNvSpPr txBox="1"/>
          <p:nvPr/>
        </p:nvSpPr>
        <p:spPr>
          <a:xfrm>
            <a:off x="2006553" y="5407223"/>
            <a:ext cx="388248" cy="307777"/>
          </a:xfrm>
          <a:prstGeom prst="rect">
            <a:avLst/>
          </a:prstGeom>
          <a:noFill/>
        </p:spPr>
        <p:txBody>
          <a:bodyPr wrap="none" rtlCol="0">
            <a:spAutoFit/>
          </a:bodyPr>
          <a:lstStyle/>
          <a:p>
            <a:r>
              <a:rPr lang="en-US" sz="1400" b="1" dirty="0" smtClean="0">
                <a:solidFill>
                  <a:srgbClr val="FF0000"/>
                </a:solidFill>
              </a:rPr>
              <a:t>(7)</a:t>
            </a:r>
            <a:endParaRPr lang="en-US" sz="1400" b="1" dirty="0">
              <a:solidFill>
                <a:srgbClr val="FF0000"/>
              </a:solidFill>
            </a:endParaRPr>
          </a:p>
        </p:txBody>
      </p:sp>
      <p:graphicFrame>
        <p:nvGraphicFramePr>
          <p:cNvPr id="27" name="Table 26"/>
          <p:cNvGraphicFramePr>
            <a:graphicFrameLocks noGrp="1"/>
          </p:cNvGraphicFramePr>
          <p:nvPr>
            <p:extLst>
              <p:ext uri="{D42A27DB-BD31-4B8C-83A1-F6EECF244321}">
                <p14:modId xmlns:p14="http://schemas.microsoft.com/office/powerpoint/2010/main" val="2251052222"/>
              </p:ext>
            </p:extLst>
          </p:nvPr>
        </p:nvGraphicFramePr>
        <p:xfrm>
          <a:off x="3657600" y="2362200"/>
          <a:ext cx="5410200" cy="4384040"/>
        </p:xfrm>
        <a:graphic>
          <a:graphicData uri="http://schemas.openxmlformats.org/drawingml/2006/table">
            <a:tbl>
              <a:tblPr firstRow="1" bandRow="1">
                <a:tableStyleId>{5C22544A-7EE6-4342-B048-85BDC9FD1C3A}</a:tableStyleId>
              </a:tblPr>
              <a:tblGrid>
                <a:gridCol w="636493"/>
                <a:gridCol w="4773707"/>
              </a:tblGrid>
              <a:tr h="226923">
                <a:tc>
                  <a:txBody>
                    <a:bodyPr/>
                    <a:lstStyle/>
                    <a:p>
                      <a:pPr algn="ctr"/>
                      <a:r>
                        <a:rPr lang="vi-VN" sz="1600" noProof="1" smtClean="0">
                          <a:latin typeface="+mj-lt"/>
                        </a:rPr>
                        <a:t>STT</a:t>
                      </a:r>
                    </a:p>
                  </a:txBody>
                  <a:tcPr/>
                </a:tc>
                <a:tc>
                  <a:txBody>
                    <a:bodyPr/>
                    <a:lstStyle/>
                    <a:p>
                      <a:pPr algn="ctr"/>
                      <a:r>
                        <a:rPr lang="en-US" sz="1600" noProof="1" smtClean="0">
                          <a:latin typeface="Times New Roman" pitchFamily="18" charset="0"/>
                          <a:cs typeface="Times New Roman" pitchFamily="18" charset="0"/>
                        </a:rPr>
                        <a:t>Mô</a:t>
                      </a:r>
                      <a:r>
                        <a:rPr lang="en-US" sz="1600" baseline="0" noProof="1" smtClean="0">
                          <a:latin typeface="Times New Roman" pitchFamily="18" charset="0"/>
                          <a:cs typeface="Times New Roman" pitchFamily="18" charset="0"/>
                        </a:rPr>
                        <a:t> tả thành phần</a:t>
                      </a:r>
                      <a:endParaRPr lang="vi-VN" sz="16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(1)</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Hiển</a:t>
                      </a:r>
                      <a:r>
                        <a:rPr lang="en-US" sz="1700" baseline="0" noProof="1" smtClean="0">
                          <a:latin typeface="Times New Roman" pitchFamily="18" charset="0"/>
                          <a:cs typeface="Times New Roman" pitchFamily="18" charset="0"/>
                        </a:rPr>
                        <a:t> thị địa chỉ hiện tại của người dùng nếu chọn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Không cho phép người dùng nhập vào vùng này.</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(2)</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(2)</a:t>
                      </a:r>
                      <a:r>
                        <a:rPr lang="en-US" sz="1700" baseline="0" noProof="1" smtClean="0">
                          <a:latin typeface="Times New Roman" pitchFamily="18" charset="0"/>
                          <a:cs typeface="Times New Roman" pitchFamily="18" charset="0"/>
                        </a:rPr>
                        <a:t> hiển thị thông tin địa chỉ của người dùng.</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(3)</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Chọn</a:t>
                      </a:r>
                      <a:r>
                        <a:rPr lang="en-US" sz="1700" baseline="0" noProof="1" smtClean="0">
                          <a:latin typeface="Times New Roman" pitchFamily="18" charset="0"/>
                          <a:cs typeface="Times New Roman" pitchFamily="18" charset="0"/>
                        </a:rPr>
                        <a:t> </a:t>
                      </a:r>
                      <a:r>
                        <a:rPr lang="en-US" sz="1700" baseline="0" noProof="1" smtClean="0">
                          <a:solidFill>
                            <a:srgbClr val="C00000"/>
                          </a:solidFill>
                          <a:latin typeface="Times New Roman" pitchFamily="18" charset="0"/>
                          <a:cs typeface="Times New Roman" pitchFamily="18" charset="0"/>
                        </a:rPr>
                        <a:t>(3) </a:t>
                      </a:r>
                      <a:r>
                        <a:rPr lang="en-US" sz="1700" baseline="0" noProof="1" smtClean="0">
                          <a:latin typeface="Times New Roman" pitchFamily="18" charset="0"/>
                          <a:cs typeface="Times New Roman" pitchFamily="18" charset="0"/>
                        </a:rPr>
                        <a:t>=&gt; cho phép người dùng nhập vào vùng </a:t>
                      </a:r>
                      <a:r>
                        <a:rPr lang="en-US" sz="1700" baseline="0" noProof="1" smtClean="0">
                          <a:solidFill>
                            <a:srgbClr val="C00000"/>
                          </a:solidFill>
                          <a:latin typeface="Times New Roman" pitchFamily="18" charset="0"/>
                          <a:cs typeface="Times New Roman" pitchFamily="18" charset="0"/>
                        </a:rPr>
                        <a:t>(4)</a:t>
                      </a:r>
                      <a:r>
                        <a:rPr lang="en-US" sz="1700" baseline="0" noProof="1" smtClean="0">
                          <a:latin typeface="Times New Roman" pitchFamily="18" charset="0"/>
                          <a:cs typeface="Times New Roman" pitchFamily="18" charset="0"/>
                        </a:rPr>
                        <a:t>.</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(4)</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Nhập</a:t>
                      </a:r>
                      <a:r>
                        <a:rPr lang="en-US" sz="1700" baseline="0" noProof="1" smtClean="0">
                          <a:latin typeface="Times New Roman" pitchFamily="18" charset="0"/>
                          <a:cs typeface="Times New Roman" pitchFamily="18" charset="0"/>
                        </a:rPr>
                        <a:t> vào địa chỉ.</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(5)</a:t>
                      </a:r>
                      <a:endParaRPr lang="en-US" sz="1600" dirty="0">
                        <a:solidFill>
                          <a:srgbClr val="C00000"/>
                        </a:solidFill>
                        <a:latin typeface="+mj-lt"/>
                      </a:endParaRPr>
                    </a:p>
                  </a:txBody>
                  <a:tcPr/>
                </a:tc>
                <a:tc>
                  <a:txBody>
                    <a:bodyPr/>
                    <a:lstStyle/>
                    <a:p>
                      <a:pPr algn="just"/>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trên bản đồ (Màn hình: MH02.2)</a:t>
                      </a:r>
                      <a:endParaRPr lang="vi-VN" sz="1700" noProof="1">
                        <a:latin typeface="Times New Roman" pitchFamily="18" charset="0"/>
                        <a:cs typeface="Times New Roman" pitchFamily="18" charset="0"/>
                      </a:endParaRPr>
                    </a:p>
                  </a:txBody>
                  <a:tcPr/>
                </a:tc>
              </a:tr>
              <a:tr h="370840">
                <a:tc>
                  <a:txBody>
                    <a:bodyPr/>
                    <a:lstStyle/>
                    <a:p>
                      <a:pPr algn="ctr"/>
                      <a:r>
                        <a:rPr lang="en-US" sz="1600" dirty="0" smtClean="0">
                          <a:solidFill>
                            <a:srgbClr val="C00000"/>
                          </a:solidFill>
                          <a:latin typeface="+mj-lt"/>
                        </a:rPr>
                        <a:t>(6)</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noProof="1" smtClean="0">
                          <a:latin typeface="Times New Roman" pitchFamily="18" charset="0"/>
                          <a:cs typeface="Times New Roman" pitchFamily="18" charset="0"/>
                        </a:rPr>
                        <a:t>Lựa</a:t>
                      </a:r>
                      <a:r>
                        <a:rPr lang="en-US" sz="1700" baseline="0" noProof="1" smtClean="0">
                          <a:latin typeface="Times New Roman" pitchFamily="18" charset="0"/>
                          <a:cs typeface="Times New Roman" pitchFamily="18" charset="0"/>
                        </a:rPr>
                        <a:t> chọn hiển thị thông tin tìm được liệt kê theo danh sách (Màn hình: MH02.3)</a:t>
                      </a:r>
                    </a:p>
                  </a:txBody>
                  <a:tcPr/>
                </a:tc>
              </a:tr>
              <a:tr h="370840">
                <a:tc>
                  <a:txBody>
                    <a:bodyPr/>
                    <a:lstStyle/>
                    <a:p>
                      <a:pPr algn="ctr"/>
                      <a:r>
                        <a:rPr lang="en-US" sz="1600" dirty="0" smtClean="0">
                          <a:solidFill>
                            <a:srgbClr val="C00000"/>
                          </a:solidFill>
                          <a:latin typeface="+mj-lt"/>
                        </a:rPr>
                        <a:t>(7)</a:t>
                      </a:r>
                      <a:endParaRPr lang="en-US" sz="1600" dirty="0">
                        <a:solidFill>
                          <a:srgbClr val="C0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700" baseline="0" noProof="1" smtClean="0">
                          <a:latin typeface="Times New Roman" pitchFamily="18" charset="0"/>
                          <a:cs typeface="Times New Roman" pitchFamily="18" charset="0"/>
                        </a:rPr>
                        <a:t>Mở màn hình MH02.2 nếu </a:t>
                      </a:r>
                      <a:r>
                        <a:rPr lang="en-US" sz="1700" baseline="0" noProof="1" smtClean="0">
                          <a:solidFill>
                            <a:srgbClr val="C00000"/>
                          </a:solidFill>
                          <a:latin typeface="Times New Roman" pitchFamily="18" charset="0"/>
                          <a:cs typeface="Times New Roman" pitchFamily="18" charset="0"/>
                        </a:rPr>
                        <a:t>(5)</a:t>
                      </a:r>
                      <a:r>
                        <a:rPr lang="en-US" sz="1700" baseline="0" noProof="1" smtClean="0">
                          <a:latin typeface="Times New Roman" pitchFamily="18" charset="0"/>
                          <a:cs typeface="Times New Roman" pitchFamily="18" charset="0"/>
                        </a:rPr>
                        <a:t> được chọn. Mở màn hình MH02.3 nếu </a:t>
                      </a:r>
                      <a:r>
                        <a:rPr lang="en-US" sz="1700" baseline="0" noProof="1" smtClean="0">
                          <a:solidFill>
                            <a:srgbClr val="C00000"/>
                          </a:solidFill>
                          <a:latin typeface="Times New Roman" pitchFamily="18" charset="0"/>
                          <a:cs typeface="Times New Roman" pitchFamily="18" charset="0"/>
                        </a:rPr>
                        <a:t>(6)</a:t>
                      </a:r>
                      <a:r>
                        <a:rPr lang="en-US" sz="1700" baseline="0" noProof="1" smtClean="0">
                          <a:latin typeface="Times New Roman" pitchFamily="18" charset="0"/>
                          <a:cs typeface="Times New Roman" pitchFamily="18" charset="0"/>
                        </a:rPr>
                        <a:t> được chọn</a:t>
                      </a:r>
                      <a:r>
                        <a:rPr lang="en-US" sz="1700" baseline="0" noProof="1" smtClean="0">
                          <a:latin typeface="Times New Roman" pitchFamily="18" charset="0"/>
                          <a:cs typeface="Times New Roman" pitchFamily="18" charset="0"/>
                        </a:rPr>
                        <a:t>. Phải kiểm tra (1) và (3) trước khi trước khi chuyển màn hình.</a:t>
                      </a:r>
                      <a:endParaRPr lang="en-US" sz="1700" baseline="0" noProof="1"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827532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04554" y="159603"/>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 MH02.2)</a:t>
            </a:r>
          </a:p>
        </p:txBody>
      </p:sp>
      <p:grpSp>
        <p:nvGrpSpPr>
          <p:cNvPr id="19" name="Group 18"/>
          <p:cNvGrpSpPr/>
          <p:nvPr/>
        </p:nvGrpSpPr>
        <p:grpSpPr>
          <a:xfrm>
            <a:off x="5334000" y="990600"/>
            <a:ext cx="3743325" cy="5715000"/>
            <a:chOff x="4714875" y="990600"/>
            <a:chExt cx="3743325" cy="5715000"/>
          </a:xfrm>
        </p:grpSpPr>
        <p:grpSp>
          <p:nvGrpSpPr>
            <p:cNvPr id="3" name="Group 2"/>
            <p:cNvGrpSpPr/>
            <p:nvPr/>
          </p:nvGrpSpPr>
          <p:grpSpPr>
            <a:xfrm>
              <a:off x="4714875" y="990600"/>
              <a:ext cx="3743325" cy="5715000"/>
              <a:chOff x="4714875" y="990600"/>
              <a:chExt cx="3743325" cy="5715000"/>
            </a:xfrm>
          </p:grpSpPr>
          <p:grpSp>
            <p:nvGrpSpPr>
              <p:cNvPr id="4" name="Group 3"/>
              <p:cNvGrpSpPr/>
              <p:nvPr/>
            </p:nvGrpSpPr>
            <p:grpSpPr>
              <a:xfrm>
                <a:off x="4714875" y="990600"/>
                <a:ext cx="3743325" cy="5715000"/>
                <a:chOff x="2505075" y="1219200"/>
                <a:chExt cx="3743325" cy="5486400"/>
              </a:xfrm>
            </p:grpSpPr>
            <p:pic>
              <p:nvPicPr>
                <p:cNvPr id="5" name="Picture 3" descr="C:\Users\TUAN-NGUY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pic>
            <p:nvPicPr>
              <p:cNvPr id="3076" name="Picture 4" descr="C:\Users\TUAN-NGUYEN\Desktop\Captur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663" y="1683203"/>
                <a:ext cx="3492137" cy="4869997"/>
              </a:xfrm>
              <a:prstGeom prst="rect">
                <a:avLst/>
              </a:prstGeom>
              <a:noFill/>
              <a:extLst>
                <a:ext uri="{909E8E84-426E-40DD-AFC4-6F175D3DCCD1}">
                  <a14:hiddenFill xmlns:a14="http://schemas.microsoft.com/office/drawing/2010/main">
                    <a:solidFill>
                      <a:srgbClr val="FFFFFF"/>
                    </a:solidFill>
                  </a14:hiddenFill>
                </a:ext>
              </a:extLst>
            </p:spPr>
          </p:pic>
        </p:grpSp>
        <p:pic>
          <p:nvPicPr>
            <p:cNvPr id="3078"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505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1"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281" y="42672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2"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918" y="289560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3"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655276"/>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4"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7155" y="4920343"/>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5"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8938" y="2724150"/>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pic>
          <p:nvPicPr>
            <p:cNvPr id="17" name="Picture 6" descr="D:\Google_Map_Project\google-map-api-and-map-on-android\Resources\Icon\StartPoi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526972"/>
              <a:ext cx="263763" cy="342900"/>
            </a:xfrm>
            <a:prstGeom prst="rect">
              <a:avLst/>
            </a:prstGeom>
            <a:noFill/>
            <a:effectLst>
              <a:outerShdw dist="12700" dir="21060000" sx="105000" sy="105000" kx="-1200000" algn="bl" rotWithShape="0">
                <a:prstClr val="black">
                  <a:alpha val="92000"/>
                </a:prstClr>
              </a:outerShdw>
            </a:effectLst>
            <a:extLst>
              <a:ext uri="{909E8E84-426E-40DD-AFC4-6F175D3DCCD1}">
                <a14:hiddenFill xmlns:a14="http://schemas.microsoft.com/office/drawing/2010/main">
                  <a:solidFill>
                    <a:srgbClr val="FFFFFF"/>
                  </a:solidFill>
                </a14:hiddenFill>
              </a:ext>
            </a:extLst>
          </p:spPr>
        </p:pic>
        <p:sp>
          <p:nvSpPr>
            <p:cNvPr id="2" name="Oval 1"/>
            <p:cNvSpPr/>
            <p:nvPr/>
          </p:nvSpPr>
          <p:spPr>
            <a:xfrm>
              <a:off x="6722051" y="3916941"/>
              <a:ext cx="143651" cy="154193"/>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Rounded Rectangle 8"/>
            <p:cNvSpPr/>
            <p:nvPr/>
          </p:nvSpPr>
          <p:spPr>
            <a:xfrm>
              <a:off x="5334000" y="3200400"/>
              <a:ext cx="1274881"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1100" b="1" noProof="1" smtClean="0">
                  <a:latin typeface="+mj-lt"/>
                </a:rPr>
                <a:t>8 Đường 3/2</a:t>
              </a:r>
              <a:endParaRPr lang="vi-VN" sz="1100" b="1" noProof="1">
                <a:latin typeface="+mj-lt"/>
              </a:endParaRPr>
            </a:p>
          </p:txBody>
        </p:sp>
      </p:grpSp>
      <p:graphicFrame>
        <p:nvGraphicFramePr>
          <p:cNvPr id="21" name="Table 20"/>
          <p:cNvGraphicFramePr>
            <a:graphicFrameLocks noGrp="1"/>
          </p:cNvGraphicFramePr>
          <p:nvPr>
            <p:extLst>
              <p:ext uri="{D42A27DB-BD31-4B8C-83A1-F6EECF244321}">
                <p14:modId xmlns:p14="http://schemas.microsoft.com/office/powerpoint/2010/main" val="3545310812"/>
              </p:ext>
            </p:extLst>
          </p:nvPr>
        </p:nvGraphicFramePr>
        <p:xfrm>
          <a:off x="76200" y="2514600"/>
          <a:ext cx="5181600" cy="260944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Vị trí</a:t>
                      </a:r>
                      <a:r>
                        <a:rPr lang="en-US" sz="1800" baseline="0" noProof="1" smtClean="0">
                          <a:latin typeface="Times New Roman" pitchFamily="18" charset="0"/>
                          <a:cs typeface="Times New Roman" pitchFamily="18" charset="0"/>
                        </a:rPr>
                        <a:t> địa điểm được tìm thấy.</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địa chỉ của địa điểm nếu người dùng click vào </a:t>
                      </a:r>
                      <a:r>
                        <a:rPr lang="en-US" sz="1800" baseline="0" noProof="1" smtClean="0">
                          <a:solidFill>
                            <a:srgbClr val="FF0000"/>
                          </a:solidFill>
                          <a:latin typeface="Times New Roman" pitchFamily="18" charset="0"/>
                          <a:cs typeface="Times New Roman" pitchFamily="18" charset="0"/>
                        </a:rPr>
                        <a:t>(1)</a:t>
                      </a:r>
                      <a:r>
                        <a:rPr lang="en-US" sz="1800" baseline="0" noProof="1" smtClean="0">
                          <a:latin typeface="Times New Roman" pitchFamily="18" charset="0"/>
                          <a:cs typeface="Times New Roman" pitchFamily="18" charset="0"/>
                        </a:rPr>
                        <a:t>. (Font: Time New Roman, 11)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vị trí được chọn ở màn hình MH02.1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(5)</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Control Zoom</a:t>
                      </a:r>
                      <a:endParaRPr lang="vi-VN" sz="1800" noProof="1">
                        <a:latin typeface="Times New Roman" pitchFamily="18" charset="0"/>
                        <a:cs typeface="Times New Roman" pitchFamily="18" charset="0"/>
                      </a:endParaRPr>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59747312"/>
              </p:ext>
            </p:extLst>
          </p:nvPr>
        </p:nvGraphicFramePr>
        <p:xfrm>
          <a:off x="50074" y="1066800"/>
          <a:ext cx="5207726" cy="101092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bản đồ và thông tin địa điểm được tìm thành trên bản đồ.</a:t>
                      </a:r>
                      <a:endParaRPr lang="vi-VN" sz="1800" noProof="1">
                        <a:latin typeface="Times New Roman" pitchFamily="18" charset="0"/>
                        <a:cs typeface="Times New Roman" pitchFamily="18" charset="0"/>
                      </a:endParaRPr>
                    </a:p>
                  </a:txBody>
                  <a:tcPr/>
                </a:tc>
              </a:tr>
            </a:tbl>
          </a:graphicData>
        </a:graphic>
      </p:graphicFrame>
      <p:sp>
        <p:nvSpPr>
          <p:cNvPr id="24" name="TextBox 23"/>
          <p:cNvSpPr txBox="1"/>
          <p:nvPr/>
        </p:nvSpPr>
        <p:spPr>
          <a:xfrm>
            <a:off x="6940015" y="3150326"/>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cxnSp>
        <p:nvCxnSpPr>
          <p:cNvPr id="27" name="Straight Arrow Connector 26"/>
          <p:cNvCxnSpPr/>
          <p:nvPr/>
        </p:nvCxnSpPr>
        <p:spPr>
          <a:xfrm flipV="1">
            <a:off x="5036448" y="3676653"/>
            <a:ext cx="1505758" cy="21907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4717152" y="5713511"/>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cxnSp>
        <p:nvCxnSpPr>
          <p:cNvPr id="32" name="Straight Arrow Connector 31"/>
          <p:cNvCxnSpPr/>
          <p:nvPr/>
        </p:nvCxnSpPr>
        <p:spPr>
          <a:xfrm flipV="1">
            <a:off x="5036448" y="3994037"/>
            <a:ext cx="2376553" cy="23305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731648" y="6170711"/>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35" name="TextBox 34"/>
          <p:cNvSpPr txBox="1"/>
          <p:nvPr/>
        </p:nvSpPr>
        <p:spPr>
          <a:xfrm>
            <a:off x="7092415" y="55596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pic>
        <p:nvPicPr>
          <p:cNvPr id="3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14" y="1752600"/>
            <a:ext cx="180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 name="Straight Arrow Connector 39"/>
          <p:cNvCxnSpPr>
            <a:endCxn id="39" idx="0"/>
          </p:cNvCxnSpPr>
          <p:nvPr/>
        </p:nvCxnSpPr>
        <p:spPr>
          <a:xfrm flipH="1">
            <a:off x="5643502" y="762000"/>
            <a:ext cx="1490637"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7103827" y="608111"/>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Tree>
    <p:extLst>
      <p:ext uri="{BB962C8B-B14F-4D97-AF65-F5344CB8AC3E}">
        <p14:creationId xmlns:p14="http://schemas.microsoft.com/office/powerpoint/2010/main" val="474523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074" y="1015732"/>
            <a:ext cx="3743325" cy="5791200"/>
            <a:chOff x="2505075" y="1219200"/>
            <a:chExt cx="3743325" cy="5486400"/>
          </a:xfrm>
        </p:grpSpPr>
        <p:pic>
          <p:nvPicPr>
            <p:cNvPr id="5"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03863" y="1624148"/>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a:t>
              </a:r>
              <a:r>
                <a:rPr lang="en-US" sz="1400" b="1" noProof="1" smtClean="0">
                  <a:solidFill>
                    <a:schemeClr val="bg1"/>
                  </a:solidFill>
                  <a:latin typeface="+mj-lt"/>
                </a:rPr>
                <a:t> </a:t>
              </a:r>
              <a:r>
                <a:rPr lang="vi-VN" sz="1400" b="1" noProof="1" smtClean="0">
                  <a:solidFill>
                    <a:schemeClr val="bg1"/>
                  </a:solidFill>
                  <a:latin typeface="+mj-lt"/>
                </a:rPr>
                <a:t>v1.0</a:t>
              </a:r>
              <a:endParaRPr lang="vi-VN" sz="1400" b="1" noProof="1">
                <a:solidFill>
                  <a:schemeClr val="bg1"/>
                </a:solidFill>
                <a:latin typeface="+mj-lt"/>
              </a:endParaRPr>
            </a:p>
          </p:txBody>
        </p:sp>
      </p:grpSp>
      <p:grpSp>
        <p:nvGrpSpPr>
          <p:cNvPr id="3" name="Group 2"/>
          <p:cNvGrpSpPr/>
          <p:nvPr/>
        </p:nvGrpSpPr>
        <p:grpSpPr>
          <a:xfrm>
            <a:off x="124914" y="1789611"/>
            <a:ext cx="3511729" cy="4927827"/>
            <a:chOff x="4813663" y="1295400"/>
            <a:chExt cx="3511729" cy="4927827"/>
          </a:xfrm>
        </p:grpSpPr>
        <p:sp>
          <p:nvSpPr>
            <p:cNvPr id="11" name="Rectangle 10"/>
            <p:cNvSpPr/>
            <p:nvPr/>
          </p:nvSpPr>
          <p:spPr>
            <a:xfrm>
              <a:off x="4823188" y="129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400" dirty="0"/>
            </a:p>
          </p:txBody>
        </p:sp>
        <p:sp>
          <p:nvSpPr>
            <p:cNvPr id="12" name="Rectangle 11"/>
            <p:cNvSpPr/>
            <p:nvPr/>
          </p:nvSpPr>
          <p:spPr>
            <a:xfrm>
              <a:off x="4824548" y="2057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4833255" y="2819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p:cNvSpPr/>
            <p:nvPr/>
          </p:nvSpPr>
          <p:spPr>
            <a:xfrm>
              <a:off x="4813663" y="3579494"/>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p:cNvSpPr/>
            <p:nvPr/>
          </p:nvSpPr>
          <p:spPr>
            <a:xfrm>
              <a:off x="4824548" y="4343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16"/>
            <p:cNvSpPr/>
            <p:nvPr/>
          </p:nvSpPr>
          <p:spPr>
            <a:xfrm>
              <a:off x="4826726" y="5105400"/>
              <a:ext cx="3492137" cy="711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a:xfrm>
              <a:off x="4813663" y="5867400"/>
              <a:ext cx="3492137" cy="3558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TextBox 18"/>
          <p:cNvSpPr txBox="1"/>
          <p:nvPr/>
        </p:nvSpPr>
        <p:spPr>
          <a:xfrm>
            <a:off x="1149532" y="1896858"/>
            <a:ext cx="2295525" cy="492443"/>
          </a:xfrm>
          <a:prstGeom prst="rect">
            <a:avLst/>
          </a:prstGeom>
          <a:noFill/>
        </p:spPr>
        <p:txBody>
          <a:bodyPr wrap="square" rtlCol="0">
            <a:spAutoFit/>
          </a:bodyPr>
          <a:lstStyle/>
          <a:p>
            <a:r>
              <a:rPr lang="vi-VN" sz="1400" b="1" noProof="1" smtClean="0">
                <a:solidFill>
                  <a:schemeClr val="bg1"/>
                </a:solidFill>
                <a:latin typeface="+mj-lt"/>
              </a:rPr>
              <a:t>ATM HSBC</a:t>
            </a:r>
          </a:p>
          <a:p>
            <a:r>
              <a:rPr lang="vi-VN" sz="1200" noProof="1" smtClean="0">
                <a:solidFill>
                  <a:schemeClr val="bg1"/>
                </a:solidFill>
                <a:latin typeface="+mj-lt"/>
              </a:rPr>
              <a:t>23,  Nguyễn Trãi, Quận 1</a:t>
            </a:r>
            <a:endParaRPr lang="vi-VN" sz="1200" noProof="1">
              <a:solidFill>
                <a:schemeClr val="bg1"/>
              </a:solidFill>
              <a:latin typeface="+mj-lt"/>
            </a:endParaRPr>
          </a:p>
        </p:txBody>
      </p:sp>
      <p:sp>
        <p:nvSpPr>
          <p:cNvPr id="20" name="TextBox 19"/>
          <p:cNvSpPr txBox="1"/>
          <p:nvPr/>
        </p:nvSpPr>
        <p:spPr>
          <a:xfrm>
            <a:off x="1182189" y="265475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1" name="TextBox 20"/>
          <p:cNvSpPr txBox="1"/>
          <p:nvPr/>
        </p:nvSpPr>
        <p:spPr>
          <a:xfrm>
            <a:off x="1175658" y="3293014"/>
            <a:ext cx="2371725" cy="492443"/>
          </a:xfrm>
          <a:prstGeom prst="rect">
            <a:avLst/>
          </a:prstGeom>
          <a:noFill/>
        </p:spPr>
        <p:txBody>
          <a:bodyPr wrap="square" rtlCol="0">
            <a:spAutoFit/>
          </a:bodyPr>
          <a:lstStyle/>
          <a:p>
            <a:r>
              <a:rPr lang="vi-VN" sz="1400" b="1" noProof="1" smtClean="0">
                <a:solidFill>
                  <a:schemeClr val="bg1"/>
                </a:solidFill>
                <a:latin typeface="+mj-lt"/>
              </a:rPr>
              <a:t>ATM </a:t>
            </a:r>
            <a:r>
              <a:rPr lang="en-US" sz="1400" b="1" noProof="1" smtClean="0">
                <a:solidFill>
                  <a:schemeClr val="bg1"/>
                </a:solidFill>
                <a:latin typeface="+mj-lt"/>
              </a:rPr>
              <a:t>TechcomBank</a:t>
            </a:r>
            <a:endParaRPr lang="vi-VN" sz="1400" b="1" noProof="1" smtClean="0">
              <a:solidFill>
                <a:schemeClr val="bg1"/>
              </a:solidFill>
              <a:latin typeface="+mj-lt"/>
            </a:endParaRP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3" name="TextBox 22"/>
          <p:cNvSpPr txBox="1"/>
          <p:nvPr/>
        </p:nvSpPr>
        <p:spPr>
          <a:xfrm>
            <a:off x="1175658" y="4106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4" name="TextBox 23"/>
          <p:cNvSpPr txBox="1"/>
          <p:nvPr/>
        </p:nvSpPr>
        <p:spPr>
          <a:xfrm>
            <a:off x="1175658" y="4868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5" name="TextBox 24"/>
          <p:cNvSpPr txBox="1"/>
          <p:nvPr/>
        </p:nvSpPr>
        <p:spPr>
          <a:xfrm>
            <a:off x="1175658" y="5630389"/>
            <a:ext cx="2371725" cy="492443"/>
          </a:xfrm>
          <a:prstGeom prst="rect">
            <a:avLst/>
          </a:prstGeom>
          <a:noFill/>
        </p:spPr>
        <p:txBody>
          <a:bodyPr wrap="square" rtlCol="0">
            <a:spAutoFit/>
          </a:bodyPr>
          <a:lstStyle/>
          <a:p>
            <a:r>
              <a:rPr lang="vi-VN" sz="1400" b="1" noProof="1" smtClean="0">
                <a:solidFill>
                  <a:schemeClr val="bg1"/>
                </a:solidFill>
                <a:latin typeface="+mj-lt"/>
              </a:rPr>
              <a:t>ATM VietinBank</a:t>
            </a:r>
          </a:p>
          <a:p>
            <a:r>
              <a:rPr lang="vi-VN" sz="1200" noProof="1" smtClean="0">
                <a:solidFill>
                  <a:schemeClr val="bg1"/>
                </a:solidFill>
                <a:latin typeface="+mj-lt"/>
              </a:rPr>
              <a:t>23,  Nguyễn Huệ, Quận 1</a:t>
            </a:r>
            <a:endParaRPr lang="vi-VN" sz="1200" noProof="1">
              <a:solidFill>
                <a:schemeClr val="bg1"/>
              </a:solidFill>
              <a:latin typeface="+mj-lt"/>
            </a:endParaRPr>
          </a:p>
        </p:txBody>
      </p:sp>
      <p:sp>
        <p:nvSpPr>
          <p:cNvPr id="26" name="TextBox 25"/>
          <p:cNvSpPr txBox="1"/>
          <p:nvPr/>
        </p:nvSpPr>
        <p:spPr>
          <a:xfrm>
            <a:off x="1185184" y="6404057"/>
            <a:ext cx="2362200" cy="307777"/>
          </a:xfrm>
          <a:prstGeom prst="rect">
            <a:avLst/>
          </a:prstGeom>
          <a:noFill/>
        </p:spPr>
        <p:txBody>
          <a:bodyPr wrap="square" rtlCol="0">
            <a:spAutoFit/>
          </a:bodyPr>
          <a:lstStyle/>
          <a:p>
            <a:r>
              <a:rPr lang="vi-VN" sz="1400" b="1" noProof="1" smtClean="0">
                <a:solidFill>
                  <a:schemeClr val="bg1"/>
                </a:solidFill>
                <a:latin typeface="+mj-lt"/>
              </a:rPr>
              <a:t>ATM VietinBank</a:t>
            </a:r>
          </a:p>
        </p:txBody>
      </p:sp>
      <p:sp>
        <p:nvSpPr>
          <p:cNvPr id="33" name="TextBox 32"/>
          <p:cNvSpPr txBox="1"/>
          <p:nvPr/>
        </p:nvSpPr>
        <p:spPr>
          <a:xfrm>
            <a:off x="1752600" y="76200"/>
            <a:ext cx="5786257" cy="830997"/>
          </a:xfrm>
          <a:prstGeom prst="rect">
            <a:avLst/>
          </a:prstGeom>
          <a:noFill/>
        </p:spPr>
        <p:txBody>
          <a:bodyPr wrap="square" rtlCol="0">
            <a:spAutoFit/>
          </a:bodyPr>
          <a:lstStyle/>
          <a:p>
            <a:pPr algn="ctr"/>
            <a:r>
              <a:rPr lang="en-US" sz="2400" b="1" noProof="1" smtClean="0"/>
              <a:t>MÀN HÌNH ĐỊA ĐIỂM</a:t>
            </a:r>
          </a:p>
          <a:p>
            <a:pPr algn="ctr"/>
            <a:r>
              <a:rPr lang="en-US" sz="2400" b="1" noProof="1" smtClean="0"/>
              <a:t>(Mã: MH02.3)</a:t>
            </a:r>
          </a:p>
        </p:txBody>
      </p:sp>
      <p:pic>
        <p:nvPicPr>
          <p:cNvPr id="1026"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15" y="177858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 y="2514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 y="3276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48" y="4043501"/>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27" y="4800600"/>
            <a:ext cx="1008647" cy="7570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D:\Google_Map_Project\google-map-api-and-map-on-android\Resources\Icon\ATMicon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63" y="5562600"/>
            <a:ext cx="1008647" cy="7570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Table 38"/>
          <p:cNvGraphicFramePr>
            <a:graphicFrameLocks noGrp="1"/>
          </p:cNvGraphicFramePr>
          <p:nvPr>
            <p:extLst>
              <p:ext uri="{D42A27DB-BD31-4B8C-83A1-F6EECF244321}">
                <p14:modId xmlns:p14="http://schemas.microsoft.com/office/powerpoint/2010/main" val="3149123968"/>
              </p:ext>
            </p:extLst>
          </p:nvPr>
        </p:nvGraphicFramePr>
        <p:xfrm>
          <a:off x="3886200" y="1058367"/>
          <a:ext cx="5207726" cy="74168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Liệt</a:t>
                      </a:r>
                      <a:r>
                        <a:rPr lang="en-US" sz="1800" baseline="0" noProof="1" smtClean="0">
                          <a:latin typeface="Times New Roman" pitchFamily="18" charset="0"/>
                          <a:cs typeface="Times New Roman" pitchFamily="18" charset="0"/>
                        </a:rPr>
                        <a:t> kê danh sách máy ATM  kiểu danh sách.</a:t>
                      </a:r>
                      <a:endParaRPr lang="vi-VN" sz="1800" noProof="1">
                        <a:latin typeface="Times New Roman" pitchFamily="18" charset="0"/>
                        <a:cs typeface="Times New Roman" pitchFamily="18" charset="0"/>
                      </a:endParaRPr>
                    </a:p>
                  </a:txBody>
                  <a:tcPr/>
                </a:tc>
              </a:tr>
            </a:tbl>
          </a:graphicData>
        </a:graphic>
      </p:graphicFrame>
      <p:cxnSp>
        <p:nvCxnSpPr>
          <p:cNvPr id="7" name="Straight Arrow Connector 6"/>
          <p:cNvCxnSpPr/>
          <p:nvPr/>
        </p:nvCxnSpPr>
        <p:spPr>
          <a:xfrm flipH="1" flipV="1">
            <a:off x="762002" y="2389301"/>
            <a:ext cx="4419598" cy="265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2667002" y="2819400"/>
            <a:ext cx="2514598" cy="138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flipV="1">
            <a:off x="2895602" y="3696942"/>
            <a:ext cx="2209799" cy="132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244737" y="2500142"/>
            <a:ext cx="1127360" cy="369332"/>
          </a:xfrm>
          <a:prstGeom prst="rect">
            <a:avLst/>
          </a:prstGeom>
          <a:noFill/>
        </p:spPr>
        <p:txBody>
          <a:bodyPr wrap="none" rtlCol="0">
            <a:spAutoFit/>
          </a:bodyPr>
          <a:lstStyle/>
          <a:p>
            <a:r>
              <a:rPr lang="en-US" dirty="0" smtClean="0">
                <a:latin typeface="Times New Roman" pitchFamily="18" charset="0"/>
                <a:cs typeface="Times New Roman" pitchFamily="18" charset="0"/>
              </a:rPr>
              <a:t>Icon ATM</a:t>
            </a:r>
            <a:endParaRPr lang="en-US" dirty="0">
              <a:latin typeface="Times New Roman" pitchFamily="18" charset="0"/>
              <a:cs typeface="Times New Roman" pitchFamily="18" charset="0"/>
            </a:endParaRPr>
          </a:p>
        </p:txBody>
      </p:sp>
      <p:sp>
        <p:nvSpPr>
          <p:cNvPr id="53" name="TextBox 52"/>
          <p:cNvSpPr txBox="1"/>
          <p:nvPr/>
        </p:nvSpPr>
        <p:spPr>
          <a:xfrm>
            <a:off x="5257800" y="2831068"/>
            <a:ext cx="3371949" cy="646331"/>
          </a:xfrm>
          <a:prstGeom prst="rect">
            <a:avLst/>
          </a:prstGeom>
          <a:noFill/>
        </p:spPr>
        <p:txBody>
          <a:bodyPr wrap="none" rtlCol="0">
            <a:spAutoFit/>
          </a:bodyPr>
          <a:lstStyle/>
          <a:p>
            <a:r>
              <a:rPr lang="vi-VN" noProof="1" smtClean="0">
                <a:latin typeface="+mj-lt"/>
              </a:rPr>
              <a:t>ATM của ngân hàng nào?</a:t>
            </a:r>
          </a:p>
          <a:p>
            <a:r>
              <a:rPr lang="vi-VN" noProof="1" smtClean="0">
                <a:latin typeface="+mj-lt"/>
              </a:rPr>
              <a:t>(Font: Time </a:t>
            </a:r>
            <a:r>
              <a:rPr lang="vi-VN" noProof="1" smtClean="0">
                <a:latin typeface="+mj-lt"/>
              </a:rPr>
              <a:t>New </a:t>
            </a:r>
            <a:r>
              <a:rPr lang="vi-VN" noProof="1" smtClean="0">
                <a:latin typeface="+mj-lt"/>
              </a:rPr>
              <a:t>Roman,</a:t>
            </a:r>
            <a:r>
              <a:rPr lang="vi-VN" b="1" noProof="1" smtClean="0">
                <a:latin typeface="+mj-lt"/>
              </a:rPr>
              <a:t>Bold</a:t>
            </a:r>
            <a:r>
              <a:rPr lang="vi-VN" noProof="1" smtClean="0">
                <a:latin typeface="+mj-lt"/>
              </a:rPr>
              <a:t>,1</a:t>
            </a:r>
            <a:r>
              <a:rPr lang="en-US" noProof="1" smtClean="0">
                <a:latin typeface="+mj-lt"/>
              </a:rPr>
              <a:t>4</a:t>
            </a:r>
            <a:r>
              <a:rPr lang="vi-VN" noProof="1" smtClean="0">
                <a:latin typeface="+mj-lt"/>
              </a:rPr>
              <a:t>)</a:t>
            </a:r>
            <a:endParaRPr lang="vi-VN" noProof="1">
              <a:latin typeface="+mj-lt"/>
            </a:endParaRPr>
          </a:p>
        </p:txBody>
      </p:sp>
      <p:sp>
        <p:nvSpPr>
          <p:cNvPr id="54" name="TextBox 53"/>
          <p:cNvSpPr txBox="1"/>
          <p:nvPr/>
        </p:nvSpPr>
        <p:spPr>
          <a:xfrm>
            <a:off x="5257800" y="3581400"/>
            <a:ext cx="3371949" cy="646331"/>
          </a:xfrm>
          <a:prstGeom prst="rect">
            <a:avLst/>
          </a:prstGeom>
          <a:noFill/>
        </p:spPr>
        <p:txBody>
          <a:bodyPr wrap="none" rtlCol="0">
            <a:spAutoFit/>
          </a:bodyPr>
          <a:lstStyle/>
          <a:p>
            <a:r>
              <a:rPr lang="vi-VN" noProof="1" smtClean="0">
                <a:latin typeface="+mj-lt"/>
              </a:rPr>
              <a:t>Địa chỉ của máy ATM tương ứng?</a:t>
            </a:r>
          </a:p>
          <a:p>
            <a:r>
              <a:rPr lang="vi-VN" noProof="1" smtClean="0">
                <a:latin typeface="+mj-lt"/>
              </a:rPr>
              <a:t>(Font: Time </a:t>
            </a:r>
            <a:r>
              <a:rPr lang="vi-VN" noProof="1" smtClean="0">
                <a:latin typeface="+mj-lt"/>
              </a:rPr>
              <a:t>New </a:t>
            </a:r>
            <a:r>
              <a:rPr lang="vi-VN" noProof="1" smtClean="0">
                <a:latin typeface="+mj-lt"/>
              </a:rPr>
              <a:t>Roman,12</a:t>
            </a:r>
            <a:r>
              <a:rPr lang="vi-VN" noProof="1" smtClean="0">
                <a:latin typeface="+mj-lt"/>
              </a:rPr>
              <a:t>)</a:t>
            </a:r>
            <a:endParaRPr lang="vi-VN" noProof="1">
              <a:latin typeface="+mj-lt"/>
            </a:endParaRPr>
          </a:p>
        </p:txBody>
      </p:sp>
    </p:spTree>
    <p:extLst>
      <p:ext uri="{BB962C8B-B14F-4D97-AF65-F5344CB8AC3E}">
        <p14:creationId xmlns:p14="http://schemas.microsoft.com/office/powerpoint/2010/main" val="374456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573050" y="1029789"/>
            <a:ext cx="3531761" cy="5715000"/>
            <a:chOff x="1514475" y="990600"/>
            <a:chExt cx="3743325" cy="5715000"/>
          </a:xfrm>
        </p:grpSpPr>
        <p:grpSp>
          <p:nvGrpSpPr>
            <p:cNvPr id="6" name="Group 5"/>
            <p:cNvGrpSpPr/>
            <p:nvPr/>
          </p:nvGrpSpPr>
          <p:grpSpPr>
            <a:xfrm>
              <a:off x="1514475" y="990600"/>
              <a:ext cx="3743325" cy="5715000"/>
              <a:chOff x="2505075" y="1219200"/>
              <a:chExt cx="3743325" cy="5486400"/>
            </a:xfrm>
          </p:grpSpPr>
          <p:pic>
            <p:nvPicPr>
              <p:cNvPr id="16" name="Picture 3" descr="C:\Users\TUAN-NGUYEN\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1219200"/>
                <a:ext cx="3743325" cy="5486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603863" y="1636689"/>
                <a:ext cx="3492137" cy="228600"/>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7" name="Rounded Rectangle 6"/>
            <p:cNvSpPr/>
            <p:nvPr/>
          </p:nvSpPr>
          <p:spPr>
            <a:xfrm>
              <a:off x="1726039" y="2768543"/>
              <a:ext cx="3379361"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ed Rectangle 7"/>
            <p:cNvSpPr/>
            <p:nvPr/>
          </p:nvSpPr>
          <p:spPr>
            <a:xfrm>
              <a:off x="1726038" y="3836126"/>
              <a:ext cx="3379362" cy="381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1676400" y="2311343"/>
              <a:ext cx="630301" cy="338554"/>
            </a:xfrm>
            <a:prstGeom prst="rect">
              <a:avLst/>
            </a:prstGeom>
            <a:noFill/>
          </p:spPr>
          <p:txBody>
            <a:bodyPr wrap="none" rtlCol="0">
              <a:spAutoFit/>
            </a:bodyPr>
            <a:lstStyle/>
            <a:p>
              <a:r>
                <a:rPr lang="vi-VN" sz="1600" b="1" noProof="1" smtClean="0">
                  <a:solidFill>
                    <a:schemeClr val="bg1"/>
                  </a:solidFill>
                </a:rPr>
                <a:t>Từ</a:t>
              </a:r>
              <a:r>
                <a:rPr lang="en-US" sz="1600" b="1" noProof="1" smtClean="0">
                  <a:solidFill>
                    <a:schemeClr val="bg1"/>
                  </a:solidFill>
                </a:rPr>
                <a:t> A</a:t>
              </a:r>
              <a:endParaRPr lang="vi-VN" sz="1600" b="1" noProof="1">
                <a:solidFill>
                  <a:schemeClr val="bg1"/>
                </a:solidFill>
              </a:endParaRPr>
            </a:p>
          </p:txBody>
        </p:sp>
        <p:sp>
          <p:nvSpPr>
            <p:cNvPr id="10" name="TextBox 9"/>
            <p:cNvSpPr txBox="1"/>
            <p:nvPr/>
          </p:nvSpPr>
          <p:spPr>
            <a:xfrm>
              <a:off x="1706940" y="3390594"/>
              <a:ext cx="691215" cy="338554"/>
            </a:xfrm>
            <a:prstGeom prst="rect">
              <a:avLst/>
            </a:prstGeom>
            <a:noFill/>
          </p:spPr>
          <p:txBody>
            <a:bodyPr wrap="none" rtlCol="0">
              <a:spAutoFit/>
            </a:bodyPr>
            <a:lstStyle/>
            <a:p>
              <a:r>
                <a:rPr lang="en-US" sz="1600" b="1" noProof="1" smtClean="0">
                  <a:solidFill>
                    <a:schemeClr val="bg1"/>
                  </a:solidFill>
                </a:rPr>
                <a:t>Đến B</a:t>
              </a:r>
              <a:endParaRPr lang="en-US" sz="1600" b="1" noProof="1">
                <a:solidFill>
                  <a:schemeClr val="bg1"/>
                </a:solidFill>
              </a:endParaRPr>
            </a:p>
          </p:txBody>
        </p:sp>
        <p:sp>
          <p:nvSpPr>
            <p:cNvPr id="11" name="Rounded Rectangle 10"/>
            <p:cNvSpPr/>
            <p:nvPr/>
          </p:nvSpPr>
          <p:spPr>
            <a:xfrm>
              <a:off x="2667000" y="5447211"/>
              <a:ext cx="1285875" cy="533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vi-VN" b="1" noProof="1" smtClean="0"/>
                <a:t>Xem</a:t>
              </a:r>
              <a:endParaRPr lang="vi-VN" b="1" noProof="1"/>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4655075"/>
              <a:ext cx="1238250" cy="334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599" y="4662389"/>
              <a:ext cx="1161461" cy="32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7"/>
          <p:cNvSpPr txBox="1"/>
          <p:nvPr/>
        </p:nvSpPr>
        <p:spPr>
          <a:xfrm>
            <a:off x="1604554" y="2358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 MH03)</a:t>
            </a:r>
          </a:p>
        </p:txBody>
      </p:sp>
      <p:pic>
        <p:nvPicPr>
          <p:cNvPr id="1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89" y="2388326"/>
            <a:ext cx="275262" cy="30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48400" y="2338252"/>
            <a:ext cx="1358064" cy="369332"/>
          </a:xfrm>
          <a:prstGeom prst="rect">
            <a:avLst/>
          </a:prstGeom>
          <a:noFill/>
        </p:spPr>
        <p:txBody>
          <a:bodyPr wrap="none" rtlCol="0">
            <a:spAutoFit/>
          </a:bodyPr>
          <a:lstStyle/>
          <a:p>
            <a:r>
              <a:rPr lang="en-US" dirty="0" smtClean="0">
                <a:solidFill>
                  <a:schemeClr val="bg1"/>
                </a:solidFill>
              </a:rPr>
              <a:t>( </a:t>
            </a:r>
            <a:r>
              <a:rPr lang="en-US" sz="1600" noProof="1">
                <a:solidFill>
                  <a:schemeClr val="bg1"/>
                </a:solidFill>
                <a:latin typeface="+mj-lt"/>
              </a:rPr>
              <a:t>v</a:t>
            </a:r>
            <a:r>
              <a:rPr lang="vi-VN" sz="1600" noProof="1" smtClean="0">
                <a:solidFill>
                  <a:schemeClr val="bg1"/>
                </a:solidFill>
                <a:latin typeface="+mj-lt"/>
              </a:rPr>
              <a:t>ị </a:t>
            </a:r>
            <a:r>
              <a:rPr lang="vi-VN" sz="1600" noProof="1" smtClean="0">
                <a:solidFill>
                  <a:schemeClr val="bg1"/>
                </a:solidFill>
                <a:latin typeface="+mj-lt"/>
              </a:rPr>
              <a:t>trí hiện tại</a:t>
            </a:r>
            <a:endParaRPr lang="vi-VN" sz="1600" noProof="1">
              <a:solidFill>
                <a:schemeClr val="bg1"/>
              </a:solidFill>
              <a:latin typeface="+mj-lt"/>
            </a:endParaRPr>
          </a:p>
        </p:txBody>
      </p:sp>
      <p:sp>
        <p:nvSpPr>
          <p:cNvPr id="20" name="TextBox 19"/>
          <p:cNvSpPr txBox="1"/>
          <p:nvPr/>
        </p:nvSpPr>
        <p:spPr>
          <a:xfrm>
            <a:off x="7798526" y="2351315"/>
            <a:ext cx="191734"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22" name="TextBox 21"/>
          <p:cNvSpPr txBox="1"/>
          <p:nvPr/>
        </p:nvSpPr>
        <p:spPr>
          <a:xfrm>
            <a:off x="7536552" y="2133600"/>
            <a:ext cx="388248" cy="307777"/>
          </a:xfrm>
          <a:prstGeom prst="rect">
            <a:avLst/>
          </a:prstGeom>
          <a:noFill/>
        </p:spPr>
        <p:txBody>
          <a:bodyPr wrap="none" rtlCol="0">
            <a:spAutoFit/>
          </a:bodyPr>
          <a:lstStyle/>
          <a:p>
            <a:r>
              <a:rPr lang="en-US" sz="1400" b="1" dirty="0" smtClean="0">
                <a:solidFill>
                  <a:srgbClr val="FF0000"/>
                </a:solidFill>
              </a:rPr>
              <a:t>(1)</a:t>
            </a:r>
            <a:endParaRPr lang="en-US" sz="1400" b="1" dirty="0">
              <a:solidFill>
                <a:srgbClr val="FF0000"/>
              </a:solidFill>
            </a:endParaRPr>
          </a:p>
        </p:txBody>
      </p:sp>
      <p:sp>
        <p:nvSpPr>
          <p:cNvPr id="23" name="TextBox 22"/>
          <p:cNvSpPr txBox="1"/>
          <p:nvPr/>
        </p:nvSpPr>
        <p:spPr>
          <a:xfrm>
            <a:off x="7239000" y="2819400"/>
            <a:ext cx="388248" cy="307777"/>
          </a:xfrm>
          <a:prstGeom prst="rect">
            <a:avLst/>
          </a:prstGeom>
          <a:noFill/>
        </p:spPr>
        <p:txBody>
          <a:bodyPr wrap="none" rtlCol="0">
            <a:spAutoFit/>
          </a:bodyPr>
          <a:lstStyle/>
          <a:p>
            <a:r>
              <a:rPr lang="en-US" sz="1400" b="1" dirty="0" smtClean="0">
                <a:solidFill>
                  <a:srgbClr val="FF0000"/>
                </a:solidFill>
              </a:rPr>
              <a:t>(2)</a:t>
            </a:r>
            <a:endParaRPr lang="en-US" sz="1400" b="1" dirty="0">
              <a:solidFill>
                <a:srgbClr val="FF0000"/>
              </a:solidFill>
            </a:endParaRPr>
          </a:p>
        </p:txBody>
      </p:sp>
      <p:sp>
        <p:nvSpPr>
          <p:cNvPr id="24" name="TextBox 23"/>
          <p:cNvSpPr txBox="1"/>
          <p:nvPr/>
        </p:nvSpPr>
        <p:spPr>
          <a:xfrm>
            <a:off x="7231752" y="3886200"/>
            <a:ext cx="388248" cy="307777"/>
          </a:xfrm>
          <a:prstGeom prst="rect">
            <a:avLst/>
          </a:prstGeom>
          <a:noFill/>
        </p:spPr>
        <p:txBody>
          <a:bodyPr wrap="none" rtlCol="0">
            <a:spAutoFit/>
          </a:bodyPr>
          <a:lstStyle/>
          <a:p>
            <a:r>
              <a:rPr lang="en-US" sz="1400" b="1" dirty="0" smtClean="0">
                <a:solidFill>
                  <a:srgbClr val="FF0000"/>
                </a:solidFill>
              </a:rPr>
              <a:t>(3)</a:t>
            </a:r>
            <a:endParaRPr lang="en-US" sz="1400" b="1" dirty="0">
              <a:solidFill>
                <a:srgbClr val="FF0000"/>
              </a:solidFill>
            </a:endParaRPr>
          </a:p>
        </p:txBody>
      </p:sp>
      <p:sp>
        <p:nvSpPr>
          <p:cNvPr id="25" name="TextBox 24"/>
          <p:cNvSpPr txBox="1"/>
          <p:nvPr/>
        </p:nvSpPr>
        <p:spPr>
          <a:xfrm>
            <a:off x="6088752" y="4950023"/>
            <a:ext cx="388248" cy="307777"/>
          </a:xfrm>
          <a:prstGeom prst="rect">
            <a:avLst/>
          </a:prstGeom>
          <a:noFill/>
        </p:spPr>
        <p:txBody>
          <a:bodyPr wrap="none" rtlCol="0">
            <a:spAutoFit/>
          </a:bodyPr>
          <a:lstStyle/>
          <a:p>
            <a:r>
              <a:rPr lang="en-US" sz="1400" b="1" dirty="0" smtClean="0">
                <a:solidFill>
                  <a:srgbClr val="FF0000"/>
                </a:solidFill>
              </a:rPr>
              <a:t>(4)</a:t>
            </a:r>
            <a:endParaRPr lang="en-US" sz="1400" b="1" dirty="0">
              <a:solidFill>
                <a:srgbClr val="FF0000"/>
              </a:solidFill>
            </a:endParaRPr>
          </a:p>
        </p:txBody>
      </p:sp>
      <p:sp>
        <p:nvSpPr>
          <p:cNvPr id="26" name="TextBox 25"/>
          <p:cNvSpPr txBox="1"/>
          <p:nvPr/>
        </p:nvSpPr>
        <p:spPr>
          <a:xfrm>
            <a:off x="7391400" y="4950023"/>
            <a:ext cx="388248" cy="307777"/>
          </a:xfrm>
          <a:prstGeom prst="rect">
            <a:avLst/>
          </a:prstGeom>
          <a:noFill/>
        </p:spPr>
        <p:txBody>
          <a:bodyPr wrap="none" rtlCol="0">
            <a:spAutoFit/>
          </a:bodyPr>
          <a:lstStyle/>
          <a:p>
            <a:r>
              <a:rPr lang="en-US" sz="1400" b="1" dirty="0" smtClean="0">
                <a:solidFill>
                  <a:srgbClr val="FF0000"/>
                </a:solidFill>
              </a:rPr>
              <a:t>(5)</a:t>
            </a:r>
            <a:endParaRPr lang="en-US" sz="1400" b="1" dirty="0">
              <a:solidFill>
                <a:srgbClr val="FF0000"/>
              </a:solidFill>
            </a:endParaRPr>
          </a:p>
        </p:txBody>
      </p:sp>
      <p:sp>
        <p:nvSpPr>
          <p:cNvPr id="27" name="TextBox 26"/>
          <p:cNvSpPr txBox="1"/>
          <p:nvPr/>
        </p:nvSpPr>
        <p:spPr>
          <a:xfrm>
            <a:off x="7473415" y="5614852"/>
            <a:ext cx="388248" cy="307777"/>
          </a:xfrm>
          <a:prstGeom prst="rect">
            <a:avLst/>
          </a:prstGeom>
          <a:noFill/>
        </p:spPr>
        <p:txBody>
          <a:bodyPr wrap="none" rtlCol="0">
            <a:spAutoFit/>
          </a:bodyPr>
          <a:lstStyle/>
          <a:p>
            <a:r>
              <a:rPr lang="en-US" sz="1400" b="1" dirty="0" smtClean="0">
                <a:solidFill>
                  <a:srgbClr val="FF0000"/>
                </a:solidFill>
              </a:rPr>
              <a:t>(6)</a:t>
            </a:r>
            <a:endParaRPr lang="en-US" sz="1400" b="1" dirty="0">
              <a:solidFill>
                <a:srgbClr val="FF000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671381072"/>
              </p:ext>
            </p:extLst>
          </p:nvPr>
        </p:nvGraphicFramePr>
        <p:xfrm>
          <a:off x="152400" y="2514600"/>
          <a:ext cx="5181600" cy="3528921"/>
        </p:xfrm>
        <a:graphic>
          <a:graphicData uri="http://schemas.openxmlformats.org/drawingml/2006/table">
            <a:tbl>
              <a:tblPr firstRow="1" bandRow="1">
                <a:tableStyleId>{5C22544A-7EE6-4342-B048-85BDC9FD1C3A}</a:tableStyleId>
              </a:tblPr>
              <a:tblGrid>
                <a:gridCol w="762000"/>
                <a:gridCol w="4419600"/>
              </a:tblGrid>
              <a:tr h="486001">
                <a:tc>
                  <a:txBody>
                    <a:bodyPr/>
                    <a:lstStyle/>
                    <a:p>
                      <a:pPr algn="ctr"/>
                      <a:r>
                        <a:rPr lang="vi-VN" sz="1800" noProof="1" smtClean="0">
                          <a:latin typeface="+mj-lt"/>
                        </a:rPr>
                        <a:t>STT</a:t>
                      </a:r>
                    </a:p>
                  </a:txBody>
                  <a:tcPr/>
                </a:tc>
                <a:tc>
                  <a:txBody>
                    <a:bodyPr/>
                    <a:lstStyle/>
                    <a:p>
                      <a:pPr algn="ctr"/>
                      <a:r>
                        <a:rPr lang="en-US" sz="1800" noProof="1" smtClean="0">
                          <a:latin typeface="Times New Roman" pitchFamily="18" charset="0"/>
                          <a:cs typeface="Times New Roman" pitchFamily="18" charset="0"/>
                        </a:rPr>
                        <a:t>Mô</a:t>
                      </a:r>
                      <a:r>
                        <a:rPr lang="en-US" sz="1800" baseline="0" noProof="1" smtClean="0">
                          <a:latin typeface="Times New Roman" pitchFamily="18" charset="0"/>
                          <a:cs typeface="Times New Roman" pitchFamily="18" charset="0"/>
                        </a:rPr>
                        <a:t> tả thành phần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(1)</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Sử</a:t>
                      </a:r>
                      <a:r>
                        <a:rPr lang="en-US" sz="1800" baseline="0" noProof="1" smtClean="0">
                          <a:latin typeface="Times New Roman" pitchFamily="18" charset="0"/>
                          <a:cs typeface="Times New Roman" pitchFamily="18" charset="0"/>
                        </a:rPr>
                        <a:t> dụng vị trí hiện tại hay không?</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(2)</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Nhập</a:t>
                      </a:r>
                      <a:r>
                        <a:rPr lang="en-US" sz="1800" baseline="0" noProof="1" smtClean="0">
                          <a:latin typeface="Times New Roman" pitchFamily="18" charset="0"/>
                          <a:cs typeface="Times New Roman" pitchFamily="18" charset="0"/>
                        </a:rPr>
                        <a:t> vào vị trí xuất phát</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(3)</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Nhập</a:t>
                      </a:r>
                      <a:r>
                        <a:rPr lang="en-US" sz="1800" baseline="0" noProof="1" smtClean="0">
                          <a:latin typeface="Times New Roman" pitchFamily="18" charset="0"/>
                          <a:cs typeface="Times New Roman" pitchFamily="18" charset="0"/>
                        </a:rPr>
                        <a:t> vào vị trí đến</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(4)</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trên bản đồ (Màn hình: MH3.1)</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(5)</a:t>
                      </a:r>
                      <a:endParaRPr lang="en-US" sz="1800" dirty="0">
                        <a:solidFill>
                          <a:srgbClr val="FF0000"/>
                        </a:solidFill>
                        <a:latin typeface="+mj-lt"/>
                      </a:endParaRPr>
                    </a:p>
                  </a:txBody>
                  <a:tcPr/>
                </a:tc>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bằng text (Màn hình: MH3.2)</a:t>
                      </a:r>
                      <a:endParaRPr lang="vi-VN" sz="1800" noProof="1">
                        <a:latin typeface="Times New Roman" pitchFamily="18" charset="0"/>
                        <a:cs typeface="Times New Roman" pitchFamily="18" charset="0"/>
                      </a:endParaRPr>
                    </a:p>
                  </a:txBody>
                  <a:tcPr/>
                </a:tc>
              </a:tr>
              <a:tr h="370840">
                <a:tc>
                  <a:txBody>
                    <a:bodyPr/>
                    <a:lstStyle/>
                    <a:p>
                      <a:pPr algn="ctr"/>
                      <a:r>
                        <a:rPr lang="en-US" sz="1800" dirty="0" smtClean="0">
                          <a:solidFill>
                            <a:srgbClr val="FF0000"/>
                          </a:solidFill>
                          <a:latin typeface="+mj-lt"/>
                        </a:rPr>
                        <a:t>(6)</a:t>
                      </a:r>
                      <a:endParaRPr lang="en-US" sz="1800" dirty="0">
                        <a:solidFill>
                          <a:srgbClr val="FF0000"/>
                        </a:solidFill>
                        <a:latin typeface="+mj-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aseline="0" noProof="1" smtClean="0">
                          <a:latin typeface="Times New Roman" pitchFamily="18" charset="0"/>
                          <a:cs typeface="Times New Roman" pitchFamily="18" charset="0"/>
                        </a:rPr>
                        <a:t>Mở màn hình MH03.1 nếu </a:t>
                      </a:r>
                      <a:r>
                        <a:rPr lang="en-US" sz="1800" baseline="0" noProof="1" smtClean="0">
                          <a:solidFill>
                            <a:srgbClr val="C00000"/>
                          </a:solidFill>
                          <a:latin typeface="Times New Roman" pitchFamily="18" charset="0"/>
                          <a:cs typeface="Times New Roman" pitchFamily="18" charset="0"/>
                        </a:rPr>
                        <a:t>(5)</a:t>
                      </a:r>
                      <a:r>
                        <a:rPr lang="en-US" sz="1800" baseline="0" noProof="1" smtClean="0">
                          <a:latin typeface="Times New Roman" pitchFamily="18" charset="0"/>
                          <a:cs typeface="Times New Roman" pitchFamily="18" charset="0"/>
                        </a:rPr>
                        <a:t> được chọn. Mở màn hình MH03.2 nếu </a:t>
                      </a:r>
                      <a:r>
                        <a:rPr lang="en-US" sz="1800" baseline="0" noProof="1" smtClean="0">
                          <a:solidFill>
                            <a:srgbClr val="C00000"/>
                          </a:solidFill>
                          <a:latin typeface="Times New Roman" pitchFamily="18" charset="0"/>
                          <a:cs typeface="Times New Roman" pitchFamily="18" charset="0"/>
                        </a:rPr>
                        <a:t>(4)</a:t>
                      </a:r>
                      <a:r>
                        <a:rPr lang="en-US" sz="1800" baseline="0" noProof="1" smtClean="0">
                          <a:latin typeface="Times New Roman" pitchFamily="18" charset="0"/>
                          <a:cs typeface="Times New Roman" pitchFamily="18" charset="0"/>
                        </a:rPr>
                        <a:t> được chọn. Phải kiểm tra </a:t>
                      </a:r>
                      <a:r>
                        <a:rPr lang="en-US" sz="1800" baseline="0" noProof="1" smtClean="0">
                          <a:solidFill>
                            <a:srgbClr val="FF0000"/>
                          </a:solidFill>
                          <a:latin typeface="Times New Roman" pitchFamily="18" charset="0"/>
                          <a:cs typeface="Times New Roman" pitchFamily="18" charset="0"/>
                        </a:rPr>
                        <a:t>(2) </a:t>
                      </a:r>
                      <a:r>
                        <a:rPr lang="en-US" sz="1800" baseline="0" noProof="1" smtClean="0">
                          <a:latin typeface="Times New Roman" pitchFamily="18" charset="0"/>
                          <a:cs typeface="Times New Roman" pitchFamily="18" charset="0"/>
                        </a:rPr>
                        <a:t>và </a:t>
                      </a:r>
                      <a:r>
                        <a:rPr lang="en-US" sz="1800" baseline="0" noProof="1" smtClean="0">
                          <a:solidFill>
                            <a:srgbClr val="FF0000"/>
                          </a:solidFill>
                          <a:latin typeface="Times New Roman" pitchFamily="18" charset="0"/>
                          <a:cs typeface="Times New Roman" pitchFamily="18" charset="0"/>
                        </a:rPr>
                        <a:t>(3) </a:t>
                      </a:r>
                      <a:r>
                        <a:rPr lang="en-US" sz="1800" baseline="0" noProof="1" smtClean="0">
                          <a:latin typeface="Times New Roman" pitchFamily="18" charset="0"/>
                          <a:cs typeface="Times New Roman" pitchFamily="18" charset="0"/>
                        </a:rPr>
                        <a:t>nhập đầy đủ thông tin trước khi chuyển sang màn hình mới.</a:t>
                      </a:r>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742468950"/>
              </p:ext>
            </p:extLst>
          </p:nvPr>
        </p:nvGraphicFramePr>
        <p:xfrm>
          <a:off x="126274" y="1066800"/>
          <a:ext cx="5207726" cy="1285240"/>
        </p:xfrm>
        <a:graphic>
          <a:graphicData uri="http://schemas.openxmlformats.org/drawingml/2006/table">
            <a:tbl>
              <a:tblPr firstRow="1" bandRow="1">
                <a:tableStyleId>{5C22544A-7EE6-4342-B048-85BDC9FD1C3A}</a:tableStyleId>
              </a:tblPr>
              <a:tblGrid>
                <a:gridCol w="5207726"/>
              </a:tblGrid>
              <a:tr h="370840">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370840">
                <a:tc>
                  <a:txBody>
                    <a:bodyPr/>
                    <a:lstStyle/>
                    <a:p>
                      <a:r>
                        <a:rPr lang="en-US" sz="1800" noProof="1" smtClean="0">
                          <a:latin typeface="Times New Roman" pitchFamily="18" charset="0"/>
                          <a:cs typeface="Times New Roman" pitchFamily="18" charset="0"/>
                        </a:rPr>
                        <a:t>Màn</a:t>
                      </a:r>
                      <a:r>
                        <a:rPr lang="en-US" sz="1800" baseline="0" noProof="1" smtClean="0">
                          <a:latin typeface="Times New Roman" pitchFamily="18" charset="0"/>
                          <a:cs typeface="Times New Roman" pitchFamily="18" charset="0"/>
                        </a:rPr>
                        <a:t> hình cho phép người dùng nhập vào vị trí nguồn và đích cần chỉ đường. Lựa chọn kiểu chỉ đường trên bản đồ hay chỉ đường bằng text.</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00589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78174" y="1143000"/>
            <a:ext cx="3156026" cy="5638800"/>
            <a:chOff x="4879808" y="1447800"/>
            <a:chExt cx="3156026" cy="5257800"/>
          </a:xfrm>
        </p:grpSpPr>
        <p:pic>
          <p:nvPicPr>
            <p:cNvPr id="4" name="Picture 3" descr="routing2.png"/>
            <p:cNvPicPr>
              <a:picLocks noChangeAspect="1"/>
            </p:cNvPicPr>
            <p:nvPr/>
          </p:nvPicPr>
          <p:blipFill>
            <a:blip r:embed="rId2"/>
            <a:stretch>
              <a:fillRect/>
            </a:stretch>
          </p:blipFill>
          <p:spPr>
            <a:xfrm>
              <a:off x="4881154" y="1447800"/>
              <a:ext cx="3154680" cy="5257800"/>
            </a:xfrm>
            <a:prstGeom prst="rect">
              <a:avLst/>
            </a:prstGeom>
          </p:spPr>
        </p:pic>
        <p:sp>
          <p:nvSpPr>
            <p:cNvPr id="3" name="Rectangle 2"/>
            <p:cNvSpPr/>
            <p:nvPr/>
          </p:nvSpPr>
          <p:spPr>
            <a:xfrm>
              <a:off x="4879808" y="1708717"/>
              <a:ext cx="3136703" cy="23329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b="1" noProof="1" smtClean="0">
                  <a:solidFill>
                    <a:schemeClr val="bg1"/>
                  </a:solidFill>
                  <a:latin typeface="+mj-lt"/>
                </a:rPr>
                <a:t>MapPro v1.0</a:t>
              </a:r>
              <a:endParaRPr lang="vi-VN" sz="1400" b="1" noProof="1">
                <a:solidFill>
                  <a:schemeClr val="bg1"/>
                </a:solidFill>
                <a:latin typeface="+mj-lt"/>
              </a:endParaRPr>
            </a:p>
          </p:txBody>
        </p:sp>
      </p:grpSp>
      <p:sp>
        <p:nvSpPr>
          <p:cNvPr id="5" name="TextBox 4"/>
          <p:cNvSpPr txBox="1"/>
          <p:nvPr/>
        </p:nvSpPr>
        <p:spPr>
          <a:xfrm>
            <a:off x="1757543" y="235803"/>
            <a:ext cx="5786257" cy="830997"/>
          </a:xfrm>
          <a:prstGeom prst="rect">
            <a:avLst/>
          </a:prstGeom>
          <a:noFill/>
        </p:spPr>
        <p:txBody>
          <a:bodyPr wrap="square" rtlCol="0">
            <a:spAutoFit/>
          </a:bodyPr>
          <a:lstStyle/>
          <a:p>
            <a:pPr algn="ctr"/>
            <a:r>
              <a:rPr lang="en-US" sz="2400" b="1" noProof="1" smtClean="0"/>
              <a:t>MÀN HÌNH DẪN ĐƯỜNG</a:t>
            </a:r>
          </a:p>
          <a:p>
            <a:pPr algn="ctr"/>
            <a:r>
              <a:rPr lang="en-US" sz="2400" b="1" noProof="1" smtClean="0"/>
              <a:t>(Mã: MH03.1)</a:t>
            </a:r>
          </a:p>
        </p:txBody>
      </p:sp>
      <p:cxnSp>
        <p:nvCxnSpPr>
          <p:cNvPr id="7" name="Straight Arrow Connector 6"/>
          <p:cNvCxnSpPr/>
          <p:nvPr/>
        </p:nvCxnSpPr>
        <p:spPr>
          <a:xfrm>
            <a:off x="2598733" y="4437966"/>
            <a:ext cx="1363667" cy="1340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135067" y="4038600"/>
            <a:ext cx="1608133" cy="646331"/>
          </a:xfrm>
          <a:prstGeom prst="rect">
            <a:avLst/>
          </a:prstGeom>
          <a:noFill/>
        </p:spPr>
        <p:txBody>
          <a:bodyPr wrap="none" rtlCol="0">
            <a:spAutoFit/>
          </a:bodyPr>
          <a:lstStyle/>
          <a:p>
            <a:r>
              <a:rPr lang="vi-VN" noProof="1" smtClean="0">
                <a:latin typeface="+mj-lt"/>
              </a:rPr>
              <a:t>Icon tương ứng</a:t>
            </a:r>
          </a:p>
          <a:p>
            <a:r>
              <a:rPr lang="vi-VN" noProof="1" smtClean="0">
                <a:latin typeface="+mj-lt"/>
              </a:rPr>
              <a:t> với đường đi</a:t>
            </a:r>
            <a:endParaRPr lang="vi-VN" noProof="1">
              <a:latin typeface="+mj-lt"/>
            </a:endParaRPr>
          </a:p>
        </p:txBody>
      </p:sp>
      <p:cxnSp>
        <p:nvCxnSpPr>
          <p:cNvPr id="15" name="Straight Arrow Connector 14"/>
          <p:cNvCxnSpPr/>
          <p:nvPr/>
        </p:nvCxnSpPr>
        <p:spPr>
          <a:xfrm flipH="1" flipV="1">
            <a:off x="6570118" y="3048000"/>
            <a:ext cx="1049882" cy="515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622944" y="3239869"/>
            <a:ext cx="1140056" cy="646331"/>
          </a:xfrm>
          <a:prstGeom prst="rect">
            <a:avLst/>
          </a:prstGeom>
          <a:noFill/>
        </p:spPr>
        <p:txBody>
          <a:bodyPr wrap="none" rtlCol="0">
            <a:spAutoFit/>
          </a:bodyPr>
          <a:lstStyle/>
          <a:p>
            <a:r>
              <a:rPr lang="en-US" noProof="1" smtClean="0">
                <a:latin typeface="Times New Roman" pitchFamily="18" charset="0"/>
                <a:cs typeface="Times New Roman" pitchFamily="18" charset="0"/>
              </a:rPr>
              <a:t>Thông tin </a:t>
            </a:r>
          </a:p>
          <a:p>
            <a:r>
              <a:rPr lang="en-US" noProof="1" smtClean="0">
                <a:latin typeface="Times New Roman" pitchFamily="18" charset="0"/>
                <a:cs typeface="Times New Roman" pitchFamily="18" charset="0"/>
              </a:rPr>
              <a:t>chỉ đường</a:t>
            </a:r>
            <a:endParaRPr lang="vi-VN" noProof="1">
              <a:latin typeface="Times New Roman" pitchFamily="18" charset="0"/>
              <a:cs typeface="Times New Roman" pitchFamily="18" charset="0"/>
            </a:endParaRPr>
          </a:p>
        </p:txBody>
      </p:sp>
      <p:cxnSp>
        <p:nvCxnSpPr>
          <p:cNvPr id="19" name="Straight Arrow Connector 18"/>
          <p:cNvCxnSpPr/>
          <p:nvPr/>
        </p:nvCxnSpPr>
        <p:spPr>
          <a:xfrm flipV="1">
            <a:off x="2667000" y="4742765"/>
            <a:ext cx="1600200" cy="5150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318116" y="5000282"/>
            <a:ext cx="1342034" cy="646331"/>
          </a:xfrm>
          <a:prstGeom prst="rect">
            <a:avLst/>
          </a:prstGeom>
          <a:noFill/>
        </p:spPr>
        <p:txBody>
          <a:bodyPr wrap="none" rtlCol="0">
            <a:spAutoFit/>
          </a:bodyPr>
          <a:lstStyle/>
          <a:p>
            <a:pPr algn="just"/>
            <a:r>
              <a:rPr lang="en-US" noProof="1" smtClean="0">
                <a:latin typeface="Times New Roman" pitchFamily="18" charset="0"/>
                <a:cs typeface="Times New Roman" pitchFamily="18" charset="0"/>
              </a:rPr>
              <a:t>Chiều dài</a:t>
            </a:r>
          </a:p>
          <a:p>
            <a:pPr algn="just"/>
            <a:r>
              <a:rPr lang="en-US" noProof="1" smtClean="0">
                <a:latin typeface="Times New Roman" pitchFamily="18" charset="0"/>
                <a:cs typeface="Times New Roman" pitchFamily="18" charset="0"/>
              </a:rPr>
              <a:t> đoạn đường</a:t>
            </a:r>
            <a:endParaRPr lang="vi-VN" noProof="1">
              <a:latin typeface="Times New Roman" pitchFamily="18" charset="0"/>
              <a:cs typeface="Times New Roman" pitchFamily="18" charset="0"/>
            </a:endParaRPr>
          </a:p>
        </p:txBody>
      </p:sp>
      <p:cxnSp>
        <p:nvCxnSpPr>
          <p:cNvPr id="24" name="Straight Arrow Connector 23"/>
          <p:cNvCxnSpPr/>
          <p:nvPr/>
        </p:nvCxnSpPr>
        <p:spPr>
          <a:xfrm flipH="1">
            <a:off x="6019800" y="2133600"/>
            <a:ext cx="9906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914876" y="1792069"/>
            <a:ext cx="2305324" cy="646331"/>
          </a:xfrm>
          <a:prstGeom prst="rect">
            <a:avLst/>
          </a:prstGeom>
          <a:noFill/>
        </p:spPr>
        <p:txBody>
          <a:bodyPr wrap="square" rtlCol="0">
            <a:spAutoFit/>
          </a:bodyPr>
          <a:lstStyle/>
          <a:p>
            <a:r>
              <a:rPr lang="en-US" noProof="1" smtClean="0">
                <a:latin typeface="Times New Roman" pitchFamily="18" charset="0"/>
                <a:cs typeface="Times New Roman" pitchFamily="18" charset="0"/>
              </a:rPr>
              <a:t>Tổng chiều dài lộ trình</a:t>
            </a:r>
          </a:p>
          <a:p>
            <a:r>
              <a:rPr lang="en-US" noProof="1" smtClean="0">
                <a:latin typeface="Times New Roman" pitchFamily="18" charset="0"/>
                <a:cs typeface="Times New Roman" pitchFamily="18" charset="0"/>
              </a:rPr>
              <a:t> &amp; thời gian trung bình</a:t>
            </a:r>
            <a:endParaRPr lang="vi-VN" noProof="1">
              <a:latin typeface="Times New Roman" pitchFamily="18" charset="0"/>
              <a:cs typeface="Times New Roman" pitchFamily="18" charset="0"/>
            </a:endParaRPr>
          </a:p>
        </p:txBody>
      </p:sp>
      <p:graphicFrame>
        <p:nvGraphicFramePr>
          <p:cNvPr id="34" name="Table 33"/>
          <p:cNvGraphicFramePr>
            <a:graphicFrameLocks noGrp="1"/>
          </p:cNvGraphicFramePr>
          <p:nvPr>
            <p:extLst>
              <p:ext uri="{D42A27DB-BD31-4B8C-83A1-F6EECF244321}">
                <p14:modId xmlns:p14="http://schemas.microsoft.com/office/powerpoint/2010/main" val="3025748366"/>
              </p:ext>
            </p:extLst>
          </p:nvPr>
        </p:nvGraphicFramePr>
        <p:xfrm>
          <a:off x="152400" y="1143000"/>
          <a:ext cx="3505200" cy="1707219"/>
        </p:xfrm>
        <a:graphic>
          <a:graphicData uri="http://schemas.openxmlformats.org/drawingml/2006/table">
            <a:tbl>
              <a:tblPr firstRow="1" bandRow="1">
                <a:tableStyleId>{5C22544A-7EE6-4342-B048-85BDC9FD1C3A}</a:tableStyleId>
              </a:tblPr>
              <a:tblGrid>
                <a:gridCol w="3505200"/>
              </a:tblGrid>
              <a:tr h="340022">
                <a:tc>
                  <a:txBody>
                    <a:bodyPr/>
                    <a:lstStyle/>
                    <a:p>
                      <a:pPr algn="ctr"/>
                      <a:r>
                        <a:rPr lang="vi-VN" sz="1800" noProof="1" smtClean="0">
                          <a:latin typeface="Times New Roman" pitchFamily="18" charset="0"/>
                          <a:cs typeface="Times New Roman" pitchFamily="18" charset="0"/>
                        </a:rPr>
                        <a:t>Mô</a:t>
                      </a:r>
                      <a:r>
                        <a:rPr lang="vi-VN" sz="1800" baseline="0" noProof="1" smtClean="0">
                          <a:latin typeface="Times New Roman" pitchFamily="18" charset="0"/>
                          <a:cs typeface="Times New Roman" pitchFamily="18" charset="0"/>
                        </a:rPr>
                        <a:t> tả</a:t>
                      </a:r>
                      <a:r>
                        <a:rPr lang="en-US" sz="1800" baseline="0" noProof="1" smtClean="0">
                          <a:latin typeface="Times New Roman" pitchFamily="18" charset="0"/>
                          <a:cs typeface="Times New Roman" pitchFamily="18" charset="0"/>
                        </a:rPr>
                        <a:t> màn hình</a:t>
                      </a:r>
                      <a:endParaRPr lang="vi-VN" sz="1800" noProof="1">
                        <a:latin typeface="Times New Roman" pitchFamily="18" charset="0"/>
                        <a:cs typeface="Times New Roman" pitchFamily="18" charset="0"/>
                      </a:endParaRPr>
                    </a:p>
                  </a:txBody>
                  <a:tcPr/>
                </a:tc>
              </a:tr>
              <a:tr h="1341459">
                <a:tc>
                  <a:txBody>
                    <a:bodyPr/>
                    <a:lstStyle/>
                    <a:p>
                      <a:pPr algn="just"/>
                      <a:r>
                        <a:rPr lang="en-US" sz="1800" noProof="1" smtClean="0">
                          <a:latin typeface="Times New Roman" pitchFamily="18" charset="0"/>
                          <a:cs typeface="Times New Roman" pitchFamily="18" charset="0"/>
                        </a:rPr>
                        <a:t>Hiển</a:t>
                      </a:r>
                      <a:r>
                        <a:rPr lang="en-US" sz="1800" baseline="0" noProof="1" smtClean="0">
                          <a:latin typeface="Times New Roman" pitchFamily="18" charset="0"/>
                          <a:cs typeface="Times New Roman" pitchFamily="18" charset="0"/>
                        </a:rPr>
                        <a:t> thị hường dẫn chi tiết hướng dẫn đi đường. Thông tin chiều dài đường đi và thời gian trung bình đi đường.</a:t>
                      </a:r>
                      <a:endParaRPr lang="vi-VN" sz="1800" noProof="1">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36665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1281</Words>
  <Application>Microsoft Office PowerPoint</Application>
  <PresentationFormat>On-screen Show (4:3)</PresentationFormat>
  <Paragraphs>230</Paragraphs>
  <Slides>12</Slides>
  <Notes>4</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PowerPoint Presentation</vt:lpstr>
      <vt:lpstr>Ghi chú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TUAN-NGUYEN</dc:creator>
  <cp:lastModifiedBy>TUAN-NGUYEN</cp:lastModifiedBy>
  <cp:revision>177</cp:revision>
  <dcterms:created xsi:type="dcterms:W3CDTF">2006-08-16T00:00:00Z</dcterms:created>
  <dcterms:modified xsi:type="dcterms:W3CDTF">2011-10-09T06:45:14Z</dcterms:modified>
</cp:coreProperties>
</file>