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29" autoAdjust="0"/>
  </p:normalViewPr>
  <p:slideViewPr>
    <p:cSldViewPr>
      <p:cViewPr varScale="1">
        <p:scale>
          <a:sx n="62" d="100"/>
          <a:sy n="62" d="100"/>
        </p:scale>
        <p:origin x="-1374" y="-90"/>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244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4A0A845-D313-46BB-B494-432CCF25B4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CEBABA45-7C2F-4C90-83F1-338CF106D06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CB31341-557D-40FD-8BAD-744CD8375B5E}" type="slidenum">
              <a:rPr lang="en-US" smtClean="0"/>
              <a:pPr/>
              <a:t>10</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t>We describe how to display or delete the 'crontab' file.</a:t>
            </a:r>
          </a:p>
          <a:p>
            <a:pPr eaLnBrk="1" hangingPunct="1"/>
            <a:r>
              <a:rPr lang="en-US" smtClean="0"/>
              <a:t>(1) To display the contents of the ‘crontab’ file, execute the ‘crontab’ command by using ‘-l’ option.</a:t>
            </a:r>
          </a:p>
          <a:p>
            <a:pPr eaLnBrk="1" hangingPunct="1"/>
            <a:r>
              <a:rPr lang="en-US" smtClean="0"/>
              <a:t>The setting of the above example is the following.</a:t>
            </a:r>
          </a:p>
          <a:p>
            <a:pPr eaLnBrk="1" hangingPunct="1"/>
            <a:r>
              <a:rPr lang="en-US" smtClean="0"/>
              <a:t>(a) Execute the shell script for the file arrangement at ten minutes per hour.</a:t>
            </a:r>
          </a:p>
          <a:p>
            <a:pPr eaLnBrk="1" hangingPunct="1"/>
            <a:r>
              <a:rPr lang="en-US" smtClean="0"/>
              <a:t>(b) Execute the shell script for the backup at 02:05 every 4 days.</a:t>
            </a:r>
          </a:p>
          <a:p>
            <a:pPr eaLnBrk="1" hangingPunct="1"/>
            <a:r>
              <a:rPr lang="en-US" smtClean="0"/>
              <a:t>(c) Execute the shell that obtains the system status at one o'clock of every Monday, Wednesday and Friday.</a:t>
            </a:r>
          </a:p>
          <a:p>
            <a:pPr eaLnBrk="1" hangingPunct="1"/>
            <a:r>
              <a:rPr lang="en-US" smtClean="0"/>
              <a:t>(2) To delete the contents of the ‘crontab’ file, use the “-r” option. As a result, the user's ‘crontab’ file is deleted.</a:t>
            </a:r>
          </a:p>
          <a:p>
            <a:pPr eaLnBrk="1" hangingPunct="1"/>
            <a:r>
              <a:rPr lang="en-US" smtClean="0"/>
              <a:t>When you want to delete only a part among the setting contents of ‘crontab’, edit by using the ‘-e’ option of</a:t>
            </a:r>
          </a:p>
          <a:p>
            <a:pPr eaLnBrk="1" hangingPunct="1"/>
            <a:r>
              <a:rPr lang="en-US" smtClean="0"/>
              <a:t>the ‘crontab’ command.</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266C3C3-D606-4518-B570-B755459CCD08}" type="slidenum">
              <a:rPr lang="en-US" smtClean="0"/>
              <a:pPr/>
              <a:t>11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t>The system administrator can limit the user who can use the ‘cron’ function.</a:t>
            </a:r>
          </a:p>
          <a:p>
            <a:pPr eaLnBrk="1" hangingPunct="1"/>
            <a:r>
              <a:rPr lang="en-US" smtClean="0"/>
              <a:t>To limit the users of the ‘crontab’ command, create '</a:t>
            </a:r>
            <a:r>
              <a:rPr lang="en-US" b="1" smtClean="0"/>
              <a:t>cron.allow</a:t>
            </a:r>
            <a:r>
              <a:rPr lang="en-US" smtClean="0"/>
              <a:t>' file or ‘</a:t>
            </a:r>
            <a:r>
              <a:rPr lang="en-US" b="1" smtClean="0"/>
              <a:t>cron.deny</a:t>
            </a:r>
            <a:r>
              <a:rPr lang="en-US" smtClean="0"/>
              <a:t>’ file. To the ‘cron.allow’ file, register the name of the user which the use of ‘crontab’ is permitted. To the ‘cron.deny’ file, register the name of the user which the use of ‘crontab’ is not permitted.</a:t>
            </a:r>
          </a:p>
          <a:p>
            <a:pPr eaLnBrk="1" hangingPunct="1"/>
            <a:r>
              <a:rPr lang="en-US" smtClean="0"/>
              <a:t>When a user issues the ‘crontab’ command, the ‘crontab’ command checks the ‘cron.allow’ file, and examines whether the user is registered. If the ‘cron.allow’ file exists and the user is not registered, the user cannot use ‘crontab’. If the ‘cron.allow’ file doesn't exist, the ‘cron.deny’ file is checked next. If the user is registered in this file, the user cannot use the ‘crontab’ command.</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A7F87A7-01BF-4C5D-A4A3-C8FBA223F40F}" type="slidenum">
              <a:rPr lang="en-US" smtClean="0"/>
              <a:pPr/>
              <a:t>12</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The </a:t>
            </a:r>
            <a:r>
              <a:rPr lang="en-US" b="1" smtClean="0"/>
              <a:t>at command </a:t>
            </a:r>
            <a:r>
              <a:rPr lang="en-US" smtClean="0"/>
              <a:t>is a command to execute a command at the specified time.</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7D0298CD-B717-4E41-949C-06CC8943E7CE}"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3C3B41A4-AAD4-4800-AACE-C5E21694359C}" type="slidenum">
              <a:rPr lang="en-US" smtClean="0"/>
              <a:pPr/>
              <a:t>14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6400C90-0BD5-4DCD-B5EB-5F68BC34BB73}" type="slidenum">
              <a:rPr lang="en-US" smtClean="0"/>
              <a:pPr/>
              <a:t>2</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mtClean="0"/>
              <a:t>The </a:t>
            </a:r>
            <a:r>
              <a:rPr lang="en-US" b="1" smtClean="0"/>
              <a:t>cron function </a:t>
            </a:r>
            <a:r>
              <a:rPr lang="en-US" smtClean="0"/>
              <a:t>is a function to execute the command at the specified time. This enables the automation of the system administration work such as periodic backup work and unnecessary file deletion, etc.</a:t>
            </a:r>
          </a:p>
          <a:p>
            <a:pPr eaLnBrk="1" hangingPunct="1"/>
            <a:r>
              <a:rPr lang="en-US" smtClean="0"/>
              <a:t>The human being may occasionally fail due to forgetfulness, but you can surely execute it if you use the ‘cron’ function. Because the system administration work includes a lot of contents repeatedly executed, the use of the ‘cron’ function enables a great reduction of the work.</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FD3C7B7-FF88-4FDA-82CC-7DF7C78FAC14}" type="slidenum">
              <a:rPr lang="en-US" smtClean="0"/>
              <a:pPr/>
              <a:t>3</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t>As for the commands which uses the ‘cron’ function, there are ‘cron’ and ‘at’. ‘</a:t>
            </a:r>
            <a:r>
              <a:rPr lang="en-US" b="1" smtClean="0"/>
              <a:t>cron</a:t>
            </a:r>
            <a:r>
              <a:rPr lang="en-US" smtClean="0"/>
              <a:t>’ executes the , process periodically at the specified time, and ‘</a:t>
            </a:r>
            <a:r>
              <a:rPr lang="en-US" b="1" smtClean="0"/>
              <a:t>at</a:t>
            </a:r>
            <a:r>
              <a:rPr lang="en-US" smtClean="0"/>
              <a:t>’ is used to execute the process only once at specified time.</a:t>
            </a:r>
          </a:p>
          <a:p>
            <a:pPr eaLnBrk="1" hangingPunct="1"/>
            <a:r>
              <a:rPr lang="en-US" b="1" smtClean="0"/>
              <a:t>crond </a:t>
            </a:r>
            <a:r>
              <a:rPr lang="en-US" smtClean="0"/>
              <a:t>is a daemon process, and it starts the command stored in spool file at specified time.</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AD912DB4-94E6-438E-BF49-12C69C262C73}"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C75EEFBF-DEAF-4AF2-A4B5-2AD0644674D0}"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8E915CD7-2B92-4E3D-B84E-076A89EE30BE}"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BCA2783-C976-4B70-81F5-2E4FF1598D45}" type="slidenum">
              <a:rPr lang="en-US" smtClean="0"/>
              <a:pPr/>
              <a:t>7</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We are going to describe how to register to the ‘crontab’ file</a:t>
            </a:r>
          </a:p>
          <a:p>
            <a:pPr eaLnBrk="1" hangingPunct="1"/>
            <a:r>
              <a:rPr lang="en-US" smtClean="0"/>
              <a:t>To register the ‘contab’ file, execute ‘crontab’ command using ‘e’ option. Then, the editor starts, so register the setting of ‘crontab’ on the editor. When the system is starting in the CUI mode, ‘vi’ starts as standard. You can specify a editor by the environment variable EDITOR.</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4489607-1704-4265-B910-169D3F9C9585}" type="slidenum">
              <a:rPr lang="en-US" smtClean="0"/>
              <a:pPr/>
              <a:t>8</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There are 6 fields in the ‘crontab’ file to register.</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8FFF2049-ACC4-4FD2-A90C-05D89D4AB3E6}"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r>
              <a:rPr lang="en-US" smtClean="0"/>
              <a:t>@Hà Quốc Trung 2009</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A011F1CD-2797-4999-A3DD-922884993734}"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6" name="Slide Number Placeholder 5"/>
          <p:cNvSpPr>
            <a:spLocks noGrp="1"/>
          </p:cNvSpPr>
          <p:nvPr>
            <p:ph type="sldNum" sz="quarter" idx="12"/>
          </p:nvPr>
        </p:nvSpPr>
        <p:spPr/>
        <p:txBody>
          <a:bodyPr/>
          <a:lstStyle/>
          <a:p>
            <a:pPr>
              <a:defRPr/>
            </a:pPr>
            <a:fld id="{7DC1FC41-5ED7-4562-989C-31D0D3DB474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9CFF3E84-095B-47F2-BA4A-2B0AF1F4D4EF}"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EF2E74E9-45E6-4A84-B938-49F756D6105D}"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F76A08BD-DC37-4C8F-87A8-0DDE74105DA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
        <p:nvSpPr>
          <p:cNvPr id="7" name="Slide Number Placeholder 6"/>
          <p:cNvSpPr>
            <a:spLocks noGrp="1"/>
          </p:cNvSpPr>
          <p:nvPr>
            <p:ph type="sldNum" sz="quarter" idx="12"/>
          </p:nvPr>
        </p:nvSpPr>
        <p:spPr/>
        <p:txBody>
          <a:bodyPr/>
          <a:lstStyle/>
          <a:p>
            <a:pPr>
              <a:defRPr/>
            </a:pPr>
            <a:fld id="{B8F5BD9C-4F60-437A-B874-C6A354A1ED59}"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r>
              <a:rPr lang="en-US" smtClean="0"/>
              <a:t>@Hà Quốc Trung 2009</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A52F5E1A-3AB4-40D2-B64A-C5922D4BE3E3}"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@Hà Quốc Trung 2009</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BF731CE-70B0-44FE-8D77-0E6A3278A7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A457F999-B5C9-4863-8CCE-8576B9C70F8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5501227F-A196-49F5-A148-D19375757032}"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r>
              <a:rPr lang="en-US" smtClean="0"/>
              <a:t>@Hà Quốc Trung 2009</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8EB069A7-D577-4E79-BA65-2D982D511E7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r>
              <a:rPr lang="en-US" smtClean="0"/>
              <a:t>@Hà Quốc Trung 2009</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r>
              <a:rPr lang="en-US" smtClean="0"/>
              <a:t>@Hà Quốc Trung 2009</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2C44FB56-FAA2-4AAF-A31A-E8D43983F34A}"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p:txBody>
          <a:bodyPr/>
          <a:lstStyle/>
          <a:p>
            <a:pPr eaLnBrk="1" hangingPunct="1"/>
            <a:r>
              <a:rPr lang="en-US" smtClean="0"/>
              <a:t>Linux và phần mềm mã nguồn mở 2009</a:t>
            </a:r>
            <a:endParaRPr lang="en-US" smtClean="0"/>
          </a:p>
        </p:txBody>
      </p:sp>
      <p:sp>
        <p:nvSpPr>
          <p:cNvPr id="3074" name="Rectangle 2"/>
          <p:cNvSpPr>
            <a:spLocks noGrp="1" noChangeArrowheads="1"/>
          </p:cNvSpPr>
          <p:nvPr>
            <p:ph type="ctrTitle"/>
          </p:nvPr>
        </p:nvSpPr>
        <p:spPr/>
        <p:txBody>
          <a:bodyPr>
            <a:normAutofit/>
          </a:bodyPr>
          <a:lstStyle/>
          <a:p>
            <a:pPr eaLnBrk="1" hangingPunct="1"/>
            <a:r>
              <a:rPr lang="en-US" sz="4000" smtClean="0"/>
              <a:t>Chương 12: Tự động hóa các thao tác</a:t>
            </a:r>
            <a:endParaRPr lang="en-US" sz="4000" smtClean="0"/>
          </a:p>
        </p:txBody>
      </p:sp>
      <p:sp>
        <p:nvSpPr>
          <p:cNvPr id="4" name="Slide Number Placeholder 3"/>
          <p:cNvSpPr>
            <a:spLocks noGrp="1"/>
          </p:cNvSpPr>
          <p:nvPr>
            <p:ph type="sldNum" sz="quarter" idx="12"/>
          </p:nvPr>
        </p:nvSpPr>
        <p:spPr/>
        <p:txBody>
          <a:bodyPr/>
          <a:lstStyle/>
          <a:p>
            <a:pPr>
              <a:defRPr/>
            </a:pPr>
            <a:fld id="{A011F1CD-2797-4999-A3DD-922884993734}"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mtClean="0"/>
              <a:t>Hiển thị và xóa các thông tin cấu hình của crond</a:t>
            </a:r>
            <a:endParaRPr lang="en-US" smtClean="0"/>
          </a:p>
        </p:txBody>
      </p:sp>
      <p:pic>
        <p:nvPicPr>
          <p:cNvPr id="12291" name="Picture 4"/>
          <p:cNvPicPr>
            <a:picLocks noGrp="1" noChangeAspect="1" noChangeArrowheads="1"/>
          </p:cNvPicPr>
          <p:nvPr>
            <p:ph sz="quarter" idx="1"/>
          </p:nvPr>
        </p:nvPicPr>
        <p:blipFill>
          <a:blip r:embed="rId3" cstate="print"/>
          <a:stretch>
            <a:fillRect/>
          </a:stretch>
        </p:blipFill>
        <p:spPr>
          <a:xfrm>
            <a:off x="667316" y="1624895"/>
            <a:ext cx="7772855" cy="4376559"/>
          </a:xfrm>
          <a:noFill/>
        </p:spPr>
      </p:pic>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Giới hạn sử dụng crond</a:t>
            </a:r>
            <a:endParaRPr lang="en-US" smtClean="0"/>
          </a:p>
        </p:txBody>
      </p:sp>
      <p:pic>
        <p:nvPicPr>
          <p:cNvPr id="13315" name="Picture 4"/>
          <p:cNvPicPr>
            <a:picLocks noGrp="1" noChangeAspect="1" noChangeArrowheads="1"/>
          </p:cNvPicPr>
          <p:nvPr>
            <p:ph sz="quarter" idx="1"/>
          </p:nvPr>
        </p:nvPicPr>
        <p:blipFill>
          <a:blip r:embed="rId3" cstate="print"/>
          <a:stretch>
            <a:fillRect/>
          </a:stretch>
        </p:blipFill>
        <p:spPr>
          <a:xfrm>
            <a:off x="812536" y="1527175"/>
            <a:ext cx="7482416" cy="4572000"/>
          </a:xfrm>
          <a:noFill/>
        </p:spPr>
      </p:pic>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Lệnh at</a:t>
            </a:r>
            <a:endParaRPr lang="en-US" smtClean="0"/>
          </a:p>
        </p:txBody>
      </p:sp>
      <p:pic>
        <p:nvPicPr>
          <p:cNvPr id="14339" name="Picture 4"/>
          <p:cNvPicPr>
            <a:picLocks noGrp="1" noChangeAspect="1" noChangeArrowheads="1"/>
          </p:cNvPicPr>
          <p:nvPr>
            <p:ph sz="quarter" idx="1"/>
          </p:nvPr>
        </p:nvPicPr>
        <p:blipFill>
          <a:blip r:embed="rId3" cstate="print"/>
          <a:stretch>
            <a:fillRect/>
          </a:stretch>
        </p:blipFill>
        <p:spPr>
          <a:xfrm>
            <a:off x="1132214" y="1527175"/>
            <a:ext cx="6843059" cy="4572000"/>
          </a:xfrm>
          <a:noFill/>
        </p:spPr>
      </p:pic>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Lệnh at</a:t>
            </a:r>
            <a:endParaRPr lang="en-US" smtClean="0"/>
          </a:p>
        </p:txBody>
      </p:sp>
      <p:sp>
        <p:nvSpPr>
          <p:cNvPr id="15363" name="Rectangle 3"/>
          <p:cNvSpPr>
            <a:spLocks noGrp="1" noChangeArrowheads="1"/>
          </p:cNvSpPr>
          <p:nvPr>
            <p:ph sz="quarter" idx="1"/>
          </p:nvPr>
        </p:nvSpPr>
        <p:spPr/>
        <p:txBody>
          <a:bodyPr/>
          <a:lstStyle/>
          <a:p>
            <a:pPr eaLnBrk="1" hangingPunct="1">
              <a:lnSpc>
                <a:spcPct val="90000"/>
              </a:lnSpc>
            </a:pPr>
            <a:r>
              <a:rPr lang="en-US" smtClean="0"/>
              <a:t>(1) </a:t>
            </a:r>
            <a:r>
              <a:rPr lang="en-US" smtClean="0"/>
              <a:t>Dùng lệnh at để đăng ký các thao tác tự động.</a:t>
            </a: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b="1" smtClean="0"/>
              <a:t>Cấu hình:</a:t>
            </a:r>
            <a:endParaRPr lang="en-US" b="1" smtClean="0"/>
          </a:p>
          <a:p>
            <a:pPr lvl="1" eaLnBrk="1" hangingPunct="1">
              <a:lnSpc>
                <a:spcPct val="90000"/>
              </a:lnSpc>
              <a:buFontTx/>
              <a:buNone/>
            </a:pPr>
            <a:r>
              <a:rPr lang="en-US" smtClean="0"/>
              <a:t>-q : </a:t>
            </a:r>
            <a:r>
              <a:rPr lang="en-US" smtClean="0"/>
              <a:t>Hàng đợi các công việc</a:t>
            </a:r>
            <a:endParaRPr lang="en-US" smtClean="0"/>
          </a:p>
          <a:p>
            <a:pPr lvl="1" eaLnBrk="1" hangingPunct="1">
              <a:lnSpc>
                <a:spcPct val="90000"/>
              </a:lnSpc>
              <a:buFontTx/>
              <a:buNone/>
            </a:pPr>
            <a:r>
              <a:rPr lang="en-US" smtClean="0"/>
              <a:t>-f : </a:t>
            </a:r>
            <a:r>
              <a:rPr lang="en-US" smtClean="0"/>
              <a:t>Đọc câu lệnh thực hiện từ tệp</a:t>
            </a:r>
            <a:endParaRPr lang="en-US" smtClean="0"/>
          </a:p>
          <a:p>
            <a:pPr lvl="1" eaLnBrk="1" hangingPunct="1">
              <a:lnSpc>
                <a:spcPct val="90000"/>
              </a:lnSpc>
              <a:buFontTx/>
              <a:buNone/>
            </a:pPr>
            <a:r>
              <a:rPr lang="en-US" smtClean="0"/>
              <a:t>-m : </a:t>
            </a:r>
            <a:r>
              <a:rPr lang="en-US" smtClean="0"/>
              <a:t>Thông báo bằng mail kết quả</a:t>
            </a:r>
            <a:endParaRPr lang="en-US" smtClean="0"/>
          </a:p>
          <a:p>
            <a:pPr eaLnBrk="1" hangingPunct="1">
              <a:lnSpc>
                <a:spcPct val="90000"/>
              </a:lnSpc>
            </a:pPr>
            <a:endParaRPr lang="en-US" smtClean="0"/>
          </a:p>
        </p:txBody>
      </p:sp>
      <p:sp>
        <p:nvSpPr>
          <p:cNvPr id="15364" name="Text Box 4"/>
          <p:cNvSpPr txBox="1">
            <a:spLocks noChangeArrowheads="1"/>
          </p:cNvSpPr>
          <p:nvPr/>
        </p:nvSpPr>
        <p:spPr bwMode="auto">
          <a:xfrm>
            <a:off x="1295400" y="2514600"/>
            <a:ext cx="3495675" cy="376238"/>
          </a:xfrm>
          <a:prstGeom prst="rect">
            <a:avLst/>
          </a:prstGeom>
          <a:noFill/>
          <a:ln w="9525">
            <a:solidFill>
              <a:schemeClr val="tx1"/>
            </a:solidFill>
            <a:miter lim="800000"/>
            <a:headEnd/>
            <a:tailEnd/>
          </a:ln>
        </p:spPr>
        <p:txBody>
          <a:bodyPr wrap="none">
            <a:spAutoFit/>
          </a:bodyPr>
          <a:lstStyle/>
          <a:p>
            <a:r>
              <a:rPr lang="en-US" b="1"/>
              <a:t>at [-q queue] [-f file] [ -m] TIME</a:t>
            </a:r>
            <a:endParaRPr lang="en-US"/>
          </a:p>
        </p:txBody>
      </p:sp>
      <p:sp>
        <p:nvSpPr>
          <p:cNvPr id="5" name="Slide Number Placeholder 4"/>
          <p:cNvSpPr>
            <a:spLocks noGrp="1"/>
          </p:cNvSpPr>
          <p:nvPr>
            <p:ph type="sldNum" sz="quarter" idx="12"/>
          </p:nvPr>
        </p:nvSpPr>
        <p:spPr/>
        <p:txBody>
          <a:bodyPr/>
          <a:lstStyle/>
          <a:p>
            <a:pPr>
              <a:defRPr/>
            </a:pPr>
            <a:fld id="{EF2E74E9-45E6-4A84-B938-49F756D6105D}"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Lệnh at</a:t>
            </a:r>
            <a:endParaRPr lang="en-US" smtClean="0"/>
          </a:p>
        </p:txBody>
      </p:sp>
      <p:sp>
        <p:nvSpPr>
          <p:cNvPr id="16387" name="Rectangle 3"/>
          <p:cNvSpPr>
            <a:spLocks noGrp="1" noChangeArrowheads="1"/>
          </p:cNvSpPr>
          <p:nvPr>
            <p:ph sz="quarter" idx="1"/>
          </p:nvPr>
        </p:nvSpPr>
        <p:spPr/>
        <p:txBody>
          <a:bodyPr/>
          <a:lstStyle/>
          <a:p>
            <a:pPr eaLnBrk="1" hangingPunct="1"/>
            <a:r>
              <a:rPr lang="en-US" smtClean="0"/>
              <a:t>(2) </a:t>
            </a:r>
            <a:r>
              <a:rPr lang="en-US" smtClean="0"/>
              <a:t>Sử dụng câu lện </a:t>
            </a:r>
            <a:r>
              <a:rPr lang="en-US" smtClean="0"/>
              <a:t>‘</a:t>
            </a:r>
            <a:r>
              <a:rPr lang="en-US" b="1" smtClean="0"/>
              <a:t>atq</a:t>
            </a:r>
            <a:r>
              <a:rPr lang="en-US" smtClean="0"/>
              <a:t>’ </a:t>
            </a:r>
            <a:r>
              <a:rPr lang="en-US" smtClean="0"/>
              <a:t>để kiểm tra các tác vụ đã được đăng ký bởi </a:t>
            </a:r>
            <a:r>
              <a:rPr lang="en-US" b="1" smtClean="0"/>
              <a:t>at</a:t>
            </a:r>
            <a:r>
              <a:rPr lang="en-US" smtClean="0"/>
              <a:t>.</a:t>
            </a:r>
            <a:endParaRPr lang="en-US" smtClean="0"/>
          </a:p>
          <a:p>
            <a:pPr eaLnBrk="1" hangingPunct="1"/>
            <a:endParaRPr lang="en-US" smtClean="0"/>
          </a:p>
          <a:p>
            <a:pPr eaLnBrk="1" hangingPunct="1"/>
            <a:endParaRPr lang="en-US" smtClean="0"/>
          </a:p>
          <a:p>
            <a:pPr eaLnBrk="1" hangingPunct="1"/>
            <a:r>
              <a:rPr lang="en-US" smtClean="0"/>
              <a:t>(3) </a:t>
            </a:r>
            <a:r>
              <a:rPr lang="en-US" smtClean="0"/>
              <a:t>Sử dụng câu lệnh ‘</a:t>
            </a:r>
            <a:r>
              <a:rPr lang="en-US" b="1" smtClean="0"/>
              <a:t>atrm</a:t>
            </a:r>
            <a:r>
              <a:rPr lang="en-US" smtClean="0"/>
              <a:t>’ </a:t>
            </a:r>
            <a:r>
              <a:rPr lang="en-US" smtClean="0"/>
              <a:t>để loại bỏ tác vụ đã được đăng ký với câu lệnh </a:t>
            </a:r>
            <a:r>
              <a:rPr lang="en-US" b="1" smtClean="0"/>
              <a:t>at</a:t>
            </a:r>
            <a:r>
              <a:rPr lang="en-US" smtClean="0"/>
              <a:t>.</a:t>
            </a:r>
            <a:endParaRPr lang="en-US" smtClean="0"/>
          </a:p>
          <a:p>
            <a:pPr eaLnBrk="1" hangingPunct="1"/>
            <a:endParaRPr lang="en-US" smtClean="0"/>
          </a:p>
        </p:txBody>
      </p:sp>
      <p:sp>
        <p:nvSpPr>
          <p:cNvPr id="16388" name="Text Box 4"/>
          <p:cNvSpPr txBox="1">
            <a:spLocks noChangeArrowheads="1"/>
          </p:cNvSpPr>
          <p:nvPr/>
        </p:nvSpPr>
        <p:spPr bwMode="auto">
          <a:xfrm>
            <a:off x="1371600" y="2895600"/>
            <a:ext cx="2124075" cy="376238"/>
          </a:xfrm>
          <a:prstGeom prst="rect">
            <a:avLst/>
          </a:prstGeom>
          <a:noFill/>
          <a:ln w="9525">
            <a:solidFill>
              <a:schemeClr val="tx1"/>
            </a:solidFill>
            <a:miter lim="800000"/>
            <a:headEnd/>
            <a:tailEnd/>
          </a:ln>
        </p:spPr>
        <p:txBody>
          <a:bodyPr wrap="none">
            <a:spAutoFit/>
          </a:bodyPr>
          <a:lstStyle/>
          <a:p>
            <a:r>
              <a:rPr lang="en-US" b="1"/>
              <a:t>atq [-q queue] [-v]</a:t>
            </a:r>
            <a:endParaRPr lang="en-US"/>
          </a:p>
        </p:txBody>
      </p:sp>
      <p:sp>
        <p:nvSpPr>
          <p:cNvPr id="16389" name="Text Box 5"/>
          <p:cNvSpPr txBox="1">
            <a:spLocks noChangeArrowheads="1"/>
          </p:cNvSpPr>
          <p:nvPr/>
        </p:nvSpPr>
        <p:spPr bwMode="auto">
          <a:xfrm>
            <a:off x="1371600" y="5105400"/>
            <a:ext cx="1844675" cy="376238"/>
          </a:xfrm>
          <a:prstGeom prst="rect">
            <a:avLst/>
          </a:prstGeom>
          <a:noFill/>
          <a:ln w="9525">
            <a:solidFill>
              <a:schemeClr val="tx1"/>
            </a:solidFill>
            <a:miter lim="800000"/>
            <a:headEnd/>
            <a:tailEnd/>
          </a:ln>
        </p:spPr>
        <p:txBody>
          <a:bodyPr wrap="none">
            <a:spAutoFit/>
          </a:bodyPr>
          <a:lstStyle/>
          <a:p>
            <a:r>
              <a:rPr lang="en-US" b="1"/>
              <a:t>atrm job [job...]</a:t>
            </a:r>
            <a:endParaRPr lang="en-US"/>
          </a:p>
        </p:txBody>
      </p:sp>
      <p:sp>
        <p:nvSpPr>
          <p:cNvPr id="6" name="Slide Number Placeholder 5"/>
          <p:cNvSpPr>
            <a:spLocks noGrp="1"/>
          </p:cNvSpPr>
          <p:nvPr>
            <p:ph type="sldNum" sz="quarter" idx="12"/>
          </p:nvPr>
        </p:nvSpPr>
        <p:spPr/>
        <p:txBody>
          <a:bodyPr/>
          <a:lstStyle/>
          <a:p>
            <a:pPr>
              <a:defRPr/>
            </a:pPr>
            <a:fld id="{EF2E74E9-45E6-4A84-B938-49F756D6105D}" type="slidenum">
              <a:rPr lang="en-US" smtClean="0"/>
              <a:pPr>
                <a:defRPr/>
              </a:pPr>
              <a:t>14</a:t>
            </a:fld>
            <a:endParaRPr lang="en-US"/>
          </a:p>
        </p:txBody>
      </p:sp>
      <p:sp>
        <p:nvSpPr>
          <p:cNvPr id="7" name="Footer Placeholder 6"/>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4000" smtClean="0"/>
              <a:t>Vì sao</a:t>
            </a:r>
            <a:endParaRPr lang="en-US" sz="4000" smtClean="0"/>
          </a:p>
        </p:txBody>
      </p:sp>
      <p:sp>
        <p:nvSpPr>
          <p:cNvPr id="6" name="Text Placeholder 5"/>
          <p:cNvSpPr>
            <a:spLocks noGrp="1"/>
          </p:cNvSpPr>
          <p:nvPr>
            <p:ph type="body" idx="2"/>
          </p:nvPr>
        </p:nvSpPr>
        <p:spPr/>
        <p:txBody>
          <a:bodyPr>
            <a:normAutofit lnSpcReduction="10000"/>
          </a:bodyPr>
          <a:lstStyle/>
          <a:p>
            <a:pPr>
              <a:buFontTx/>
              <a:buChar char="-"/>
            </a:pPr>
            <a:r>
              <a:rPr lang="en-US" smtClean="0"/>
              <a:t>Quản trị hđh nói chung và Linux nói riêng đòi hỏi các công việc thường xuyên</a:t>
            </a:r>
          </a:p>
          <a:p>
            <a:pPr>
              <a:buFontTx/>
              <a:buChar char="-"/>
            </a:pPr>
            <a:r>
              <a:rPr lang="en-US" smtClean="0"/>
              <a:t>Kiểm tra log</a:t>
            </a:r>
          </a:p>
          <a:p>
            <a:pPr>
              <a:buFontTx/>
              <a:buChar char="-"/>
            </a:pPr>
            <a:r>
              <a:rPr lang="en-US" smtClean="0"/>
              <a:t>Sao lưu định kỳ</a:t>
            </a:r>
          </a:p>
          <a:p>
            <a:pPr>
              <a:buFontTx/>
              <a:buChar char="-"/>
            </a:pPr>
            <a:r>
              <a:rPr lang="en-US" smtClean="0"/>
              <a:t>Kiểm tra các tài khoản</a:t>
            </a:r>
          </a:p>
          <a:p>
            <a:pPr>
              <a:buFontTx/>
              <a:buChar char="-"/>
            </a:pPr>
            <a:r>
              <a:rPr lang="en-US" smtClean="0"/>
              <a:t>Kiểm tra các lỗ hổng bảo mật</a:t>
            </a:r>
          </a:p>
          <a:p>
            <a:pPr>
              <a:buFontTx/>
              <a:buChar char="-"/>
            </a:pPr>
            <a:r>
              <a:rPr lang="en-US" smtClean="0"/>
              <a:t>Khối lượng công việc lớn</a:t>
            </a:r>
          </a:p>
          <a:p>
            <a:pPr>
              <a:buFontTx/>
              <a:buChar char="-"/>
            </a:pPr>
            <a:r>
              <a:rPr lang="en-US" smtClean="0"/>
              <a:t>Tính chất công v iệc nhàm chán</a:t>
            </a:r>
            <a:endParaRPr lang="en-US"/>
          </a:p>
        </p:txBody>
      </p:sp>
      <p:pic>
        <p:nvPicPr>
          <p:cNvPr id="5123" name="Picture 4"/>
          <p:cNvPicPr>
            <a:picLocks noGrp="1" noChangeAspect="1" noChangeArrowheads="1"/>
          </p:cNvPicPr>
          <p:nvPr>
            <p:ph sz="quarter" idx="1"/>
          </p:nvPr>
        </p:nvPicPr>
        <p:blipFill>
          <a:blip r:embed="rId3" cstate="print"/>
          <a:stretch>
            <a:fillRect/>
          </a:stretch>
        </p:blipFill>
        <p:spPr>
          <a:xfrm>
            <a:off x="3124200" y="1636984"/>
            <a:ext cx="5638800" cy="3507832"/>
          </a:xfrm>
          <a:noFill/>
        </p:spPr>
      </p:pic>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smtClean="0"/>
              <a:t>Cơ chế tự động hóa</a:t>
            </a:r>
            <a:endParaRPr lang="en-US" sz="4000" smtClean="0"/>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3</a:t>
            </a:fld>
            <a:endParaRPr lang="en-US"/>
          </a:p>
        </p:txBody>
      </p:sp>
      <p:pic>
        <p:nvPicPr>
          <p:cNvPr id="6147" name="Picture 4"/>
          <p:cNvPicPr>
            <a:picLocks noGrp="1" noChangeAspect="1" noChangeArrowheads="1"/>
          </p:cNvPicPr>
          <p:nvPr>
            <p:ph sz="quarter" idx="1"/>
          </p:nvPr>
        </p:nvPicPr>
        <p:blipFill>
          <a:blip r:embed="rId3" cstate="print"/>
          <a:stretch>
            <a:fillRect/>
          </a:stretch>
        </p:blipFill>
        <p:spPr>
          <a:xfrm>
            <a:off x="764478" y="1527175"/>
            <a:ext cx="7578531" cy="4572000"/>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smtClean="0"/>
              <a:t>cron – configuration file of ‘cron’</a:t>
            </a:r>
          </a:p>
        </p:txBody>
      </p:sp>
      <p:graphicFrame>
        <p:nvGraphicFramePr>
          <p:cNvPr id="1026" name="Object 3"/>
          <p:cNvGraphicFramePr>
            <a:graphicFrameLocks noChangeAspect="1"/>
          </p:cNvGraphicFramePr>
          <p:nvPr>
            <p:ph sz="quarter" idx="1"/>
          </p:nvPr>
        </p:nvGraphicFramePr>
        <p:xfrm>
          <a:off x="987425" y="1555750"/>
          <a:ext cx="7132638" cy="4514850"/>
        </p:xfrm>
        <a:graphic>
          <a:graphicData uri="http://schemas.openxmlformats.org/presentationml/2006/ole">
            <p:oleObj spid="_x0000_s1026" name="Bitmap Image" r:id="rId4" imgW="7133333" imgH="4514286" progId="PBrush">
              <p:embed/>
            </p:oleObj>
          </a:graphicData>
        </a:graphic>
      </p:graphicFrame>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cron</a:t>
            </a:r>
            <a:endParaRPr lang="en-US" smtClean="0"/>
          </a:p>
        </p:txBody>
      </p:sp>
      <p:sp>
        <p:nvSpPr>
          <p:cNvPr id="7171" name="Rectangle 3"/>
          <p:cNvSpPr>
            <a:spLocks noGrp="1" noChangeArrowheads="1"/>
          </p:cNvSpPr>
          <p:nvPr>
            <p:ph sz="quarter" idx="1"/>
          </p:nvPr>
        </p:nvSpPr>
        <p:spPr/>
        <p:txBody>
          <a:bodyPr>
            <a:normAutofit/>
          </a:bodyPr>
          <a:lstStyle/>
          <a:p>
            <a:pPr eaLnBrk="1" hangingPunct="1">
              <a:lnSpc>
                <a:spcPct val="80000"/>
              </a:lnSpc>
            </a:pPr>
            <a:r>
              <a:rPr lang="en-US" sz="2800" b="1" smtClean="0"/>
              <a:t>cron </a:t>
            </a:r>
            <a:r>
              <a:rPr lang="en-US" sz="2800" smtClean="0"/>
              <a:t>thực hiện các thao tác tự động tuân thủ cấu hình trong các tệp</a:t>
            </a:r>
            <a:endParaRPr lang="en-US" sz="2800" smtClean="0"/>
          </a:p>
          <a:p>
            <a:pPr lvl="1" eaLnBrk="1" hangingPunct="1">
              <a:lnSpc>
                <a:spcPct val="80000"/>
              </a:lnSpc>
            </a:pPr>
            <a:r>
              <a:rPr lang="en-US" sz="2400" smtClean="0"/>
              <a:t>/</a:t>
            </a:r>
            <a:r>
              <a:rPr lang="en-US" sz="2400" smtClean="0"/>
              <a:t>etc/crontab</a:t>
            </a:r>
            <a:endParaRPr lang="en-US" sz="2400" smtClean="0"/>
          </a:p>
          <a:p>
            <a:pPr lvl="1" eaLnBrk="1" hangingPunct="1">
              <a:lnSpc>
                <a:spcPct val="80000"/>
              </a:lnSpc>
            </a:pPr>
            <a:r>
              <a:rPr lang="en-US" sz="2400" smtClean="0"/>
              <a:t>/</a:t>
            </a:r>
            <a:r>
              <a:rPr lang="en-US" sz="2400" smtClean="0"/>
              <a:t>etc/cron.hourly</a:t>
            </a:r>
            <a:endParaRPr lang="en-US" sz="2400" smtClean="0"/>
          </a:p>
          <a:p>
            <a:pPr lvl="1" eaLnBrk="1" hangingPunct="1">
              <a:lnSpc>
                <a:spcPct val="80000"/>
              </a:lnSpc>
            </a:pPr>
            <a:r>
              <a:rPr lang="en-US" sz="2400" smtClean="0"/>
              <a:t>/etc/cron.daily </a:t>
            </a:r>
            <a:r>
              <a:rPr lang="en-US" sz="2400" smtClean="0"/>
              <a:t>:</a:t>
            </a:r>
            <a:endParaRPr lang="en-US" sz="2400" smtClean="0"/>
          </a:p>
          <a:p>
            <a:pPr lvl="1" eaLnBrk="1" hangingPunct="1">
              <a:lnSpc>
                <a:spcPct val="80000"/>
              </a:lnSpc>
            </a:pPr>
            <a:r>
              <a:rPr lang="en-US" sz="2400" smtClean="0"/>
              <a:t>/etc/cron.weekly </a:t>
            </a:r>
            <a:r>
              <a:rPr lang="en-US" sz="2400" smtClean="0"/>
              <a:t>:</a:t>
            </a:r>
            <a:endParaRPr lang="en-US" sz="2400" smtClean="0"/>
          </a:p>
          <a:p>
            <a:pPr lvl="1" eaLnBrk="1" hangingPunct="1">
              <a:lnSpc>
                <a:spcPct val="80000"/>
              </a:lnSpc>
            </a:pPr>
            <a:r>
              <a:rPr lang="en-US" sz="2400" smtClean="0"/>
              <a:t>/</a:t>
            </a:r>
            <a:r>
              <a:rPr lang="en-US" sz="2400" smtClean="0"/>
              <a:t>etc/cron.monthly </a:t>
            </a:r>
          </a:p>
          <a:p>
            <a:pPr lvl="1" eaLnBrk="1" hangingPunct="1">
              <a:lnSpc>
                <a:spcPct val="80000"/>
              </a:lnSpc>
            </a:pPr>
            <a:r>
              <a:rPr lang="en-US" sz="2400" smtClean="0"/>
              <a:t>/var/spool/cron</a:t>
            </a:r>
            <a:endParaRPr lang="en-US" sz="2400" smtClean="0"/>
          </a:p>
          <a:p>
            <a:pPr eaLnBrk="1" hangingPunct="1">
              <a:lnSpc>
                <a:spcPct val="80000"/>
              </a:lnSpc>
              <a:buFontTx/>
              <a:buNone/>
            </a:pPr>
            <a:endParaRPr lang="en-US" sz="2800" smtClean="0"/>
          </a:p>
        </p:txBody>
      </p:sp>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crontab</a:t>
            </a:r>
          </a:p>
        </p:txBody>
      </p:sp>
      <p:sp>
        <p:nvSpPr>
          <p:cNvPr id="8195" name="Rectangle 3"/>
          <p:cNvSpPr>
            <a:spLocks noGrp="1" noChangeArrowheads="1"/>
          </p:cNvSpPr>
          <p:nvPr>
            <p:ph sz="quarter" idx="1"/>
          </p:nvPr>
        </p:nvSpPr>
        <p:spPr/>
        <p:txBody>
          <a:bodyPr/>
          <a:lstStyle/>
          <a:p>
            <a:pPr eaLnBrk="1" hangingPunct="1">
              <a:lnSpc>
                <a:spcPct val="90000"/>
              </a:lnSpc>
            </a:pPr>
            <a:r>
              <a:rPr lang="en-US" sz="2800" smtClean="0"/>
              <a:t>The command to edit the </a:t>
            </a:r>
            <a:r>
              <a:rPr lang="en-US" sz="2800" b="1" smtClean="0"/>
              <a:t>crontab file </a:t>
            </a:r>
            <a:r>
              <a:rPr lang="en-US" sz="2800" smtClean="0"/>
              <a:t>(spool file) prepared for each user is the </a:t>
            </a:r>
            <a:r>
              <a:rPr lang="en-US" sz="2800" b="1" smtClean="0"/>
              <a:t>crontab command</a:t>
            </a:r>
            <a:r>
              <a:rPr lang="en-US" sz="2800" smtClean="0"/>
              <a:t>. The system administrator can manage the ‘crontab’ file for the general user by specifying the user.</a:t>
            </a:r>
          </a:p>
          <a:p>
            <a:pPr eaLnBrk="1" hangingPunct="1">
              <a:lnSpc>
                <a:spcPct val="90000"/>
              </a:lnSpc>
            </a:pPr>
            <a:endParaRPr lang="en-US" sz="2800" smtClean="0"/>
          </a:p>
          <a:p>
            <a:pPr eaLnBrk="1" hangingPunct="1">
              <a:lnSpc>
                <a:spcPct val="90000"/>
              </a:lnSpc>
            </a:pPr>
            <a:r>
              <a:rPr lang="en-US" sz="2800" b="1" smtClean="0"/>
              <a:t>Options:</a:t>
            </a:r>
          </a:p>
          <a:p>
            <a:pPr lvl="1" eaLnBrk="1" hangingPunct="1">
              <a:lnSpc>
                <a:spcPct val="90000"/>
              </a:lnSpc>
              <a:buFontTx/>
              <a:buNone/>
            </a:pPr>
            <a:r>
              <a:rPr lang="en-US" sz="2400" smtClean="0"/>
              <a:t>-e : Creation and modification of the ‘crontab’ file</a:t>
            </a:r>
          </a:p>
          <a:p>
            <a:pPr lvl="1" eaLnBrk="1" hangingPunct="1">
              <a:lnSpc>
                <a:spcPct val="90000"/>
              </a:lnSpc>
              <a:buFontTx/>
              <a:buNone/>
            </a:pPr>
            <a:r>
              <a:rPr lang="en-US" sz="2400" smtClean="0"/>
              <a:t>-r : Remove the ‘crontab’ file</a:t>
            </a:r>
          </a:p>
          <a:p>
            <a:pPr lvl="1" eaLnBrk="1" hangingPunct="1">
              <a:lnSpc>
                <a:spcPct val="90000"/>
              </a:lnSpc>
              <a:buFontTx/>
              <a:buNone/>
            </a:pPr>
            <a:r>
              <a:rPr lang="en-US" sz="2400" smtClean="0"/>
              <a:t>-l : Display the ‘crontab’ file</a:t>
            </a:r>
          </a:p>
          <a:p>
            <a:pPr eaLnBrk="1" hangingPunct="1">
              <a:lnSpc>
                <a:spcPct val="90000"/>
              </a:lnSpc>
            </a:pPr>
            <a:endParaRPr lang="en-US" sz="2800" smtClean="0"/>
          </a:p>
        </p:txBody>
      </p:sp>
      <p:sp>
        <p:nvSpPr>
          <p:cNvPr id="8196" name="Text Box 5"/>
          <p:cNvSpPr txBox="1">
            <a:spLocks noChangeArrowheads="1"/>
          </p:cNvSpPr>
          <p:nvPr/>
        </p:nvSpPr>
        <p:spPr bwMode="auto">
          <a:xfrm>
            <a:off x="1447800" y="3657600"/>
            <a:ext cx="3101975" cy="376238"/>
          </a:xfrm>
          <a:prstGeom prst="rect">
            <a:avLst/>
          </a:prstGeom>
          <a:noFill/>
          <a:ln w="9525">
            <a:solidFill>
              <a:schemeClr val="tx1"/>
            </a:solidFill>
            <a:miter lim="800000"/>
            <a:headEnd/>
            <a:tailEnd/>
          </a:ln>
        </p:spPr>
        <p:txBody>
          <a:bodyPr wrap="none">
            <a:spAutoFit/>
          </a:bodyPr>
          <a:lstStyle/>
          <a:p>
            <a:r>
              <a:rPr lang="en-US"/>
              <a:t>crontab [option] [user_name]</a:t>
            </a:r>
          </a:p>
        </p:txBody>
      </p:sp>
      <p:sp>
        <p:nvSpPr>
          <p:cNvPr id="5" name="Slide Number Placeholder 4"/>
          <p:cNvSpPr>
            <a:spLocks noGrp="1"/>
          </p:cNvSpPr>
          <p:nvPr>
            <p:ph type="sldNum" sz="quarter" idx="12"/>
          </p:nvPr>
        </p:nvSpPr>
        <p:spPr/>
        <p:txBody>
          <a:bodyPr/>
          <a:lstStyle/>
          <a:p>
            <a:pPr>
              <a:defRPr/>
            </a:pPr>
            <a:fld id="{EF2E74E9-45E6-4A84-B938-49F756D6105D}"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Nhập các thông số crond</a:t>
            </a:r>
            <a:endParaRPr lang="en-US" smtClean="0"/>
          </a:p>
        </p:txBody>
      </p:sp>
      <p:pic>
        <p:nvPicPr>
          <p:cNvPr id="9219" name="Picture 4"/>
          <p:cNvPicPr>
            <a:picLocks noGrp="1" noChangeAspect="1" noChangeArrowheads="1"/>
          </p:cNvPicPr>
          <p:nvPr>
            <p:ph sz="quarter" idx="1"/>
          </p:nvPr>
        </p:nvPicPr>
        <p:blipFill>
          <a:blip r:embed="rId3" cstate="print"/>
          <a:stretch>
            <a:fillRect/>
          </a:stretch>
        </p:blipFill>
        <p:spPr>
          <a:xfrm>
            <a:off x="712246" y="1866774"/>
            <a:ext cx="7682996" cy="3892802"/>
          </a:xfrm>
          <a:noFill/>
        </p:spPr>
      </p:pic>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en-US" smtClean="0"/>
              <a:t>Các trường trong tệp crontab</a:t>
            </a:r>
            <a:endParaRPr lang="en-US" smtClean="0"/>
          </a:p>
        </p:txBody>
      </p:sp>
      <p:pic>
        <p:nvPicPr>
          <p:cNvPr id="10243" name="Picture 4"/>
          <p:cNvPicPr>
            <a:picLocks noGrp="1" noChangeAspect="1" noChangeArrowheads="1"/>
          </p:cNvPicPr>
          <p:nvPr>
            <p:ph sz="quarter" idx="1"/>
          </p:nvPr>
        </p:nvPicPr>
        <p:blipFill>
          <a:blip r:embed="rId3" cstate="print"/>
          <a:srcRect/>
          <a:stretch>
            <a:fillRect/>
          </a:stretch>
        </p:blipFill>
        <p:spPr>
          <a:xfrm>
            <a:off x="762000" y="2133600"/>
            <a:ext cx="7696200" cy="3359150"/>
          </a:xfrm>
          <a:noFill/>
        </p:spPr>
      </p:pic>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Qui định</a:t>
            </a:r>
            <a:endParaRPr lang="en-US" smtClean="0"/>
          </a:p>
        </p:txBody>
      </p:sp>
      <p:sp>
        <p:nvSpPr>
          <p:cNvPr id="11267" name="Rectangle 3"/>
          <p:cNvSpPr>
            <a:spLocks noGrp="1" noChangeArrowheads="1"/>
          </p:cNvSpPr>
          <p:nvPr>
            <p:ph sz="quarter" idx="1"/>
          </p:nvPr>
        </p:nvSpPr>
        <p:spPr/>
        <p:txBody>
          <a:bodyPr/>
          <a:lstStyle/>
          <a:p>
            <a:pPr eaLnBrk="1" hangingPunct="1">
              <a:lnSpc>
                <a:spcPct val="90000"/>
              </a:lnSpc>
            </a:pPr>
            <a:r>
              <a:rPr lang="en-US" sz="2800" smtClean="0"/>
              <a:t>(1) * : </a:t>
            </a:r>
            <a:r>
              <a:rPr lang="en-US" sz="2800" smtClean="0"/>
              <a:t>Tất cả các giá trị có thể.</a:t>
            </a:r>
            <a:endParaRPr lang="en-US" sz="2800" smtClean="0"/>
          </a:p>
          <a:p>
            <a:pPr eaLnBrk="1" hangingPunct="1">
              <a:lnSpc>
                <a:spcPct val="90000"/>
              </a:lnSpc>
            </a:pPr>
            <a:r>
              <a:rPr lang="en-US" sz="2800" smtClean="0"/>
              <a:t>(2) </a:t>
            </a:r>
            <a:r>
              <a:rPr lang="en-US" sz="2800" smtClean="0"/>
              <a:t>giá trị 1- giá trị 2: Các giá trị có thể trong khoảng.</a:t>
            </a:r>
            <a:endParaRPr lang="en-US" sz="2800" smtClean="0"/>
          </a:p>
          <a:p>
            <a:pPr eaLnBrk="1" hangingPunct="1">
              <a:lnSpc>
                <a:spcPct val="90000"/>
              </a:lnSpc>
            </a:pPr>
            <a:r>
              <a:rPr lang="en-US" sz="2800" smtClean="0"/>
              <a:t>(3) </a:t>
            </a:r>
            <a:r>
              <a:rPr lang="en-US" sz="2800" smtClean="0"/>
              <a:t>giá trị 1, giá trị 2: Các giá trị được liên kê.</a:t>
            </a:r>
            <a:endParaRPr lang="en-US" sz="2800" smtClean="0"/>
          </a:p>
          <a:p>
            <a:pPr eaLnBrk="1" hangingPunct="1">
              <a:lnSpc>
                <a:spcPct val="90000"/>
              </a:lnSpc>
            </a:pPr>
            <a:r>
              <a:rPr lang="en-US" sz="2800" smtClean="0"/>
              <a:t>(4) </a:t>
            </a:r>
            <a:r>
              <a:rPr lang="en-US" sz="2800" smtClean="0"/>
              <a:t>khoảng/bước nhảy: trong khoảng, với bước nhảy.</a:t>
            </a:r>
            <a:endParaRPr lang="en-US" sz="2800" smtClean="0"/>
          </a:p>
          <a:p>
            <a:pPr eaLnBrk="1" hangingPunct="1">
              <a:lnSpc>
                <a:spcPct val="90000"/>
              </a:lnSpc>
            </a:pPr>
            <a:endParaRPr lang="en-US" sz="2800" smtClean="0"/>
          </a:p>
        </p:txBody>
      </p:sp>
      <p:sp>
        <p:nvSpPr>
          <p:cNvPr id="4" name="Slide Number Placeholder 3"/>
          <p:cNvSpPr>
            <a:spLocks noGrp="1"/>
          </p:cNvSpPr>
          <p:nvPr>
            <p:ph type="sldNum" sz="quarter" idx="12"/>
          </p:nvPr>
        </p:nvSpPr>
        <p:spPr/>
        <p:txBody>
          <a:bodyPr/>
          <a:lstStyle/>
          <a:p>
            <a:pPr>
              <a:defRPr/>
            </a:pPr>
            <a:fld id="{EF2E74E9-45E6-4A84-B938-49F756D6105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3044</TotalTime>
  <Words>1108</Words>
  <Application>Microsoft Office PowerPoint</Application>
  <PresentationFormat>On-screen Show (4:3)</PresentationFormat>
  <Paragraphs>116</Paragraphs>
  <Slides>14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Civic</vt:lpstr>
      <vt:lpstr>Bitmap Image</vt:lpstr>
      <vt:lpstr>Chương 12: Tự động hóa các thao tác</vt:lpstr>
      <vt:lpstr>Vì sao</vt:lpstr>
      <vt:lpstr>Cơ chế tự động hóa</vt:lpstr>
      <vt:lpstr>cron – configuration file of ‘cron’</vt:lpstr>
      <vt:lpstr>cron</vt:lpstr>
      <vt:lpstr>crontab</vt:lpstr>
      <vt:lpstr>Nhập các thông số crond</vt:lpstr>
      <vt:lpstr>Các trường trong tệp crontab</vt:lpstr>
      <vt:lpstr>Qui định</vt:lpstr>
      <vt:lpstr>Hiển thị và xóa các thông tin cấu hình của crond</vt:lpstr>
      <vt:lpstr>Giới hạn sử dụng crond</vt:lpstr>
      <vt:lpstr>Lệnh at</vt:lpstr>
      <vt:lpstr>Lệnh at</vt:lpstr>
      <vt:lpstr>Lệnh at</vt:lpstr>
    </vt:vector>
  </TitlesOfParts>
  <Company>Vu Dao Tao Sau Dai Hoc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Banh Tien Long</dc:creator>
  <cp:lastModifiedBy>TrungHQ</cp:lastModifiedBy>
  <cp:revision>13</cp:revision>
  <dcterms:created xsi:type="dcterms:W3CDTF">2007-10-17T08:36:29Z</dcterms:created>
  <dcterms:modified xsi:type="dcterms:W3CDTF">2009-11-03T02:17:34Z</dcterms:modified>
</cp:coreProperties>
</file>