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74" r:id="rId3"/>
    <p:sldId id="291" r:id="rId4"/>
    <p:sldId id="267" r:id="rId5"/>
    <p:sldId id="292" r:id="rId6"/>
    <p:sldId id="293" r:id="rId7"/>
    <p:sldId id="268" r:id="rId8"/>
    <p:sldId id="277" r:id="rId9"/>
    <p:sldId id="294" r:id="rId10"/>
    <p:sldId id="286" r:id="rId11"/>
    <p:sldId id="295" r:id="rId12"/>
    <p:sldId id="287" r:id="rId13"/>
    <p:sldId id="269" r:id="rId14"/>
    <p:sldId id="279" r:id="rId15"/>
    <p:sldId id="283" r:id="rId16"/>
    <p:sldId id="280" r:id="rId17"/>
    <p:sldId id="298" r:id="rId18"/>
    <p:sldId id="299" r:id="rId19"/>
    <p:sldId id="296" r:id="rId20"/>
    <p:sldId id="297" r:id="rId21"/>
    <p:sldId id="288" r:id="rId22"/>
    <p:sldId id="289" r:id="rId23"/>
    <p:sldId id="290" r:id="rId24"/>
    <p:sldId id="301" r:id="rId25"/>
    <p:sldId id="302" r:id="rId26"/>
    <p:sldId id="300" r:id="rId27"/>
    <p:sldId id="30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5" autoAdjust="0"/>
    <p:restoredTop sz="72487" autoAdjust="0"/>
  </p:normalViewPr>
  <p:slideViewPr>
    <p:cSldViewPr>
      <p:cViewPr varScale="1">
        <p:scale>
          <a:sx n="64" d="100"/>
          <a:sy n="64" d="100"/>
        </p:scale>
        <p:origin x="-1242" y="-108"/>
      </p:cViewPr>
      <p:guideLst>
        <p:guide orient="horz" pos="2160"/>
        <p:guide pos="2880"/>
      </p:guideLst>
    </p:cSldViewPr>
  </p:slideViewPr>
  <p:outlineViewPr>
    <p:cViewPr>
      <p:scale>
        <a:sx n="33" d="100"/>
        <a:sy n="33" d="100"/>
      </p:scale>
      <p:origin x="0" y="2772"/>
    </p:cViewPr>
    <p:sldLst>
      <p:sld r:id="rId1" collapse="1"/>
      <p:sld r:id="rId2" collapse="1"/>
      <p:sld r:id="rId3" collapse="1"/>
    </p:sldLst>
  </p:outlineViewPr>
  <p:notesTextViewPr>
    <p:cViewPr>
      <p:scale>
        <a:sx n="100" d="100"/>
        <a:sy n="100" d="100"/>
      </p:scale>
      <p:origin x="0" y="0"/>
    </p:cViewPr>
  </p:notesTextViewPr>
  <p:notesViewPr>
    <p:cSldViewPr>
      <p:cViewPr varScale="1">
        <p:scale>
          <a:sx n="60" d="100"/>
          <a:sy n="60" d="100"/>
        </p:scale>
        <p:origin x="-24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DA56605-004E-4789-8EF4-F3B59483B13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47DA4C-7A65-4A19-8567-3B0AF0AD2C34}" type="slidenum">
              <a:rPr lang="en-US"/>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E235C9C2-4BB7-408B-AC2B-809A62F3941A}" type="slidenum">
              <a:rPr lang="en-US"/>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F7BFE67-C980-4E09-A0AE-3A7F2CE897F4}" type="slidenum">
              <a:rPr lang="en-US"/>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In each level of execution, the processing of each line level is set. For example, when the default line level is 3, the '/etc/</a:t>
            </a:r>
            <a:r>
              <a:rPr lang="en-US" dirty="0" err="1" smtClean="0"/>
              <a:t>rc.d</a:t>
            </a:r>
            <a:r>
              <a:rPr lang="en-US" dirty="0" smtClean="0"/>
              <a:t>/</a:t>
            </a:r>
            <a:r>
              <a:rPr lang="en-US" dirty="0" err="1" smtClean="0"/>
              <a:t>rc</a:t>
            </a:r>
            <a:r>
              <a:rPr lang="en-US" dirty="0" smtClean="0"/>
              <a:t>' script is executed by argument 3. In the '</a:t>
            </a:r>
            <a:r>
              <a:rPr lang="en-US" dirty="0" err="1" smtClean="0"/>
              <a:t>rc</a:t>
            </a:r>
            <a:r>
              <a:rPr lang="en-US" dirty="0" smtClean="0"/>
              <a:t>' script executed here, the procedure of starting and stopping the service type called 'stand-alone' is defined. The details will be described in Chapter 6.</a:t>
            </a:r>
          </a:p>
          <a:p>
            <a:pPr eaLnBrk="1" hangingPunct="1"/>
            <a:r>
              <a:rPr lang="en-US" dirty="0" smtClean="0"/>
              <a:t>In </a:t>
            </a:r>
            <a:r>
              <a:rPr lang="en-US" dirty="0" err="1" smtClean="0"/>
              <a:t>innittab</a:t>
            </a:r>
            <a:r>
              <a:rPr lang="en-US" dirty="0" smtClean="0"/>
              <a:t> file, there is a session for the processing when you press the keys [Ctrl] + [Alt] + [Del] is defined. Here, the case to reboot the system immediately is described.</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dirty="0" smtClean="0"/>
              <a:t>Once login in to the system user can use text interface or graphics interfaces. Each interface is called </a:t>
            </a:r>
            <a:r>
              <a:rPr lang="en-US" dirty="0" err="1" smtClean="0"/>
              <a:t>tty</a:t>
            </a:r>
            <a:r>
              <a:rPr lang="en-US" dirty="0" smtClean="0"/>
              <a:t>. By default, Linux system has 6 terminal and 1 graphics interfaces.  </a:t>
            </a:r>
            <a:r>
              <a:rPr lang="en-US" dirty="0" err="1" smtClean="0"/>
              <a:t>Ttys</a:t>
            </a:r>
            <a:r>
              <a:rPr lang="en-US" dirty="0" smtClean="0"/>
              <a:t> are numbered from 0, the last one is always graphics interface. Interfaces can be switched by pressing [alt-</a:t>
            </a:r>
            <a:r>
              <a:rPr lang="en-US" dirty="0" err="1" smtClean="0"/>
              <a:t>fx</a:t>
            </a:r>
            <a:r>
              <a:rPr lang="en-US" dirty="0" smtClean="0"/>
              <a:t>] where x is the number of the interface. </a:t>
            </a:r>
          </a:p>
          <a:p>
            <a:pPr eaLnBrk="1" hangingPunct="1"/>
            <a:r>
              <a:rPr lang="en-US" dirty="0" err="1" smtClean="0"/>
              <a:t>Inittab</a:t>
            </a:r>
            <a:r>
              <a:rPr lang="en-US" dirty="0" smtClean="0"/>
              <a:t> file has a session to configure how many </a:t>
            </a:r>
            <a:r>
              <a:rPr lang="en-US" dirty="0" err="1" smtClean="0"/>
              <a:t>ttys</a:t>
            </a:r>
            <a:r>
              <a:rPr lang="en-US" dirty="0" smtClean="0"/>
              <a:t> the system will start. </a:t>
            </a:r>
          </a:p>
        </p:txBody>
      </p:sp>
      <p:sp>
        <p:nvSpPr>
          <p:cNvPr id="32772" name="Slide Number Placeholder 3"/>
          <p:cNvSpPr>
            <a:spLocks noGrp="1"/>
          </p:cNvSpPr>
          <p:nvPr>
            <p:ph type="sldNum" sz="quarter" idx="5"/>
          </p:nvPr>
        </p:nvSpPr>
        <p:spPr>
          <a:noFill/>
        </p:spPr>
        <p:txBody>
          <a:bodyPr/>
          <a:lstStyle/>
          <a:p>
            <a:fld id="{3AC653BB-D954-499C-943C-51F22B76CE79}" type="slidenum">
              <a:rPr lang="en-US"/>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a:spLocks noGrp="1"/>
          </p:cNvSpPr>
          <p:nvPr>
            <p:ph type="sldNum" sz="quarter" idx="5"/>
          </p:nvPr>
        </p:nvSpPr>
        <p:spPr>
          <a:noFill/>
        </p:spPr>
        <p:txBody>
          <a:bodyPr/>
          <a:lstStyle/>
          <a:p>
            <a:fld id="{79FB49DF-9660-40FC-AA4D-F322AC3183C5}" type="slidenum">
              <a:rPr lang="en-US"/>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dirty="0" smtClean="0"/>
              <a:t>The startup of a machine includes several stages. First is the BIOS booting process. After that booting is controlled by boot loader. This program allows us to select the OS and parameters to boot. </a:t>
            </a:r>
          </a:p>
          <a:p>
            <a:pPr eaLnBrk="1" hangingPunct="1"/>
            <a:r>
              <a:rPr lang="en-US" dirty="0" smtClean="0"/>
              <a:t>Then the OS will charge for starting auto start program to active the basic functions for users. </a:t>
            </a:r>
          </a:p>
          <a:p>
            <a:pPr eaLnBrk="1" hangingPunct="1"/>
            <a:r>
              <a:rPr lang="en-US" dirty="0" smtClean="0"/>
              <a:t>In this chapter, we will discuss about the two latest booting process</a:t>
            </a:r>
          </a:p>
        </p:txBody>
      </p:sp>
      <p:sp>
        <p:nvSpPr>
          <p:cNvPr id="21508" name="Slide Number Placeholder 3"/>
          <p:cNvSpPr>
            <a:spLocks noGrp="1"/>
          </p:cNvSpPr>
          <p:nvPr>
            <p:ph type="sldNum" sz="quarter" idx="5"/>
          </p:nvPr>
        </p:nvSpPr>
        <p:spPr>
          <a:noFill/>
        </p:spPr>
        <p:txBody>
          <a:bodyPr/>
          <a:lstStyle/>
          <a:p>
            <a:fld id="{1211B575-A32B-4885-B921-3AE62479A9CD}"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A879350-C8F5-4540-81AA-21B4FC935AB8}"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smtClean="0"/>
              <a:t>We describe the flow of processing from power-on of the computer to start-up of the Linux system. The following shows the flow of Linux start-up.</a:t>
            </a:r>
          </a:p>
          <a:p>
            <a:pPr eaLnBrk="1" hangingPunct="1"/>
            <a:r>
              <a:rPr lang="en-US" dirty="0" smtClean="0"/>
              <a:t>(1) The </a:t>
            </a:r>
            <a:r>
              <a:rPr lang="en-US" b="1" dirty="0" smtClean="0"/>
              <a:t>BIOS </a:t>
            </a:r>
            <a:r>
              <a:rPr lang="en-US" dirty="0" smtClean="0"/>
              <a:t>(</a:t>
            </a:r>
            <a:r>
              <a:rPr lang="en-US" b="1" dirty="0" smtClean="0"/>
              <a:t>Basic </a:t>
            </a:r>
            <a:r>
              <a:rPr lang="en-US" b="1" dirty="0" err="1" smtClean="0"/>
              <a:t>Input/Output</a:t>
            </a:r>
            <a:r>
              <a:rPr lang="en-US" b="1" dirty="0" smtClean="0"/>
              <a:t> System</a:t>
            </a:r>
            <a:r>
              <a:rPr lang="en-US" dirty="0" smtClean="0"/>
              <a:t>) on the mother board starts when the power supply is turned on.</a:t>
            </a:r>
          </a:p>
          <a:p>
            <a:pPr eaLnBrk="1" hangingPunct="1"/>
            <a:r>
              <a:rPr lang="en-US" dirty="0" smtClean="0"/>
              <a:t>(2) BIOS checks hardware and memory, if no abnormality is found, the boot process begins from the first boot device set.</a:t>
            </a:r>
          </a:p>
          <a:p>
            <a:pPr eaLnBrk="1" hangingPunct="1"/>
            <a:r>
              <a:rPr lang="en-US" dirty="0" smtClean="0"/>
              <a:t>(3) The boot loader starts, and it reads the kernel image.</a:t>
            </a:r>
          </a:p>
          <a:p>
            <a:pPr eaLnBrk="1" hangingPunct="1"/>
            <a:r>
              <a:rPr lang="en-US" dirty="0" smtClean="0"/>
              <a:t>(4) When the kernel finishes its own initialization, it will then load and execute the '</a:t>
            </a:r>
            <a:r>
              <a:rPr lang="en-US" b="1" dirty="0" smtClean="0"/>
              <a:t>/</a:t>
            </a:r>
            <a:r>
              <a:rPr lang="en-US" b="1" dirty="0" err="1" smtClean="0"/>
              <a:t>sbin</a:t>
            </a:r>
            <a:r>
              <a:rPr lang="en-US" b="1" dirty="0" smtClean="0"/>
              <a:t>/init</a:t>
            </a:r>
            <a:r>
              <a:rPr lang="en-US" dirty="0" smtClean="0"/>
              <a:t>` process. The '/</a:t>
            </a:r>
            <a:r>
              <a:rPr lang="en-US" dirty="0" err="1" smtClean="0"/>
              <a:t>sbin</a:t>
            </a:r>
            <a:r>
              <a:rPr lang="en-US" dirty="0" smtClean="0"/>
              <a:t>/init' process is a process which starts first in the system. This process start up the system according to the procedure described in the '</a:t>
            </a:r>
            <a:r>
              <a:rPr lang="en-US" b="1" dirty="0" smtClean="0"/>
              <a:t>/etc/</a:t>
            </a:r>
            <a:r>
              <a:rPr lang="en-US" b="1" dirty="0" err="1" smtClean="0"/>
              <a:t>inittab</a:t>
            </a:r>
            <a:r>
              <a:rPr lang="en-US" dirty="0" smtClean="0"/>
              <a:t>' file.</a:t>
            </a:r>
          </a:p>
          <a:p>
            <a:pPr eaLnBrk="1" hangingPunct="1"/>
            <a:r>
              <a:rPr lang="en-US" dirty="0" smtClean="0"/>
              <a:t>(5) The login prompt appears after all initialization ends.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30DBD3-11CB-448B-ADAE-AD37D497486B}" type="slidenum">
              <a:rPr lang="en-US"/>
              <a:pPr/>
              <a:t>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dirty="0" smtClean="0"/>
              <a:t>In Linux, the kernel is loaded in the memory when the power supply is turned on. In order to read the kernel into the memory, a program called </a:t>
            </a:r>
            <a:r>
              <a:rPr lang="en-US" b="1" dirty="0" smtClean="0"/>
              <a:t>Boot loader </a:t>
            </a:r>
            <a:r>
              <a:rPr lang="en-US" dirty="0" smtClean="0"/>
              <a:t>is necessary. This program is read automatically at the power-on and executed.</a:t>
            </a:r>
          </a:p>
          <a:p>
            <a:pPr eaLnBrk="1" hangingPunct="1"/>
            <a:r>
              <a:rPr lang="en-US" dirty="0" smtClean="0"/>
              <a:t>Typical boot loaders of Linux are as follows.</a:t>
            </a:r>
          </a:p>
          <a:p>
            <a:pPr eaLnBrk="1" hangingPunct="1"/>
            <a:r>
              <a:rPr lang="en-US" dirty="0" smtClean="0"/>
              <a:t>• </a:t>
            </a:r>
            <a:r>
              <a:rPr lang="en-US" b="1" dirty="0" smtClean="0"/>
              <a:t>GRUB </a:t>
            </a:r>
            <a:r>
              <a:rPr lang="en-US" dirty="0" smtClean="0"/>
              <a:t>: The most popular boot loader in Linux</a:t>
            </a:r>
          </a:p>
          <a:p>
            <a:pPr eaLnBrk="1" hangingPunct="1"/>
            <a:r>
              <a:rPr lang="en-US" dirty="0" smtClean="0"/>
              <a:t>• </a:t>
            </a:r>
            <a:r>
              <a:rPr lang="en-US" b="1" dirty="0" smtClean="0"/>
              <a:t>LILO: </a:t>
            </a:r>
            <a:r>
              <a:rPr lang="en-US" dirty="0" smtClean="0"/>
              <a:t>Boot loader traditionally used with Linux</a:t>
            </a:r>
          </a:p>
          <a:p>
            <a:pPr eaLnBrk="1" hangingPunct="1"/>
            <a:r>
              <a:rPr lang="en-US" dirty="0" smtClean="0"/>
              <a:t>Additionally, there are commercial boot loaders supporting a lot of OS such as 'System Commander'.</a:t>
            </a:r>
          </a:p>
          <a:p>
            <a:pPr eaLnBrk="1" hangingPunct="1"/>
            <a:r>
              <a:rPr lang="en-US" dirty="0" smtClean="0"/>
              <a:t>In Red Hat Enterprise Linux, ‘GRUB’ is a standard boot loader.</a:t>
            </a:r>
          </a:p>
          <a:p>
            <a:pPr eaLnBrk="1" hangingPunct="1"/>
            <a:r>
              <a:rPr lang="en-US" dirty="0" smtClean="0"/>
              <a:t>If you select the boot loader in installing it or reinstall the boot loader, ‘LILO’ can also be used as well.</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08B2BA1-1E64-443E-A37D-8A9BD58BEF72}" type="slidenum">
              <a:rPr lang="en-US"/>
              <a:pPr/>
              <a:t>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t>In the traditional boot loader used with Linux, there is </a:t>
            </a:r>
            <a:r>
              <a:rPr lang="en-US" b="1" dirty="0" smtClean="0"/>
              <a:t>LILO </a:t>
            </a:r>
            <a:r>
              <a:rPr lang="en-US" dirty="0" smtClean="0"/>
              <a:t>(</a:t>
            </a:r>
            <a:r>
              <a:rPr lang="en-US" b="1" dirty="0" err="1" smtClean="0"/>
              <a:t>LInux</a:t>
            </a:r>
            <a:r>
              <a:rPr lang="en-US" b="1" dirty="0" smtClean="0"/>
              <a:t> </a:t>
            </a:r>
            <a:r>
              <a:rPr lang="en-US" b="1" dirty="0" err="1" smtClean="0"/>
              <a:t>LOader</a:t>
            </a:r>
            <a:r>
              <a:rPr lang="en-US" dirty="0" smtClean="0"/>
              <a:t>). LILO is mounted as standard in various distributions.</a:t>
            </a:r>
          </a:p>
          <a:p>
            <a:pPr eaLnBrk="1" hangingPunct="1"/>
            <a:r>
              <a:rPr lang="en-US" dirty="0" smtClean="0"/>
              <a:t>LILO consists of the program which is preserved on the disk's </a:t>
            </a:r>
            <a:r>
              <a:rPr lang="en-US" b="1" dirty="0" smtClean="0"/>
              <a:t>MBR</a:t>
            </a:r>
            <a:r>
              <a:rPr lang="en-US" dirty="0" smtClean="0"/>
              <a:t>, on the partition head or on the floppy disk, and the data located under the /boot directory.</a:t>
            </a:r>
          </a:p>
          <a:p>
            <a:pPr eaLnBrk="1" hangingPunct="1"/>
            <a:r>
              <a:rPr lang="en-US" dirty="0" smtClean="0"/>
              <a:t>The '</a:t>
            </a:r>
            <a:r>
              <a:rPr lang="en-US" b="1" dirty="0" smtClean="0"/>
              <a:t>/etc/</a:t>
            </a:r>
            <a:r>
              <a:rPr lang="en-US" b="1" dirty="0" err="1" smtClean="0"/>
              <a:t>lilo.conf</a:t>
            </a:r>
            <a:r>
              <a:rPr lang="en-US" dirty="0" smtClean="0"/>
              <a:t>' file is a configuration file used when LILO is installed.</a:t>
            </a:r>
          </a:p>
          <a:p>
            <a:pPr eaLnBrk="1" hangingPunct="1"/>
            <a:r>
              <a:rPr lang="en-US" dirty="0" smtClean="0"/>
              <a:t>Execute the </a:t>
            </a:r>
            <a:r>
              <a:rPr lang="en-US" b="1" dirty="0" err="1" smtClean="0"/>
              <a:t>lilo</a:t>
            </a:r>
            <a:r>
              <a:rPr lang="en-US" dirty="0" smtClean="0"/>
              <a:t>' command when you store on the disk. The </a:t>
            </a:r>
            <a:r>
              <a:rPr lang="en-US" dirty="0" err="1" smtClean="0"/>
              <a:t>lilo.conf</a:t>
            </a:r>
            <a:r>
              <a:rPr lang="en-US" dirty="0" smtClean="0"/>
              <a:t>' file is automatically read from the ‘</a:t>
            </a:r>
            <a:r>
              <a:rPr lang="en-US" dirty="0" err="1" smtClean="0"/>
              <a:t>lilo</a:t>
            </a:r>
            <a:r>
              <a:rPr lang="en-US" dirty="0" smtClean="0"/>
              <a:t>' command.</a:t>
            </a:r>
          </a:p>
          <a:p>
            <a:pPr eaLnBrk="1" hangingPunct="1"/>
            <a:r>
              <a:rPr lang="en-US" dirty="0" smtClean="0"/>
              <a:t>It is necessary to do this file setting after understanding the mechanism of booting the IBM PC/AT compatible machine. Be careful especially when you execute multi-boot with another OS, as it may cause the other OS not to start. Refer to 'man' of ‘</a:t>
            </a:r>
            <a:r>
              <a:rPr lang="en-US" dirty="0" err="1" smtClean="0"/>
              <a:t>lilo</a:t>
            </a:r>
            <a:r>
              <a:rPr lang="en-US" dirty="0" smtClean="0"/>
              <a:t>' and ‘</a:t>
            </a:r>
            <a:r>
              <a:rPr lang="en-US" dirty="0" err="1" smtClean="0"/>
              <a:t>lilo.conf</a:t>
            </a:r>
            <a:r>
              <a:rPr lang="en-US" dirty="0" smtClean="0"/>
              <a:t>' for details.</a:t>
            </a:r>
          </a:p>
          <a:p>
            <a:pPr eaLnBrk="1" hangingPunct="1"/>
            <a:r>
              <a:rPr lang="en-US" dirty="0" smtClean="0"/>
              <a:t>And, refer to the following HOWTO documents.</a:t>
            </a:r>
          </a:p>
          <a:p>
            <a:pPr eaLnBrk="1" hangingPunct="1"/>
            <a:r>
              <a:rPr lang="en-US" dirty="0" smtClean="0"/>
              <a:t>http://www/linux.or/jp/JF</a:t>
            </a:r>
          </a:p>
          <a:p>
            <a:pPr eaLnBrk="1" hangingPunct="1"/>
            <a:r>
              <a:rPr lang="en-US" dirty="0" smtClean="0"/>
              <a:t>• About the operation of LILO</a:t>
            </a:r>
          </a:p>
          <a:p>
            <a:pPr eaLnBrk="1" hangingPunct="1"/>
            <a:r>
              <a:rPr lang="en-US" dirty="0" smtClean="0"/>
              <a:t>• The basic knowledge of hard disk drive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b="1" dirty="0" smtClean="0"/>
              <a:t>GRUB </a:t>
            </a:r>
            <a:r>
              <a:rPr lang="en-US" dirty="0" smtClean="0"/>
              <a:t>(</a:t>
            </a:r>
            <a:r>
              <a:rPr lang="en-US" b="1" dirty="0" smtClean="0"/>
              <a:t>GNU </a:t>
            </a:r>
            <a:r>
              <a:rPr lang="en-US" b="1" dirty="0" err="1" smtClean="0"/>
              <a:t>GRand</a:t>
            </a:r>
            <a:r>
              <a:rPr lang="en-US" b="1" dirty="0" smtClean="0"/>
              <a:t> Unified </a:t>
            </a:r>
            <a:r>
              <a:rPr lang="en-US" b="1" dirty="0" err="1" smtClean="0"/>
              <a:t>Bootloader</a:t>
            </a:r>
            <a:r>
              <a:rPr lang="en-US" dirty="0" smtClean="0"/>
              <a:t>) is a boot loader developed by GNU project. The features of GRUB are:</a:t>
            </a:r>
          </a:p>
          <a:p>
            <a:pPr eaLnBrk="1" hangingPunct="1">
              <a:lnSpc>
                <a:spcPct val="80000"/>
              </a:lnSpc>
              <a:buFont typeface="Arial" pitchFamily="34" charset="0"/>
              <a:buChar char="•"/>
            </a:pPr>
            <a:r>
              <a:rPr lang="en-US" dirty="0" smtClean="0"/>
              <a:t>It is</a:t>
            </a:r>
            <a:r>
              <a:rPr lang="en-US" baseline="0" dirty="0" smtClean="0"/>
              <a:t> possible to change the setting of the system at startup, even when the system can not boot</a:t>
            </a:r>
            <a:r>
              <a:rPr lang="en-US" dirty="0" smtClean="0"/>
              <a:t>. </a:t>
            </a:r>
          </a:p>
          <a:p>
            <a:pPr eaLnBrk="1" hangingPunct="1">
              <a:lnSpc>
                <a:spcPct val="80000"/>
              </a:lnSpc>
              <a:buFont typeface="Arial" pitchFamily="34" charset="0"/>
              <a:buChar char="•"/>
            </a:pPr>
            <a:r>
              <a:rPr lang="en-US" dirty="0" smtClean="0"/>
              <a:t>It support the system start-up of Linux, as well as various operating systems such as FreeBSD and Windows.</a:t>
            </a:r>
          </a:p>
          <a:p>
            <a:pPr eaLnBrk="1" hangingPunct="1">
              <a:lnSpc>
                <a:spcPct val="80000"/>
              </a:lnSpc>
              <a:buFont typeface="Arial" pitchFamily="34" charset="0"/>
              <a:buChar char="•"/>
            </a:pPr>
            <a:r>
              <a:rPr lang="en-US" dirty="0" smtClean="0"/>
              <a:t>Setting can be protected with password. </a:t>
            </a:r>
          </a:p>
          <a:p>
            <a:pPr eaLnBrk="1" hangingPunct="1">
              <a:lnSpc>
                <a:spcPct val="80000"/>
              </a:lnSpc>
              <a:buFont typeface="Arial" pitchFamily="34" charset="0"/>
              <a:buChar char="•"/>
            </a:pPr>
            <a:r>
              <a:rPr lang="en-US" dirty="0" smtClean="0"/>
              <a:t> The Configuration file of GRUB is '/boot/grub/</a:t>
            </a:r>
            <a:r>
              <a:rPr lang="en-US" dirty="0" err="1" smtClean="0"/>
              <a:t>grub.conf</a:t>
            </a:r>
            <a:r>
              <a:rPr lang="en-US" dirty="0" smtClean="0"/>
              <a:t>'. The edit of configuration file enables the selection of the start-up partition and the setting of the parameter passed to the kernel, etc.</a:t>
            </a:r>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DDA56605-004E-4789-8EF4-F3B59483B134}"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A56605-004E-4789-8EF4-F3B59483B134}" type="slidenum">
              <a:rPr lang="en-US" smtClean="0"/>
              <a:pPr>
                <a:defRPr/>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7E2D377-54B8-4C9F-99F1-51693C32BB7A}" type="slidenum">
              <a:rPr lang="en-US"/>
              <a:pPr/>
              <a:t>13</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The ‘</a:t>
            </a:r>
            <a:r>
              <a:rPr lang="en-US" b="1" dirty="0" smtClean="0"/>
              <a:t>init</a:t>
            </a:r>
            <a:r>
              <a:rPr lang="en-US" dirty="0" smtClean="0"/>
              <a:t>' process is created at the system start-up, and it becomes the base of all the processes. The ‘init' process prepares the system by referring to the '/etc/</a:t>
            </a:r>
            <a:r>
              <a:rPr lang="en-US" dirty="0" err="1" smtClean="0"/>
              <a:t>inittab</a:t>
            </a:r>
            <a:r>
              <a:rPr lang="en-US" dirty="0" smtClean="0"/>
              <a:t>' file. It then interprets the </a:t>
            </a:r>
            <a:r>
              <a:rPr lang="en-US" b="1" dirty="0" err="1" smtClean="0"/>
              <a:t>runlevel</a:t>
            </a:r>
            <a:r>
              <a:rPr lang="en-US" b="1" dirty="0" smtClean="0"/>
              <a:t> </a:t>
            </a:r>
            <a:r>
              <a:rPr lang="en-US" dirty="0" smtClean="0"/>
              <a:t>which is specified in the ‘</a:t>
            </a:r>
            <a:r>
              <a:rPr lang="en-US" dirty="0" err="1" smtClean="0"/>
              <a:t>inittab</a:t>
            </a:r>
            <a:r>
              <a:rPr lang="en-US" dirty="0" smtClean="0"/>
              <a:t>’ file and then starting all the processes that the run level needs.</a:t>
            </a:r>
          </a:p>
          <a:p>
            <a:pPr eaLnBrk="1" hangingPunct="1"/>
            <a:r>
              <a:rPr lang="en-US" dirty="0" smtClean="0"/>
              <a:t>The run level is an operation mode of the system, and it has seven levels from 0 to 6. The 'init' process can be used as a command to change the run level while the system is operational. You can modify it by specifying the run level as an argument of the ‘init' command. For example, if you execute the 'init' command with 5 as an argument, the status will be the run level 5.</a:t>
            </a:r>
          </a:p>
          <a:p>
            <a:pPr eaLnBrk="1" hangingPunct="1"/>
            <a:r>
              <a:rPr lang="en-US" dirty="0" smtClean="0"/>
              <a:t>The </a:t>
            </a:r>
            <a:r>
              <a:rPr lang="en-US" dirty="0" err="1" smtClean="0"/>
              <a:t>inittab</a:t>
            </a:r>
            <a:r>
              <a:rPr lang="en-US" dirty="0" smtClean="0"/>
              <a:t> contents information about booting process. This includes:</a:t>
            </a:r>
          </a:p>
          <a:p>
            <a:pPr eaLnBrk="1" hangingPunct="1">
              <a:buFont typeface="Arial" pitchFamily="34" charset="0"/>
              <a:buChar char="•"/>
            </a:pPr>
            <a:r>
              <a:rPr lang="en-US" dirty="0" smtClean="0"/>
              <a:t>Information about run levels. Linux has 6 runs levels from 1 to 6. Each time system boot in to one of these level. </a:t>
            </a:r>
            <a:r>
              <a:rPr lang="en-US" dirty="0" err="1" smtClean="0"/>
              <a:t>Inittab</a:t>
            </a:r>
            <a:r>
              <a:rPr lang="en-US" dirty="0" smtClean="0"/>
              <a:t> defines what program and how they run in each level. It defines also which level is default when the system booting. </a:t>
            </a:r>
          </a:p>
          <a:p>
            <a:pPr eaLnBrk="1" hangingPunct="1">
              <a:buFont typeface="Arial" pitchFamily="34" charset="0"/>
              <a:buChar char="•"/>
            </a:pPr>
            <a:r>
              <a:rPr lang="en-US" dirty="0" smtClean="0"/>
              <a:t>Information about  startup directory. </a:t>
            </a:r>
          </a:p>
          <a:p>
            <a:pPr eaLnBrk="1" hangingPunct="1">
              <a:buFont typeface="Arial" pitchFamily="34" charset="0"/>
              <a:buChar char="•"/>
            </a:pPr>
            <a:r>
              <a:rPr lang="en-US" dirty="0" smtClean="0"/>
              <a:t>Information about  text shells started as boot. </a:t>
            </a:r>
          </a:p>
          <a:p>
            <a:pPr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dirty="0" smtClean="0"/>
          </a:p>
        </p:txBody>
      </p:sp>
      <p:sp>
        <p:nvSpPr>
          <p:cNvPr id="28676" name="Slide Number Placeholder 3"/>
          <p:cNvSpPr>
            <a:spLocks noGrp="1"/>
          </p:cNvSpPr>
          <p:nvPr>
            <p:ph type="sldNum" sz="quarter" idx="5"/>
          </p:nvPr>
        </p:nvSpPr>
        <p:spPr>
          <a:noFill/>
        </p:spPr>
        <p:txBody>
          <a:bodyPr/>
          <a:lstStyle/>
          <a:p>
            <a:fld id="{AD2C5191-FDB6-48E3-8FC4-71AEA98DE71F}" type="slidenum">
              <a:rPr lang="en-US"/>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6D8FC3-2BBE-4724-B405-7F41AB37B65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6B2030-8554-4FC8-9134-64DE3AB86D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EE208E-E36A-4168-9FF8-1CA919CA9E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118D1-99BD-428C-AC9D-CCD0511828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21713D-6548-429A-8979-360F1C0315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68F5C-5021-40B4-AEE7-DA71A10814C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BCE5C9-F1F2-4047-BCD0-95FEC5F5E4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C7D57A-F55E-4FE8-9094-22D91024CC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FEB1FA-32E9-4D1E-A08F-5F919A74FB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8D46D91-23F8-4449-BF30-5F3417AFC2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BCC21B-E66C-40E8-A51D-8F5B6A3A85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8AD5C4-FE23-416D-B9E7-18BA4066E9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EEBF9553-F600-4F14-8AE3-B8B2642916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ja-JP" sz="4000" smtClean="0">
                <a:ea typeface="ＭＳ Ｐゴシック" charset="-128"/>
              </a:rPr>
              <a:t>Khởi động hệ thống</a:t>
            </a:r>
            <a:endParaRPr lang="en-US" altLang="ja-JP" sz="4000" dirty="0" smtClean="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 </a:t>
            </a:r>
            <a:r>
              <a:rPr lang="en-US" dirty="0" err="1" smtClean="0"/>
              <a:t>bootloader</a:t>
            </a:r>
            <a:endParaRPr lang="en-US" dirty="0"/>
          </a:p>
        </p:txBody>
      </p:sp>
      <p:pic>
        <p:nvPicPr>
          <p:cNvPr id="3" name="Picture 4" descr="grub"/>
          <p:cNvPicPr>
            <a:picLocks noChangeAspect="1" noChangeArrowheads="1"/>
          </p:cNvPicPr>
          <p:nvPr/>
        </p:nvPicPr>
        <p:blipFill>
          <a:blip r:embed="rId3" cstate="print"/>
          <a:srcRect/>
          <a:stretch>
            <a:fillRect/>
          </a:stretch>
        </p:blipFill>
        <p:spPr bwMode="auto">
          <a:xfrm>
            <a:off x="714348" y="1500173"/>
            <a:ext cx="6715172" cy="50367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Kernel</a:t>
            </a:r>
            <a:r>
              <a:rPr lang="en-US" baseline="0" smtClean="0"/>
              <a:t> boot</a:t>
            </a:r>
            <a:endParaRPr lang="en-US"/>
          </a:p>
        </p:txBody>
      </p:sp>
      <p:pic>
        <p:nvPicPr>
          <p:cNvPr id="3" name="Picture 2" descr="fig3.gif"/>
          <p:cNvPicPr>
            <a:picLocks noChangeAspect="1"/>
          </p:cNvPicPr>
          <p:nvPr/>
        </p:nvPicPr>
        <p:blipFill>
          <a:blip r:embed="rId2" cstate="print"/>
          <a:stretch>
            <a:fillRect/>
          </a:stretch>
        </p:blipFill>
        <p:spPr>
          <a:xfrm>
            <a:off x="785786" y="1428736"/>
            <a:ext cx="6357982" cy="413340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level</a:t>
            </a:r>
            <a:endParaRPr lang="en-US" dirty="0"/>
          </a:p>
        </p:txBody>
      </p:sp>
      <p:graphicFrame>
        <p:nvGraphicFramePr>
          <p:cNvPr id="4" name="Content Placeholder 3"/>
          <p:cNvGraphicFramePr>
            <a:graphicFrameLocks noGrp="1"/>
          </p:cNvGraphicFramePr>
          <p:nvPr>
            <p:ph idx="1"/>
          </p:nvPr>
        </p:nvGraphicFramePr>
        <p:xfrm>
          <a:off x="428596" y="1428736"/>
          <a:ext cx="5583564" cy="3235960"/>
        </p:xfrm>
        <a:graphic>
          <a:graphicData uri="http://schemas.openxmlformats.org/drawingml/2006/table">
            <a:tbl>
              <a:tblPr firstRow="1" bandRow="1">
                <a:tableStyleId>{5C22544A-7EE6-4342-B048-85BDC9FD1C3A}</a:tableStyleId>
              </a:tblPr>
              <a:tblGrid>
                <a:gridCol w="1240781"/>
                <a:gridCol w="4342783"/>
              </a:tblGrid>
              <a:tr h="370840">
                <a:tc>
                  <a:txBody>
                    <a:bodyPr/>
                    <a:lstStyle/>
                    <a:p>
                      <a:r>
                        <a:rPr lang="en-US" dirty="0" err="1" smtClean="0"/>
                        <a:t>Mức</a:t>
                      </a:r>
                      <a:r>
                        <a:rPr lang="en-US" baseline="0" dirty="0" smtClean="0"/>
                        <a:t> </a:t>
                      </a:r>
                      <a:r>
                        <a:rPr lang="en-US" baseline="0" dirty="0" err="1" smtClean="0"/>
                        <a:t>thực</a:t>
                      </a:r>
                      <a:r>
                        <a:rPr lang="en-US" baseline="0" dirty="0" smtClean="0"/>
                        <a:t> </a:t>
                      </a:r>
                      <a:r>
                        <a:rPr lang="en-US" baseline="0" dirty="0" err="1" smtClean="0"/>
                        <a:t>hiện</a:t>
                      </a:r>
                      <a:endParaRPr lang="en-US" dirty="0"/>
                    </a:p>
                  </a:txBody>
                  <a:tcPr/>
                </a:tc>
                <a:tc>
                  <a:txBody>
                    <a:bodyPr/>
                    <a:lstStyle/>
                    <a:p>
                      <a:r>
                        <a:rPr lang="en-US" smtClean="0"/>
                        <a:t>Mô</a:t>
                      </a:r>
                      <a:r>
                        <a:rPr lang="en-US" baseline="0" smtClean="0"/>
                        <a:t> tả</a:t>
                      </a:r>
                      <a:endParaRPr lang="en-US"/>
                    </a:p>
                  </a:txBody>
                  <a:tcPr/>
                </a:tc>
              </a:tr>
              <a:tr h="370840">
                <a:tc>
                  <a:txBody>
                    <a:bodyPr/>
                    <a:lstStyle/>
                    <a:p>
                      <a:r>
                        <a:rPr lang="en-US" dirty="0" smtClean="0"/>
                        <a:t>0</a:t>
                      </a:r>
                      <a:endParaRPr lang="en-US" dirty="0"/>
                    </a:p>
                  </a:txBody>
                  <a:tcPr/>
                </a:tc>
                <a:tc>
                  <a:txBody>
                    <a:bodyPr/>
                    <a:lstStyle/>
                    <a:p>
                      <a:r>
                        <a:rPr lang="en-US" dirty="0" smtClean="0"/>
                        <a:t>Halt</a:t>
                      </a:r>
                      <a:endParaRPr lang="en-US" dirty="0"/>
                    </a:p>
                  </a:txBody>
                  <a:tcPr/>
                </a:tc>
              </a:tr>
              <a:tr h="370840">
                <a:tc>
                  <a:txBody>
                    <a:bodyPr/>
                    <a:lstStyle/>
                    <a:p>
                      <a:r>
                        <a:rPr lang="en-US" dirty="0" smtClean="0"/>
                        <a:t>1</a:t>
                      </a:r>
                      <a:endParaRPr lang="en-US" dirty="0"/>
                    </a:p>
                  </a:txBody>
                  <a:tcPr/>
                </a:tc>
                <a:tc>
                  <a:txBody>
                    <a:bodyPr/>
                    <a:lstStyle/>
                    <a:p>
                      <a:r>
                        <a:rPr lang="en-US" dirty="0" err="1" smtClean="0"/>
                        <a:t>Đơn</a:t>
                      </a:r>
                      <a:r>
                        <a:rPr lang="en-US" baseline="0" dirty="0" smtClean="0"/>
                        <a:t> NSD, </a:t>
                      </a:r>
                      <a:r>
                        <a:rPr lang="en-US" baseline="0" dirty="0" err="1" smtClean="0"/>
                        <a:t>không</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không</a:t>
                      </a:r>
                      <a:r>
                        <a:rPr lang="en-US" baseline="0" dirty="0" smtClean="0"/>
                        <a:t> </a:t>
                      </a:r>
                      <a:r>
                        <a:rPr lang="en-US" baseline="0" dirty="0" err="1" smtClean="0"/>
                        <a:t>mạng</a:t>
                      </a:r>
                      <a:endParaRPr lang="en-US" dirty="0"/>
                    </a:p>
                  </a:txBody>
                  <a:tcPr/>
                </a:tc>
              </a:tr>
              <a:tr h="370840">
                <a:tc>
                  <a:txBody>
                    <a:bodyPr/>
                    <a:lstStyle/>
                    <a:p>
                      <a:r>
                        <a:rPr lang="en-US" dirty="0" smtClean="0"/>
                        <a:t>2</a:t>
                      </a:r>
                      <a:endParaRPr lang="en-US" dirty="0"/>
                    </a:p>
                  </a:txBody>
                  <a:tcPr/>
                </a:tc>
                <a:tc>
                  <a:txBody>
                    <a:bodyPr/>
                    <a:lstStyle/>
                    <a:p>
                      <a:r>
                        <a:rPr lang="en-US" dirty="0" err="1" smtClean="0"/>
                        <a:t>Đa</a:t>
                      </a:r>
                      <a:r>
                        <a:rPr lang="en-US" baseline="0" dirty="0" smtClean="0"/>
                        <a:t> NSD, </a:t>
                      </a:r>
                      <a:r>
                        <a:rPr lang="en-US" baseline="0" dirty="0" err="1" smtClean="0"/>
                        <a:t>không</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không</a:t>
                      </a:r>
                      <a:r>
                        <a:rPr lang="en-US" baseline="0" dirty="0" smtClean="0"/>
                        <a:t> </a:t>
                      </a:r>
                      <a:r>
                        <a:rPr lang="en-US" baseline="0" dirty="0" err="1" smtClean="0"/>
                        <a:t>mạng</a:t>
                      </a:r>
                      <a:endParaRPr lang="en-US" dirty="0"/>
                    </a:p>
                  </a:txBody>
                  <a:tcPr/>
                </a:tc>
              </a:tr>
              <a:tr h="370840">
                <a:tc>
                  <a:txBody>
                    <a:bodyPr/>
                    <a:lstStyle/>
                    <a:p>
                      <a:r>
                        <a:rPr lang="en-US" dirty="0" smtClean="0"/>
                        <a:t>3</a:t>
                      </a:r>
                      <a:endParaRPr lang="en-US" dirty="0"/>
                    </a:p>
                  </a:txBody>
                  <a:tcPr/>
                </a:tc>
                <a:tc>
                  <a:txBody>
                    <a:bodyPr/>
                    <a:lstStyle/>
                    <a:p>
                      <a:r>
                        <a:rPr lang="en-US" dirty="0" err="1" smtClean="0"/>
                        <a:t>Đa</a:t>
                      </a:r>
                      <a:r>
                        <a:rPr lang="en-US" baseline="0" dirty="0" smtClean="0"/>
                        <a:t> NSD, </a:t>
                      </a:r>
                      <a:r>
                        <a:rPr lang="en-US" baseline="0" dirty="0" err="1" smtClean="0"/>
                        <a:t>không</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mạng</a:t>
                      </a:r>
                      <a:endParaRPr lang="en-US" dirty="0"/>
                    </a:p>
                  </a:txBody>
                  <a:tcPr/>
                </a:tc>
              </a:tr>
              <a:tr h="370840">
                <a:tc>
                  <a:txBody>
                    <a:bodyPr/>
                    <a:lstStyle/>
                    <a:p>
                      <a:r>
                        <a:rPr lang="en-US" dirty="0" smtClean="0"/>
                        <a:t>4</a:t>
                      </a:r>
                      <a:endParaRPr lang="en-US" dirty="0"/>
                    </a:p>
                  </a:txBody>
                  <a:tcPr/>
                </a:tc>
                <a:tc>
                  <a:txBody>
                    <a:bodyPr/>
                    <a:lstStyle/>
                    <a:p>
                      <a:r>
                        <a:rPr lang="en-US" dirty="0" err="1" smtClean="0"/>
                        <a:t>Chưa</a:t>
                      </a:r>
                      <a:r>
                        <a:rPr lang="en-US" baseline="0" dirty="0" smtClean="0"/>
                        <a:t> </a:t>
                      </a:r>
                      <a:r>
                        <a:rPr lang="en-US" baseline="0" dirty="0" err="1" smtClean="0"/>
                        <a:t>dùng</a:t>
                      </a:r>
                      <a:endParaRPr lang="en-US" dirty="0"/>
                    </a:p>
                  </a:txBody>
                  <a:tcPr/>
                </a:tc>
              </a:tr>
              <a:tr h="370840">
                <a:tc>
                  <a:txBody>
                    <a:bodyPr/>
                    <a:lstStyle/>
                    <a:p>
                      <a:r>
                        <a:rPr lang="en-US" dirty="0" smtClean="0"/>
                        <a:t>5</a:t>
                      </a:r>
                      <a:endParaRPr lang="en-US" dirty="0"/>
                    </a:p>
                  </a:txBody>
                  <a:tcPr/>
                </a:tc>
                <a:tc>
                  <a:txBody>
                    <a:bodyPr/>
                    <a:lstStyle/>
                    <a:p>
                      <a:r>
                        <a:rPr lang="en-US" dirty="0" err="1" smtClean="0"/>
                        <a:t>Đa</a:t>
                      </a:r>
                      <a:r>
                        <a:rPr lang="en-US" baseline="0" dirty="0" smtClean="0"/>
                        <a:t> NSD,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mạng</a:t>
                      </a:r>
                      <a:endParaRPr lang="en-US" dirty="0"/>
                    </a:p>
                  </a:txBody>
                  <a:tcPr/>
                </a:tc>
              </a:tr>
              <a:tr h="370840">
                <a:tc>
                  <a:txBody>
                    <a:bodyPr/>
                    <a:lstStyle/>
                    <a:p>
                      <a:r>
                        <a:rPr lang="en-US" smtClean="0"/>
                        <a:t>6</a:t>
                      </a:r>
                      <a:endParaRPr lang="en-US"/>
                    </a:p>
                  </a:txBody>
                  <a:tcPr/>
                </a:tc>
                <a:tc>
                  <a:txBody>
                    <a:bodyPr/>
                    <a:lstStyle/>
                    <a:p>
                      <a:r>
                        <a:rPr lang="en-US" dirty="0" err="1" smtClean="0"/>
                        <a:t>Khởi</a:t>
                      </a:r>
                      <a:r>
                        <a:rPr lang="en-US" baseline="0" dirty="0" smtClean="0"/>
                        <a:t> </a:t>
                      </a:r>
                      <a:r>
                        <a:rPr lang="en-US" baseline="0" dirty="0" err="1" smtClean="0"/>
                        <a:t>động</a:t>
                      </a:r>
                      <a:r>
                        <a:rPr lang="en-US" baseline="0" dirty="0" smtClean="0"/>
                        <a:t> </a:t>
                      </a:r>
                      <a:r>
                        <a:rPr lang="en-US" baseline="0" dirty="0" err="1" smtClean="0"/>
                        <a:t>lại</a:t>
                      </a:r>
                      <a:endParaRPr lang="en-US" dirty="0"/>
                    </a:p>
                  </a:txBody>
                  <a:tcPr/>
                </a:tc>
              </a:tr>
            </a:tbl>
          </a:graphicData>
        </a:graphic>
      </p:graphicFrame>
      <p:graphicFrame>
        <p:nvGraphicFramePr>
          <p:cNvPr id="5" name="Content Placeholder 3"/>
          <p:cNvGraphicFramePr>
            <a:graphicFrameLocks/>
          </p:cNvGraphicFramePr>
          <p:nvPr/>
        </p:nvGraphicFramePr>
        <p:xfrm>
          <a:off x="428596" y="4786322"/>
          <a:ext cx="8229600" cy="1112520"/>
        </p:xfrm>
        <a:graphic>
          <a:graphicData uri="http://schemas.openxmlformats.org/drawingml/2006/table">
            <a:tbl>
              <a:tblPr firstRow="1" bandRow="1">
                <a:tableStyleId>{5C22544A-7EE6-4342-B048-85BDC9FD1C3A}</a:tableStyleId>
              </a:tblPr>
              <a:tblGrid>
                <a:gridCol w="1828784"/>
                <a:gridCol w="6400816"/>
              </a:tblGrid>
              <a:tr h="370840">
                <a:tc>
                  <a:txBody>
                    <a:bodyPr/>
                    <a:lstStyle/>
                    <a:p>
                      <a:r>
                        <a:rPr lang="en-US" dirty="0" err="1" smtClean="0"/>
                        <a:t>Câu</a:t>
                      </a:r>
                      <a:r>
                        <a:rPr lang="en-US" baseline="0" dirty="0" smtClean="0"/>
                        <a:t> </a:t>
                      </a:r>
                      <a:r>
                        <a:rPr lang="en-US" baseline="0" dirty="0" err="1" smtClean="0"/>
                        <a:t>lệnh</a:t>
                      </a:r>
                      <a:endParaRPr lang="en-US" dirty="0"/>
                    </a:p>
                  </a:txBody>
                  <a:tcPr/>
                </a:tc>
                <a:tc>
                  <a:txBody>
                    <a:bodyPr/>
                    <a:lstStyle/>
                    <a:p>
                      <a:r>
                        <a:rPr lang="en-US" smtClean="0"/>
                        <a:t>Ý</a:t>
                      </a:r>
                      <a:r>
                        <a:rPr lang="en-US" baseline="0" smtClean="0"/>
                        <a:t> nghĩa</a:t>
                      </a:r>
                      <a:endParaRPr lang="en-US"/>
                    </a:p>
                  </a:txBody>
                  <a:tcPr/>
                </a:tc>
              </a:tr>
              <a:tr h="370840">
                <a:tc>
                  <a:txBody>
                    <a:bodyPr/>
                    <a:lstStyle/>
                    <a:p>
                      <a:r>
                        <a:rPr lang="en-US" dirty="0" smtClean="0"/>
                        <a:t>init level</a:t>
                      </a:r>
                      <a:endParaRPr lang="en-US" dirty="0"/>
                    </a:p>
                  </a:txBody>
                  <a:tcPr/>
                </a:tc>
                <a:tc>
                  <a:txBody>
                    <a:bodyPr/>
                    <a:lstStyle/>
                    <a:p>
                      <a:r>
                        <a:rPr lang="en-US" smtClean="0"/>
                        <a:t>Chuyển</a:t>
                      </a:r>
                      <a:r>
                        <a:rPr lang="en-US" baseline="0" smtClean="0"/>
                        <a:t> mức thực hiện</a:t>
                      </a:r>
                      <a:endParaRPr lang="en-US"/>
                    </a:p>
                  </a:txBody>
                  <a:tcPr/>
                </a:tc>
              </a:tr>
              <a:tr h="370840">
                <a:tc>
                  <a:txBody>
                    <a:bodyPr/>
                    <a:lstStyle/>
                    <a:p>
                      <a:r>
                        <a:rPr lang="en-US" dirty="0" err="1" smtClean="0"/>
                        <a:t>runlevel</a:t>
                      </a:r>
                      <a:endParaRPr lang="en-US" dirty="0"/>
                    </a:p>
                  </a:txBody>
                  <a:tcPr/>
                </a:tc>
                <a:tc>
                  <a:txBody>
                    <a:bodyPr/>
                    <a:lstStyle/>
                    <a:p>
                      <a:r>
                        <a:rPr lang="en-US" dirty="0" err="1" smtClean="0"/>
                        <a:t>Hiển</a:t>
                      </a:r>
                      <a:r>
                        <a:rPr lang="en-US" baseline="0" dirty="0" smtClean="0"/>
                        <a:t> </a:t>
                      </a:r>
                      <a:r>
                        <a:rPr lang="en-US" baseline="0" dirty="0" err="1" smtClean="0"/>
                        <a:t>thị</a:t>
                      </a:r>
                      <a:r>
                        <a:rPr lang="en-US" baseline="0" dirty="0" smtClean="0"/>
                        <a:t> </a:t>
                      </a:r>
                      <a:r>
                        <a:rPr lang="en-US" baseline="0" dirty="0" err="1" smtClean="0"/>
                        <a:t>mức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và</a:t>
                      </a:r>
                      <a:r>
                        <a:rPr lang="en-US" baseline="0" dirty="0" smtClean="0"/>
                        <a:t> </a:t>
                      </a:r>
                      <a:r>
                        <a:rPr lang="en-US" baseline="0" dirty="0" err="1" smtClean="0"/>
                        <a:t>trước</a:t>
                      </a:r>
                      <a:r>
                        <a:rPr lang="en-US" baseline="0" dirty="0" smtClean="0"/>
                        <a:t> </a:t>
                      </a:r>
                      <a:r>
                        <a:rPr lang="en-US" baseline="0" dirty="0" err="1" smtClean="0"/>
                        <a:t>đó</a:t>
                      </a:r>
                      <a:endParaRPr lang="en-US" dirty="0"/>
                    </a:p>
                  </a:txBody>
                  <a:tcPr/>
                </a:tc>
              </a:tr>
            </a:tbl>
          </a:graphicData>
        </a:graphic>
      </p:graphicFrame>
      <p:graphicFrame>
        <p:nvGraphicFramePr>
          <p:cNvPr id="6" name="Content Placeholder 3"/>
          <p:cNvGraphicFramePr>
            <a:graphicFrameLocks/>
          </p:cNvGraphicFramePr>
          <p:nvPr/>
        </p:nvGraphicFramePr>
        <p:xfrm>
          <a:off x="6372200" y="1556792"/>
          <a:ext cx="2232248" cy="6233160"/>
        </p:xfrm>
        <a:graphic>
          <a:graphicData uri="http://schemas.openxmlformats.org/drawingml/2006/table">
            <a:tbl>
              <a:tblPr firstRow="1" bandRow="1">
                <a:tableStyleId>{5C22544A-7EE6-4342-B048-85BDC9FD1C3A}</a:tableStyleId>
              </a:tblPr>
              <a:tblGrid>
                <a:gridCol w="496051"/>
                <a:gridCol w="1736197"/>
              </a:tblGrid>
              <a:tr h="370840">
                <a:tc>
                  <a:txBody>
                    <a:bodyPr/>
                    <a:lstStyle/>
                    <a:p>
                      <a:r>
                        <a:rPr lang="en-US" dirty="0" err="1" smtClean="0"/>
                        <a:t>Mức</a:t>
                      </a:r>
                      <a:r>
                        <a:rPr lang="en-US" baseline="0" dirty="0" smtClean="0"/>
                        <a:t> </a:t>
                      </a:r>
                      <a:r>
                        <a:rPr lang="en-US" baseline="0" dirty="0" err="1" smtClean="0"/>
                        <a:t>thực</a:t>
                      </a:r>
                      <a:r>
                        <a:rPr lang="en-US" baseline="0" dirty="0" smtClean="0"/>
                        <a:t> </a:t>
                      </a:r>
                      <a:r>
                        <a:rPr lang="en-US" baseline="0" dirty="0" err="1" smtClean="0"/>
                        <a:t>hiện</a:t>
                      </a:r>
                      <a:endParaRPr lang="en-US" dirty="0"/>
                    </a:p>
                  </a:txBody>
                  <a:tcPr/>
                </a:tc>
                <a:tc>
                  <a:txBody>
                    <a:bodyPr/>
                    <a:lstStyle/>
                    <a:p>
                      <a:r>
                        <a:rPr lang="en-US" dirty="0" err="1" smtClean="0"/>
                        <a:t>Mô</a:t>
                      </a:r>
                      <a:r>
                        <a:rPr lang="en-US" baseline="0" dirty="0" smtClean="0"/>
                        <a:t> </a:t>
                      </a:r>
                      <a:r>
                        <a:rPr lang="en-US" baseline="0" dirty="0" err="1" smtClean="0"/>
                        <a:t>tả</a:t>
                      </a:r>
                      <a:endParaRPr lang="en-US" dirty="0"/>
                    </a:p>
                  </a:txBody>
                  <a:tcPr/>
                </a:tc>
              </a:tr>
              <a:tr h="370840">
                <a:tc>
                  <a:txBody>
                    <a:bodyPr/>
                    <a:lstStyle/>
                    <a:p>
                      <a:r>
                        <a:rPr lang="en-US" dirty="0" smtClean="0"/>
                        <a:t>0</a:t>
                      </a:r>
                      <a:endParaRPr lang="en-US" dirty="0"/>
                    </a:p>
                  </a:txBody>
                  <a:tcPr/>
                </a:tc>
                <a:tc>
                  <a:txBody>
                    <a:bodyPr/>
                    <a:lstStyle/>
                    <a:p>
                      <a:r>
                        <a:rPr lang="en-US" dirty="0" smtClean="0"/>
                        <a:t>Halt</a:t>
                      </a:r>
                      <a:endParaRPr lang="en-US" dirty="0"/>
                    </a:p>
                  </a:txBody>
                  <a:tcPr/>
                </a:tc>
              </a:tr>
              <a:tr h="370840">
                <a:tc>
                  <a:txBody>
                    <a:bodyPr/>
                    <a:lstStyle/>
                    <a:p>
                      <a:r>
                        <a:rPr lang="en-US" dirty="0" smtClean="0"/>
                        <a:t>1</a:t>
                      </a:r>
                      <a:endParaRPr lang="en-US" dirty="0"/>
                    </a:p>
                  </a:txBody>
                  <a:tcPr/>
                </a:tc>
                <a:tc>
                  <a:txBody>
                    <a:bodyPr/>
                    <a:lstStyle/>
                    <a:p>
                      <a:r>
                        <a:rPr lang="en-US" dirty="0" err="1" smtClean="0"/>
                        <a:t>Đơn</a:t>
                      </a:r>
                      <a:r>
                        <a:rPr lang="en-US" baseline="0" dirty="0" smtClean="0"/>
                        <a:t> NSD, </a:t>
                      </a:r>
                      <a:r>
                        <a:rPr lang="en-US" baseline="0" dirty="0" err="1" smtClean="0"/>
                        <a:t>không</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không</a:t>
                      </a:r>
                      <a:r>
                        <a:rPr lang="en-US" baseline="0" dirty="0" smtClean="0"/>
                        <a:t> </a:t>
                      </a:r>
                      <a:r>
                        <a:rPr lang="en-US" baseline="0" dirty="0" err="1" smtClean="0"/>
                        <a:t>mạng</a:t>
                      </a:r>
                      <a:endParaRPr lang="en-US" dirty="0"/>
                    </a:p>
                  </a:txBody>
                  <a:tcPr/>
                </a:tc>
              </a:tr>
              <a:tr h="370840">
                <a:tc>
                  <a:txBody>
                    <a:bodyPr/>
                    <a:lstStyle/>
                    <a:p>
                      <a:r>
                        <a:rPr lang="en-US" dirty="0" smtClean="0"/>
                        <a:t>2</a:t>
                      </a:r>
                      <a:endParaRPr lang="en-US" dirty="0"/>
                    </a:p>
                  </a:txBody>
                  <a:tcPr/>
                </a:tc>
                <a:tc>
                  <a:txBody>
                    <a:bodyPr/>
                    <a:lstStyle/>
                    <a:p>
                      <a:r>
                        <a:rPr lang="en-US" dirty="0" err="1" smtClean="0"/>
                        <a:t>Đa</a:t>
                      </a:r>
                      <a:r>
                        <a:rPr lang="en-US" baseline="0" dirty="0" smtClean="0"/>
                        <a:t> NSD,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không</a:t>
                      </a:r>
                      <a:r>
                        <a:rPr lang="en-US" baseline="0" dirty="0" smtClean="0"/>
                        <a:t> </a:t>
                      </a:r>
                      <a:r>
                        <a:rPr lang="en-US" baseline="0" dirty="0" err="1" smtClean="0"/>
                        <a:t>mạng</a:t>
                      </a:r>
                      <a:endParaRPr lang="en-US" dirty="0"/>
                    </a:p>
                  </a:txBody>
                  <a:tcPr/>
                </a:tc>
              </a:tr>
              <a:tr h="370840">
                <a:tc>
                  <a:txBody>
                    <a:bodyPr/>
                    <a:lstStyle/>
                    <a:p>
                      <a:r>
                        <a:rPr lang="en-US" dirty="0" smtClean="0"/>
                        <a:t>3</a:t>
                      </a:r>
                      <a:endParaRPr lang="en-US" dirty="0"/>
                    </a:p>
                  </a:txBody>
                  <a:tcPr/>
                </a:tc>
                <a:tc>
                  <a:txBody>
                    <a:bodyPr/>
                    <a:lstStyle/>
                    <a:p>
                      <a:r>
                        <a:rPr lang="en-US" dirty="0" err="1" smtClean="0"/>
                        <a:t>Đa</a:t>
                      </a:r>
                      <a:r>
                        <a:rPr lang="en-US" baseline="0" dirty="0" smtClean="0"/>
                        <a:t> NSD, </a:t>
                      </a:r>
                      <a:r>
                        <a:rPr lang="en-US" baseline="0" dirty="0" err="1" smtClean="0"/>
                        <a:t>không</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mạng</a:t>
                      </a:r>
                      <a:endParaRPr lang="en-US" dirty="0"/>
                    </a:p>
                  </a:txBody>
                  <a:tcPr/>
                </a:tc>
              </a:tr>
              <a:tr h="370840">
                <a:tc>
                  <a:txBody>
                    <a:bodyPr/>
                    <a:lstStyle/>
                    <a:p>
                      <a:r>
                        <a:rPr lang="en-US" dirty="0" smtClean="0"/>
                        <a:t>4</a:t>
                      </a:r>
                      <a:endParaRPr lang="en-US" dirty="0"/>
                    </a:p>
                  </a:txBody>
                  <a:tcPr/>
                </a:tc>
                <a:tc>
                  <a:txBody>
                    <a:bodyPr/>
                    <a:lstStyle/>
                    <a:p>
                      <a:r>
                        <a:rPr lang="en-US" dirty="0" err="1" smtClean="0"/>
                        <a:t>Chưa</a:t>
                      </a:r>
                      <a:r>
                        <a:rPr lang="en-US" baseline="0" dirty="0" smtClean="0"/>
                        <a:t> </a:t>
                      </a:r>
                      <a:r>
                        <a:rPr lang="en-US" baseline="0" dirty="0" err="1" smtClean="0"/>
                        <a:t>dùng</a:t>
                      </a:r>
                      <a:endParaRPr lang="en-US" dirty="0"/>
                    </a:p>
                  </a:txBody>
                  <a:tcPr/>
                </a:tc>
              </a:tr>
              <a:tr h="370840">
                <a:tc>
                  <a:txBody>
                    <a:bodyPr/>
                    <a:lstStyle/>
                    <a:p>
                      <a:r>
                        <a:rPr lang="en-US" dirty="0" smtClean="0"/>
                        <a:t>5</a:t>
                      </a:r>
                      <a:endParaRPr lang="en-US" dirty="0"/>
                    </a:p>
                  </a:txBody>
                  <a:tcPr/>
                </a:tc>
                <a:tc>
                  <a:txBody>
                    <a:bodyPr/>
                    <a:lstStyle/>
                    <a:p>
                      <a:r>
                        <a:rPr lang="en-US" dirty="0" err="1" smtClean="0"/>
                        <a:t>Đa</a:t>
                      </a:r>
                      <a:r>
                        <a:rPr lang="en-US" baseline="0" dirty="0" smtClean="0"/>
                        <a:t> NSD,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mạng</a:t>
                      </a:r>
                      <a:endParaRPr lang="en-US" dirty="0"/>
                    </a:p>
                  </a:txBody>
                  <a:tcPr/>
                </a:tc>
              </a:tr>
              <a:tr h="370840">
                <a:tc>
                  <a:txBody>
                    <a:bodyPr/>
                    <a:lstStyle/>
                    <a:p>
                      <a:r>
                        <a:rPr lang="en-US" smtClean="0"/>
                        <a:t>6</a:t>
                      </a:r>
                      <a:endParaRPr lang="en-US"/>
                    </a:p>
                  </a:txBody>
                  <a:tcPr/>
                </a:tc>
                <a:tc>
                  <a:txBody>
                    <a:bodyPr/>
                    <a:lstStyle/>
                    <a:p>
                      <a:r>
                        <a:rPr lang="en-US" dirty="0" err="1" smtClean="0"/>
                        <a:t>Khởi</a:t>
                      </a:r>
                      <a:r>
                        <a:rPr lang="en-US" baseline="0" dirty="0" smtClean="0"/>
                        <a:t> </a:t>
                      </a:r>
                      <a:r>
                        <a:rPr lang="en-US" baseline="0" dirty="0" err="1" smtClean="0"/>
                        <a:t>động</a:t>
                      </a:r>
                      <a:r>
                        <a:rPr lang="en-US" baseline="0" dirty="0" smtClean="0"/>
                        <a:t> </a:t>
                      </a:r>
                      <a:r>
                        <a:rPr lang="en-US" baseline="0" dirty="0" err="1" smtClean="0"/>
                        <a:t>lại</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Init (</a:t>
            </a:r>
            <a:r>
              <a:rPr lang="en-US" dirty="0" err="1" smtClean="0"/>
              <a:t>nano</a:t>
            </a:r>
            <a:r>
              <a:rPr lang="en-US" dirty="0" smtClean="0"/>
              <a:t> /etc/init/</a:t>
            </a:r>
            <a:r>
              <a:rPr lang="en-US" dirty="0" err="1" smtClean="0"/>
              <a:t>rc-sysinit.conf</a:t>
            </a:r>
            <a:r>
              <a:rPr lang="en-US" dirty="0" smtClean="0"/>
              <a:t>)</a:t>
            </a:r>
            <a:endParaRPr lang="en-US" dirty="0" smtClean="0"/>
          </a:p>
        </p:txBody>
      </p:sp>
      <p:graphicFrame>
        <p:nvGraphicFramePr>
          <p:cNvPr id="2050" name="Object 3"/>
          <p:cNvGraphicFramePr>
            <a:graphicFrameLocks noChangeAspect="1"/>
          </p:cNvGraphicFramePr>
          <p:nvPr>
            <p:ph idx="1"/>
          </p:nvPr>
        </p:nvGraphicFramePr>
        <p:xfrm>
          <a:off x="2124075" y="1454150"/>
          <a:ext cx="5472113" cy="4711700"/>
        </p:xfrm>
        <a:graphic>
          <a:graphicData uri="http://schemas.openxmlformats.org/presentationml/2006/ole">
            <p:oleObj spid="_x0000_s2050" name="Visio" r:id="rId4" imgW="3634673" imgH="3130685"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dirty="0" err="1" smtClean="0"/>
              <a:t>inittab</a:t>
            </a:r>
            <a:endParaRPr lang="en-US" dirty="0" smtClean="0"/>
          </a:p>
        </p:txBody>
      </p:sp>
      <p:pic>
        <p:nvPicPr>
          <p:cNvPr id="10243" name="Picture 5"/>
          <p:cNvPicPr>
            <a:picLocks noChangeAspect="1" noChangeArrowheads="1"/>
          </p:cNvPicPr>
          <p:nvPr/>
        </p:nvPicPr>
        <p:blipFill>
          <a:blip r:embed="rId3" cstate="print"/>
          <a:srcRect/>
          <a:stretch>
            <a:fillRect/>
          </a:stretch>
        </p:blipFill>
        <p:spPr bwMode="auto">
          <a:xfrm>
            <a:off x="34925" y="1125538"/>
            <a:ext cx="9109075" cy="512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endParaRPr lang="en-US" smtClean="0"/>
          </a:p>
        </p:txBody>
      </p:sp>
      <p:pic>
        <p:nvPicPr>
          <p:cNvPr id="11267" name="Picture 5"/>
          <p:cNvPicPr>
            <a:picLocks noChangeAspect="1" noChangeArrowheads="1"/>
          </p:cNvPicPr>
          <p:nvPr/>
        </p:nvPicPr>
        <p:blipFill>
          <a:blip r:embed="rId3" cstate="print"/>
          <a:srcRect/>
          <a:stretch>
            <a:fillRect/>
          </a:stretch>
        </p:blipFill>
        <p:spPr bwMode="auto">
          <a:xfrm>
            <a:off x="0" y="333375"/>
            <a:ext cx="9144000" cy="651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err="1" smtClean="0"/>
              <a:t>rc</a:t>
            </a:r>
            <a:r>
              <a:rPr lang="en-US" smtClean="0"/>
              <a:t>: startup </a:t>
            </a:r>
            <a:r>
              <a:rPr lang="en-US" dirty="0" smtClean="0"/>
              <a:t>directories</a:t>
            </a:r>
          </a:p>
        </p:txBody>
      </p:sp>
      <p:pic>
        <p:nvPicPr>
          <p:cNvPr id="13315" name="Picture 6"/>
          <p:cNvPicPr>
            <a:picLocks noChangeAspect="1" noChangeArrowheads="1"/>
          </p:cNvPicPr>
          <p:nvPr/>
        </p:nvPicPr>
        <p:blipFill>
          <a:blip r:embed="rId3" cstate="print"/>
          <a:srcRect/>
          <a:stretch>
            <a:fillRect/>
          </a:stretch>
        </p:blipFill>
        <p:spPr bwMode="auto">
          <a:xfrm>
            <a:off x="611188" y="1125538"/>
            <a:ext cx="7848600" cy="5592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Login</a:t>
            </a:r>
          </a:p>
        </p:txBody>
      </p:sp>
      <p:sp>
        <p:nvSpPr>
          <p:cNvPr id="14339" name="Rectangle 3"/>
          <p:cNvSpPr>
            <a:spLocks noGrp="1" noChangeArrowheads="1"/>
          </p:cNvSpPr>
          <p:nvPr>
            <p:ph type="body" idx="1"/>
          </p:nvPr>
        </p:nvSpPr>
        <p:spPr/>
        <p:txBody>
          <a:bodyPr/>
          <a:lstStyle/>
          <a:p>
            <a:pPr eaLnBrk="1" hangingPunct="1">
              <a:lnSpc>
                <a:spcPct val="90000"/>
              </a:lnSpc>
            </a:pPr>
            <a:r>
              <a:rPr lang="en-US" dirty="0" err="1" smtClean="0"/>
              <a:t>Để</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NSD </a:t>
            </a:r>
            <a:r>
              <a:rPr lang="en-US" dirty="0" err="1" smtClean="0"/>
              <a:t>cần</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endParaRPr lang="en-US" dirty="0" smtClean="0"/>
          </a:p>
          <a:p>
            <a:pPr eaLnBrk="1" hangingPunct="1">
              <a:lnSpc>
                <a:spcPct val="90000"/>
              </a:lnSpc>
            </a:pPr>
            <a:r>
              <a:rPr lang="en-US" dirty="0" err="1" smtClean="0"/>
              <a:t>Có</a:t>
            </a:r>
            <a:r>
              <a:rPr lang="en-US" dirty="0" smtClean="0"/>
              <a:t> </a:t>
            </a:r>
            <a:r>
              <a:rPr lang="en-US" dirty="0" err="1" smtClean="0"/>
              <a:t>thể</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vào</a:t>
            </a:r>
            <a:r>
              <a:rPr lang="en-US" dirty="0" smtClean="0"/>
              <a:t> terminal</a:t>
            </a:r>
          </a:p>
          <a:p>
            <a:pPr eaLnBrk="1" hangingPunct="1">
              <a:lnSpc>
                <a:spcPct val="90000"/>
              </a:lnSpc>
            </a:pPr>
            <a:r>
              <a:rPr lang="en-US" dirty="0" err="1" smtClean="0"/>
              <a:t>Mặc</a:t>
            </a:r>
            <a:r>
              <a:rPr lang="en-US" dirty="0" smtClean="0"/>
              <a:t> </a:t>
            </a:r>
            <a:r>
              <a:rPr lang="en-US" dirty="0" err="1" smtClean="0"/>
              <a:t>định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linux</a:t>
            </a:r>
            <a:r>
              <a:rPr lang="en-US" dirty="0" smtClean="0"/>
              <a:t> </a:t>
            </a:r>
            <a:r>
              <a:rPr lang="en-US" dirty="0" err="1" smtClean="0"/>
              <a:t>có</a:t>
            </a:r>
            <a:r>
              <a:rPr lang="en-US" dirty="0" smtClean="0"/>
              <a:t> 6 terminal (tty1-tty6), </a:t>
            </a:r>
            <a:r>
              <a:rPr lang="en-US" dirty="0" err="1" smtClean="0"/>
              <a:t>tty</a:t>
            </a:r>
            <a:r>
              <a:rPr lang="en-US" dirty="0" smtClean="0"/>
              <a:t>; teletype writer</a:t>
            </a:r>
          </a:p>
          <a:p>
            <a:pPr eaLnBrk="1" hangingPunct="1">
              <a:lnSpc>
                <a:spcPct val="90000"/>
              </a:lnSpc>
            </a:pPr>
            <a:r>
              <a:rPr lang="en-US" dirty="0" err="1" smtClean="0"/>
              <a:t>tty</a:t>
            </a:r>
            <a:r>
              <a:rPr lang="en-US" dirty="0" smtClean="0"/>
              <a:t> 7 </a:t>
            </a:r>
            <a:r>
              <a:rPr lang="en-US" dirty="0" err="1" smtClean="0"/>
              <a:t>cho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đồ</a:t>
            </a:r>
            <a:r>
              <a:rPr lang="en-US" dirty="0" smtClean="0"/>
              <a:t> </a:t>
            </a:r>
            <a:r>
              <a:rPr lang="en-US" dirty="0" err="1" smtClean="0"/>
              <a:t>họa</a:t>
            </a:r>
            <a:endParaRPr lang="en-US" dirty="0" smtClean="0"/>
          </a:p>
          <a:p>
            <a:pPr eaLnBrk="1" hangingPunct="1">
              <a:lnSpc>
                <a:spcPct val="90000"/>
              </a:lnSpc>
            </a:pPr>
            <a:r>
              <a:rPr lang="en-US" dirty="0" err="1" smtClean="0"/>
              <a:t>Chuyển</a:t>
            </a:r>
            <a:r>
              <a:rPr lang="en-US" dirty="0" smtClean="0"/>
              <a:t> </a:t>
            </a:r>
            <a:r>
              <a:rPr lang="en-US" dirty="0" err="1" smtClean="0"/>
              <a:t>đổi</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dùng</a:t>
            </a:r>
            <a:r>
              <a:rPr lang="en-US" dirty="0" smtClean="0"/>
              <a:t> Alt-</a:t>
            </a:r>
            <a:r>
              <a:rPr lang="en-US" dirty="0" err="1" smtClean="0"/>
              <a:t>Fx</a:t>
            </a:r>
            <a:endParaRPr lang="en-US" dirty="0" smtClean="0"/>
          </a:p>
          <a:p>
            <a:pPr eaLnBrk="1" hangingPunct="1">
              <a:lnSpc>
                <a:spcPct val="90000"/>
              </a:lnSpc>
            </a:pPr>
            <a:r>
              <a:rPr lang="en-US" dirty="0" err="1" smtClean="0"/>
              <a:t>Thay</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tty</a:t>
            </a:r>
            <a:r>
              <a:rPr lang="en-US" dirty="0" smtClean="0"/>
              <a:t> </a:t>
            </a:r>
            <a:r>
              <a:rPr lang="en-US" dirty="0" err="1" smtClean="0"/>
              <a:t>trong</a:t>
            </a:r>
            <a:r>
              <a:rPr lang="en-US" dirty="0" smtClean="0"/>
              <a:t> </a:t>
            </a:r>
            <a:r>
              <a:rPr lang="en-US" dirty="0" err="1" smtClean="0"/>
              <a:t>inittab</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3" cstate="print"/>
          <a:srcRect/>
          <a:stretch>
            <a:fillRect/>
          </a:stretch>
        </p:blipFill>
        <p:spPr bwMode="auto">
          <a:xfrm>
            <a:off x="0" y="260350"/>
            <a:ext cx="9144000" cy="651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Dịch vụ đơn lẻ</a:t>
            </a:r>
            <a:endParaRPr lang="en-US"/>
          </a:p>
        </p:txBody>
      </p:sp>
      <p:sp>
        <p:nvSpPr>
          <p:cNvPr id="3" name="Content Placeholder 2"/>
          <p:cNvSpPr>
            <a:spLocks noGrp="1"/>
          </p:cNvSpPr>
          <p:nvPr>
            <p:ph idx="1"/>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bởi</a:t>
            </a:r>
            <a:r>
              <a:rPr lang="en-US" dirty="0" smtClean="0"/>
              <a:t> </a:t>
            </a:r>
            <a:r>
              <a:rPr lang="en-US" dirty="0" err="1" smtClean="0"/>
              <a:t>hệ</a:t>
            </a:r>
            <a:r>
              <a:rPr lang="en-US" dirty="0" smtClean="0"/>
              <a:t> </a:t>
            </a:r>
            <a:r>
              <a:rPr lang="en-US" dirty="0" err="1" smtClean="0"/>
              <a:t>thống</a:t>
            </a:r>
            <a:endParaRPr lang="en-US" dirty="0" smtClean="0"/>
          </a:p>
          <a:p>
            <a:r>
              <a:rPr lang="en-US" dirty="0" err="1" smtClean="0"/>
              <a:t>Thực</a:t>
            </a:r>
            <a:r>
              <a:rPr lang="en-US" dirty="0" smtClean="0"/>
              <a:t> </a:t>
            </a:r>
            <a:r>
              <a:rPr lang="en-US" dirty="0" err="1" smtClean="0"/>
              <a:t>hiện</a:t>
            </a:r>
            <a:r>
              <a:rPr lang="en-US" dirty="0" smtClean="0"/>
              <a:t> </a:t>
            </a:r>
            <a:r>
              <a:rPr lang="en-US" dirty="0" err="1" smtClean="0"/>
              <a:t>bởi</a:t>
            </a:r>
            <a:r>
              <a:rPr lang="en-US" dirty="0" smtClean="0"/>
              <a:t> </a:t>
            </a:r>
            <a:r>
              <a:rPr lang="en-US" dirty="0" err="1" smtClean="0"/>
              <a:t>một</a:t>
            </a:r>
            <a:r>
              <a:rPr lang="en-US" dirty="0" smtClean="0"/>
              <a:t> script </a:t>
            </a:r>
            <a:r>
              <a:rPr lang="en-US" dirty="0" err="1" smtClean="0"/>
              <a:t>đặt</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/etc/</a:t>
            </a:r>
            <a:r>
              <a:rPr lang="en-US" dirty="0" err="1" smtClean="0"/>
              <a:t>init.d</a:t>
            </a:r>
            <a:r>
              <a:rPr lang="en-US" dirty="0" smtClean="0"/>
              <a:t>/</a:t>
            </a:r>
          </a:p>
          <a:p>
            <a:r>
              <a:rPr lang="en-US" dirty="0" err="1" smtClean="0"/>
              <a:t>Các</a:t>
            </a:r>
            <a:r>
              <a:rPr lang="en-US" dirty="0" smtClean="0"/>
              <a:t> </a:t>
            </a:r>
            <a:r>
              <a:rPr lang="en-US" dirty="0" err="1" smtClean="0"/>
              <a:t>thư</a:t>
            </a:r>
            <a:r>
              <a:rPr lang="en-US" dirty="0" smtClean="0"/>
              <a:t> </a:t>
            </a:r>
            <a:r>
              <a:rPr lang="en-US" dirty="0" err="1" smtClean="0"/>
              <a:t>mục</a:t>
            </a:r>
            <a:r>
              <a:rPr lang="en-US" dirty="0" smtClean="0"/>
              <a:t> /etc/</a:t>
            </a:r>
            <a:r>
              <a:rPr lang="en-US" dirty="0" err="1" smtClean="0"/>
              <a:t>rc#.d</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biểu</a:t>
            </a:r>
            <a:r>
              <a:rPr lang="en-US" dirty="0" smtClean="0"/>
              <a:t> </a:t>
            </a:r>
            <a:r>
              <a:rPr lang="en-US" dirty="0" err="1" smtClean="0"/>
              <a:t>tượng</a:t>
            </a:r>
            <a:r>
              <a:rPr lang="en-US" dirty="0" smtClean="0"/>
              <a:t> </a:t>
            </a:r>
            <a:r>
              <a:rPr lang="en-US" dirty="0" err="1" smtClean="0"/>
              <a:t>tới</a:t>
            </a:r>
            <a:r>
              <a:rPr lang="en-US" dirty="0" smtClean="0"/>
              <a:t> </a:t>
            </a:r>
            <a:r>
              <a:rPr lang="en-US" dirty="0" err="1" smtClean="0"/>
              <a:t>các</a:t>
            </a:r>
            <a:r>
              <a:rPr lang="en-US" dirty="0" smtClean="0"/>
              <a:t> script </a:t>
            </a:r>
            <a:r>
              <a:rPr lang="en-US" dirty="0" err="1" smtClean="0"/>
              <a:t>của</a:t>
            </a:r>
            <a:r>
              <a:rPr lang="en-US" dirty="0" smtClean="0"/>
              <a:t> </a:t>
            </a:r>
            <a:r>
              <a:rPr lang="en-US" dirty="0" err="1" smtClean="0"/>
              <a:t>dịch</a:t>
            </a:r>
            <a:r>
              <a:rPr lang="en-US" dirty="0" smtClean="0"/>
              <a:t> </a:t>
            </a:r>
            <a:r>
              <a:rPr lang="en-US" dirty="0" err="1" smtClean="0"/>
              <a:t>vụ</a:t>
            </a:r>
            <a:endParaRPr lang="en-US" dirty="0" smtClean="0"/>
          </a:p>
          <a:p>
            <a:r>
              <a:rPr lang="en-US" dirty="0" smtClean="0"/>
              <a:t>K-</a:t>
            </a:r>
            <a:r>
              <a:rPr lang="en-US" dirty="0" err="1" smtClean="0"/>
              <a:t>tắt</a:t>
            </a:r>
            <a:r>
              <a:rPr lang="en-US" dirty="0" smtClean="0"/>
              <a:t>, S-</a:t>
            </a:r>
            <a:r>
              <a:rPr lang="en-US" dirty="0" err="1" smtClean="0"/>
              <a:t>bật</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Nội dung</a:t>
            </a:r>
          </a:p>
        </p:txBody>
      </p:sp>
      <p:sp>
        <p:nvSpPr>
          <p:cNvPr id="5123" name="Rectangle 3"/>
          <p:cNvSpPr>
            <a:spLocks noGrp="1" noChangeArrowheads="1"/>
          </p:cNvSpPr>
          <p:nvPr>
            <p:ph type="body" idx="1"/>
          </p:nvPr>
        </p:nvSpPr>
        <p:spPr/>
        <p:txBody>
          <a:bodyPr/>
          <a:lstStyle/>
          <a:p>
            <a:pPr eaLnBrk="1" hangingPunct="1"/>
            <a:r>
              <a:rPr lang="en-US" smtClean="0"/>
              <a:t>Quá trình khởi động</a:t>
            </a:r>
          </a:p>
          <a:p>
            <a:pPr eaLnBrk="1" hangingPunct="1"/>
            <a:r>
              <a:rPr lang="en-US" smtClean="0"/>
              <a:t>Tùy biến quá trình khởi động</a:t>
            </a:r>
          </a:p>
          <a:p>
            <a:pPr eaLnBrk="1" hangingPunct="1"/>
            <a:r>
              <a:rPr lang="en-US" smtClean="0"/>
              <a:t>Các mức thực hiện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 thực hiện dịch vụ</a:t>
            </a:r>
            <a:endParaRPr lang="en-US"/>
          </a:p>
        </p:txBody>
      </p:sp>
      <p:sp>
        <p:nvSpPr>
          <p:cNvPr id="3" name="Content Placeholder 2"/>
          <p:cNvSpPr>
            <a:spLocks noGrp="1"/>
          </p:cNvSpPr>
          <p:nvPr>
            <p:ph idx="1"/>
          </p:nvPr>
        </p:nvSpPr>
        <p:spPr/>
        <p:txBody>
          <a:bodyPr/>
          <a:lstStyle/>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endParaRPr lang="en-US" dirty="0" smtClean="0"/>
          </a:p>
          <a:p>
            <a:pPr lvl="1"/>
            <a:r>
              <a:rPr lang="en-US" dirty="0" err="1" smtClean="0"/>
              <a:t>Bật</a:t>
            </a:r>
            <a:r>
              <a:rPr lang="en-US" dirty="0" smtClean="0"/>
              <a:t>, </a:t>
            </a:r>
            <a:r>
              <a:rPr lang="en-US" dirty="0" err="1" smtClean="0"/>
              <a:t>tắt</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lại</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lại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lại</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trạng</a:t>
            </a:r>
            <a:r>
              <a:rPr lang="en-US" dirty="0" smtClean="0"/>
              <a:t> </a:t>
            </a:r>
            <a:r>
              <a:rPr lang="en-US" dirty="0" err="1" smtClean="0"/>
              <a:t>thái</a:t>
            </a:r>
            <a:endParaRPr lang="en-US" dirty="0" smtClean="0"/>
          </a:p>
          <a:p>
            <a:pPr lvl="1"/>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tệp</a:t>
            </a:r>
            <a:r>
              <a:rPr lang="en-US" dirty="0" smtClean="0"/>
              <a:t> </a:t>
            </a:r>
            <a:r>
              <a:rPr lang="en-US" dirty="0" err="1" smtClean="0"/>
              <a:t>khóa</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dịch</a:t>
            </a:r>
            <a:r>
              <a:rPr lang="en-US" dirty="0" smtClean="0"/>
              <a:t> </a:t>
            </a:r>
            <a:r>
              <a:rPr lang="en-US" dirty="0" err="1" smtClean="0"/>
              <a:t>vụ</a:t>
            </a:r>
            <a:endParaRPr lang="en-US" dirty="0" smtClean="0"/>
          </a:p>
          <a:p>
            <a:pPr lvl="1"/>
            <a:r>
              <a:rPr lang="en-US" dirty="0" err="1" smtClean="0"/>
              <a:t>Kiểm</a:t>
            </a:r>
            <a:r>
              <a:rPr lang="en-US" dirty="0" smtClean="0"/>
              <a:t> </a:t>
            </a:r>
            <a:r>
              <a:rPr lang="en-US" dirty="0" err="1" smtClean="0"/>
              <a:t>tra</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dịch</a:t>
            </a:r>
            <a:r>
              <a:rPr lang="en-US" dirty="0" smtClean="0"/>
              <a:t> </a:t>
            </a:r>
            <a:r>
              <a:rPr lang="en-US" dirty="0" err="1" smtClean="0"/>
              <a:t>vụ</a:t>
            </a:r>
            <a:endParaRPr lang="en-US" dirty="0" smtClean="0"/>
          </a:p>
          <a:p>
            <a:r>
              <a:rPr lang="en-US" dirty="0" err="1" smtClean="0"/>
              <a:t>Ví</a:t>
            </a:r>
            <a:r>
              <a:rPr lang="en-US" dirty="0" smtClean="0"/>
              <a:t> </a:t>
            </a:r>
            <a:r>
              <a:rPr lang="en-US" dirty="0" err="1" smtClean="0"/>
              <a:t>dụ</a:t>
            </a:r>
            <a:r>
              <a:rPr lang="en-US" dirty="0" smtClean="0"/>
              <a:t>: </a:t>
            </a:r>
            <a:r>
              <a:rPr lang="en-US" dirty="0" err="1" smtClean="0"/>
              <a:t>pico</a:t>
            </a:r>
            <a:r>
              <a:rPr lang="en-US" dirty="0" smtClean="0"/>
              <a:t> /etc/</a:t>
            </a:r>
            <a:r>
              <a:rPr lang="en-US" dirty="0" err="1" smtClean="0"/>
              <a:t>init.d</a:t>
            </a:r>
            <a:r>
              <a:rPr lang="en-US" dirty="0" smtClean="0"/>
              <a:t>/</a:t>
            </a:r>
            <a:r>
              <a:rPr lang="en-US" dirty="0" err="1" smtClean="0"/>
              <a:t>crond</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dịch vụ thực hiện khi khởi động</a:t>
            </a:r>
            <a:endParaRPr lang="en-US"/>
          </a:p>
        </p:txBody>
      </p:sp>
      <p:sp>
        <p:nvSpPr>
          <p:cNvPr id="5" name="Content Placeholder 4"/>
          <p:cNvSpPr>
            <a:spLocks noGrp="1"/>
          </p:cNvSpPr>
          <p:nvPr>
            <p:ph idx="1"/>
          </p:nvPr>
        </p:nvSpPr>
        <p:spPr/>
        <p:txBody>
          <a:bodyPr/>
          <a:lstStyle/>
          <a:p>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mức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có</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tới</a:t>
            </a:r>
            <a:r>
              <a:rPr lang="en-US" dirty="0" smtClean="0"/>
              <a:t> </a:t>
            </a:r>
            <a:r>
              <a:rPr lang="en-US" dirty="0" err="1" smtClean="0"/>
              <a:t>các</a:t>
            </a:r>
            <a:r>
              <a:rPr lang="en-US" dirty="0" smtClean="0"/>
              <a:t> script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endParaRPr lang="en-US" dirty="0" smtClean="0"/>
          </a:p>
          <a:p>
            <a:r>
              <a:rPr lang="en-US" dirty="0" smtClean="0"/>
              <a:t>K=kill</a:t>
            </a:r>
          </a:p>
          <a:p>
            <a:r>
              <a:rPr lang="en-US" dirty="0" smtClean="0"/>
              <a:t>S=start</a:t>
            </a:r>
          </a:p>
          <a:p>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nào</a:t>
            </a:r>
            <a:r>
              <a:rPr lang="en-US" dirty="0" smtClean="0"/>
              <a:t> </a:t>
            </a:r>
            <a:r>
              <a:rPr lang="en-US" dirty="0" err="1" smtClean="0"/>
              <a:t>được</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trước</a:t>
            </a:r>
            <a:endParaRPr lang="en-US" dirty="0" smtClean="0"/>
          </a:p>
          <a:p>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endParaRPr lang="en-US" dirty="0" smtClean="0"/>
          </a:p>
          <a:p>
            <a:pPr lvl="1"/>
            <a:r>
              <a:rPr lang="en-US" dirty="0" err="1" smtClean="0"/>
              <a:t>Bằng</a:t>
            </a:r>
            <a:r>
              <a:rPr lang="en-US" dirty="0" smtClean="0"/>
              <a:t> </a:t>
            </a:r>
            <a:r>
              <a:rPr lang="en-US" dirty="0" err="1" smtClean="0"/>
              <a:t>tay</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tương</a:t>
            </a:r>
            <a:r>
              <a:rPr lang="en-US" dirty="0" smtClean="0"/>
              <a:t> </a:t>
            </a:r>
            <a:r>
              <a:rPr lang="en-US" dirty="0" err="1" smtClean="0"/>
              <a:t>tác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chkconfig</a:t>
            </a:r>
            <a:endParaRPr lang="en-US" dirty="0"/>
          </a:p>
        </p:txBody>
      </p:sp>
      <p:sp>
        <p:nvSpPr>
          <p:cNvPr id="5" name="Content Placeholder 4"/>
          <p:cNvSpPr>
            <a:spLocks noGrp="1"/>
          </p:cNvSpPr>
          <p:nvPr>
            <p:ph idx="1"/>
          </p:nvPr>
        </p:nvSpPr>
        <p:spPr/>
        <p:txBody>
          <a:bodyPr/>
          <a:lstStyle/>
          <a:p>
            <a:r>
              <a:rPr lang="en-US" smtClean="0"/>
              <a:t>5 thao tác</a:t>
            </a:r>
          </a:p>
          <a:p>
            <a:pPr lvl="1"/>
            <a:r>
              <a:rPr lang="en-US" smtClean="0"/>
              <a:t>Hiển thị trạng thái khởi động của dịch vụ</a:t>
            </a:r>
          </a:p>
          <a:p>
            <a:pPr lvl="1"/>
            <a:r>
              <a:rPr lang="en-US" smtClean="0"/>
              <a:t>Thêm dịch vụ</a:t>
            </a:r>
          </a:p>
          <a:p>
            <a:pPr lvl="1"/>
            <a:r>
              <a:rPr lang="en-US" smtClean="0"/>
              <a:t>Bớt dịch vụ</a:t>
            </a:r>
          </a:p>
          <a:p>
            <a:pPr lvl="1"/>
            <a:r>
              <a:rPr lang="en-US" smtClean="0"/>
              <a:t>Thay đổi trạng thái khởi động của dịch vụ</a:t>
            </a:r>
          </a:p>
          <a:p>
            <a:pPr lvl="2"/>
            <a:r>
              <a:rPr lang="en-US" smtClean="0"/>
              <a:t>On/Off/Reset</a:t>
            </a:r>
          </a:p>
          <a:p>
            <a:r>
              <a:rPr lang="en-US" smtClean="0"/>
              <a:t>Trạng thái khởi động mặc định của dịch vụ</a:t>
            </a:r>
          </a:p>
          <a:p>
            <a:pPr lvl="1"/>
            <a:r>
              <a:rPr lang="en-US" smtClean="0"/>
              <a:t>Lưu trong script của dịch vụ</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TCP daemon</a:t>
            </a:r>
            <a:endParaRPr lang="en-US"/>
          </a:p>
        </p:txBody>
      </p:sp>
      <p:sp>
        <p:nvSpPr>
          <p:cNvPr id="3" name="Content Placeholder 2"/>
          <p:cNvSpPr>
            <a:spLocks noGrp="1"/>
          </p:cNvSpPr>
          <p:nvPr>
            <p:ph idx="1"/>
          </p:nvPr>
        </p:nvSpPr>
        <p:spPr/>
        <p:txBody>
          <a:bodyPr/>
          <a:lstStyle/>
          <a:p>
            <a:r>
              <a:rPr lang="en-US" smtClean="0"/>
              <a:t>Theo dõi các yêu cầu thiết lập kết nối</a:t>
            </a:r>
          </a:p>
          <a:p>
            <a:r>
              <a:rPr lang="en-US" smtClean="0"/>
              <a:t>Nếu cần thiết, khởi tạo dịch vụ để xử lý yêu cầu</a:t>
            </a:r>
          </a:p>
          <a:p>
            <a:pPr lvl="1"/>
            <a:r>
              <a:rPr lang="en-US" smtClean="0"/>
              <a:t>Chuyển điều khiển cho dịch vụ (theo yêu cầu)</a:t>
            </a:r>
          </a:p>
          <a:p>
            <a:pPr lvl="1"/>
            <a:r>
              <a:rPr lang="en-US" smtClean="0"/>
              <a:t>Chuyển điều khiển cho dịch vụ (một lần)</a:t>
            </a:r>
          </a:p>
          <a:p>
            <a:r>
              <a:rPr lang="en-US" smtClean="0"/>
              <a:t>inetd, xinetd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xinetd</a:t>
            </a:r>
            <a:endParaRPr lang="en-US" dirty="0"/>
          </a:p>
        </p:txBody>
      </p:sp>
      <p:sp>
        <p:nvSpPr>
          <p:cNvPr id="3" name="Content Placeholder 2"/>
          <p:cNvSpPr>
            <a:spLocks noGrp="1"/>
          </p:cNvSpPr>
          <p:nvPr>
            <p:ph idx="1"/>
          </p:nvPr>
        </p:nvSpPr>
        <p:spPr/>
        <p:txBody>
          <a:bodyPr/>
          <a:lstStyle/>
          <a:p>
            <a:r>
              <a:rPr lang="en-US" dirty="0" smtClean="0"/>
              <a:t>File </a:t>
            </a:r>
            <a:r>
              <a:rPr lang="en-US" dirty="0" err="1" smtClean="0"/>
              <a:t>cấu</a:t>
            </a:r>
            <a:r>
              <a:rPr lang="en-US" dirty="0" smtClean="0"/>
              <a:t> </a:t>
            </a:r>
            <a:r>
              <a:rPr lang="en-US" dirty="0" err="1" smtClean="0"/>
              <a:t>hình</a:t>
            </a:r>
            <a:r>
              <a:rPr lang="en-US" dirty="0" smtClean="0"/>
              <a:t> </a:t>
            </a:r>
            <a:r>
              <a:rPr lang="en-US" dirty="0" err="1" smtClean="0"/>
              <a:t>xinetd.conf</a:t>
            </a:r>
            <a:endParaRPr lang="en-US" dirty="0" smtClean="0"/>
          </a:p>
          <a:p>
            <a:pPr lvl="1"/>
            <a:r>
              <a:rPr lang="en-US" dirty="0" err="1" smtClean="0"/>
              <a:t>Các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xinetd</a:t>
            </a:r>
            <a:endParaRPr lang="en-US" dirty="0" smtClean="0"/>
          </a:p>
          <a:p>
            <a:r>
              <a:rPr lang="en-US" dirty="0" err="1" smtClean="0"/>
              <a:t>Thư</a:t>
            </a:r>
            <a:r>
              <a:rPr lang="en-US" dirty="0" smtClean="0"/>
              <a:t> </a:t>
            </a:r>
            <a:r>
              <a:rPr lang="en-US" dirty="0" err="1" smtClean="0"/>
              <a:t>mục</a:t>
            </a:r>
            <a:r>
              <a:rPr lang="en-US" dirty="0" smtClean="0"/>
              <a:t> </a:t>
            </a:r>
            <a:r>
              <a:rPr lang="en-US" dirty="0" err="1" smtClean="0"/>
              <a:t>xinetd.d</a:t>
            </a:r>
            <a:endParaRPr lang="en-US" dirty="0" smtClean="0"/>
          </a:p>
          <a:p>
            <a:pPr lvl="1"/>
            <a:r>
              <a:rPr lang="en-US" dirty="0" err="1" smtClean="0"/>
              <a:t>Cấu</a:t>
            </a:r>
            <a:r>
              <a:rPr lang="en-US" dirty="0" smtClean="0"/>
              <a:t> </a:t>
            </a:r>
            <a:r>
              <a:rPr lang="en-US" dirty="0" err="1" smtClean="0"/>
              <a:t>hình</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bởi</a:t>
            </a:r>
            <a:r>
              <a:rPr lang="en-US" dirty="0" smtClean="0"/>
              <a:t> </a:t>
            </a:r>
            <a:r>
              <a:rPr lang="en-US" dirty="0" err="1" smtClean="0"/>
              <a:t>xinetd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1800" dirty="0" smtClean="0"/>
              <a:t># default: off</a:t>
            </a:r>
          </a:p>
          <a:p>
            <a:pPr>
              <a:buNone/>
            </a:pPr>
            <a:r>
              <a:rPr lang="en-US" sz="1800" dirty="0" smtClean="0"/>
              <a:t># description: The </a:t>
            </a:r>
            <a:r>
              <a:rPr lang="en-US" sz="1800" dirty="0" err="1" smtClean="0"/>
              <a:t>kerberized</a:t>
            </a:r>
            <a:r>
              <a:rPr lang="en-US" sz="1800" dirty="0" smtClean="0"/>
              <a:t> FTP server accepts FTP connections \</a:t>
            </a:r>
          </a:p>
          <a:p>
            <a:pPr>
              <a:buNone/>
            </a:pPr>
            <a:r>
              <a:rPr lang="en-US" sz="1800" dirty="0" smtClean="0"/>
              <a:t>#              that can be authenticated with Kerberos 5.</a:t>
            </a:r>
          </a:p>
          <a:p>
            <a:pPr>
              <a:buNone/>
            </a:pPr>
            <a:r>
              <a:rPr lang="en-US" sz="1800" dirty="0" smtClean="0"/>
              <a:t>service ftp</a:t>
            </a:r>
          </a:p>
          <a:p>
            <a:pPr>
              <a:buNone/>
            </a:pPr>
            <a:r>
              <a:rPr lang="en-US" sz="1800" dirty="0" smtClean="0"/>
              <a:t>{</a:t>
            </a:r>
          </a:p>
          <a:p>
            <a:pPr>
              <a:buNone/>
            </a:pPr>
            <a:r>
              <a:rPr lang="en-US" sz="1800" dirty="0" smtClean="0"/>
              <a:t>        disable = no</a:t>
            </a:r>
          </a:p>
          <a:p>
            <a:pPr>
              <a:buNone/>
            </a:pPr>
            <a:r>
              <a:rPr lang="en-US" sz="1800" dirty="0" smtClean="0"/>
              <a:t>        flags           = REUSE</a:t>
            </a:r>
          </a:p>
          <a:p>
            <a:pPr>
              <a:buNone/>
            </a:pPr>
            <a:r>
              <a:rPr lang="en-US" sz="1800" dirty="0" smtClean="0"/>
              <a:t>        </a:t>
            </a:r>
            <a:r>
              <a:rPr lang="en-US" sz="1800" dirty="0" err="1" smtClean="0"/>
              <a:t>socket_type</a:t>
            </a:r>
            <a:r>
              <a:rPr lang="en-US" sz="1800" dirty="0" smtClean="0"/>
              <a:t>     = stream</a:t>
            </a:r>
          </a:p>
          <a:p>
            <a:pPr>
              <a:buNone/>
            </a:pPr>
            <a:r>
              <a:rPr lang="en-US" sz="1800" dirty="0" smtClean="0"/>
              <a:t>        wait            = no</a:t>
            </a:r>
          </a:p>
          <a:p>
            <a:pPr>
              <a:buNone/>
            </a:pPr>
            <a:r>
              <a:rPr lang="en-US" sz="1800" dirty="0" smtClean="0"/>
              <a:t>        user            = root</a:t>
            </a:r>
          </a:p>
          <a:p>
            <a:pPr>
              <a:buNone/>
            </a:pPr>
            <a:r>
              <a:rPr lang="en-US" sz="1800" dirty="0" smtClean="0"/>
              <a:t>        server          = /</a:t>
            </a:r>
            <a:r>
              <a:rPr lang="en-US" sz="1800" dirty="0" err="1" smtClean="0"/>
              <a:t>usr</a:t>
            </a:r>
            <a:r>
              <a:rPr lang="en-US" sz="1800" dirty="0" smtClean="0"/>
              <a:t>/</a:t>
            </a:r>
            <a:r>
              <a:rPr lang="en-US" sz="1800" dirty="0" err="1" smtClean="0"/>
              <a:t>kerberos</a:t>
            </a:r>
            <a:r>
              <a:rPr lang="en-US" sz="1800" dirty="0" smtClean="0"/>
              <a:t>/</a:t>
            </a:r>
            <a:r>
              <a:rPr lang="en-US" sz="1800" dirty="0" err="1" smtClean="0"/>
              <a:t>sbin</a:t>
            </a:r>
            <a:r>
              <a:rPr lang="en-US" sz="1800" dirty="0" smtClean="0"/>
              <a:t>/</a:t>
            </a:r>
            <a:r>
              <a:rPr lang="en-US" sz="1800" dirty="0" err="1" smtClean="0"/>
              <a:t>ftpd</a:t>
            </a:r>
            <a:endParaRPr lang="en-US" sz="1800" dirty="0" smtClean="0"/>
          </a:p>
          <a:p>
            <a:pPr>
              <a:buNone/>
            </a:pPr>
            <a:r>
              <a:rPr lang="en-US" sz="1800" dirty="0" smtClean="0"/>
              <a:t>        </a:t>
            </a:r>
            <a:r>
              <a:rPr lang="en-US" sz="1800" dirty="0" err="1" smtClean="0"/>
              <a:t>server_args</a:t>
            </a:r>
            <a:r>
              <a:rPr lang="en-US" sz="1800" dirty="0" smtClean="0"/>
              <a:t>     = -l -a</a:t>
            </a:r>
          </a:p>
          <a:p>
            <a:pPr>
              <a:buNone/>
            </a:pPr>
            <a:r>
              <a:rPr lang="en-US" sz="1800" dirty="0" smtClean="0"/>
              <a:t>        </a:t>
            </a:r>
            <a:r>
              <a:rPr lang="en-US" sz="1800" dirty="0" err="1" smtClean="0"/>
              <a:t>log_on_failure</a:t>
            </a:r>
            <a:r>
              <a:rPr lang="en-US" sz="1800" dirty="0" smtClean="0"/>
              <a:t>  += USERID</a:t>
            </a:r>
          </a:p>
          <a:p>
            <a:pPr>
              <a:buNone/>
            </a:pPr>
            <a:r>
              <a:rPr lang="en-US" sz="1800" dirty="0" smtClean="0"/>
              <a: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TCP daemon</a:t>
            </a:r>
            <a:endParaRPr lang="en-US" dirty="0"/>
          </a:p>
        </p:txBody>
      </p:sp>
      <p:sp>
        <p:nvSpPr>
          <p:cNvPr id="3" name="Content Placeholder 2"/>
          <p:cNvSpPr>
            <a:spLocks noGrp="1"/>
          </p:cNvSpPr>
          <p:nvPr>
            <p:ph idx="1"/>
          </p:nvPr>
        </p:nvSpPr>
        <p:spPr/>
        <p:txBody>
          <a:bodyPr/>
          <a:lstStyle/>
          <a:p>
            <a:r>
              <a:rPr lang="en-US" dirty="0" err="1" smtClean="0"/>
              <a:t>Tiết</a:t>
            </a:r>
            <a:r>
              <a:rPr lang="en-US" dirty="0" smtClean="0"/>
              <a:t> </a:t>
            </a:r>
            <a:r>
              <a:rPr lang="en-US" dirty="0" err="1" smtClean="0"/>
              <a:t>kiệm</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hệ</a:t>
            </a:r>
            <a:r>
              <a:rPr lang="en-US" dirty="0" smtClean="0"/>
              <a:t> </a:t>
            </a:r>
            <a:r>
              <a:rPr lang="en-US" dirty="0" err="1" smtClean="0"/>
              <a:t>thống</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truy</a:t>
            </a:r>
            <a:r>
              <a:rPr lang="en-US" dirty="0" smtClean="0"/>
              <a:t> </a:t>
            </a:r>
            <a:r>
              <a:rPr lang="en-US" dirty="0" err="1" smtClean="0"/>
              <a:t>cập</a:t>
            </a:r>
            <a:r>
              <a:rPr lang="en-US" dirty="0" smtClean="0"/>
              <a:t>, logging, ….</a:t>
            </a:r>
          </a:p>
          <a:p>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thông</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trong</a:t>
            </a:r>
            <a:r>
              <a:rPr lang="en-US" dirty="0" smtClean="0"/>
              <a:t> /etc/services</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khác</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truy cập</a:t>
            </a:r>
            <a:endParaRPr lang="en-US"/>
          </a:p>
        </p:txBody>
      </p:sp>
      <p:sp>
        <p:nvSpPr>
          <p:cNvPr id="3" name="Content Placeholder 2"/>
          <p:cNvSpPr>
            <a:spLocks noGrp="1"/>
          </p:cNvSpPr>
          <p:nvPr>
            <p:ph idx="1"/>
          </p:nvPr>
        </p:nvSpPr>
        <p:spPr/>
        <p:txBody>
          <a:bodyPr/>
          <a:lstStyle/>
          <a:p>
            <a:r>
              <a:rPr lang="en-US" dirty="0" smtClean="0"/>
              <a:t>/etc/</a:t>
            </a:r>
            <a:r>
              <a:rPr lang="en-US" dirty="0" err="1" smtClean="0"/>
              <a:t>hosts.allow</a:t>
            </a:r>
            <a:endParaRPr lang="en-US" dirty="0" smtClean="0"/>
          </a:p>
          <a:p>
            <a:r>
              <a:rPr lang="en-US" dirty="0" smtClean="0"/>
              <a:t>/etc/</a:t>
            </a:r>
            <a:r>
              <a:rPr lang="en-US" dirty="0" err="1" smtClean="0"/>
              <a:t>hosts.deny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Quá trình khởi động hệ thống máy tính</a:t>
            </a:r>
            <a:endParaRPr lang="en-US"/>
          </a:p>
        </p:txBody>
      </p:sp>
      <p:pic>
        <p:nvPicPr>
          <p:cNvPr id="5" name="Content Placeholder 4" descr="fig1.gif"/>
          <p:cNvPicPr>
            <a:picLocks noGrp="1" noChangeAspect="1"/>
          </p:cNvPicPr>
          <p:nvPr>
            <p:ph idx="1"/>
          </p:nvPr>
        </p:nvPicPr>
        <p:blipFill>
          <a:blip r:embed="rId2" cstate="print"/>
          <a:stretch>
            <a:fillRect/>
          </a:stretch>
        </p:blipFill>
        <p:spPr>
          <a:xfrm>
            <a:off x="3475395" y="1643050"/>
            <a:ext cx="5668605" cy="3500462"/>
          </a:xfrm>
        </p:spPr>
      </p:pic>
      <p:sp>
        <p:nvSpPr>
          <p:cNvPr id="7" name="Text Placeholder 6"/>
          <p:cNvSpPr>
            <a:spLocks noGrp="1"/>
          </p:cNvSpPr>
          <p:nvPr>
            <p:ph type="body" sz="half" idx="2"/>
          </p:nvPr>
        </p:nvSpPr>
        <p:spPr/>
        <p:txBody>
          <a:bodyPr/>
          <a:lstStyle/>
          <a:p>
            <a:r>
              <a:rPr lang="en-US" smtClean="0"/>
              <a:t>Mục tiêu của quá trình khởi động</a:t>
            </a:r>
          </a:p>
          <a:p>
            <a:pPr>
              <a:buFontTx/>
              <a:buChar char="-"/>
            </a:pPr>
            <a:r>
              <a:rPr lang="en-US" smtClean="0"/>
              <a:t>Khởi động các thành phần phần cứng</a:t>
            </a:r>
          </a:p>
          <a:p>
            <a:pPr>
              <a:buFontTx/>
              <a:buChar char="-"/>
            </a:pPr>
            <a:r>
              <a:rPr lang="en-US" smtClean="0"/>
              <a:t>Kiểm tra trạng thái thiết bị</a:t>
            </a:r>
          </a:p>
          <a:p>
            <a:pPr>
              <a:buFontTx/>
              <a:buChar char="-"/>
            </a:pPr>
            <a:r>
              <a:rPr lang="en-US" smtClean="0"/>
              <a:t>Khởi động các phần mềm cho NSD</a:t>
            </a:r>
          </a:p>
          <a:p>
            <a:r>
              <a:rPr lang="en-US" smtClean="0"/>
              <a:t>Cụ thể khi khởi động PC</a:t>
            </a:r>
          </a:p>
          <a:p>
            <a:pPr>
              <a:buFontTx/>
              <a:buChar char="-"/>
            </a:pPr>
            <a:r>
              <a:rPr lang="en-US" smtClean="0"/>
              <a:t>Khởi động các thành phần phần cứng</a:t>
            </a:r>
          </a:p>
          <a:p>
            <a:pPr>
              <a:buFontTx/>
              <a:buChar char="-"/>
            </a:pPr>
            <a:r>
              <a:rPr lang="en-US" smtClean="0"/>
              <a:t>Khởi động MBR</a:t>
            </a:r>
          </a:p>
          <a:p>
            <a:pPr>
              <a:buFontTx/>
              <a:buChar char="-"/>
            </a:pPr>
            <a:r>
              <a:rPr lang="en-US" smtClean="0"/>
              <a:t>Thực hiện chương trình quản lý khởi động</a:t>
            </a:r>
          </a:p>
          <a:p>
            <a:pPr>
              <a:buFontTx/>
              <a:buChar char="-"/>
            </a:pPr>
            <a:r>
              <a:rPr lang="en-US" smtClean="0"/>
              <a:t>Khởi động nhân hệ điều hành</a:t>
            </a:r>
          </a:p>
          <a:p>
            <a:pPr>
              <a:buFontTx/>
              <a:buChar char="-"/>
            </a:pPr>
            <a:r>
              <a:rPr lang="en-US" smtClean="0"/>
              <a:t>Khởi động các chương trình phục vụ NSD</a:t>
            </a:r>
          </a:p>
          <a:p>
            <a:pPr>
              <a:buFontTx/>
              <a:buChar char="-"/>
            </a:pPr>
            <a:r>
              <a:rPr lang="en-US" smtClean="0"/>
              <a:t>Phụ thuộc yêu cầu các giai đoạn khởi động này có thể sát nhập</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Quá trình khởi động Linux</a:t>
            </a:r>
          </a:p>
        </p:txBody>
      </p:sp>
      <p:graphicFrame>
        <p:nvGraphicFramePr>
          <p:cNvPr id="1026" name="Object 3"/>
          <p:cNvGraphicFramePr>
            <a:graphicFrameLocks noChangeAspect="1"/>
          </p:cNvGraphicFramePr>
          <p:nvPr>
            <p:ph idx="4294967295"/>
          </p:nvPr>
        </p:nvGraphicFramePr>
        <p:xfrm>
          <a:off x="5580063" y="1485900"/>
          <a:ext cx="1954212" cy="4521200"/>
        </p:xfrm>
        <a:graphic>
          <a:graphicData uri="http://schemas.openxmlformats.org/presentationml/2006/ole">
            <p:oleObj spid="_x0000_s1026" name="Visio" r:id="rId4" imgW="2194560" imgH="5074596" progId="Visio.Drawing.11">
              <p:embed/>
            </p:oleObj>
          </a:graphicData>
        </a:graphic>
      </p:graphicFrame>
      <p:sp>
        <p:nvSpPr>
          <p:cNvPr id="1028" name="Rectangle 4"/>
          <p:cNvSpPr>
            <a:spLocks noGrp="1" noChangeArrowheads="1"/>
          </p:cNvSpPr>
          <p:nvPr>
            <p:ph type="body" sz="half" idx="1"/>
          </p:nvPr>
        </p:nvSpPr>
        <p:spPr/>
        <p:txBody>
          <a:bodyPr/>
          <a:lstStyle/>
          <a:p>
            <a:pPr eaLnBrk="1" hangingPunct="1">
              <a:lnSpc>
                <a:spcPct val="80000"/>
              </a:lnSpc>
            </a:pPr>
            <a:r>
              <a:rPr lang="en-US" sz="2000" smtClean="0"/>
              <a:t>Bật nguồn điện</a:t>
            </a:r>
          </a:p>
          <a:p>
            <a:pPr lvl="1" eaLnBrk="1" hangingPunct="1">
              <a:lnSpc>
                <a:spcPct val="80000"/>
              </a:lnSpc>
            </a:pPr>
            <a:r>
              <a:rPr lang="en-US" sz="1600" smtClean="0"/>
              <a:t>Hệ thống tự kiểm tra và thực hiện cấu hình phần cứng</a:t>
            </a:r>
          </a:p>
          <a:p>
            <a:pPr eaLnBrk="1" hangingPunct="1">
              <a:lnSpc>
                <a:spcPct val="80000"/>
              </a:lnSpc>
            </a:pPr>
            <a:r>
              <a:rPr lang="en-US" sz="2000" smtClean="0"/>
              <a:t>Chương trình BIOS được thực hiện</a:t>
            </a:r>
          </a:p>
          <a:p>
            <a:pPr lvl="1" eaLnBrk="1" hangingPunct="1">
              <a:lnSpc>
                <a:spcPct val="80000"/>
              </a:lnSpc>
            </a:pPr>
            <a:r>
              <a:rPr lang="en-US" sz="1600" smtClean="0"/>
              <a:t>Cấu hình các thiết bị ngoại vi</a:t>
            </a:r>
          </a:p>
          <a:p>
            <a:pPr lvl="1" eaLnBrk="1" hangingPunct="1">
              <a:lnSpc>
                <a:spcPct val="80000"/>
              </a:lnSpc>
            </a:pPr>
            <a:r>
              <a:rPr lang="en-US" sz="1600" smtClean="0"/>
              <a:t>Truy cập vào các thiết bị lưu trữ chính</a:t>
            </a:r>
            <a:endParaRPr lang="en-US" sz="1800" smtClean="0"/>
          </a:p>
          <a:p>
            <a:pPr eaLnBrk="1" hangingPunct="1">
              <a:lnSpc>
                <a:spcPct val="80000"/>
              </a:lnSpc>
            </a:pPr>
            <a:r>
              <a:rPr lang="en-US" sz="2000" smtClean="0"/>
              <a:t>Chương trình khởi động được thực hiện</a:t>
            </a:r>
          </a:p>
          <a:p>
            <a:pPr lvl="1" eaLnBrk="1" hangingPunct="1">
              <a:lnSpc>
                <a:spcPct val="80000"/>
              </a:lnSpc>
            </a:pPr>
            <a:r>
              <a:rPr lang="en-US" sz="1600" smtClean="0"/>
              <a:t>Tải nhân HĐH</a:t>
            </a:r>
          </a:p>
          <a:p>
            <a:pPr lvl="1" eaLnBrk="1" hangingPunct="1">
              <a:lnSpc>
                <a:spcPct val="80000"/>
              </a:lnSpc>
            </a:pPr>
            <a:r>
              <a:rPr lang="en-US" sz="1600" smtClean="0"/>
              <a:t>Khởi động các dịch vụ của HĐH</a:t>
            </a:r>
          </a:p>
          <a:p>
            <a:pPr eaLnBrk="1" hangingPunct="1">
              <a:lnSpc>
                <a:spcPct val="80000"/>
              </a:lnSpc>
            </a:pPr>
            <a:r>
              <a:rPr lang="en-US" sz="2000" smtClean="0"/>
              <a:t>HĐH thực hiện tiến trình init</a:t>
            </a:r>
          </a:p>
          <a:p>
            <a:pPr lvl="1" eaLnBrk="1" hangingPunct="1">
              <a:lnSpc>
                <a:spcPct val="80000"/>
              </a:lnSpc>
            </a:pPr>
            <a:r>
              <a:rPr lang="en-US" sz="1600" smtClean="0"/>
              <a:t>Khởi động các tiến trình và môi trường làm việc của hệ thống</a:t>
            </a:r>
            <a:r>
              <a:rPr lang="en-US" sz="1600" b="1" smtClean="0"/>
              <a:t> </a:t>
            </a:r>
            <a:endParaRPr lang="en-US" sz="1600" smtClean="0"/>
          </a:p>
          <a:p>
            <a:pPr eaLnBrk="1" hangingPunct="1">
              <a:lnSpc>
                <a:spcPct val="80000"/>
              </a:lnSpc>
            </a:pPr>
            <a:r>
              <a:rPr lang="en-US" sz="2000" smtClean="0"/>
              <a:t>Theo cấu hình, init khởi động giao diện NSD</a:t>
            </a:r>
            <a:endParaRPr lang="en-US" sz="16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Khởi động hệ thống vật lý</a:t>
            </a:r>
            <a:endParaRPr lang="en-US"/>
          </a:p>
        </p:txBody>
      </p:sp>
      <p:sp>
        <p:nvSpPr>
          <p:cNvPr id="7" name="Text Placeholder 6"/>
          <p:cNvSpPr>
            <a:spLocks noGrp="1"/>
          </p:cNvSpPr>
          <p:nvPr>
            <p:ph type="body" idx="4294967295"/>
          </p:nvPr>
        </p:nvSpPr>
        <p:spPr/>
        <p:txBody>
          <a:bodyPr/>
          <a:lstStyle/>
          <a:p>
            <a:pPr lvl="0"/>
            <a:r>
              <a:rPr lang="en-US" smtClean="0"/>
              <a:t>Phụ thuộc vào hệ thống vật lý</a:t>
            </a:r>
          </a:p>
          <a:p>
            <a:pPr lvl="0"/>
            <a:r>
              <a:rPr lang="en-US" smtClean="0"/>
              <a:t>Trên PC: BIOS</a:t>
            </a:r>
          </a:p>
          <a:p>
            <a:pPr lvl="1"/>
            <a:r>
              <a:rPr lang="en-US" smtClean="0"/>
              <a:t>POST</a:t>
            </a:r>
          </a:p>
          <a:p>
            <a:pPr lvl="1"/>
            <a:r>
              <a:rPr lang="en-US" smtClean="0"/>
              <a:t>Xác định và đánh dấu các thiết bị ngoại vi</a:t>
            </a:r>
          </a:p>
          <a:p>
            <a:pPr lvl="1"/>
            <a:r>
              <a:rPr lang="en-US" smtClean="0"/>
              <a:t>Xác định thiết bị khởi động</a:t>
            </a:r>
          </a:p>
          <a:p>
            <a:pPr lvl="1"/>
            <a:r>
              <a:rPr lang="en-US" smtClean="0"/>
              <a:t>Thực hiện MBR </a:t>
            </a:r>
          </a:p>
          <a:p>
            <a:pPr lvl="1"/>
            <a:r>
              <a:rPr lang="en-US" smtClean="0"/>
              <a:t>MBR</a:t>
            </a:r>
          </a:p>
          <a:p>
            <a:pPr lvl="2"/>
            <a:r>
              <a:rPr lang="en-US" smtClean="0"/>
              <a:t>Chương trình khởi động</a:t>
            </a:r>
          </a:p>
          <a:p>
            <a:pPr lvl="2"/>
            <a:r>
              <a:rPr lang="en-US" smtClean="0"/>
              <a:t>Bảng các phân chương</a:t>
            </a:r>
          </a:p>
          <a:p>
            <a:pPr lvl="1"/>
            <a:r>
              <a:rPr lang="en-US" smtClean="0"/>
              <a:t>Thực hiện boot record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MBR-Master Boot Record</a:t>
            </a:r>
            <a:endParaRPr lang="en-US"/>
          </a:p>
        </p:txBody>
      </p:sp>
      <p:pic>
        <p:nvPicPr>
          <p:cNvPr id="4" name="Table Placeholder 3" descr="fig2.gif"/>
          <p:cNvPicPr>
            <a:picLocks noGrp="1" noChangeAspect="1"/>
          </p:cNvPicPr>
          <p:nvPr>
            <p:ph type="tbl" idx="1"/>
          </p:nvPr>
        </p:nvPicPr>
        <p:blipFill>
          <a:blip r:embed="rId2" cstate="print"/>
          <a:stretch>
            <a:fillRect/>
          </a:stretch>
        </p:blipFill>
        <p:spPr>
          <a:xfrm>
            <a:off x="2159863" y="1357298"/>
            <a:ext cx="4912467" cy="480991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Chương trình khởi động</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Chương trình nhỏ dùng để tải nhân ĐH</a:t>
            </a:r>
          </a:p>
          <a:p>
            <a:pPr eaLnBrk="1" hangingPunct="1">
              <a:lnSpc>
                <a:spcPct val="80000"/>
              </a:lnSpc>
            </a:pPr>
            <a:r>
              <a:rPr lang="en-US" sz="2800" smtClean="0"/>
              <a:t>Nằm ở</a:t>
            </a:r>
          </a:p>
          <a:p>
            <a:pPr lvl="1" eaLnBrk="1" hangingPunct="1">
              <a:lnSpc>
                <a:spcPct val="80000"/>
              </a:lnSpc>
            </a:pPr>
            <a:r>
              <a:rPr lang="en-US" sz="2400" smtClean="0"/>
              <a:t>1</a:t>
            </a:r>
            <a:r>
              <a:rPr lang="en-US" sz="2400" baseline="30000" smtClean="0"/>
              <a:t>st</a:t>
            </a:r>
            <a:r>
              <a:rPr lang="en-US" sz="2400" smtClean="0"/>
              <a:t> cluster của HDD</a:t>
            </a:r>
          </a:p>
          <a:p>
            <a:pPr lvl="1" eaLnBrk="1" hangingPunct="1">
              <a:lnSpc>
                <a:spcPct val="80000"/>
              </a:lnSpc>
            </a:pPr>
            <a:r>
              <a:rPr lang="en-US" sz="2400" smtClean="0"/>
              <a:t>1</a:t>
            </a:r>
            <a:r>
              <a:rPr lang="en-US" sz="2400" baseline="30000" smtClean="0"/>
              <a:t>st</a:t>
            </a:r>
            <a:r>
              <a:rPr lang="en-US" sz="2400" smtClean="0"/>
              <a:t> cluster của phân vùng</a:t>
            </a:r>
          </a:p>
          <a:p>
            <a:pPr eaLnBrk="1" hangingPunct="1">
              <a:lnSpc>
                <a:spcPct val="80000"/>
              </a:lnSpc>
            </a:pPr>
            <a:r>
              <a:rPr lang="en-US" sz="2800" smtClean="0"/>
              <a:t>Đơn giản</a:t>
            </a:r>
          </a:p>
          <a:p>
            <a:pPr lvl="1" eaLnBrk="1" hangingPunct="1">
              <a:lnSpc>
                <a:spcPct val="80000"/>
              </a:lnSpc>
            </a:pPr>
            <a:r>
              <a:rPr lang="en-US" sz="2400" smtClean="0"/>
              <a:t>Không có xác thực</a:t>
            </a:r>
          </a:p>
          <a:p>
            <a:pPr lvl="1" eaLnBrk="1" hangingPunct="1">
              <a:lnSpc>
                <a:spcPct val="80000"/>
              </a:lnSpc>
            </a:pPr>
            <a:r>
              <a:rPr lang="en-US" sz="2400" smtClean="0"/>
              <a:t>Không có bảo vệ (Boot sector virus</a:t>
            </a:r>
          </a:p>
          <a:p>
            <a:pPr eaLnBrk="1" hangingPunct="1">
              <a:lnSpc>
                <a:spcPct val="80000"/>
              </a:lnSpc>
            </a:pPr>
            <a:r>
              <a:rPr lang="en-US" sz="2800" smtClean="0"/>
              <a:t>Giải pháp: hai mức</a:t>
            </a:r>
          </a:p>
          <a:p>
            <a:pPr lvl="1" eaLnBrk="1" hangingPunct="1">
              <a:lnSpc>
                <a:spcPct val="80000"/>
              </a:lnSpc>
            </a:pPr>
            <a:r>
              <a:rPr lang="en-US" sz="2400" smtClean="0"/>
              <a:t>lilo</a:t>
            </a:r>
          </a:p>
          <a:p>
            <a:pPr lvl="1" eaLnBrk="1" hangingPunct="1">
              <a:lnSpc>
                <a:spcPct val="80000"/>
              </a:lnSpc>
            </a:pPr>
            <a:r>
              <a:rPr lang="en-US" sz="2400" smtClean="0"/>
              <a:t>grub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Lilo Boot Loader</a:t>
            </a:r>
          </a:p>
        </p:txBody>
      </p:sp>
      <p:pic>
        <p:nvPicPr>
          <p:cNvPr id="22529" name="Picture 1"/>
          <p:cNvPicPr>
            <a:picLocks noGrp="1" noChangeAspect="1" noChangeArrowheads="1"/>
          </p:cNvPicPr>
          <p:nvPr>
            <p:ph sz="half" idx="1"/>
          </p:nvPr>
        </p:nvPicPr>
        <p:blipFill>
          <a:blip r:embed="rId3" cstate="print"/>
          <a:stretch>
            <a:fillRect/>
          </a:stretch>
        </p:blipFill>
        <p:spPr bwMode="auto">
          <a:xfrm>
            <a:off x="142844" y="2643183"/>
            <a:ext cx="4495447" cy="2214910"/>
          </a:xfrm>
          <a:prstGeom prst="rect">
            <a:avLst/>
          </a:prstGeom>
          <a:noFill/>
          <a:ln w="9525">
            <a:noFill/>
            <a:miter lim="800000"/>
            <a:headEnd/>
            <a:tailEnd/>
          </a:ln>
        </p:spPr>
      </p:pic>
      <p:sp>
        <p:nvSpPr>
          <p:cNvPr id="8195" name="Rectangle 4"/>
          <p:cNvSpPr>
            <a:spLocks noGrp="1" noChangeArrowheads="1"/>
          </p:cNvSpPr>
          <p:nvPr>
            <p:ph sz="half" idx="2"/>
          </p:nvPr>
        </p:nvSpPr>
        <p:spPr/>
        <p:txBody>
          <a:bodyPr/>
          <a:lstStyle/>
          <a:p>
            <a:pPr eaLnBrk="1" hangingPunct="1"/>
            <a:r>
              <a:rPr lang="en-US" smtClean="0"/>
              <a:t>Đặt tại MBR  của HDD hoặc Sector đầu tiên của Partition</a:t>
            </a:r>
          </a:p>
          <a:p>
            <a:pPr eaLnBrk="1" hangingPunct="1"/>
            <a:r>
              <a:rPr lang="en-US" smtClean="0"/>
              <a:t>Các dữ liệu Boot data ở trong thư mục/boot</a:t>
            </a:r>
          </a:p>
          <a:p>
            <a:pPr eaLnBrk="1" hangingPunct="1"/>
            <a:r>
              <a:rPr lang="en-US" smtClean="0"/>
              <a:t>/boot không đảm bảo truy cập được từ lilo</a:t>
            </a:r>
          </a:p>
          <a:p>
            <a:pPr eaLnBrk="1" hangingPunct="1"/>
            <a:r>
              <a:rPr lang="en-US" smtClean="0"/>
              <a:t>lilo.conf-&gt;lilo-&gt;MBR</a:t>
            </a:r>
          </a:p>
          <a:p>
            <a:pPr eaLnBrk="1" hangingPunct="1"/>
            <a:r>
              <a:rPr lang="en-US" smtClean="0"/>
              <a:t>grub.conf-grub-boot process-grub shell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LILO Boot step</a:t>
            </a:r>
            <a:endParaRPr lang="en-US"/>
          </a:p>
        </p:txBody>
      </p:sp>
      <p:sp>
        <p:nvSpPr>
          <p:cNvPr id="6" name="Text Placeholder 5"/>
          <p:cNvSpPr>
            <a:spLocks noGrp="1"/>
          </p:cNvSpPr>
          <p:nvPr>
            <p:ph type="body" idx="4294967295"/>
          </p:nvPr>
        </p:nvSpPr>
        <p:spPr>
          <a:xfrm>
            <a:off x="0" y="1600200"/>
            <a:ext cx="8229600" cy="4525963"/>
          </a:xfrm>
        </p:spPr>
        <p:txBody>
          <a:bodyPr/>
          <a:lstStyle/>
          <a:p>
            <a:r>
              <a:rPr lang="en-US" smtClean="0"/>
              <a:t>L- Loader</a:t>
            </a:r>
          </a:p>
          <a:p>
            <a:r>
              <a:rPr lang="en-US" smtClean="0"/>
              <a:t>LI- Second</a:t>
            </a:r>
            <a:r>
              <a:rPr lang="en-US" baseline="0" smtClean="0"/>
              <a:t> stage Loader</a:t>
            </a:r>
          </a:p>
          <a:p>
            <a:r>
              <a:rPr lang="en-US" baseline="0" smtClean="0"/>
              <a:t>LIL?</a:t>
            </a:r>
          </a:p>
          <a:p>
            <a:r>
              <a:rPr lang="en-US" baseline="0" smtClean="0"/>
              <a:t>LIL-</a:t>
            </a:r>
          </a:p>
          <a:p>
            <a:r>
              <a:rPr lang="en-US" baseline="0" smtClean="0"/>
              <a:t>LILO</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4664</TotalTime>
  <Words>2016</Words>
  <Application>Microsoft Office PowerPoint</Application>
  <PresentationFormat>On-screen Show (4:3)</PresentationFormat>
  <Paragraphs>230</Paragraphs>
  <Slides>27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Default Design</vt:lpstr>
      <vt:lpstr>Visio</vt:lpstr>
      <vt:lpstr>Khởi động hệ thống</vt:lpstr>
      <vt:lpstr>Nội dung</vt:lpstr>
      <vt:lpstr>Quá trình khởi động hệ thống máy tính</vt:lpstr>
      <vt:lpstr>Quá trình khởi động Linux</vt:lpstr>
      <vt:lpstr>Khởi động hệ thống vật lý</vt:lpstr>
      <vt:lpstr>MBR-Master Boot Record</vt:lpstr>
      <vt:lpstr>Chương trình khởi động</vt:lpstr>
      <vt:lpstr>Lilo Boot Loader</vt:lpstr>
      <vt:lpstr>LILO Boot step</vt:lpstr>
      <vt:lpstr>Grub bootloader</vt:lpstr>
      <vt:lpstr>Kernel boot</vt:lpstr>
      <vt:lpstr>Run level</vt:lpstr>
      <vt:lpstr>Init (nano /etc/init/rc-sysinit.conf)</vt:lpstr>
      <vt:lpstr>inittab</vt:lpstr>
      <vt:lpstr>Slide 15</vt:lpstr>
      <vt:lpstr>rc: startup directories</vt:lpstr>
      <vt:lpstr>Login</vt:lpstr>
      <vt:lpstr>Slide 18</vt:lpstr>
      <vt:lpstr>Dịch vụ đơn lẻ</vt:lpstr>
      <vt:lpstr>Script thực hiện dịch vụ</vt:lpstr>
      <vt:lpstr>Các dịch vụ thực hiện khi khởi động</vt:lpstr>
      <vt:lpstr>chkconfig</vt:lpstr>
      <vt:lpstr>TCP daemon</vt:lpstr>
      <vt:lpstr>xinetd</vt:lpstr>
      <vt:lpstr>Ví dụ</vt:lpstr>
      <vt:lpstr>Chức năng của TCP daemon</vt:lpstr>
      <vt:lpstr>Quản lý truy cập</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 Quoc Trung</dc:creator>
  <cp:lastModifiedBy>hep2</cp:lastModifiedBy>
  <cp:revision>102</cp:revision>
  <dcterms:created xsi:type="dcterms:W3CDTF">2007-10-08T10:03:30Z</dcterms:created>
  <dcterms:modified xsi:type="dcterms:W3CDTF">2013-09-24T00:09:47Z</dcterms:modified>
</cp:coreProperties>
</file>