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16"/>
  </p:notesMasterIdLst>
  <p:sldIdLst>
    <p:sldId id="256" r:id="rId2"/>
    <p:sldId id="258" r:id="rId3"/>
    <p:sldId id="273" r:id="rId4"/>
    <p:sldId id="278" r:id="rId5"/>
    <p:sldId id="263" r:id="rId6"/>
    <p:sldId id="274" r:id="rId7"/>
    <p:sldId id="275" r:id="rId8"/>
    <p:sldId id="276" r:id="rId9"/>
    <p:sldId id="277" r:id="rId10"/>
    <p:sldId id="264" r:id="rId11"/>
    <p:sldId id="265" r:id="rId12"/>
    <p:sldId id="271" r:id="rId13"/>
    <p:sldId id="260" r:id="rId14"/>
    <p:sldId id="266"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51613" autoAdjust="0"/>
  </p:normalViewPr>
  <p:slideViewPr>
    <p:cSldViewPr>
      <p:cViewPr varScale="1">
        <p:scale>
          <a:sx n="36" d="100"/>
          <a:sy n="36" d="100"/>
        </p:scale>
        <p:origin x="-1470" y="-72"/>
      </p:cViewPr>
      <p:guideLst>
        <p:guide orient="horz" pos="2160"/>
        <p:guide pos="2880"/>
      </p:guideLst>
    </p:cSldViewPr>
  </p:slideViewPr>
  <p:outlineViewPr>
    <p:cViewPr>
      <p:scale>
        <a:sx n="33" d="100"/>
        <a:sy n="33" d="100"/>
      </p:scale>
      <p:origin x="48" y="2736"/>
    </p:cViewPr>
  </p:outlineViewPr>
  <p:notesTextViewPr>
    <p:cViewPr>
      <p:scale>
        <a:sx n="100" d="100"/>
        <a:sy n="100" d="100"/>
      </p:scale>
      <p:origin x="0" y="48"/>
    </p:cViewPr>
  </p:notesTextViewPr>
  <p:notesViewPr>
    <p:cSldViewPr>
      <p:cViewPr varScale="1">
        <p:scale>
          <a:sx n="63" d="100"/>
          <a:sy n="63" d="100"/>
        </p:scale>
        <p:origin x="-244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9D0C4AC3-B366-444A-A16A-8478B49372B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D4D2524-8C4B-41A1-972F-3725F1E981B3}" type="slidenum">
              <a:rPr lang="en-US"/>
              <a:pPr/>
              <a:t>12</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smtClean="0"/>
              <a:t>is the same meaning as specification of cron.debug;news.debug’.</a:t>
            </a:r>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9E8FF18D-A60D-48BA-8A93-B70697965819}" type="slidenum">
              <a:rPr lang="en-US"/>
              <a:pPr/>
              <a:t>14</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r>
              <a:rPr lang="en-US" sz="1100" kern="1200" baseline="0" dirty="0" smtClean="0">
                <a:solidFill>
                  <a:schemeClr val="tx1"/>
                </a:solidFill>
                <a:latin typeface="Arial" pitchFamily="34" charset="0"/>
                <a:ea typeface="+mn-ea"/>
                <a:cs typeface="+mn-cs"/>
              </a:rPr>
              <a:t>UNIX provides the </a:t>
            </a:r>
            <a:r>
              <a:rPr lang="en-US" sz="1100" i="1" kern="1200" baseline="0" dirty="0" smtClean="0">
                <a:solidFill>
                  <a:schemeClr val="tx1"/>
                </a:solidFill>
                <a:latin typeface="Arial" pitchFamily="34" charset="0"/>
                <a:ea typeface="+mn-ea"/>
                <a:cs typeface="+mn-cs"/>
              </a:rPr>
              <a:t>logger command, which is an extremely useful command to deal with system </a:t>
            </a:r>
            <a:r>
              <a:rPr lang="en-US" sz="1100" kern="1200" baseline="0" dirty="0" smtClean="0">
                <a:solidFill>
                  <a:schemeClr val="tx1"/>
                </a:solidFill>
                <a:latin typeface="Arial" pitchFamily="34" charset="0"/>
                <a:ea typeface="+mn-ea"/>
                <a:cs typeface="+mn-cs"/>
              </a:rPr>
              <a:t>logging. The logger command sends logging messages to the </a:t>
            </a:r>
            <a:r>
              <a:rPr lang="en-US" sz="1100" kern="1200" baseline="0" dirty="0" err="1" smtClean="0">
                <a:solidFill>
                  <a:schemeClr val="tx1"/>
                </a:solidFill>
                <a:latin typeface="Arial" pitchFamily="34" charset="0"/>
                <a:ea typeface="+mn-ea"/>
                <a:cs typeface="+mn-cs"/>
              </a:rPr>
              <a:t>syslogd</a:t>
            </a:r>
            <a:r>
              <a:rPr lang="en-US" sz="1100" kern="1200" baseline="0" dirty="0" smtClean="0">
                <a:solidFill>
                  <a:schemeClr val="tx1"/>
                </a:solidFill>
                <a:latin typeface="Arial" pitchFamily="34" charset="0"/>
                <a:ea typeface="+mn-ea"/>
                <a:cs typeface="+mn-cs"/>
              </a:rPr>
              <a:t> daemon, and consequently provokes system logging. This means we can check (from the command line at any time) the </a:t>
            </a:r>
            <a:r>
              <a:rPr lang="en-US" sz="1100" kern="1200" baseline="0" dirty="0" err="1" smtClean="0">
                <a:solidFill>
                  <a:schemeClr val="tx1"/>
                </a:solidFill>
                <a:latin typeface="Arial" pitchFamily="34" charset="0"/>
                <a:ea typeface="+mn-ea"/>
                <a:cs typeface="+mn-cs"/>
              </a:rPr>
              <a:t>syslogd</a:t>
            </a:r>
            <a:r>
              <a:rPr lang="en-US" sz="1100" kern="1200" baseline="0" dirty="0" smtClean="0">
                <a:solidFill>
                  <a:schemeClr val="tx1"/>
                </a:solidFill>
                <a:latin typeface="Arial" pitchFamily="34" charset="0"/>
                <a:ea typeface="+mn-ea"/>
                <a:cs typeface="+mn-cs"/>
              </a:rPr>
              <a:t> daemon and its configuration. The command itself can also be a part of a user program/script to generate necessary operational logging messages.</a:t>
            </a:r>
          </a:p>
          <a:p>
            <a:r>
              <a:rPr lang="en-US" sz="1100" kern="1200" baseline="0" dirty="0" smtClean="0">
                <a:solidFill>
                  <a:schemeClr val="tx1"/>
                </a:solidFill>
                <a:latin typeface="Arial" pitchFamily="34" charset="0"/>
                <a:ea typeface="+mn-ea"/>
                <a:cs typeface="+mn-cs"/>
              </a:rPr>
              <a:t>The logger command provides a method for adding one−line entries to the system log file from the command line. One or more message arguments can be entered with options on the command line, in which case each of them is logged immediately. If an optional message is not specified, either an optional file specified with the −f option or the standard input is added to the log. The format of the command is:</a:t>
            </a:r>
          </a:p>
          <a:p>
            <a:r>
              <a:rPr lang="en-US" sz="1100" kern="1200" baseline="0" dirty="0" smtClean="0">
                <a:solidFill>
                  <a:schemeClr val="tx1"/>
                </a:solidFill>
                <a:latin typeface="Arial" pitchFamily="34" charset="0"/>
                <a:ea typeface="+mn-ea"/>
                <a:cs typeface="+mn-cs"/>
              </a:rPr>
              <a:t>logger </a:t>
            </a:r>
            <a:r>
              <a:rPr lang="en-US" sz="1100" i="1" kern="1200" baseline="0" dirty="0" smtClean="0">
                <a:solidFill>
                  <a:schemeClr val="tx1"/>
                </a:solidFill>
                <a:latin typeface="Arial" pitchFamily="34" charset="0"/>
                <a:ea typeface="+mn-ea"/>
                <a:cs typeface="+mn-cs"/>
              </a:rPr>
              <a:t>[ −</a:t>
            </a:r>
            <a:r>
              <a:rPr lang="en-US" sz="1100" i="1" kern="1200" baseline="0" dirty="0" err="1" smtClean="0">
                <a:solidFill>
                  <a:schemeClr val="tx1"/>
                </a:solidFill>
                <a:latin typeface="Arial" pitchFamily="34" charset="0"/>
                <a:ea typeface="+mn-ea"/>
                <a:cs typeface="+mn-cs"/>
              </a:rPr>
              <a:t>i</a:t>
            </a:r>
            <a:r>
              <a:rPr lang="en-US" sz="1100" i="1" kern="1200" baseline="0" dirty="0" smtClean="0">
                <a:solidFill>
                  <a:schemeClr val="tx1"/>
                </a:solidFill>
                <a:latin typeface="Arial" pitchFamily="34" charset="0"/>
                <a:ea typeface="+mn-ea"/>
                <a:cs typeface="+mn-cs"/>
              </a:rPr>
              <a:t> ] [ −f file ] [ −p priority ] [ −t tag ] [ message ]...</a:t>
            </a:r>
          </a:p>
          <a:p>
            <a:r>
              <a:rPr lang="en-US" sz="1100" kern="1200" baseline="0" dirty="0" smtClean="0">
                <a:solidFill>
                  <a:schemeClr val="tx1"/>
                </a:solidFill>
                <a:latin typeface="Arial" pitchFamily="34" charset="0"/>
                <a:ea typeface="+mn-ea"/>
                <a:cs typeface="+mn-cs"/>
              </a:rPr>
              <a:t>Where the available options and operands are:</a:t>
            </a:r>
          </a:p>
          <a:p>
            <a:r>
              <a:rPr lang="en-US" sz="1100" kern="1200" baseline="0" dirty="0" smtClean="0">
                <a:solidFill>
                  <a:schemeClr val="tx1"/>
                </a:solidFill>
                <a:latin typeface="Arial" pitchFamily="34" charset="0"/>
                <a:ea typeface="+mn-ea"/>
                <a:cs typeface="+mn-cs"/>
              </a:rPr>
              <a:t>−f </a:t>
            </a:r>
            <a:r>
              <a:rPr lang="en-US" sz="1100" i="1" kern="1200" baseline="0" dirty="0" smtClean="0">
                <a:solidFill>
                  <a:schemeClr val="tx1"/>
                </a:solidFill>
                <a:latin typeface="Arial" pitchFamily="34" charset="0"/>
                <a:ea typeface="+mn-ea"/>
                <a:cs typeface="+mn-cs"/>
              </a:rPr>
              <a:t>filename</a:t>
            </a:r>
            <a:r>
              <a:rPr lang="en-US" sz="1100" i="1" dirty="0" smtClean="0"/>
              <a:t> </a:t>
            </a:r>
            <a:r>
              <a:rPr lang="en-US" sz="1100" kern="1200" baseline="0" dirty="0" smtClean="0">
                <a:solidFill>
                  <a:schemeClr val="tx1"/>
                </a:solidFill>
                <a:latin typeface="Arial" pitchFamily="34" charset="0"/>
                <a:ea typeface="+mn-ea"/>
                <a:cs typeface="+mn-cs"/>
              </a:rPr>
              <a:t>Use the contents of file </a:t>
            </a:r>
            <a:r>
              <a:rPr lang="en-US" sz="1100" i="1" kern="1200" baseline="0" dirty="0" smtClean="0">
                <a:solidFill>
                  <a:schemeClr val="tx1"/>
                </a:solidFill>
                <a:latin typeface="Arial" pitchFamily="34" charset="0"/>
                <a:ea typeface="+mn-ea"/>
                <a:cs typeface="+mn-cs"/>
              </a:rPr>
              <a:t>filename as the message to log.</a:t>
            </a:r>
          </a:p>
          <a:p>
            <a:r>
              <a:rPr lang="en-US" sz="1100" kern="1200" baseline="0" dirty="0" smtClean="0">
                <a:solidFill>
                  <a:schemeClr val="tx1"/>
                </a:solidFill>
                <a:latin typeface="Arial" pitchFamily="34" charset="0"/>
                <a:ea typeface="+mn-ea"/>
                <a:cs typeface="+mn-cs"/>
              </a:rPr>
              <a:t>−</a:t>
            </a:r>
            <a:r>
              <a:rPr lang="en-US" sz="1100" kern="1200" baseline="0" dirty="0" err="1" smtClean="0">
                <a:solidFill>
                  <a:schemeClr val="tx1"/>
                </a:solidFill>
                <a:latin typeface="Arial" pitchFamily="34" charset="0"/>
                <a:ea typeface="+mn-ea"/>
                <a:cs typeface="+mn-cs"/>
              </a:rPr>
              <a:t>i</a:t>
            </a:r>
            <a:r>
              <a:rPr lang="en-US" sz="1100" kern="1200" baseline="0" dirty="0" smtClean="0">
                <a:solidFill>
                  <a:schemeClr val="tx1"/>
                </a:solidFill>
                <a:latin typeface="Arial" pitchFamily="34" charset="0"/>
                <a:ea typeface="+mn-ea"/>
                <a:cs typeface="+mn-cs"/>
              </a:rPr>
              <a:t> Log the process ID of the logger process with each line.</a:t>
            </a:r>
          </a:p>
          <a:p>
            <a:r>
              <a:rPr lang="en-US" sz="1100" kern="1200" baseline="0" dirty="0" smtClean="0">
                <a:solidFill>
                  <a:schemeClr val="tx1"/>
                </a:solidFill>
                <a:latin typeface="Arial" pitchFamily="34" charset="0"/>
                <a:ea typeface="+mn-ea"/>
                <a:cs typeface="+mn-cs"/>
              </a:rPr>
              <a:t>−p </a:t>
            </a:r>
            <a:r>
              <a:rPr lang="en-US" sz="1100" i="1" kern="1200" baseline="0" dirty="0" smtClean="0">
                <a:solidFill>
                  <a:schemeClr val="tx1"/>
                </a:solidFill>
                <a:latin typeface="Arial" pitchFamily="34" charset="0"/>
                <a:ea typeface="+mn-ea"/>
                <a:cs typeface="+mn-cs"/>
              </a:rPr>
              <a:t>priority</a:t>
            </a:r>
            <a:r>
              <a:rPr lang="en-US" sz="1100" i="1" dirty="0" smtClean="0"/>
              <a:t> </a:t>
            </a:r>
            <a:r>
              <a:rPr lang="en-US" sz="1100" kern="1200" baseline="0" dirty="0" smtClean="0">
                <a:solidFill>
                  <a:schemeClr val="tx1"/>
                </a:solidFill>
                <a:latin typeface="Arial" pitchFamily="34" charset="0"/>
                <a:ea typeface="+mn-ea"/>
                <a:cs typeface="+mn-cs"/>
              </a:rPr>
              <a:t>Enter the message with the specified priority (specified </a:t>
            </a:r>
            <a:r>
              <a:rPr lang="en-US" sz="1100" i="1" kern="1200" baseline="0" dirty="0" smtClean="0">
                <a:solidFill>
                  <a:schemeClr val="tx1"/>
                </a:solidFill>
                <a:latin typeface="Arial" pitchFamily="34" charset="0"/>
                <a:ea typeface="+mn-ea"/>
                <a:cs typeface="+mn-cs"/>
              </a:rPr>
              <a:t>selector entry); the message</a:t>
            </a:r>
          </a:p>
          <a:p>
            <a:r>
              <a:rPr lang="en-US" sz="1100" kern="1200" baseline="0" dirty="0" smtClean="0">
                <a:solidFill>
                  <a:schemeClr val="tx1"/>
                </a:solidFill>
                <a:latin typeface="Arial" pitchFamily="34" charset="0"/>
                <a:ea typeface="+mn-ea"/>
                <a:cs typeface="+mn-cs"/>
              </a:rPr>
              <a:t>priority can be specified numerically, or as a </a:t>
            </a:r>
            <a:r>
              <a:rPr lang="en-US" sz="1100" i="1" kern="1200" baseline="0" dirty="0" err="1" smtClean="0">
                <a:solidFill>
                  <a:schemeClr val="tx1"/>
                </a:solidFill>
                <a:latin typeface="Arial" pitchFamily="34" charset="0"/>
                <a:ea typeface="+mn-ea"/>
                <a:cs typeface="+mn-cs"/>
              </a:rPr>
              <a:t>facility.level</a:t>
            </a:r>
            <a:r>
              <a:rPr lang="en-US" sz="1100" i="1" kern="1200" baseline="0" dirty="0" smtClean="0">
                <a:solidFill>
                  <a:schemeClr val="tx1"/>
                </a:solidFill>
                <a:latin typeface="Arial" pitchFamily="34" charset="0"/>
                <a:ea typeface="+mn-ea"/>
                <a:cs typeface="+mn-cs"/>
              </a:rPr>
              <a:t> pair. The default priority is</a:t>
            </a:r>
            <a:r>
              <a:rPr lang="en-US" sz="1100" i="1" kern="1200" dirty="0" smtClean="0">
                <a:solidFill>
                  <a:schemeClr val="tx1"/>
                </a:solidFill>
                <a:latin typeface="Arial" pitchFamily="34" charset="0"/>
                <a:ea typeface="+mn-ea"/>
                <a:cs typeface="+mn-cs"/>
              </a:rPr>
              <a:t> </a:t>
            </a:r>
            <a:r>
              <a:rPr lang="en-US" sz="1100" i="1" kern="1200" baseline="0" dirty="0" err="1" smtClean="0">
                <a:solidFill>
                  <a:schemeClr val="tx1"/>
                </a:solidFill>
                <a:latin typeface="Arial" pitchFamily="34" charset="0"/>
                <a:ea typeface="+mn-ea"/>
                <a:cs typeface="+mn-cs"/>
              </a:rPr>
              <a:t>user.notice</a:t>
            </a:r>
            <a:r>
              <a:rPr lang="en-US" sz="1100" i="1" kern="1200" baseline="0" dirty="0" smtClean="0">
                <a:solidFill>
                  <a:schemeClr val="tx1"/>
                </a:solidFill>
                <a:latin typeface="Arial" pitchFamily="34" charset="0"/>
                <a:ea typeface="+mn-ea"/>
                <a:cs typeface="+mn-cs"/>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100" kern="1200" baseline="0" dirty="0" smtClean="0">
                <a:solidFill>
                  <a:schemeClr val="tx1"/>
                </a:solidFill>
                <a:latin typeface="Arial" pitchFamily="34" charset="0"/>
                <a:ea typeface="+mn-ea"/>
                <a:cs typeface="+mn-cs"/>
              </a:rPr>
              <a:t>UNIX provides a flexible and configurable logging mechanism. The logging can be site−customized to fulfill a wide range of requirements with regard to the volume and level of the logging of system messages. Continuous system logging is provided primarily to enable later analysis of the system behavior when the system encounters problems. Appropriate system logging is essential on every UNIX system. A side effect of such continuous logging is the permanent growth of the number of log files, which requires attention by the system administrator.</a:t>
            </a:r>
          </a:p>
          <a:p>
            <a:pPr algn="just"/>
            <a:r>
              <a:rPr lang="en-US" sz="1100" kern="1200" baseline="0" dirty="0" smtClean="0">
                <a:solidFill>
                  <a:schemeClr val="tx1"/>
                </a:solidFill>
                <a:latin typeface="Arial" pitchFamily="34" charset="0"/>
                <a:ea typeface="+mn-ea"/>
                <a:cs typeface="+mn-cs"/>
              </a:rPr>
              <a:t>System logging originated with BSD UNIX, and today is widely accepted on all UNIX platforms. The </a:t>
            </a:r>
            <a:r>
              <a:rPr lang="en-US" sz="1100" i="1" kern="1200" baseline="0" dirty="0" smtClean="0">
                <a:solidFill>
                  <a:schemeClr val="tx1"/>
                </a:solidFill>
                <a:latin typeface="Arial" pitchFamily="34" charset="0"/>
                <a:ea typeface="+mn-ea"/>
                <a:cs typeface="+mn-cs"/>
              </a:rPr>
              <a:t>system message logger runs as a special daemon </a:t>
            </a:r>
            <a:r>
              <a:rPr lang="en-US" sz="1100" b="1" i="1" kern="1200" baseline="0" dirty="0" err="1" smtClean="0">
                <a:solidFill>
                  <a:schemeClr val="tx1"/>
                </a:solidFill>
                <a:latin typeface="Arial" pitchFamily="34" charset="0"/>
                <a:ea typeface="+mn-ea"/>
                <a:cs typeface="+mn-cs"/>
              </a:rPr>
              <a:t>syslogd</a:t>
            </a:r>
            <a:r>
              <a:rPr lang="en-US" sz="1100" b="1" i="1" kern="1200" baseline="0" dirty="0" smtClean="0">
                <a:solidFill>
                  <a:schemeClr val="tx1"/>
                </a:solidFill>
                <a:latin typeface="Arial" pitchFamily="34" charset="0"/>
                <a:ea typeface="+mn-ea"/>
                <a:cs typeface="+mn-cs"/>
              </a:rPr>
              <a:t> that collects messages sent by various </a:t>
            </a:r>
            <a:r>
              <a:rPr lang="en-US" sz="1100" kern="1200" baseline="0" dirty="0" smtClean="0">
                <a:solidFill>
                  <a:schemeClr val="tx1"/>
                </a:solidFill>
                <a:latin typeface="Arial" pitchFamily="34" charset="0"/>
                <a:ea typeface="+mn-ea"/>
                <a:cs typeface="+mn-cs"/>
              </a:rPr>
              <a:t>system processes and routes them to the defined logging destinations. The </a:t>
            </a:r>
            <a:r>
              <a:rPr lang="en-US" sz="1100" b="1" kern="1200" baseline="0" dirty="0" err="1" smtClean="0">
                <a:solidFill>
                  <a:schemeClr val="tx1"/>
                </a:solidFill>
                <a:latin typeface="Arial" pitchFamily="34" charset="0"/>
                <a:ea typeface="+mn-ea"/>
                <a:cs typeface="+mn-cs"/>
              </a:rPr>
              <a:t>syslogd</a:t>
            </a:r>
            <a:r>
              <a:rPr lang="en-US" sz="1100" b="1" kern="1200" baseline="0" dirty="0" smtClean="0">
                <a:solidFill>
                  <a:schemeClr val="tx1"/>
                </a:solidFill>
                <a:latin typeface="Arial" pitchFamily="34" charset="0"/>
                <a:ea typeface="+mn-ea"/>
                <a:cs typeface="+mn-cs"/>
              </a:rPr>
              <a:t> daemon is</a:t>
            </a:r>
          </a:p>
          <a:p>
            <a:pPr algn="just"/>
            <a:r>
              <a:rPr lang="en-US" sz="1100" kern="1200" baseline="0" dirty="0" smtClean="0">
                <a:solidFill>
                  <a:schemeClr val="tx1"/>
                </a:solidFill>
                <a:latin typeface="Arial" pitchFamily="34" charset="0"/>
                <a:ea typeface="+mn-ea"/>
                <a:cs typeface="+mn-cs"/>
              </a:rPr>
              <a:t>started at boot time, and its behavior is defined by its configuration file </a:t>
            </a:r>
            <a:r>
              <a:rPr lang="en-US" sz="1100" i="1" kern="1200" baseline="0" dirty="0" smtClean="0">
                <a:solidFill>
                  <a:schemeClr val="tx1"/>
                </a:solidFill>
                <a:latin typeface="Arial" pitchFamily="34" charset="0"/>
                <a:ea typeface="+mn-ea"/>
                <a:cs typeface="+mn-cs"/>
              </a:rPr>
              <a:t>/etc/</a:t>
            </a:r>
            <a:r>
              <a:rPr lang="en-US" sz="1100" i="1" kern="1200" baseline="0" dirty="0" err="1" smtClean="0">
                <a:solidFill>
                  <a:schemeClr val="tx1"/>
                </a:solidFill>
                <a:latin typeface="Arial" pitchFamily="34" charset="0"/>
                <a:ea typeface="+mn-ea"/>
                <a:cs typeface="+mn-cs"/>
              </a:rPr>
              <a:t>syslog.conf</a:t>
            </a:r>
            <a:r>
              <a:rPr lang="en-US" sz="1100" i="1" kern="1200" baseline="0" dirty="0" smtClean="0">
                <a:solidFill>
                  <a:schemeClr val="tx1"/>
                </a:solidFill>
                <a:latin typeface="Arial" pitchFamily="34" charset="0"/>
                <a:ea typeface="+mn-ea"/>
                <a:cs typeface="+mn-cs"/>
              </a:rPr>
              <a:t>. A flexible </a:t>
            </a:r>
            <a:r>
              <a:rPr lang="en-US" sz="1100" b="1" kern="1200" baseline="0" dirty="0" err="1" smtClean="0">
                <a:solidFill>
                  <a:schemeClr val="tx1"/>
                </a:solidFill>
                <a:latin typeface="Arial" pitchFamily="34" charset="0"/>
                <a:ea typeface="+mn-ea"/>
                <a:cs typeface="+mn-cs"/>
              </a:rPr>
              <a:t>syslogd</a:t>
            </a:r>
            <a:r>
              <a:rPr lang="en-US" sz="1100" b="1" kern="1200" baseline="0" dirty="0" smtClean="0">
                <a:solidFill>
                  <a:schemeClr val="tx1"/>
                </a:solidFill>
                <a:latin typeface="Arial" pitchFamily="34" charset="0"/>
                <a:ea typeface="+mn-ea"/>
                <a:cs typeface="+mn-cs"/>
              </a:rPr>
              <a:t> configuration allows the administrator to choose from a wide range of system logging </a:t>
            </a:r>
            <a:r>
              <a:rPr lang="en-US" sz="1100" kern="1200" baseline="0" dirty="0" smtClean="0">
                <a:solidFill>
                  <a:schemeClr val="tx1"/>
                </a:solidFill>
                <a:latin typeface="Arial" pitchFamily="34" charset="0"/>
                <a:ea typeface="+mn-ea"/>
                <a:cs typeface="+mn-cs"/>
              </a:rPr>
              <a:t>options from no logging at all to very verbose logging. The logging can also be tuned and changed throughout the lifetime of the system, enabling different levels of logging  according to actual needs.</a:t>
            </a:r>
            <a:endParaRPr lang="en-US" sz="1100" dirty="0"/>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z="1100" kern="1200" baseline="0" dirty="0" smtClean="0">
                <a:solidFill>
                  <a:schemeClr val="tx1"/>
                </a:solidFill>
                <a:latin typeface="Arial" pitchFamily="34" charset="0"/>
                <a:ea typeface="+mn-ea"/>
                <a:cs typeface="+mn-cs"/>
              </a:rPr>
              <a:t>This logging flexibility is achieved by specifying three different logging issues:</a:t>
            </a:r>
          </a:p>
          <a:p>
            <a:r>
              <a:rPr lang="en-US" sz="1100" kern="1200" baseline="0" dirty="0" smtClean="0">
                <a:solidFill>
                  <a:schemeClr val="tx1"/>
                </a:solidFill>
                <a:latin typeface="Arial" pitchFamily="34" charset="0"/>
                <a:ea typeface="+mn-ea"/>
                <a:cs typeface="+mn-cs"/>
              </a:rPr>
              <a:t>1. What to log, by selecting a </a:t>
            </a:r>
            <a:r>
              <a:rPr lang="en-US" sz="1100" b="1" i="1" kern="1200" baseline="0" dirty="0" smtClean="0">
                <a:solidFill>
                  <a:schemeClr val="tx1"/>
                </a:solidFill>
                <a:latin typeface="Arial" pitchFamily="34" charset="0"/>
                <a:ea typeface="+mn-ea"/>
                <a:cs typeface="+mn-cs"/>
              </a:rPr>
              <a:t>logging facility that indicates a subsystem (a suite of processes) </a:t>
            </a:r>
            <a:r>
              <a:rPr lang="en-US" sz="1100" kern="1200" baseline="0" dirty="0" smtClean="0">
                <a:solidFill>
                  <a:schemeClr val="tx1"/>
                </a:solidFill>
                <a:latin typeface="Arial" pitchFamily="34" charset="0"/>
                <a:ea typeface="+mn-ea"/>
                <a:cs typeface="+mn-cs"/>
              </a:rPr>
              <a:t>that generates a log message.</a:t>
            </a:r>
          </a:p>
          <a:p>
            <a:r>
              <a:rPr lang="en-US" sz="1100" kern="1200" baseline="0" dirty="0" smtClean="0">
                <a:solidFill>
                  <a:schemeClr val="tx1"/>
                </a:solidFill>
                <a:latin typeface="Arial" pitchFamily="34" charset="0"/>
                <a:ea typeface="+mn-ea"/>
                <a:cs typeface="+mn-cs"/>
              </a:rPr>
              <a:t>How to log, by selecting a </a:t>
            </a:r>
            <a:r>
              <a:rPr lang="en-US" sz="1100" b="1" i="1" kern="1200" baseline="0" dirty="0" smtClean="0">
                <a:solidFill>
                  <a:schemeClr val="tx1"/>
                </a:solidFill>
                <a:latin typeface="Arial" pitchFamily="34" charset="0"/>
                <a:ea typeface="+mn-ea"/>
                <a:cs typeface="+mn-cs"/>
              </a:rPr>
              <a:t>logging level that indicates a severity, or priority level, of the</a:t>
            </a:r>
            <a:r>
              <a:rPr lang="en-US" sz="1100" b="1" i="1" kern="1200" dirty="0" smtClean="0">
                <a:solidFill>
                  <a:schemeClr val="tx1"/>
                </a:solidFill>
                <a:latin typeface="Arial" pitchFamily="34" charset="0"/>
                <a:ea typeface="+mn-ea"/>
                <a:cs typeface="+mn-cs"/>
              </a:rPr>
              <a:t> </a:t>
            </a:r>
            <a:r>
              <a:rPr lang="en-US" sz="1100" kern="1200" baseline="0" dirty="0" smtClean="0">
                <a:solidFill>
                  <a:schemeClr val="tx1"/>
                </a:solidFill>
                <a:latin typeface="Arial" pitchFamily="34" charset="0"/>
                <a:ea typeface="+mn-ea"/>
                <a:cs typeface="+mn-cs"/>
              </a:rPr>
              <a:t>generated message to be logged.</a:t>
            </a:r>
          </a:p>
          <a:p>
            <a:r>
              <a:rPr lang="en-US" sz="1100" kern="1200" baseline="0" dirty="0" smtClean="0">
                <a:solidFill>
                  <a:schemeClr val="tx1"/>
                </a:solidFill>
                <a:latin typeface="Arial" pitchFamily="34" charset="0"/>
                <a:ea typeface="+mn-ea"/>
                <a:cs typeface="+mn-cs"/>
              </a:rPr>
              <a:t>2. Where to log, by selecting a </a:t>
            </a:r>
            <a:r>
              <a:rPr lang="en-US" sz="1100" b="1" i="1" kern="1200" baseline="0" dirty="0" smtClean="0">
                <a:solidFill>
                  <a:schemeClr val="tx1"/>
                </a:solidFill>
                <a:latin typeface="Arial" pitchFamily="34" charset="0"/>
                <a:ea typeface="+mn-ea"/>
                <a:cs typeface="+mn-cs"/>
              </a:rPr>
              <a:t>logging destination which indicates an action to be taken to </a:t>
            </a:r>
            <a:r>
              <a:rPr lang="en-US" sz="1100" kern="1200" baseline="0" dirty="0" smtClean="0">
                <a:solidFill>
                  <a:schemeClr val="tx1"/>
                </a:solidFill>
                <a:latin typeface="Arial" pitchFamily="34" charset="0"/>
                <a:ea typeface="+mn-ea"/>
                <a:cs typeface="+mn-cs"/>
              </a:rPr>
              <a:t>log a generated message. The generated message can be logged in a local file, forwarded to the console or users, or forwarded to a remote logging system for further processing.</a:t>
            </a:r>
          </a:p>
          <a:p>
            <a:r>
              <a:rPr lang="en-US" sz="1100" kern="1200" baseline="0" dirty="0" smtClean="0">
                <a:solidFill>
                  <a:schemeClr val="tx1"/>
                </a:solidFill>
                <a:latin typeface="Arial" pitchFamily="34" charset="0"/>
                <a:ea typeface="+mn-ea"/>
                <a:cs typeface="+mn-cs"/>
              </a:rPr>
              <a:t>The available logging facilities are:</a:t>
            </a:r>
          </a:p>
          <a:p>
            <a:r>
              <a:rPr lang="en-US" sz="1100" i="1" kern="1200" baseline="0" dirty="0" smtClean="0">
                <a:solidFill>
                  <a:schemeClr val="tx1"/>
                </a:solidFill>
                <a:latin typeface="Arial" pitchFamily="34" charset="0"/>
                <a:ea typeface="+mn-ea"/>
                <a:cs typeface="+mn-cs"/>
              </a:rPr>
              <a:t>user </a:t>
            </a:r>
            <a:r>
              <a:rPr lang="en-US" sz="1100" i="1" kern="1200" baseline="0" dirty="0" err="1" smtClean="0">
                <a:solidFill>
                  <a:schemeClr val="tx1"/>
                </a:solidFill>
                <a:latin typeface="Arial" pitchFamily="34" charset="0"/>
                <a:ea typeface="+mn-ea"/>
                <a:cs typeface="+mn-cs"/>
              </a:rPr>
              <a:t>User</a:t>
            </a:r>
            <a:r>
              <a:rPr lang="en-US" sz="1100" i="1" kern="1200" baseline="0" dirty="0" smtClean="0">
                <a:solidFill>
                  <a:schemeClr val="tx1"/>
                </a:solidFill>
                <a:latin typeface="Arial" pitchFamily="34" charset="0"/>
                <a:ea typeface="+mn-ea"/>
                <a:cs typeface="+mn-cs"/>
              </a:rPr>
              <a:t> processes</a:t>
            </a:r>
          </a:p>
          <a:p>
            <a:r>
              <a:rPr lang="en-US" sz="1100" i="1" kern="1200" baseline="0" dirty="0" smtClean="0">
                <a:solidFill>
                  <a:schemeClr val="tx1"/>
                </a:solidFill>
                <a:latin typeface="Arial" pitchFamily="34" charset="0"/>
                <a:ea typeface="+mn-ea"/>
                <a:cs typeface="+mn-cs"/>
              </a:rPr>
              <a:t>kern The kernel</a:t>
            </a:r>
          </a:p>
          <a:p>
            <a:r>
              <a:rPr lang="en-US" sz="1100" i="1" kern="1200" baseline="0" dirty="0" smtClean="0">
                <a:solidFill>
                  <a:schemeClr val="tx1"/>
                </a:solidFill>
                <a:latin typeface="Arial" pitchFamily="34" charset="0"/>
                <a:ea typeface="+mn-ea"/>
                <a:cs typeface="+mn-cs"/>
              </a:rPr>
              <a:t>mail The mail system</a:t>
            </a:r>
          </a:p>
          <a:p>
            <a:r>
              <a:rPr lang="en-US" sz="1100" i="1" kern="1200" baseline="0" dirty="0" smtClean="0">
                <a:solidFill>
                  <a:schemeClr val="tx1"/>
                </a:solidFill>
                <a:latin typeface="Arial" pitchFamily="34" charset="0"/>
                <a:ea typeface="+mn-ea"/>
                <a:cs typeface="+mn-cs"/>
              </a:rPr>
              <a:t>daemon System daemons, such as </a:t>
            </a:r>
            <a:r>
              <a:rPr lang="en-US" sz="1100" i="1" kern="1200" baseline="0" dirty="0" err="1" smtClean="0">
                <a:solidFill>
                  <a:schemeClr val="tx1"/>
                </a:solidFill>
                <a:latin typeface="Arial" pitchFamily="34" charset="0"/>
                <a:ea typeface="+mn-ea"/>
                <a:cs typeface="+mn-cs"/>
              </a:rPr>
              <a:t>telnetd</a:t>
            </a:r>
            <a:r>
              <a:rPr lang="en-US" sz="1100" i="1" kern="1200" baseline="0" dirty="0" smtClean="0">
                <a:solidFill>
                  <a:schemeClr val="tx1"/>
                </a:solidFill>
                <a:latin typeface="Arial" pitchFamily="34" charset="0"/>
                <a:ea typeface="+mn-ea"/>
                <a:cs typeface="+mn-cs"/>
              </a:rPr>
              <a:t>, </a:t>
            </a:r>
            <a:r>
              <a:rPr lang="en-US" sz="1100" i="1" kern="1200" baseline="0" dirty="0" err="1" smtClean="0">
                <a:solidFill>
                  <a:schemeClr val="tx1"/>
                </a:solidFill>
                <a:latin typeface="Arial" pitchFamily="34" charset="0"/>
                <a:ea typeface="+mn-ea"/>
                <a:cs typeface="+mn-cs"/>
              </a:rPr>
              <a:t>ftpd</a:t>
            </a:r>
            <a:r>
              <a:rPr lang="en-US" sz="1100" i="1" kern="1200" baseline="0" dirty="0" smtClean="0">
                <a:solidFill>
                  <a:schemeClr val="tx1"/>
                </a:solidFill>
                <a:latin typeface="Arial" pitchFamily="34" charset="0"/>
                <a:ea typeface="+mn-ea"/>
                <a:cs typeface="+mn-cs"/>
              </a:rPr>
              <a:t>, etc.</a:t>
            </a:r>
          </a:p>
          <a:p>
            <a:r>
              <a:rPr lang="en-US" sz="1100" i="1" kern="1200" baseline="0" dirty="0" smtClean="0">
                <a:solidFill>
                  <a:schemeClr val="tx1"/>
                </a:solidFill>
                <a:latin typeface="Arial" pitchFamily="34" charset="0"/>
                <a:ea typeface="+mn-ea"/>
                <a:cs typeface="+mn-cs"/>
              </a:rPr>
              <a:t>auth The authentication (authorization) system: login, </a:t>
            </a:r>
            <a:r>
              <a:rPr lang="en-US" sz="1100" i="1" kern="1200" baseline="0" dirty="0" err="1" smtClean="0">
                <a:solidFill>
                  <a:schemeClr val="tx1"/>
                </a:solidFill>
                <a:latin typeface="Arial" pitchFamily="34" charset="0"/>
                <a:ea typeface="+mn-ea"/>
                <a:cs typeface="+mn-cs"/>
              </a:rPr>
              <a:t>su</a:t>
            </a:r>
            <a:r>
              <a:rPr lang="en-US" sz="1100" i="1" kern="1200" baseline="0" dirty="0" smtClean="0">
                <a:solidFill>
                  <a:schemeClr val="tx1"/>
                </a:solidFill>
                <a:latin typeface="Arial" pitchFamily="34" charset="0"/>
                <a:ea typeface="+mn-ea"/>
                <a:cs typeface="+mn-cs"/>
              </a:rPr>
              <a:t>, </a:t>
            </a:r>
            <a:r>
              <a:rPr lang="en-US" sz="1100" i="1" kern="1200" baseline="0" dirty="0" err="1" smtClean="0">
                <a:solidFill>
                  <a:schemeClr val="tx1"/>
                </a:solidFill>
                <a:latin typeface="Arial" pitchFamily="34" charset="0"/>
                <a:ea typeface="+mn-ea"/>
                <a:cs typeface="+mn-cs"/>
              </a:rPr>
              <a:t>getty</a:t>
            </a:r>
            <a:r>
              <a:rPr lang="en-US" sz="1100" i="1" kern="1200" baseline="0" dirty="0" smtClean="0">
                <a:solidFill>
                  <a:schemeClr val="tx1"/>
                </a:solidFill>
                <a:latin typeface="Arial" pitchFamily="34" charset="0"/>
                <a:ea typeface="+mn-ea"/>
                <a:cs typeface="+mn-cs"/>
              </a:rPr>
              <a:t>, etc.</a:t>
            </a:r>
          </a:p>
          <a:p>
            <a:r>
              <a:rPr lang="en-US" sz="1100" i="1" kern="1200" baseline="0" dirty="0" err="1" smtClean="0">
                <a:solidFill>
                  <a:schemeClr val="tx1"/>
                </a:solidFill>
                <a:latin typeface="Arial" pitchFamily="34" charset="0"/>
                <a:ea typeface="+mn-ea"/>
                <a:cs typeface="+mn-cs"/>
              </a:rPr>
              <a:t>lpr</a:t>
            </a:r>
            <a:r>
              <a:rPr lang="en-US" sz="1100" i="1" kern="1200" baseline="0" dirty="0" smtClean="0">
                <a:solidFill>
                  <a:schemeClr val="tx1"/>
                </a:solidFill>
                <a:latin typeface="Arial" pitchFamily="34" charset="0"/>
                <a:ea typeface="+mn-ea"/>
                <a:cs typeface="+mn-cs"/>
              </a:rPr>
              <a:t> The printer spooling system: </a:t>
            </a:r>
            <a:r>
              <a:rPr lang="en-US" sz="1100" i="1" kern="1200" baseline="0" dirty="0" err="1" smtClean="0">
                <a:solidFill>
                  <a:schemeClr val="tx1"/>
                </a:solidFill>
                <a:latin typeface="Arial" pitchFamily="34" charset="0"/>
                <a:ea typeface="+mn-ea"/>
                <a:cs typeface="+mn-cs"/>
              </a:rPr>
              <a:t>lpr</a:t>
            </a:r>
            <a:r>
              <a:rPr lang="en-US" sz="1100" i="1" kern="1200" baseline="0" dirty="0" smtClean="0">
                <a:solidFill>
                  <a:schemeClr val="tx1"/>
                </a:solidFill>
                <a:latin typeface="Arial" pitchFamily="34" charset="0"/>
                <a:ea typeface="+mn-ea"/>
                <a:cs typeface="+mn-cs"/>
              </a:rPr>
              <a:t>, </a:t>
            </a:r>
            <a:r>
              <a:rPr lang="en-US" sz="1100" i="1" kern="1200" baseline="0" dirty="0" err="1" smtClean="0">
                <a:solidFill>
                  <a:schemeClr val="tx1"/>
                </a:solidFill>
                <a:latin typeface="Arial" pitchFamily="34" charset="0"/>
                <a:ea typeface="+mn-ea"/>
                <a:cs typeface="+mn-cs"/>
              </a:rPr>
              <a:t>lpc</a:t>
            </a:r>
            <a:r>
              <a:rPr lang="en-US" sz="1100" i="1" kern="1200" baseline="0" dirty="0" smtClean="0">
                <a:solidFill>
                  <a:schemeClr val="tx1"/>
                </a:solidFill>
                <a:latin typeface="Arial" pitchFamily="34" charset="0"/>
                <a:ea typeface="+mn-ea"/>
                <a:cs typeface="+mn-cs"/>
              </a:rPr>
              <a:t>, etc.</a:t>
            </a:r>
          </a:p>
          <a:p>
            <a:r>
              <a:rPr lang="en-US" sz="1100" i="1" kern="1200" baseline="0" dirty="0" err="1" smtClean="0">
                <a:solidFill>
                  <a:schemeClr val="tx1"/>
                </a:solidFill>
                <a:latin typeface="Arial" pitchFamily="34" charset="0"/>
                <a:ea typeface="+mn-ea"/>
                <a:cs typeface="+mn-cs"/>
              </a:rPr>
              <a:t>cron</a:t>
            </a:r>
            <a:r>
              <a:rPr lang="en-US" sz="1100" i="1" kern="1200" baseline="0" dirty="0" smtClean="0">
                <a:solidFill>
                  <a:schemeClr val="tx1"/>
                </a:solidFill>
                <a:latin typeface="Arial" pitchFamily="34" charset="0"/>
                <a:ea typeface="+mn-ea"/>
                <a:cs typeface="+mn-cs"/>
              </a:rPr>
              <a:t> The </a:t>
            </a:r>
            <a:r>
              <a:rPr lang="en-US" sz="1100" i="1" kern="1200" baseline="0" dirty="0" err="1" smtClean="0">
                <a:solidFill>
                  <a:schemeClr val="tx1"/>
                </a:solidFill>
                <a:latin typeface="Arial" pitchFamily="34" charset="0"/>
                <a:ea typeface="+mn-ea"/>
                <a:cs typeface="+mn-cs"/>
              </a:rPr>
              <a:t>cron</a:t>
            </a:r>
            <a:r>
              <a:rPr lang="en-US" sz="1100" i="1" kern="1200" baseline="0" dirty="0" smtClean="0">
                <a:solidFill>
                  <a:schemeClr val="tx1"/>
                </a:solidFill>
                <a:latin typeface="Arial" pitchFamily="34" charset="0"/>
                <a:ea typeface="+mn-ea"/>
                <a:cs typeface="+mn-cs"/>
              </a:rPr>
              <a:t>/at facility: </a:t>
            </a:r>
            <a:r>
              <a:rPr lang="en-US" sz="1100" i="1" kern="1200" baseline="0" dirty="0" err="1" smtClean="0">
                <a:solidFill>
                  <a:schemeClr val="tx1"/>
                </a:solidFill>
                <a:latin typeface="Arial" pitchFamily="34" charset="0"/>
                <a:ea typeface="+mn-ea"/>
                <a:cs typeface="+mn-cs"/>
              </a:rPr>
              <a:t>crontab</a:t>
            </a:r>
            <a:r>
              <a:rPr lang="en-US" sz="1100" i="1" kern="1200" baseline="0" dirty="0" smtClean="0">
                <a:solidFill>
                  <a:schemeClr val="tx1"/>
                </a:solidFill>
                <a:latin typeface="Arial" pitchFamily="34" charset="0"/>
                <a:ea typeface="+mn-ea"/>
                <a:cs typeface="+mn-cs"/>
              </a:rPr>
              <a:t>, at, </a:t>
            </a:r>
            <a:r>
              <a:rPr lang="en-US" sz="1100" i="1" kern="1200" baseline="0" dirty="0" err="1" smtClean="0">
                <a:solidFill>
                  <a:schemeClr val="tx1"/>
                </a:solidFill>
                <a:latin typeface="Arial" pitchFamily="34" charset="0"/>
                <a:ea typeface="+mn-ea"/>
                <a:cs typeface="+mn-cs"/>
              </a:rPr>
              <a:t>cron</a:t>
            </a:r>
            <a:r>
              <a:rPr lang="en-US" sz="1100" i="1" kern="1200" baseline="0" dirty="0" smtClean="0">
                <a:solidFill>
                  <a:schemeClr val="tx1"/>
                </a:solidFill>
                <a:latin typeface="Arial" pitchFamily="34" charset="0"/>
                <a:ea typeface="+mn-ea"/>
                <a:cs typeface="+mn-cs"/>
              </a:rPr>
              <a:t>, etc.</a:t>
            </a:r>
          </a:p>
          <a:p>
            <a:r>
              <a:rPr lang="en-US" sz="1100" i="1" kern="1200" baseline="0" dirty="0" smtClean="0">
                <a:solidFill>
                  <a:schemeClr val="tx1"/>
                </a:solidFill>
                <a:latin typeface="Arial" pitchFamily="34" charset="0"/>
                <a:ea typeface="+mn-ea"/>
                <a:cs typeface="+mn-cs"/>
              </a:rPr>
              <a:t>local 0–7 Reserved for local use</a:t>
            </a:r>
          </a:p>
          <a:p>
            <a:r>
              <a:rPr lang="en-US" sz="1100" i="1" kern="1200" baseline="0" dirty="0" smtClean="0">
                <a:solidFill>
                  <a:schemeClr val="tx1"/>
                </a:solidFill>
                <a:latin typeface="Arial" pitchFamily="34" charset="0"/>
                <a:ea typeface="+mn-ea"/>
                <a:cs typeface="+mn-cs"/>
              </a:rPr>
              <a:t>mark For timestamp messages produced internally by the </a:t>
            </a:r>
            <a:r>
              <a:rPr lang="en-US" sz="1100" i="1" kern="1200" baseline="0" dirty="0" err="1" smtClean="0">
                <a:solidFill>
                  <a:schemeClr val="tx1"/>
                </a:solidFill>
                <a:latin typeface="Arial" pitchFamily="34" charset="0"/>
                <a:ea typeface="+mn-ea"/>
                <a:cs typeface="+mn-cs"/>
              </a:rPr>
              <a:t>syslogd</a:t>
            </a:r>
            <a:r>
              <a:rPr lang="en-US" sz="1100" i="1" dirty="0" smtClean="0"/>
              <a:t> </a:t>
            </a:r>
            <a:r>
              <a:rPr lang="en-US" sz="1100" kern="1200" baseline="0" dirty="0" smtClean="0">
                <a:solidFill>
                  <a:schemeClr val="tx1"/>
                </a:solidFill>
                <a:latin typeface="Arial" pitchFamily="34" charset="0"/>
                <a:ea typeface="+mn-ea"/>
                <a:cs typeface="+mn-cs"/>
              </a:rPr>
              <a:t>daemon</a:t>
            </a:r>
          </a:p>
          <a:p>
            <a:r>
              <a:rPr lang="en-US" sz="1100" i="1" kern="1200" baseline="0" dirty="0" smtClean="0">
                <a:solidFill>
                  <a:schemeClr val="tx1"/>
                </a:solidFill>
                <a:latin typeface="Arial" pitchFamily="34" charset="0"/>
                <a:ea typeface="+mn-ea"/>
                <a:cs typeface="+mn-cs"/>
              </a:rPr>
              <a:t>news Reserved for the USENET network news system</a:t>
            </a:r>
          </a:p>
          <a:p>
            <a:r>
              <a:rPr lang="en-US" sz="1100" i="1" kern="1200" baseline="0" dirty="0" err="1" smtClean="0">
                <a:solidFill>
                  <a:schemeClr val="tx1"/>
                </a:solidFill>
                <a:latin typeface="Arial" pitchFamily="34" charset="0"/>
                <a:ea typeface="+mn-ea"/>
                <a:cs typeface="+mn-cs"/>
              </a:rPr>
              <a:t>uucp</a:t>
            </a:r>
            <a:r>
              <a:rPr lang="en-US" sz="1100" i="1" kern="1200" baseline="0" dirty="0" smtClean="0">
                <a:solidFill>
                  <a:schemeClr val="tx1"/>
                </a:solidFill>
                <a:latin typeface="Arial" pitchFamily="34" charset="0"/>
                <a:ea typeface="+mn-ea"/>
                <a:cs typeface="+mn-cs"/>
              </a:rPr>
              <a:t> Reserved for the UUCP system</a:t>
            </a:r>
          </a:p>
          <a:p>
            <a:r>
              <a:rPr lang="en-US" sz="1100" i="1" kern="1200" baseline="0" dirty="0" smtClean="0">
                <a:solidFill>
                  <a:schemeClr val="tx1"/>
                </a:solidFill>
                <a:latin typeface="Arial" pitchFamily="34" charset="0"/>
                <a:ea typeface="+mn-ea"/>
                <a:cs typeface="+mn-cs"/>
              </a:rPr>
              <a:t>* An asterisk indicates all facilities except for the mark facility</a:t>
            </a:r>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lgn="just"/>
            <a:r>
              <a:rPr lang="en-US" sz="1200" kern="1200" baseline="0" dirty="0" smtClean="0">
                <a:solidFill>
                  <a:schemeClr val="tx1"/>
                </a:solidFill>
                <a:latin typeface="Arial" pitchFamily="34" charset="0"/>
                <a:ea typeface="+mn-ea"/>
                <a:cs typeface="+mn-cs"/>
              </a:rPr>
              <a:t>The defined severity (priority) levels (the highest levels are at the top) are:</a:t>
            </a:r>
          </a:p>
          <a:p>
            <a:pPr algn="just"/>
            <a:r>
              <a:rPr lang="en-US" sz="1200" i="1" kern="1200" baseline="0" dirty="0" err="1" smtClean="0">
                <a:solidFill>
                  <a:schemeClr val="tx1"/>
                </a:solidFill>
                <a:latin typeface="Arial" pitchFamily="34" charset="0"/>
                <a:ea typeface="+mn-ea"/>
                <a:cs typeface="+mn-cs"/>
              </a:rPr>
              <a:t>emerg</a:t>
            </a:r>
            <a:r>
              <a:rPr lang="en-US" sz="1200" i="1" kern="1200" baseline="0" dirty="0" smtClean="0">
                <a:solidFill>
                  <a:schemeClr val="tx1"/>
                </a:solidFill>
                <a:latin typeface="Arial" pitchFamily="34" charset="0"/>
                <a:ea typeface="+mn-ea"/>
                <a:cs typeface="+mn-cs"/>
              </a:rPr>
              <a:t> For panic conditions, such as catastrophic failures</a:t>
            </a:r>
          </a:p>
          <a:p>
            <a:pPr algn="just"/>
            <a:r>
              <a:rPr lang="en-US" sz="1200" i="1" kern="1200" baseline="0" dirty="0" smtClean="0">
                <a:solidFill>
                  <a:schemeClr val="tx1"/>
                </a:solidFill>
                <a:latin typeface="Arial" pitchFamily="34" charset="0"/>
                <a:ea typeface="+mn-ea"/>
                <a:cs typeface="+mn-cs"/>
              </a:rPr>
              <a:t>alert For conditions that should be corrected immediately</a:t>
            </a:r>
          </a:p>
          <a:p>
            <a:pPr algn="just"/>
            <a:r>
              <a:rPr lang="en-US" sz="1200" i="1" kern="1200" baseline="0" dirty="0" err="1" smtClean="0">
                <a:solidFill>
                  <a:schemeClr val="tx1"/>
                </a:solidFill>
                <a:latin typeface="Arial" pitchFamily="34" charset="0"/>
                <a:ea typeface="+mn-ea"/>
                <a:cs typeface="+mn-cs"/>
              </a:rPr>
              <a:t>crit</a:t>
            </a:r>
            <a:r>
              <a:rPr lang="en-US" sz="1200" i="1" kern="1200" baseline="0" dirty="0" smtClean="0">
                <a:solidFill>
                  <a:schemeClr val="tx1"/>
                </a:solidFill>
                <a:latin typeface="Arial" pitchFamily="34" charset="0"/>
                <a:ea typeface="+mn-ea"/>
                <a:cs typeface="+mn-cs"/>
              </a:rPr>
              <a:t> For warnings about critical conditions, such as hardware device errors</a:t>
            </a:r>
          </a:p>
          <a:p>
            <a:pPr algn="just"/>
            <a:r>
              <a:rPr lang="en-US" sz="1200" i="1" kern="1200" baseline="0" dirty="0" smtClean="0">
                <a:solidFill>
                  <a:schemeClr val="tx1"/>
                </a:solidFill>
                <a:latin typeface="Arial" pitchFamily="34" charset="0"/>
                <a:ea typeface="+mn-ea"/>
                <a:cs typeface="+mn-cs"/>
              </a:rPr>
              <a:t>err For other errors</a:t>
            </a:r>
          </a:p>
          <a:p>
            <a:pPr algn="just"/>
            <a:r>
              <a:rPr lang="en-US" sz="1200" i="1" kern="1200" baseline="0" dirty="0" smtClean="0">
                <a:solidFill>
                  <a:schemeClr val="tx1"/>
                </a:solidFill>
                <a:latin typeface="Arial" pitchFamily="34" charset="0"/>
                <a:ea typeface="+mn-ea"/>
                <a:cs typeface="+mn-cs"/>
              </a:rPr>
              <a:t>warning For warning messages</a:t>
            </a:r>
          </a:p>
          <a:p>
            <a:pPr algn="just"/>
            <a:r>
              <a:rPr lang="en-US" sz="1200" i="1" kern="1200" baseline="0" dirty="0" smtClean="0">
                <a:solidFill>
                  <a:schemeClr val="tx1"/>
                </a:solidFill>
                <a:latin typeface="Arial" pitchFamily="34" charset="0"/>
                <a:ea typeface="+mn-ea"/>
                <a:cs typeface="+mn-cs"/>
              </a:rPr>
              <a:t>notice For conditions that are not error conditions, but may require special handling</a:t>
            </a:r>
          </a:p>
          <a:p>
            <a:pPr algn="just"/>
            <a:r>
              <a:rPr lang="en-US" sz="1200" i="1" kern="1200" baseline="0" dirty="0" smtClean="0">
                <a:solidFill>
                  <a:schemeClr val="tx1"/>
                </a:solidFill>
                <a:latin typeface="Arial" pitchFamily="34" charset="0"/>
                <a:ea typeface="+mn-ea"/>
                <a:cs typeface="+mn-cs"/>
              </a:rPr>
              <a:t>info For informational messages</a:t>
            </a:r>
          </a:p>
          <a:p>
            <a:pPr algn="just"/>
            <a:r>
              <a:rPr lang="en-US" sz="1200" i="1" kern="1200" baseline="0" dirty="0" smtClean="0">
                <a:solidFill>
                  <a:schemeClr val="tx1"/>
                </a:solidFill>
                <a:latin typeface="Arial" pitchFamily="34" charset="0"/>
                <a:ea typeface="+mn-ea"/>
                <a:cs typeface="+mn-cs"/>
              </a:rPr>
              <a:t>debug For messages that are normally used only when debugging a program</a:t>
            </a:r>
          </a:p>
          <a:p>
            <a:pPr algn="just"/>
            <a:r>
              <a:rPr lang="en-US" sz="1200" i="1" kern="1200" baseline="0" dirty="0" smtClean="0">
                <a:solidFill>
                  <a:schemeClr val="tx1"/>
                </a:solidFill>
                <a:latin typeface="Arial" pitchFamily="34" charset="0"/>
                <a:ea typeface="+mn-ea"/>
                <a:cs typeface="+mn-cs"/>
              </a:rPr>
              <a:t>none Do not log messages; use only in combination with other levels</a:t>
            </a:r>
          </a:p>
          <a:p>
            <a:pPr algn="just"/>
            <a:r>
              <a:rPr lang="en-US" sz="1200" kern="1200" baseline="0" dirty="0" smtClean="0">
                <a:solidFill>
                  <a:schemeClr val="tx1"/>
                </a:solidFill>
                <a:latin typeface="Arial" pitchFamily="34" charset="0"/>
                <a:ea typeface="+mn-ea"/>
                <a:cs typeface="+mn-cs"/>
              </a:rPr>
              <a:t>The listed facilities and severity levels will be discussed further when we return to the</a:t>
            </a:r>
          </a:p>
          <a:p>
            <a:pPr algn="just"/>
            <a:r>
              <a:rPr lang="en-US" sz="1200" kern="1200" baseline="0" dirty="0" smtClean="0">
                <a:solidFill>
                  <a:schemeClr val="tx1"/>
                </a:solidFill>
                <a:latin typeface="Arial" pitchFamily="34" charset="0"/>
                <a:ea typeface="+mn-ea"/>
                <a:cs typeface="+mn-cs"/>
              </a:rPr>
              <a:t>system−logging configuration.</a:t>
            </a:r>
          </a:p>
          <a:p>
            <a:pPr algn="just"/>
            <a:r>
              <a:rPr lang="en-US" sz="1200" kern="1200" baseline="0" dirty="0" smtClean="0">
                <a:solidFill>
                  <a:schemeClr val="tx1"/>
                </a:solidFill>
                <a:latin typeface="Arial" pitchFamily="34" charset="0"/>
                <a:ea typeface="+mn-ea"/>
                <a:cs typeface="+mn-cs"/>
              </a:rPr>
              <a:t>The monitoring and detection of the listed conditions for when a corresponding message should be</a:t>
            </a:r>
          </a:p>
          <a:p>
            <a:pPr algn="just"/>
            <a:r>
              <a:rPr lang="en-US" sz="1200" kern="1200" baseline="0" dirty="0" smtClean="0">
                <a:solidFill>
                  <a:schemeClr val="tx1"/>
                </a:solidFill>
                <a:latin typeface="Arial" pitchFamily="34" charset="0"/>
                <a:ea typeface="+mn-ea"/>
                <a:cs typeface="+mn-cs"/>
              </a:rPr>
              <a:t>generated are not a part of the logging subsystem itself; rather, messages are −−generated within</a:t>
            </a:r>
          </a:p>
          <a:p>
            <a:pPr algn="just"/>
            <a:r>
              <a:rPr lang="en-US" sz="1200" kern="1200" baseline="0" dirty="0" smtClean="0">
                <a:solidFill>
                  <a:schemeClr val="tx1"/>
                </a:solidFill>
                <a:latin typeface="Arial" pitchFamily="34" charset="0"/>
                <a:ea typeface="+mn-ea"/>
                <a:cs typeface="+mn-cs"/>
              </a:rPr>
              <a:t>processes themselves and redirected toward the </a:t>
            </a:r>
            <a:r>
              <a:rPr lang="en-US" sz="1200" b="1" kern="1200" baseline="0" dirty="0" err="1" smtClean="0">
                <a:solidFill>
                  <a:schemeClr val="tx1"/>
                </a:solidFill>
                <a:latin typeface="Arial" pitchFamily="34" charset="0"/>
                <a:ea typeface="+mn-ea"/>
                <a:cs typeface="+mn-cs"/>
              </a:rPr>
              <a:t>syslogd</a:t>
            </a:r>
            <a:r>
              <a:rPr lang="en-US" sz="1200" b="1" kern="1200" baseline="0" dirty="0" smtClean="0">
                <a:solidFill>
                  <a:schemeClr val="tx1"/>
                </a:solidFill>
                <a:latin typeface="Arial" pitchFamily="34" charset="0"/>
                <a:ea typeface="+mn-ea"/>
                <a:cs typeface="+mn-cs"/>
              </a:rPr>
              <a:t> daemon for appropriate logging. A</a:t>
            </a:r>
          </a:p>
          <a:p>
            <a:pPr algn="just"/>
            <a:r>
              <a:rPr lang="en-US" sz="1200" kern="1200" baseline="0" dirty="0" smtClean="0">
                <a:solidFill>
                  <a:schemeClr val="tx1"/>
                </a:solidFill>
                <a:latin typeface="Arial" pitchFamily="34" charset="0"/>
                <a:ea typeface="+mn-ea"/>
                <a:cs typeface="+mn-cs"/>
              </a:rPr>
              <a:t>special device file/ </a:t>
            </a:r>
            <a:r>
              <a:rPr lang="en-US" sz="1200" i="1" kern="1200" baseline="0" dirty="0" smtClean="0">
                <a:solidFill>
                  <a:schemeClr val="tx1"/>
                </a:solidFill>
                <a:latin typeface="Arial" pitchFamily="34" charset="0"/>
                <a:ea typeface="+mn-ea"/>
                <a:cs typeface="+mn-cs"/>
              </a:rPr>
              <a:t>dev/log is used for the </a:t>
            </a:r>
            <a:r>
              <a:rPr lang="en-US" sz="1200" i="1" kern="1200" baseline="0" dirty="0" err="1" smtClean="0">
                <a:solidFill>
                  <a:schemeClr val="tx1"/>
                </a:solidFill>
                <a:latin typeface="Arial" pitchFamily="34" charset="0"/>
                <a:ea typeface="+mn-ea"/>
                <a:cs typeface="+mn-cs"/>
              </a:rPr>
              <a:t>interprocess</a:t>
            </a:r>
            <a:r>
              <a:rPr lang="en-US" sz="1200" i="1" kern="1200" baseline="0" dirty="0" smtClean="0">
                <a:solidFill>
                  <a:schemeClr val="tx1"/>
                </a:solidFill>
                <a:latin typeface="Arial" pitchFamily="34" charset="0"/>
                <a:ea typeface="+mn-ea"/>
                <a:cs typeface="+mn-cs"/>
              </a:rPr>
              <a:t> communication with the </a:t>
            </a:r>
            <a:r>
              <a:rPr lang="en-US" sz="1200" b="1" i="1" kern="1200" baseline="0" dirty="0" err="1" smtClean="0">
                <a:solidFill>
                  <a:schemeClr val="tx1"/>
                </a:solidFill>
                <a:latin typeface="Arial" pitchFamily="34" charset="0"/>
                <a:ea typeface="+mn-ea"/>
                <a:cs typeface="+mn-cs"/>
              </a:rPr>
              <a:t>syslogd</a:t>
            </a:r>
            <a:r>
              <a:rPr lang="en-US" sz="1200" b="1" i="1" kern="1200" baseline="0" dirty="0" smtClean="0">
                <a:solidFill>
                  <a:schemeClr val="tx1"/>
                </a:solidFill>
                <a:latin typeface="Arial" pitchFamily="34" charset="0"/>
                <a:ea typeface="+mn-ea"/>
                <a:cs typeface="+mn-cs"/>
              </a:rPr>
              <a:t> daemon,</a:t>
            </a:r>
          </a:p>
          <a:p>
            <a:pPr algn="just"/>
            <a:r>
              <a:rPr lang="en-US" sz="1200" kern="1200" baseline="0" dirty="0" smtClean="0">
                <a:solidFill>
                  <a:schemeClr val="tx1"/>
                </a:solidFill>
                <a:latin typeface="Arial" pitchFamily="34" charset="0"/>
                <a:ea typeface="+mn-ea"/>
                <a:cs typeface="+mn-cs"/>
              </a:rPr>
              <a:t>which is continuously listening for generated messages. Once a message is received, the </a:t>
            </a:r>
            <a:r>
              <a:rPr lang="en-US" sz="1200" b="1" kern="1200" baseline="0" dirty="0" err="1" smtClean="0">
                <a:solidFill>
                  <a:schemeClr val="tx1"/>
                </a:solidFill>
                <a:latin typeface="Arial" pitchFamily="34" charset="0"/>
                <a:ea typeface="+mn-ea"/>
                <a:cs typeface="+mn-cs"/>
              </a:rPr>
              <a:t>syslogd</a:t>
            </a:r>
            <a:endParaRPr lang="en-US" sz="1200" b="1" kern="1200" baseline="0" dirty="0" smtClean="0">
              <a:solidFill>
                <a:schemeClr val="tx1"/>
              </a:solidFill>
              <a:latin typeface="Arial" pitchFamily="34" charset="0"/>
              <a:ea typeface="+mn-ea"/>
              <a:cs typeface="+mn-cs"/>
            </a:endParaRPr>
          </a:p>
          <a:p>
            <a:pPr algn="just"/>
            <a:r>
              <a:rPr lang="en-US" sz="1200" kern="1200" baseline="0" dirty="0" smtClean="0">
                <a:solidFill>
                  <a:schemeClr val="tx1"/>
                </a:solidFill>
                <a:latin typeface="Arial" pitchFamily="34" charset="0"/>
                <a:ea typeface="+mn-ea"/>
                <a:cs typeface="+mn-cs"/>
              </a:rPr>
              <a:t>daemon acts according to the specified configuration data related to the logging facility, the</a:t>
            </a:r>
          </a:p>
          <a:p>
            <a:pPr algn="just"/>
            <a:r>
              <a:rPr lang="en-US" sz="1200" kern="1200" baseline="0" dirty="0" smtClean="0">
                <a:solidFill>
                  <a:schemeClr val="tx1"/>
                </a:solidFill>
                <a:latin typeface="Arial" pitchFamily="34" charset="0"/>
                <a:ea typeface="+mn-ea"/>
                <a:cs typeface="+mn-cs"/>
              </a:rPr>
              <a:t>message severity level, and the logging destination.</a:t>
            </a:r>
          </a:p>
          <a:p>
            <a:pPr algn="just"/>
            <a:r>
              <a:rPr lang="en-US" sz="1200" kern="1200" baseline="0" dirty="0" smtClean="0">
                <a:solidFill>
                  <a:schemeClr val="tx1"/>
                </a:solidFill>
                <a:latin typeface="Arial" pitchFamily="34" charset="0"/>
                <a:ea typeface="+mn-ea"/>
                <a:cs typeface="+mn-cs"/>
              </a:rPr>
              <a:t>From the system logging standpoint, the </a:t>
            </a:r>
            <a:r>
              <a:rPr lang="en-US" sz="1200" b="1" kern="1200" baseline="0" dirty="0" err="1" smtClean="0">
                <a:solidFill>
                  <a:schemeClr val="tx1"/>
                </a:solidFill>
                <a:latin typeface="Arial" pitchFamily="34" charset="0"/>
                <a:ea typeface="+mn-ea"/>
                <a:cs typeface="+mn-cs"/>
              </a:rPr>
              <a:t>syslogd</a:t>
            </a:r>
            <a:r>
              <a:rPr lang="en-US" sz="1200" b="1" kern="1200" baseline="0" dirty="0" smtClean="0">
                <a:solidFill>
                  <a:schemeClr val="tx1"/>
                </a:solidFill>
                <a:latin typeface="Arial" pitchFamily="34" charset="0"/>
                <a:ea typeface="+mn-ea"/>
                <a:cs typeface="+mn-cs"/>
              </a:rPr>
              <a:t> daemon is a core of the overall logging</a:t>
            </a:r>
          </a:p>
          <a:p>
            <a:pPr algn="just"/>
            <a:r>
              <a:rPr lang="en-US" sz="1200" kern="1200" baseline="0" dirty="0" smtClean="0">
                <a:solidFill>
                  <a:schemeClr val="tx1"/>
                </a:solidFill>
                <a:latin typeface="Arial" pitchFamily="34" charset="0"/>
                <a:ea typeface="+mn-ea"/>
                <a:cs typeface="+mn-cs"/>
              </a:rPr>
              <a:t>procedure, and it deserves to be discussed in greater detail.</a:t>
            </a:r>
          </a:p>
          <a:p>
            <a:pPr algn="just"/>
            <a:endParaRPr lang="en-US" sz="1200" dirty="0" smtClean="0"/>
          </a:p>
          <a:p>
            <a:pPr algn="just"/>
            <a:endParaRPr lang="en-US" dirty="0"/>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kern="1200" baseline="0" dirty="0" smtClean="0">
                <a:solidFill>
                  <a:schemeClr val="tx1"/>
                </a:solidFill>
                <a:latin typeface="Arial" pitchFamily="34" charset="0"/>
                <a:ea typeface="+mn-ea"/>
                <a:cs typeface="+mn-cs"/>
              </a:rPr>
              <a:t>The </a:t>
            </a:r>
            <a:r>
              <a:rPr lang="en-US" sz="1200" kern="1200" baseline="0" dirty="0" err="1" smtClean="0">
                <a:solidFill>
                  <a:schemeClr val="tx1"/>
                </a:solidFill>
                <a:latin typeface="Arial" pitchFamily="34" charset="0"/>
                <a:ea typeface="+mn-ea"/>
                <a:cs typeface="+mn-cs"/>
              </a:rPr>
              <a:t>syslogd</a:t>
            </a:r>
            <a:r>
              <a:rPr lang="en-US" sz="1200" kern="1200" baseline="0" dirty="0" smtClean="0">
                <a:solidFill>
                  <a:schemeClr val="tx1"/>
                </a:solidFill>
                <a:latin typeface="Arial" pitchFamily="34" charset="0"/>
                <a:ea typeface="+mn-ea"/>
                <a:cs typeface="+mn-cs"/>
              </a:rPr>
              <a:t> daemon logs all system messages; it reads and forwards system messages to the appropriate log files and/or users, depending upon the severity (priority) level of the message and the system facility from which the message originates. The configuration file/ </a:t>
            </a:r>
            <a:r>
              <a:rPr lang="en-US" sz="1200" i="1" kern="1200" baseline="0" dirty="0" smtClean="0">
                <a:solidFill>
                  <a:schemeClr val="tx1"/>
                </a:solidFill>
                <a:latin typeface="Arial" pitchFamily="34" charset="0"/>
                <a:ea typeface="+mn-ea"/>
                <a:cs typeface="+mn-cs"/>
              </a:rPr>
              <a:t>etc/</a:t>
            </a:r>
            <a:r>
              <a:rPr lang="en-US" sz="1200" i="1" kern="1200" baseline="0" dirty="0" err="1" smtClean="0">
                <a:solidFill>
                  <a:schemeClr val="tx1"/>
                </a:solidFill>
                <a:latin typeface="Arial" pitchFamily="34" charset="0"/>
                <a:ea typeface="+mn-ea"/>
                <a:cs typeface="+mn-cs"/>
              </a:rPr>
              <a:t>syslog.conf</a:t>
            </a:r>
            <a:r>
              <a:rPr lang="en-US" sz="1200" i="1" kern="1200" baseline="0" dirty="0" smtClean="0">
                <a:solidFill>
                  <a:schemeClr val="tx1"/>
                </a:solidFill>
                <a:latin typeface="Arial" pitchFamily="34" charset="0"/>
                <a:ea typeface="+mn-ea"/>
                <a:cs typeface="+mn-cs"/>
              </a:rPr>
              <a:t> </a:t>
            </a:r>
            <a:r>
              <a:rPr lang="en-US" sz="1200" kern="1200" baseline="0" dirty="0" smtClean="0">
                <a:solidFill>
                  <a:schemeClr val="tx1"/>
                </a:solidFill>
                <a:latin typeface="Arial" pitchFamily="34" charset="0"/>
                <a:ea typeface="+mn-ea"/>
                <a:cs typeface="+mn-cs"/>
              </a:rPr>
              <a:t>specifies where messages are forwarded. In addition, the </a:t>
            </a:r>
            <a:r>
              <a:rPr lang="en-US" sz="1200" kern="1200" baseline="0" dirty="0" err="1" smtClean="0">
                <a:solidFill>
                  <a:schemeClr val="tx1"/>
                </a:solidFill>
                <a:latin typeface="Arial" pitchFamily="34" charset="0"/>
                <a:ea typeface="+mn-ea"/>
                <a:cs typeface="+mn-cs"/>
              </a:rPr>
              <a:t>syslogd</a:t>
            </a:r>
            <a:r>
              <a:rPr lang="en-US" sz="1200" kern="1200" baseline="0" dirty="0" smtClean="0">
                <a:solidFill>
                  <a:schemeClr val="tx1"/>
                </a:solidFill>
                <a:latin typeface="Arial" pitchFamily="34" charset="0"/>
                <a:ea typeface="+mn-ea"/>
                <a:cs typeface="+mn-cs"/>
              </a:rPr>
              <a:t> daemon periodically generates and logs mark (timestamp) messages (mark−interval is specified in minutes; the default is 20 minutes) at an "</a:t>
            </a:r>
            <a:r>
              <a:rPr lang="en-US" sz="1200" i="1" kern="1200" baseline="0" dirty="0" smtClean="0">
                <a:solidFill>
                  <a:schemeClr val="tx1"/>
                </a:solidFill>
                <a:latin typeface="Arial" pitchFamily="34" charset="0"/>
                <a:ea typeface="+mn-ea"/>
                <a:cs typeface="+mn-cs"/>
              </a:rPr>
              <a:t>info" logging priority level; this facility is identified as mark in the / etc/</a:t>
            </a:r>
            <a:r>
              <a:rPr lang="en-US" sz="1200" i="1" kern="1200" baseline="0" dirty="0" err="1" smtClean="0">
                <a:solidFill>
                  <a:schemeClr val="tx1"/>
                </a:solidFill>
                <a:latin typeface="Arial" pitchFamily="34" charset="0"/>
                <a:ea typeface="+mn-ea"/>
                <a:cs typeface="+mn-cs"/>
              </a:rPr>
              <a:t>syslog.conf</a:t>
            </a:r>
            <a:r>
              <a:rPr lang="en-US" sz="1200" i="1" kern="1200" baseline="0" dirty="0" smtClean="0">
                <a:solidFill>
                  <a:schemeClr val="tx1"/>
                </a:solidFill>
                <a:latin typeface="Arial" pitchFamily="34" charset="0"/>
                <a:ea typeface="+mn-ea"/>
                <a:cs typeface="+mn-cs"/>
              </a:rPr>
              <a:t> </a:t>
            </a:r>
            <a:r>
              <a:rPr lang="en-US" sz="1200" kern="1200" baseline="0" dirty="0" smtClean="0">
                <a:solidFill>
                  <a:schemeClr val="tx1"/>
                </a:solidFill>
                <a:latin typeface="Arial" pitchFamily="34" charset="0"/>
                <a:ea typeface="+mn-ea"/>
                <a:cs typeface="+mn-cs"/>
              </a:rPr>
              <a:t>file. The presence of the </a:t>
            </a:r>
            <a:r>
              <a:rPr lang="en-US" sz="1200" i="1" kern="1200" baseline="0" dirty="0" smtClean="0">
                <a:solidFill>
                  <a:schemeClr val="tx1"/>
                </a:solidFill>
                <a:latin typeface="Arial" pitchFamily="34" charset="0"/>
                <a:ea typeface="+mn-ea"/>
                <a:cs typeface="+mn-cs"/>
              </a:rPr>
              <a:t>mark messages in the log files is proof of the daemon's activity: the </a:t>
            </a:r>
            <a:r>
              <a:rPr lang="en-US" sz="1200" kern="1200" baseline="0" dirty="0" err="1" smtClean="0">
                <a:solidFill>
                  <a:schemeClr val="tx1"/>
                </a:solidFill>
                <a:latin typeface="Arial" pitchFamily="34" charset="0"/>
                <a:ea typeface="+mn-ea"/>
                <a:cs typeface="+mn-cs"/>
              </a:rPr>
              <a:t>syslogd</a:t>
            </a:r>
            <a:r>
              <a:rPr lang="en-US" sz="1200" kern="1200" baseline="0" dirty="0" smtClean="0">
                <a:solidFill>
                  <a:schemeClr val="tx1"/>
                </a:solidFill>
                <a:latin typeface="Arial" pitchFamily="34" charset="0"/>
                <a:ea typeface="+mn-ea"/>
                <a:cs typeface="+mn-cs"/>
              </a:rPr>
              <a:t> daemon is alive, active, and ready to log any received error or other message. Only one </a:t>
            </a:r>
            <a:r>
              <a:rPr lang="en-US" sz="1200" kern="1200" baseline="0" dirty="0" err="1" smtClean="0">
                <a:solidFill>
                  <a:schemeClr val="tx1"/>
                </a:solidFill>
                <a:latin typeface="Arial" pitchFamily="34" charset="0"/>
                <a:ea typeface="+mn-ea"/>
                <a:cs typeface="+mn-cs"/>
              </a:rPr>
              <a:t>syslogd</a:t>
            </a:r>
            <a:r>
              <a:rPr lang="en-US" sz="1200" kern="1200" baseline="0" dirty="0" smtClean="0">
                <a:solidFill>
                  <a:schemeClr val="tx1"/>
                </a:solidFill>
                <a:latin typeface="Arial" pitchFamily="34" charset="0"/>
                <a:ea typeface="+mn-ea"/>
                <a:cs typeface="+mn-cs"/>
              </a:rPr>
              <a:t> daemon can be running at one point in time; an attempt to start another daemon</a:t>
            </a:r>
            <a:r>
              <a:rPr lang="en-US" sz="1200" kern="1200" dirty="0" smtClean="0">
                <a:solidFill>
                  <a:schemeClr val="tx1"/>
                </a:solidFill>
                <a:latin typeface="Arial" pitchFamily="34" charset="0"/>
                <a:ea typeface="+mn-ea"/>
                <a:cs typeface="+mn-cs"/>
              </a:rPr>
              <a:t> </a:t>
            </a:r>
            <a:r>
              <a:rPr lang="en-US" sz="1200" kern="1200" baseline="0" dirty="0" smtClean="0">
                <a:solidFill>
                  <a:schemeClr val="tx1"/>
                </a:solidFill>
                <a:latin typeface="Arial" pitchFamily="34" charset="0"/>
                <a:ea typeface="+mn-ea"/>
                <a:cs typeface="+mn-cs"/>
              </a:rPr>
              <a:t>will fail.</a:t>
            </a:r>
          </a:p>
          <a:p>
            <a:pPr algn="just"/>
            <a:endParaRPr lang="en-US" dirty="0"/>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r>
              <a:rPr lang="en-US" sz="1100" kern="1200" baseline="0" dirty="0" smtClean="0">
                <a:solidFill>
                  <a:schemeClr val="tx1"/>
                </a:solidFill>
                <a:latin typeface="Arial" pitchFamily="34" charset="0"/>
                <a:ea typeface="+mn-ea"/>
                <a:cs typeface="+mn-cs"/>
              </a:rPr>
              <a:t>The configuration file / </a:t>
            </a:r>
            <a:r>
              <a:rPr lang="en-US" sz="1100" i="1" kern="1200" baseline="0" dirty="0" smtClean="0">
                <a:solidFill>
                  <a:schemeClr val="tx1"/>
                </a:solidFill>
                <a:latin typeface="Arial" pitchFamily="34" charset="0"/>
                <a:ea typeface="+mn-ea"/>
                <a:cs typeface="+mn-cs"/>
              </a:rPr>
              <a:t>etc/</a:t>
            </a:r>
            <a:r>
              <a:rPr lang="en-US" sz="1100" i="1" kern="1200" baseline="0" dirty="0" err="1" smtClean="0">
                <a:solidFill>
                  <a:schemeClr val="tx1"/>
                </a:solidFill>
                <a:latin typeface="Arial" pitchFamily="34" charset="0"/>
                <a:ea typeface="+mn-ea"/>
                <a:cs typeface="+mn-cs"/>
              </a:rPr>
              <a:t>syslog.conf</a:t>
            </a:r>
            <a:r>
              <a:rPr lang="en-US" sz="1100" i="1" kern="1200" baseline="0" dirty="0" smtClean="0">
                <a:solidFill>
                  <a:schemeClr val="tx1"/>
                </a:solidFill>
                <a:latin typeface="Arial" pitchFamily="34" charset="0"/>
                <a:ea typeface="+mn-ea"/>
                <a:cs typeface="+mn-cs"/>
              </a:rPr>
              <a:t> contains all of the data necessary to fully specify the logging </a:t>
            </a:r>
            <a:r>
              <a:rPr lang="en-US" sz="1100" kern="1200" baseline="0" dirty="0" smtClean="0">
                <a:solidFill>
                  <a:schemeClr val="tx1"/>
                </a:solidFill>
                <a:latin typeface="Arial" pitchFamily="34" charset="0"/>
                <a:ea typeface="+mn-ea"/>
                <a:cs typeface="+mn-cs"/>
              </a:rPr>
              <a:t>process provided by the system log daemon, </a:t>
            </a:r>
            <a:r>
              <a:rPr lang="en-US" sz="1100" b="1" kern="1200" baseline="0" dirty="0" err="1" smtClean="0">
                <a:solidFill>
                  <a:schemeClr val="tx1"/>
                </a:solidFill>
                <a:latin typeface="Arial" pitchFamily="34" charset="0"/>
                <a:ea typeface="+mn-ea"/>
                <a:cs typeface="+mn-cs"/>
              </a:rPr>
              <a:t>syslogd</a:t>
            </a:r>
            <a:r>
              <a:rPr lang="en-US" sz="1100" b="1" kern="1200" baseline="0" dirty="0" smtClean="0">
                <a:solidFill>
                  <a:schemeClr val="tx1"/>
                </a:solidFill>
                <a:latin typeface="Arial" pitchFamily="34" charset="0"/>
                <a:ea typeface="+mn-ea"/>
                <a:cs typeface="+mn-cs"/>
              </a:rPr>
              <a:t>. When started, or recycled, the </a:t>
            </a:r>
            <a:r>
              <a:rPr lang="en-US" sz="1100" b="1" kern="1200" baseline="0" dirty="0" err="1" smtClean="0">
                <a:solidFill>
                  <a:schemeClr val="tx1"/>
                </a:solidFill>
                <a:latin typeface="Arial" pitchFamily="34" charset="0"/>
                <a:ea typeface="+mn-ea"/>
                <a:cs typeface="+mn-cs"/>
              </a:rPr>
              <a:t>syslogd</a:t>
            </a:r>
            <a:r>
              <a:rPr lang="en-US" sz="1100" b="1" kern="1200" baseline="0" dirty="0" smtClean="0">
                <a:solidFill>
                  <a:schemeClr val="tx1"/>
                </a:solidFill>
                <a:latin typeface="Arial" pitchFamily="34" charset="0"/>
                <a:ea typeface="+mn-ea"/>
                <a:cs typeface="+mn-cs"/>
              </a:rPr>
              <a:t> </a:t>
            </a:r>
            <a:r>
              <a:rPr lang="en-US" sz="1100" kern="1200" baseline="0" dirty="0" smtClean="0">
                <a:solidFill>
                  <a:schemeClr val="tx1"/>
                </a:solidFill>
                <a:latin typeface="Arial" pitchFamily="34" charset="0"/>
                <a:ea typeface="+mn-ea"/>
                <a:cs typeface="+mn-cs"/>
              </a:rPr>
              <a:t>daemon preprocesses this file through the </a:t>
            </a:r>
            <a:r>
              <a:rPr lang="en-US" sz="1100" i="1" kern="1200" baseline="0" dirty="0" smtClean="0">
                <a:solidFill>
                  <a:schemeClr val="tx1"/>
                </a:solidFill>
                <a:latin typeface="Arial" pitchFamily="34" charset="0"/>
                <a:ea typeface="+mn-ea"/>
                <a:cs typeface="+mn-cs"/>
              </a:rPr>
              <a:t>m4 preprocessor to obtain the correct information for </a:t>
            </a:r>
            <a:r>
              <a:rPr lang="en-US" sz="1100" kern="1200" baseline="0" dirty="0" smtClean="0">
                <a:solidFill>
                  <a:schemeClr val="tx1"/>
                </a:solidFill>
                <a:latin typeface="Arial" pitchFamily="34" charset="0"/>
                <a:ea typeface="+mn-ea"/>
                <a:cs typeface="+mn-cs"/>
              </a:rPr>
              <a:t>certain log files. By introducing the additional </a:t>
            </a:r>
            <a:r>
              <a:rPr lang="en-US" sz="1100" b="1" i="1" kern="1200" baseline="0" dirty="0" err="1" smtClean="0">
                <a:solidFill>
                  <a:schemeClr val="tx1"/>
                </a:solidFill>
                <a:latin typeface="Arial" pitchFamily="34" charset="0"/>
                <a:ea typeface="+mn-ea"/>
                <a:cs typeface="+mn-cs"/>
              </a:rPr>
              <a:t>ifdef</a:t>
            </a:r>
            <a:r>
              <a:rPr lang="en-US" sz="1100" b="1" i="1" kern="1200" baseline="0" dirty="0" smtClean="0">
                <a:solidFill>
                  <a:schemeClr val="tx1"/>
                </a:solidFill>
                <a:latin typeface="Arial" pitchFamily="34" charset="0"/>
                <a:ea typeface="+mn-ea"/>
                <a:cs typeface="+mn-cs"/>
              </a:rPr>
              <a:t> macro statement that yields one of multiple </a:t>
            </a:r>
            <a:r>
              <a:rPr lang="en-US" sz="1100" kern="1200" baseline="0" dirty="0" smtClean="0">
                <a:solidFill>
                  <a:schemeClr val="tx1"/>
                </a:solidFill>
                <a:latin typeface="Arial" pitchFamily="34" charset="0"/>
                <a:ea typeface="+mn-ea"/>
                <a:cs typeface="+mn-cs"/>
              </a:rPr>
              <a:t>possible conditional outcomes, </a:t>
            </a:r>
            <a:r>
              <a:rPr lang="en-US" sz="1100" i="1" kern="1200" baseline="0" dirty="0" smtClean="0">
                <a:solidFill>
                  <a:schemeClr val="tx1"/>
                </a:solidFill>
                <a:latin typeface="Arial" pitchFamily="34" charset="0"/>
                <a:ea typeface="+mn-ea"/>
                <a:cs typeface="+mn-cs"/>
              </a:rPr>
              <a:t>m4 preprocessing makes the configuration even more flexible. </a:t>
            </a:r>
            <a:r>
              <a:rPr lang="en-US" sz="1100" i="1" kern="1200" baseline="0" dirty="0" err="1" smtClean="0">
                <a:solidFill>
                  <a:schemeClr val="tx1"/>
                </a:solidFill>
                <a:latin typeface="Arial" pitchFamily="34" charset="0"/>
                <a:ea typeface="+mn-ea"/>
                <a:cs typeface="+mn-cs"/>
              </a:rPr>
              <a:t>The</a:t>
            </a:r>
            <a:r>
              <a:rPr lang="en-US" sz="1100" b="1" i="1" kern="1200" baseline="0" dirty="0" err="1" smtClean="0">
                <a:solidFill>
                  <a:schemeClr val="tx1"/>
                </a:solidFill>
                <a:latin typeface="Arial" pitchFamily="34" charset="0"/>
                <a:ea typeface="+mn-ea"/>
                <a:cs typeface="+mn-cs"/>
              </a:rPr>
              <a:t>syslogd</a:t>
            </a:r>
            <a:r>
              <a:rPr lang="en-US" sz="1100" b="1" i="1" kern="1200" baseline="0" dirty="0" smtClean="0">
                <a:solidFill>
                  <a:schemeClr val="tx1"/>
                </a:solidFill>
                <a:latin typeface="Arial" pitchFamily="34" charset="0"/>
                <a:ea typeface="+mn-ea"/>
                <a:cs typeface="+mn-cs"/>
              </a:rPr>
              <a:t> daemon first verifies that the host is aliased as "</a:t>
            </a:r>
            <a:r>
              <a:rPr lang="en-US" sz="1100" b="1" i="1" kern="1200" baseline="0" dirty="0" err="1" smtClean="0">
                <a:solidFill>
                  <a:schemeClr val="tx1"/>
                </a:solidFill>
                <a:latin typeface="Arial" pitchFamily="34" charset="0"/>
                <a:ea typeface="+mn-ea"/>
                <a:cs typeface="+mn-cs"/>
              </a:rPr>
              <a:t>loghost</a:t>
            </a:r>
            <a:r>
              <a:rPr lang="en-US" sz="1100" b="1" i="1" kern="1200" baseline="0" dirty="0" smtClean="0">
                <a:solidFill>
                  <a:schemeClr val="tx1"/>
                </a:solidFill>
                <a:latin typeface="Arial" pitchFamily="34" charset="0"/>
                <a:ea typeface="+mn-ea"/>
                <a:cs typeface="+mn-cs"/>
              </a:rPr>
              <a:t>"; if the address of the </a:t>
            </a:r>
            <a:r>
              <a:rPr lang="en-US" sz="1100" b="1" i="1" kern="1200" baseline="0" dirty="0" err="1" smtClean="0">
                <a:solidFill>
                  <a:schemeClr val="tx1"/>
                </a:solidFill>
                <a:latin typeface="Arial" pitchFamily="34" charset="0"/>
                <a:ea typeface="+mn-ea"/>
                <a:cs typeface="+mn-cs"/>
              </a:rPr>
              <a:t>loghost</a:t>
            </a:r>
            <a:r>
              <a:rPr lang="en-US" sz="1100" b="1" i="1" kern="1200" baseline="0" dirty="0" smtClean="0">
                <a:solidFill>
                  <a:schemeClr val="tx1"/>
                </a:solidFill>
                <a:latin typeface="Arial" pitchFamily="34" charset="0"/>
                <a:ea typeface="+mn-ea"/>
                <a:cs typeface="+mn-cs"/>
              </a:rPr>
              <a:t> is </a:t>
            </a:r>
            <a:r>
              <a:rPr lang="en-US" sz="1100" kern="1200" baseline="0" dirty="0" smtClean="0">
                <a:solidFill>
                  <a:schemeClr val="tx1"/>
                </a:solidFill>
                <a:latin typeface="Arial" pitchFamily="34" charset="0"/>
                <a:ea typeface="+mn-ea"/>
                <a:cs typeface="+mn-cs"/>
              </a:rPr>
              <a:t>the same as one of the addresses of the host system, this system is defined as the </a:t>
            </a:r>
            <a:r>
              <a:rPr lang="en-US" sz="1100" kern="1200" baseline="0" dirty="0" err="1" smtClean="0">
                <a:solidFill>
                  <a:schemeClr val="tx1"/>
                </a:solidFill>
                <a:latin typeface="Arial" pitchFamily="34" charset="0"/>
                <a:ea typeface="+mn-ea"/>
                <a:cs typeface="+mn-cs"/>
              </a:rPr>
              <a:t>loghost</a:t>
            </a:r>
            <a:r>
              <a:rPr lang="en-US" sz="1100" kern="1200" baseline="0" dirty="0" smtClean="0">
                <a:solidFill>
                  <a:schemeClr val="tx1"/>
                </a:solidFill>
                <a:latin typeface="Arial" pitchFamily="34" charset="0"/>
                <a:ea typeface="+mn-ea"/>
                <a:cs typeface="+mn-cs"/>
              </a:rPr>
              <a:t>. The idea of the </a:t>
            </a:r>
            <a:r>
              <a:rPr lang="en-US" sz="1100" kern="1200" baseline="0" dirty="0" err="1" smtClean="0">
                <a:solidFill>
                  <a:schemeClr val="tx1"/>
                </a:solidFill>
                <a:latin typeface="Arial" pitchFamily="34" charset="0"/>
                <a:ea typeface="+mn-ea"/>
                <a:cs typeface="+mn-cs"/>
              </a:rPr>
              <a:t>loghost</a:t>
            </a:r>
            <a:r>
              <a:rPr lang="en-US" sz="1100" kern="1200" baseline="0" dirty="0" smtClean="0">
                <a:solidFill>
                  <a:schemeClr val="tx1"/>
                </a:solidFill>
                <a:latin typeface="Arial" pitchFamily="34" charset="0"/>
                <a:ea typeface="+mn-ea"/>
                <a:cs typeface="+mn-cs"/>
              </a:rPr>
              <a:t> is to enable a different level of logging according to the defined logging mission of the actual system; it also enables the creation of the "logging server" and a centralized collection of logging messages from multiple hosts on the same network. The </a:t>
            </a:r>
            <a:r>
              <a:rPr lang="en-US" sz="1100" b="1" kern="1200" baseline="0" dirty="0" err="1" smtClean="0">
                <a:solidFill>
                  <a:schemeClr val="tx1"/>
                </a:solidFill>
                <a:latin typeface="Arial" pitchFamily="34" charset="0"/>
                <a:ea typeface="+mn-ea"/>
                <a:cs typeface="+mn-cs"/>
              </a:rPr>
              <a:t>syslogd</a:t>
            </a:r>
            <a:r>
              <a:rPr lang="en-US" sz="1100" b="1" kern="1200" baseline="0" dirty="0" smtClean="0">
                <a:solidFill>
                  <a:schemeClr val="tx1"/>
                </a:solidFill>
                <a:latin typeface="Arial" pitchFamily="34" charset="0"/>
                <a:ea typeface="+mn-ea"/>
                <a:cs typeface="+mn-cs"/>
              </a:rPr>
              <a:t> daemon first checks </a:t>
            </a:r>
            <a:r>
              <a:rPr lang="en-US" sz="1100" kern="1200" baseline="0" dirty="0" smtClean="0">
                <a:solidFill>
                  <a:schemeClr val="tx1"/>
                </a:solidFill>
                <a:latin typeface="Arial" pitchFamily="34" charset="0"/>
                <a:ea typeface="+mn-ea"/>
                <a:cs typeface="+mn-cs"/>
              </a:rPr>
              <a:t>the / </a:t>
            </a:r>
            <a:r>
              <a:rPr lang="en-US" sz="1100" i="1" kern="1200" baseline="0" dirty="0" smtClean="0">
                <a:solidFill>
                  <a:schemeClr val="tx1"/>
                </a:solidFill>
                <a:latin typeface="Arial" pitchFamily="34" charset="0"/>
                <a:ea typeface="+mn-ea"/>
                <a:cs typeface="+mn-cs"/>
              </a:rPr>
              <a:t>etc/hosts file for the </a:t>
            </a:r>
            <a:r>
              <a:rPr lang="en-US" sz="1100" i="1" kern="1200" baseline="0" dirty="0" err="1" smtClean="0">
                <a:solidFill>
                  <a:schemeClr val="tx1"/>
                </a:solidFill>
                <a:latin typeface="Arial" pitchFamily="34" charset="0"/>
                <a:ea typeface="+mn-ea"/>
                <a:cs typeface="+mn-cs"/>
              </a:rPr>
              <a:t>loghost</a:t>
            </a:r>
            <a:r>
              <a:rPr lang="en-US" sz="1100" i="1" kern="1200" baseline="0" dirty="0" smtClean="0">
                <a:solidFill>
                  <a:schemeClr val="tx1"/>
                </a:solidFill>
                <a:latin typeface="Arial" pitchFamily="34" charset="0"/>
                <a:ea typeface="+mn-ea"/>
                <a:cs typeface="+mn-cs"/>
              </a:rPr>
              <a:t> address, and then it looks in DNS or NIS </a:t>
            </a:r>
            <a:r>
              <a:rPr lang="en-US" sz="1100" kern="1200" baseline="0" dirty="0" smtClean="0">
                <a:solidFill>
                  <a:schemeClr val="tx1"/>
                </a:solidFill>
                <a:latin typeface="Arial" pitchFamily="34" charset="0"/>
                <a:ea typeface="+mn-ea"/>
                <a:cs typeface="+mn-cs"/>
              </a:rPr>
              <a:t>The / </a:t>
            </a:r>
            <a:r>
              <a:rPr lang="en-US" sz="1100" i="1" kern="1200" baseline="0" dirty="0" smtClean="0">
                <a:solidFill>
                  <a:schemeClr val="tx1"/>
                </a:solidFill>
                <a:latin typeface="Arial" pitchFamily="34" charset="0"/>
                <a:ea typeface="+mn-ea"/>
                <a:cs typeface="+mn-cs"/>
              </a:rPr>
              <a:t>etc/</a:t>
            </a:r>
            <a:r>
              <a:rPr lang="en-US" sz="1100" i="1" kern="1200" baseline="0" dirty="0" err="1" smtClean="0">
                <a:solidFill>
                  <a:schemeClr val="tx1"/>
                </a:solidFill>
                <a:latin typeface="Arial" pitchFamily="34" charset="0"/>
                <a:ea typeface="+mn-ea"/>
                <a:cs typeface="+mn-cs"/>
              </a:rPr>
              <a:t>syslog.conf</a:t>
            </a:r>
            <a:r>
              <a:rPr lang="en-US" sz="1100" i="1" kern="1200" baseline="0" dirty="0" smtClean="0">
                <a:solidFill>
                  <a:schemeClr val="tx1"/>
                </a:solidFill>
                <a:latin typeface="Arial" pitchFamily="34" charset="0"/>
                <a:ea typeface="+mn-ea"/>
                <a:cs typeface="+mn-cs"/>
              </a:rPr>
              <a:t> file contains an arbitrary number of configuration entries needed to fully define </a:t>
            </a:r>
            <a:r>
              <a:rPr lang="en-US" sz="1100" kern="1200" baseline="0" dirty="0" smtClean="0">
                <a:solidFill>
                  <a:schemeClr val="tx1"/>
                </a:solidFill>
                <a:latin typeface="Arial" pitchFamily="34" charset="0"/>
                <a:ea typeface="+mn-ea"/>
                <a:cs typeface="+mn-cs"/>
              </a:rPr>
              <a:t>the system logging. Blank lines are ignored, and lines for which the first nonwhite character is a "#“</a:t>
            </a:r>
            <a:r>
              <a:rPr lang="en-US" sz="1100" kern="1200" dirty="0" smtClean="0">
                <a:solidFill>
                  <a:schemeClr val="tx1"/>
                </a:solidFill>
                <a:latin typeface="Arial" pitchFamily="34" charset="0"/>
                <a:ea typeface="+mn-ea"/>
                <a:cs typeface="+mn-cs"/>
              </a:rPr>
              <a:t> </a:t>
            </a:r>
            <a:r>
              <a:rPr lang="en-US" sz="1100" kern="1200" baseline="0" dirty="0" smtClean="0">
                <a:solidFill>
                  <a:schemeClr val="tx1"/>
                </a:solidFill>
                <a:latin typeface="Arial" pitchFamily="34" charset="0"/>
                <a:ea typeface="+mn-ea"/>
                <a:cs typeface="+mn-cs"/>
              </a:rPr>
              <a:t>are treated as comments.</a:t>
            </a:r>
            <a:r>
              <a:rPr lang="en-US" sz="1100" kern="1200" dirty="0" smtClean="0">
                <a:solidFill>
                  <a:schemeClr val="tx1"/>
                </a:solidFill>
                <a:latin typeface="Arial" pitchFamily="34" charset="0"/>
                <a:ea typeface="+mn-ea"/>
                <a:cs typeface="+mn-cs"/>
              </a:rPr>
              <a:t> </a:t>
            </a:r>
            <a:r>
              <a:rPr lang="en-US" sz="1100" kern="1200" baseline="0" dirty="0" smtClean="0">
                <a:solidFill>
                  <a:schemeClr val="tx1"/>
                </a:solidFill>
                <a:latin typeface="Arial" pitchFamily="34" charset="0"/>
                <a:ea typeface="+mn-ea"/>
                <a:cs typeface="+mn-cs"/>
              </a:rPr>
              <a:t>A logging configuration entry is composed of two TAB−separated fields:</a:t>
            </a:r>
          </a:p>
          <a:p>
            <a:pPr algn="just"/>
            <a:r>
              <a:rPr lang="en-US" sz="1100" b="1" i="1" kern="1200" baseline="0" dirty="0" smtClean="0">
                <a:solidFill>
                  <a:schemeClr val="tx1"/>
                </a:solidFill>
                <a:latin typeface="Arial" pitchFamily="34" charset="0"/>
                <a:ea typeface="+mn-ea"/>
                <a:cs typeface="+mn-cs"/>
              </a:rPr>
              <a:t>selector action</a:t>
            </a:r>
          </a:p>
          <a:p>
            <a:pPr algn="just"/>
            <a:r>
              <a:rPr lang="en-US" sz="1100" kern="1200" baseline="0" dirty="0" smtClean="0">
                <a:solidFill>
                  <a:schemeClr val="tx1"/>
                </a:solidFill>
                <a:latin typeface="Arial" pitchFamily="34" charset="0"/>
                <a:ea typeface="+mn-ea"/>
                <a:cs typeface="+mn-cs"/>
              </a:rPr>
              <a:t>The </a:t>
            </a:r>
            <a:r>
              <a:rPr lang="en-US" sz="1100" b="1" i="1" kern="1200" baseline="0" dirty="0" smtClean="0">
                <a:solidFill>
                  <a:schemeClr val="tx1"/>
                </a:solidFill>
                <a:latin typeface="Arial" pitchFamily="34" charset="0"/>
                <a:ea typeface="+mn-ea"/>
                <a:cs typeface="+mn-cs"/>
              </a:rPr>
              <a:t>selector field contains a semicolon−separated list of priority specifications of the form:</a:t>
            </a:r>
          </a:p>
          <a:p>
            <a:pPr algn="just"/>
            <a:r>
              <a:rPr lang="en-US" sz="1100" b="1" i="1" kern="1200" baseline="0" dirty="0" err="1" smtClean="0">
                <a:solidFill>
                  <a:schemeClr val="tx1"/>
                </a:solidFill>
                <a:latin typeface="Arial" pitchFamily="34" charset="0"/>
                <a:ea typeface="+mn-ea"/>
                <a:cs typeface="+mn-cs"/>
              </a:rPr>
              <a:t>facility.level</a:t>
            </a:r>
            <a:r>
              <a:rPr lang="en-US" sz="1100" b="1" i="1" kern="1200" baseline="0" dirty="0" smtClean="0">
                <a:solidFill>
                  <a:schemeClr val="tx1"/>
                </a:solidFill>
                <a:latin typeface="Arial" pitchFamily="34" charset="0"/>
                <a:ea typeface="+mn-ea"/>
                <a:cs typeface="+mn-cs"/>
              </a:rPr>
              <a:t> [ ; </a:t>
            </a:r>
            <a:r>
              <a:rPr lang="en-US" sz="1100" b="1" i="1" kern="1200" baseline="0" dirty="0" err="1" smtClean="0">
                <a:solidFill>
                  <a:schemeClr val="tx1"/>
                </a:solidFill>
                <a:latin typeface="Arial" pitchFamily="34" charset="0"/>
                <a:ea typeface="+mn-ea"/>
                <a:cs typeface="+mn-cs"/>
              </a:rPr>
              <a:t>facility.level</a:t>
            </a:r>
            <a:r>
              <a:rPr lang="en-US" sz="1100" b="1" i="1" kern="1200" baseline="0" dirty="0" smtClean="0">
                <a:solidFill>
                  <a:schemeClr val="tx1"/>
                </a:solidFill>
                <a:latin typeface="Arial" pitchFamily="34" charset="0"/>
                <a:ea typeface="+mn-ea"/>
                <a:cs typeface="+mn-cs"/>
              </a:rPr>
              <a:t> ]</a:t>
            </a:r>
            <a:r>
              <a:rPr lang="en-US" sz="1100" kern="1200" baseline="0" dirty="0" smtClean="0">
                <a:solidFill>
                  <a:schemeClr val="tx1"/>
                </a:solidFill>
                <a:latin typeface="Arial" pitchFamily="34" charset="0"/>
                <a:ea typeface="+mn-ea"/>
                <a:cs typeface="+mn-cs"/>
              </a:rPr>
              <a:t>where</a:t>
            </a:r>
          </a:p>
          <a:p>
            <a:pPr algn="just"/>
            <a:r>
              <a:rPr lang="en-US" sz="1100" b="1" i="1" kern="1200" baseline="0" dirty="0" smtClean="0">
                <a:solidFill>
                  <a:schemeClr val="tx1"/>
                </a:solidFill>
                <a:latin typeface="Arial" pitchFamily="34" charset="0"/>
                <a:ea typeface="+mn-ea"/>
                <a:cs typeface="+mn-cs"/>
              </a:rPr>
              <a:t>facility — the subsystem sending the message to:</a:t>
            </a:r>
          </a:p>
          <a:p>
            <a:pPr algn="just"/>
            <a:endParaRPr lang="en-US" sz="1100" b="1" i="1" kern="1200" baseline="0" dirty="0" smtClean="0">
              <a:solidFill>
                <a:schemeClr val="tx1"/>
              </a:solidFill>
              <a:latin typeface="Arial" pitchFamily="34" charset="0"/>
              <a:ea typeface="+mn-ea"/>
              <a:cs typeface="+mn-cs"/>
            </a:endParaRPr>
          </a:p>
          <a:p>
            <a:pPr algn="just"/>
            <a:endParaRPr lang="en-US" sz="1100" dirty="0"/>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r>
              <a:rPr lang="en-US" smtClean="0"/>
              <a:t>@Hà Quốc Trung 2009</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4372BEA8-58F9-4A98-B1E9-7CE88A06B5FF}"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
        <p:nvSpPr>
          <p:cNvPr id="6" name="Slide Number Placeholder 5"/>
          <p:cNvSpPr>
            <a:spLocks noGrp="1"/>
          </p:cNvSpPr>
          <p:nvPr>
            <p:ph type="sldNum" sz="quarter" idx="12"/>
          </p:nvPr>
        </p:nvSpPr>
        <p:spPr/>
        <p:txBody>
          <a:bodyPr/>
          <a:lstStyle/>
          <a:p>
            <a:pPr>
              <a:defRPr/>
            </a:pPr>
            <a:fld id="{38E3EEB7-F8EE-437B-8B71-5460AA3CD26D}"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7E381ED2-07E8-430B-864A-77088F83C983}"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@Hà Quốc Trung 2009</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7A77F80-9899-4E6E-8422-2A68EEB4791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B9029782-2E55-473A-BE53-665849AFF886}"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
        <p:nvSpPr>
          <p:cNvPr id="4" name="Date Placeholder 3"/>
          <p:cNvSpPr>
            <a:spLocks noGrp="1"/>
          </p:cNvSpPr>
          <p:nvPr>
            <p:ph type="dt" sz="half" idx="10"/>
          </p:nvPr>
        </p:nvSpPr>
        <p:spPr/>
        <p:txBody>
          <a:bodyPr/>
          <a:lstStyle/>
          <a:p>
            <a:pPr>
              <a:defRPr/>
            </a:pP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1EC73947-4840-436C-9FEF-896C65F1C02F}"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@Hà Quốc Trung 2009</a:t>
            </a:r>
            <a:endParaRPr lang="en-US"/>
          </a:p>
        </p:txBody>
      </p:sp>
      <p:sp>
        <p:nvSpPr>
          <p:cNvPr id="7" name="Slide Number Placeholder 6"/>
          <p:cNvSpPr>
            <a:spLocks noGrp="1"/>
          </p:cNvSpPr>
          <p:nvPr>
            <p:ph type="sldNum" sz="quarter" idx="12"/>
          </p:nvPr>
        </p:nvSpPr>
        <p:spPr/>
        <p:txBody>
          <a:bodyPr/>
          <a:lstStyle/>
          <a:p>
            <a:pPr>
              <a:defRPr/>
            </a:pPr>
            <a:fld id="{FB0EDC56-A014-4EDF-84F1-0C773423968D}"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r>
              <a:rPr lang="en-US" smtClean="0"/>
              <a:t>@Hà Quốc Trung 2009</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2B29EE51-CDED-4C68-A610-0E7043340509}"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@Hà Quốc Trung 2009</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fld id="{A976AFCC-C888-4B4C-88DB-3B1A32DA0017}"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@Hà Quốc Trung 2009</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F87FDDC9-686A-40AB-910D-EF09B4C8566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28E1768C-EC5A-448C-9C85-6E835ED4F226}"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r>
              <a:rPr lang="en-US" smtClean="0"/>
              <a:t>@Hà Quốc Trung 2009</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0B93FBF3-8F07-4B4E-A893-64A71409FE52}"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endParaRPr lang="en-US"/>
          </a:p>
        </p:txBody>
      </p:sp>
      <p:sp>
        <p:nvSpPr>
          <p:cNvPr id="6" name="Footer Placeholder 5"/>
          <p:cNvSpPr>
            <a:spLocks noGrp="1"/>
          </p:cNvSpPr>
          <p:nvPr>
            <p:ph type="ftr" sz="quarter" idx="11"/>
          </p:nvPr>
        </p:nvSpPr>
        <p:spPr>
          <a:xfrm>
            <a:off x="301752" y="6410848"/>
            <a:ext cx="3584448" cy="365760"/>
          </a:xfrm>
        </p:spPr>
        <p:txBody>
          <a:bodyPr/>
          <a:lstStyle/>
          <a:p>
            <a:pPr>
              <a:defRPr/>
            </a:pPr>
            <a:r>
              <a:rPr lang="en-US" smtClean="0"/>
              <a:t>@Hà Quốc Trung 2009</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r>
              <a:rPr lang="en-US" smtClean="0"/>
              <a:t>@Hà Quốc Trung 2009</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128E8F02-24AA-4408-B71B-09BA32551F86}"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hf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pPr eaLnBrk="1" hangingPunct="1"/>
            <a:r>
              <a:rPr lang="en-US" smtClean="0"/>
              <a:t>Linux và phần mềm mã nguồn mở 2009</a:t>
            </a:r>
          </a:p>
        </p:txBody>
      </p:sp>
      <p:sp>
        <p:nvSpPr>
          <p:cNvPr id="2050" name="Rectangle 2"/>
          <p:cNvSpPr>
            <a:spLocks noGrp="1" noChangeArrowheads="1"/>
          </p:cNvSpPr>
          <p:nvPr>
            <p:ph type="ctrTitle"/>
          </p:nvPr>
        </p:nvSpPr>
        <p:spPr/>
        <p:txBody>
          <a:bodyPr/>
          <a:lstStyle/>
          <a:p>
            <a:pPr eaLnBrk="1" hangingPunct="1"/>
            <a:r>
              <a:rPr lang="en-US" smtClean="0"/>
              <a:t>Chương 11: Quản lý nhật ký</a:t>
            </a:r>
          </a:p>
        </p:txBody>
      </p:sp>
      <p:sp>
        <p:nvSpPr>
          <p:cNvPr id="4" name="Slide Number Placeholder 3"/>
          <p:cNvSpPr>
            <a:spLocks noGrp="1"/>
          </p:cNvSpPr>
          <p:nvPr>
            <p:ph type="sldNum" sz="quarter" idx="12"/>
          </p:nvPr>
        </p:nvSpPr>
        <p:spPr/>
        <p:txBody>
          <a:bodyPr/>
          <a:lstStyle/>
          <a:p>
            <a:pPr>
              <a:defRPr/>
            </a:pPr>
            <a:fld id="{4372BEA8-58F9-4A98-B1E9-7CE88A06B5FF}"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Ví dụ về  /etc/syslog.conf</a:t>
            </a:r>
            <a:endParaRPr lang="en-US" smtClean="0"/>
          </a:p>
        </p:txBody>
      </p:sp>
      <p:sp>
        <p:nvSpPr>
          <p:cNvPr id="10243" name="Rectangle 3"/>
          <p:cNvSpPr>
            <a:spLocks noGrp="1" noChangeArrowheads="1"/>
          </p:cNvSpPr>
          <p:nvPr>
            <p:ph sz="quarter" idx="1"/>
          </p:nvPr>
        </p:nvSpPr>
        <p:spPr>
          <a:noFill/>
          <a:ln>
            <a:solidFill>
              <a:schemeClr val="tx1"/>
            </a:solidFill>
          </a:ln>
        </p:spPr>
        <p:txBody>
          <a:bodyPr/>
          <a:lstStyle/>
          <a:p>
            <a:pPr eaLnBrk="1" hangingPunct="1">
              <a:lnSpc>
                <a:spcPct val="80000"/>
              </a:lnSpc>
              <a:buFontTx/>
              <a:buNone/>
            </a:pPr>
            <a:r>
              <a:rPr lang="en-GB" sz="1800" smtClean="0"/>
              <a:t># Log all kernel messages to the console.</a:t>
            </a:r>
          </a:p>
          <a:p>
            <a:pPr eaLnBrk="1" hangingPunct="1">
              <a:lnSpc>
                <a:spcPct val="80000"/>
              </a:lnSpc>
              <a:buFontTx/>
              <a:buNone/>
            </a:pPr>
            <a:r>
              <a:rPr lang="en-GB" sz="1800" smtClean="0"/>
              <a:t># Logging much else clutters up the screen.</a:t>
            </a:r>
          </a:p>
          <a:p>
            <a:pPr eaLnBrk="1" hangingPunct="1">
              <a:lnSpc>
                <a:spcPct val="80000"/>
              </a:lnSpc>
              <a:buFontTx/>
              <a:buNone/>
            </a:pPr>
            <a:r>
              <a:rPr lang="en-GB" sz="1800" smtClean="0"/>
              <a:t>#kern.*                                                 /dev/console</a:t>
            </a:r>
          </a:p>
          <a:p>
            <a:pPr eaLnBrk="1" hangingPunct="1">
              <a:lnSpc>
                <a:spcPct val="80000"/>
              </a:lnSpc>
              <a:buFontTx/>
              <a:buNone/>
            </a:pPr>
            <a:r>
              <a:rPr lang="en-GB" sz="1800" smtClean="0"/>
              <a:t># Log anything (except mail) of level info or higher.</a:t>
            </a:r>
          </a:p>
          <a:p>
            <a:pPr eaLnBrk="1" hangingPunct="1">
              <a:lnSpc>
                <a:spcPct val="80000"/>
              </a:lnSpc>
              <a:buFontTx/>
              <a:buNone/>
            </a:pPr>
            <a:r>
              <a:rPr lang="en-GB" sz="1800" smtClean="0"/>
              <a:t># Don't log private authentication messages!</a:t>
            </a:r>
          </a:p>
          <a:p>
            <a:pPr eaLnBrk="1" hangingPunct="1">
              <a:lnSpc>
                <a:spcPct val="80000"/>
              </a:lnSpc>
              <a:buFontTx/>
              <a:buNone/>
            </a:pPr>
            <a:r>
              <a:rPr lang="en-GB" sz="1800" smtClean="0"/>
              <a:t>*.info;mail.none;news.none;authpriv.none                          /var/log/messages</a:t>
            </a:r>
          </a:p>
          <a:p>
            <a:pPr eaLnBrk="1" hangingPunct="1">
              <a:lnSpc>
                <a:spcPct val="80000"/>
              </a:lnSpc>
              <a:buFontTx/>
              <a:buNone/>
            </a:pPr>
            <a:r>
              <a:rPr lang="en-GB" sz="1800" smtClean="0"/>
              <a:t> </a:t>
            </a:r>
          </a:p>
          <a:p>
            <a:pPr eaLnBrk="1" hangingPunct="1">
              <a:lnSpc>
                <a:spcPct val="80000"/>
              </a:lnSpc>
              <a:buFontTx/>
              <a:buNone/>
            </a:pPr>
            <a:r>
              <a:rPr lang="en-GB" sz="1800" smtClean="0"/>
              <a:t># The authpriv file has restricted access.</a:t>
            </a:r>
          </a:p>
          <a:p>
            <a:pPr eaLnBrk="1" hangingPunct="1">
              <a:lnSpc>
                <a:spcPct val="80000"/>
              </a:lnSpc>
              <a:buFontTx/>
              <a:buNone/>
            </a:pPr>
            <a:r>
              <a:rPr lang="en-GB" sz="1800" smtClean="0"/>
              <a:t>authpriv.*                                              /var/log/secure</a:t>
            </a:r>
          </a:p>
          <a:p>
            <a:pPr eaLnBrk="1" hangingPunct="1">
              <a:lnSpc>
                <a:spcPct val="80000"/>
              </a:lnSpc>
              <a:buFontTx/>
              <a:buNone/>
            </a:pPr>
            <a:r>
              <a:rPr lang="en-GB" sz="1800" smtClean="0"/>
              <a:t> </a:t>
            </a:r>
          </a:p>
          <a:p>
            <a:pPr eaLnBrk="1" hangingPunct="1">
              <a:lnSpc>
                <a:spcPct val="80000"/>
              </a:lnSpc>
              <a:buFontTx/>
              <a:buNone/>
            </a:pPr>
            <a:r>
              <a:rPr lang="en-GB" sz="1800" smtClean="0"/>
              <a:t># Log all the mail messages in one place.</a:t>
            </a:r>
          </a:p>
          <a:p>
            <a:pPr eaLnBrk="1" hangingPunct="1">
              <a:lnSpc>
                <a:spcPct val="80000"/>
              </a:lnSpc>
              <a:buFontTx/>
              <a:buNone/>
            </a:pPr>
            <a:r>
              <a:rPr lang="en-GB" sz="1800" smtClean="0"/>
              <a:t>mail.*                                                  /var/log/maillog</a:t>
            </a:r>
          </a:p>
          <a:p>
            <a:pPr eaLnBrk="1" hangingPunct="1">
              <a:lnSpc>
                <a:spcPct val="80000"/>
              </a:lnSpc>
              <a:buFontTx/>
              <a:buNone/>
            </a:pPr>
            <a:r>
              <a:rPr lang="en-GB" sz="1800" smtClean="0"/>
              <a:t> </a:t>
            </a:r>
          </a:p>
          <a:p>
            <a:pPr eaLnBrk="1" hangingPunct="1">
              <a:lnSpc>
                <a:spcPct val="80000"/>
              </a:lnSpc>
              <a:buFontTx/>
              <a:buNone/>
            </a:pPr>
            <a:r>
              <a:rPr lang="en-GB" sz="1800" smtClean="0"/>
              <a:t># Log cron stuff</a:t>
            </a:r>
          </a:p>
          <a:p>
            <a:pPr eaLnBrk="1" hangingPunct="1">
              <a:lnSpc>
                <a:spcPct val="80000"/>
              </a:lnSpc>
              <a:buFontTx/>
              <a:buNone/>
            </a:pPr>
            <a:r>
              <a:rPr lang="en-GB" sz="1800" smtClean="0"/>
              <a:t>cron.*                                                  /var/log/cron </a:t>
            </a:r>
          </a:p>
        </p:txBody>
      </p:sp>
      <p:sp>
        <p:nvSpPr>
          <p:cNvPr id="4" name="Slide Number Placeholder 3"/>
          <p:cNvSpPr>
            <a:spLocks noGrp="1"/>
          </p:cNvSpPr>
          <p:nvPr>
            <p:ph type="sldNum" sz="quarter" idx="12"/>
          </p:nvPr>
        </p:nvSpPr>
        <p:spPr/>
        <p:txBody>
          <a:bodyPr/>
          <a:lstStyle/>
          <a:p>
            <a:pPr>
              <a:defRPr/>
            </a:pPr>
            <a:fld id="{B9029782-2E55-473A-BE53-665849AFF886}"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smtClean="0"/>
              <a:t>Listing of /etc/syslog.conf</a:t>
            </a:r>
            <a:endParaRPr lang="en-US" smtClean="0"/>
          </a:p>
        </p:txBody>
      </p:sp>
      <p:sp>
        <p:nvSpPr>
          <p:cNvPr id="11267" name="Rectangle 3"/>
          <p:cNvSpPr>
            <a:spLocks noGrp="1" noChangeArrowheads="1"/>
          </p:cNvSpPr>
          <p:nvPr>
            <p:ph sz="quarter" idx="1"/>
          </p:nvPr>
        </p:nvSpPr>
        <p:spPr>
          <a:noFill/>
          <a:ln>
            <a:solidFill>
              <a:schemeClr val="tx1"/>
            </a:solidFill>
          </a:ln>
        </p:spPr>
        <p:txBody>
          <a:bodyPr/>
          <a:lstStyle/>
          <a:p>
            <a:pPr eaLnBrk="1" hangingPunct="1">
              <a:lnSpc>
                <a:spcPct val="80000"/>
              </a:lnSpc>
              <a:buFontTx/>
              <a:buNone/>
            </a:pPr>
            <a:r>
              <a:rPr lang="en-GB" sz="1800" smtClean="0"/>
              <a:t># Everybody gets emergency messages, plus log them on another</a:t>
            </a:r>
          </a:p>
          <a:p>
            <a:pPr eaLnBrk="1" hangingPunct="1">
              <a:lnSpc>
                <a:spcPct val="80000"/>
              </a:lnSpc>
              <a:buFontTx/>
              <a:buNone/>
            </a:pPr>
            <a:r>
              <a:rPr lang="en-GB" sz="1800" smtClean="0"/>
              <a:t># machine.</a:t>
            </a:r>
          </a:p>
          <a:p>
            <a:pPr eaLnBrk="1" hangingPunct="1">
              <a:lnSpc>
                <a:spcPct val="80000"/>
              </a:lnSpc>
              <a:buFontTx/>
              <a:buNone/>
            </a:pPr>
            <a:r>
              <a:rPr lang="en-GB" sz="1800" smtClean="0"/>
              <a:t>*.emerg                                                 *</a:t>
            </a:r>
          </a:p>
          <a:p>
            <a:pPr eaLnBrk="1" hangingPunct="1">
              <a:lnSpc>
                <a:spcPct val="80000"/>
              </a:lnSpc>
              <a:buFontTx/>
              <a:buNone/>
            </a:pPr>
            <a:r>
              <a:rPr lang="en-GB" sz="1800" smtClean="0"/>
              <a:t>*.emerg                                                @10.1.1.254</a:t>
            </a:r>
          </a:p>
          <a:p>
            <a:pPr eaLnBrk="1" hangingPunct="1">
              <a:lnSpc>
                <a:spcPct val="80000"/>
              </a:lnSpc>
              <a:buFontTx/>
              <a:buNone/>
            </a:pPr>
            <a:r>
              <a:rPr lang="en-GB" sz="1800" smtClean="0"/>
              <a:t>  </a:t>
            </a:r>
          </a:p>
          <a:p>
            <a:pPr eaLnBrk="1" hangingPunct="1">
              <a:lnSpc>
                <a:spcPct val="80000"/>
              </a:lnSpc>
              <a:buFontTx/>
              <a:buNone/>
            </a:pPr>
            <a:r>
              <a:rPr lang="en-GB" sz="1800" smtClean="0"/>
              <a:t># Save boot messages also to boot.log</a:t>
            </a:r>
          </a:p>
          <a:p>
            <a:pPr eaLnBrk="1" hangingPunct="1">
              <a:lnSpc>
                <a:spcPct val="80000"/>
              </a:lnSpc>
              <a:buFontTx/>
              <a:buNone/>
            </a:pPr>
            <a:r>
              <a:rPr lang="en-GB" sz="1800" smtClean="0"/>
              <a:t>local7.*                                                /var/log/boot.log</a:t>
            </a:r>
          </a:p>
          <a:p>
            <a:pPr eaLnBrk="1" hangingPunct="1">
              <a:lnSpc>
                <a:spcPct val="80000"/>
              </a:lnSpc>
              <a:buFontTx/>
              <a:buNone/>
            </a:pPr>
            <a:r>
              <a:rPr lang="en-GB" sz="1800" smtClean="0"/>
              <a:t> #</a:t>
            </a:r>
          </a:p>
          <a:p>
            <a:pPr eaLnBrk="1" hangingPunct="1">
              <a:lnSpc>
                <a:spcPct val="80000"/>
              </a:lnSpc>
              <a:buFontTx/>
              <a:buNone/>
            </a:pPr>
            <a:r>
              <a:rPr lang="en-GB" sz="1800" smtClean="0"/>
              <a:t>news.=crit                                        /var/log/news/news.crit</a:t>
            </a:r>
          </a:p>
          <a:p>
            <a:pPr eaLnBrk="1" hangingPunct="1">
              <a:lnSpc>
                <a:spcPct val="80000"/>
              </a:lnSpc>
              <a:buFontTx/>
              <a:buNone/>
            </a:pPr>
            <a:r>
              <a:rPr lang="en-GB" sz="1800" smtClean="0"/>
              <a:t>news.=err                                         /var/log/news/news.err</a:t>
            </a:r>
          </a:p>
          <a:p>
            <a:pPr eaLnBrk="1" hangingPunct="1">
              <a:lnSpc>
                <a:spcPct val="80000"/>
              </a:lnSpc>
              <a:buFontTx/>
              <a:buNone/>
            </a:pPr>
            <a:r>
              <a:rPr lang="en-GB" sz="1800" smtClean="0"/>
              <a:t>news.notice                                       /var/log/news/news.notice</a:t>
            </a:r>
            <a:r>
              <a:rPr lang="en-US" sz="1800" smtClean="0"/>
              <a:t> </a:t>
            </a:r>
          </a:p>
        </p:txBody>
      </p:sp>
      <p:sp>
        <p:nvSpPr>
          <p:cNvPr id="4" name="Slide Number Placeholder 3"/>
          <p:cNvSpPr>
            <a:spLocks noGrp="1"/>
          </p:cNvSpPr>
          <p:nvPr>
            <p:ph type="sldNum" sz="quarter" idx="12"/>
          </p:nvPr>
        </p:nvSpPr>
        <p:spPr/>
        <p:txBody>
          <a:bodyPr/>
          <a:lstStyle/>
          <a:p>
            <a:pPr>
              <a:defRPr/>
            </a:pPr>
            <a:fld id="{B9029782-2E55-473A-BE53-665849AFF886}"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Syslog – Ví dụ</a:t>
            </a:r>
          </a:p>
        </p:txBody>
      </p:sp>
      <p:sp>
        <p:nvSpPr>
          <p:cNvPr id="16387" name="Rectangle 3"/>
          <p:cNvSpPr>
            <a:spLocks noGrp="1" noChangeArrowheads="1"/>
          </p:cNvSpPr>
          <p:nvPr>
            <p:ph sz="quarter" idx="1"/>
          </p:nvPr>
        </p:nvSpPr>
        <p:spPr/>
        <p:txBody>
          <a:bodyPr/>
          <a:lstStyle/>
          <a:p>
            <a:pPr eaLnBrk="1" hangingPunct="1"/>
            <a:r>
              <a:rPr lang="en-US" smtClean="0"/>
              <a:t>Ghi ‘kern.info’ and ‘daemon.notice’ vào‘/var/log/log’ file.</a:t>
            </a:r>
          </a:p>
          <a:p>
            <a:pPr eaLnBrk="1" hangingPunct="1"/>
            <a:endParaRPr lang="en-US" smtClean="0"/>
          </a:p>
          <a:p>
            <a:pPr eaLnBrk="1" hangingPunct="1"/>
            <a:endParaRPr lang="en-US" smtClean="0"/>
          </a:p>
          <a:p>
            <a:pPr eaLnBrk="1" hangingPunct="1"/>
            <a:endParaRPr lang="en-US" smtClean="0"/>
          </a:p>
        </p:txBody>
      </p:sp>
      <p:sp>
        <p:nvSpPr>
          <p:cNvPr id="16388" name="Text Box 4"/>
          <p:cNvSpPr txBox="1">
            <a:spLocks noChangeArrowheads="1"/>
          </p:cNvSpPr>
          <p:nvPr/>
        </p:nvSpPr>
        <p:spPr bwMode="auto">
          <a:xfrm>
            <a:off x="1355725" y="2932113"/>
            <a:ext cx="4664075" cy="376237"/>
          </a:xfrm>
          <a:prstGeom prst="rect">
            <a:avLst/>
          </a:prstGeom>
          <a:noFill/>
          <a:ln w="9525">
            <a:solidFill>
              <a:schemeClr val="tx1"/>
            </a:solidFill>
            <a:miter lim="800000"/>
            <a:headEnd/>
            <a:tailEnd/>
          </a:ln>
        </p:spPr>
        <p:txBody>
          <a:bodyPr>
            <a:spAutoFit/>
          </a:bodyPr>
          <a:lstStyle/>
          <a:p>
            <a:r>
              <a:rPr lang="en-US" dirty="0" err="1"/>
              <a:t>kern.info;daemon.notice</a:t>
            </a:r>
            <a:r>
              <a:rPr lang="en-US" dirty="0"/>
              <a:t> /</a:t>
            </a:r>
            <a:r>
              <a:rPr lang="en-US" dirty="0" err="1"/>
              <a:t>var</a:t>
            </a:r>
            <a:r>
              <a:rPr lang="en-US" dirty="0"/>
              <a:t>/log/log</a:t>
            </a:r>
          </a:p>
        </p:txBody>
      </p:sp>
      <p:sp>
        <p:nvSpPr>
          <p:cNvPr id="16389" name="Rectangle 5"/>
          <p:cNvSpPr>
            <a:spLocks noChangeArrowheads="1"/>
          </p:cNvSpPr>
          <p:nvPr/>
        </p:nvSpPr>
        <p:spPr bwMode="auto">
          <a:xfrm>
            <a:off x="1371600" y="3505200"/>
            <a:ext cx="3444875" cy="376238"/>
          </a:xfrm>
          <a:prstGeom prst="rect">
            <a:avLst/>
          </a:prstGeom>
          <a:noFill/>
          <a:ln w="9525">
            <a:solidFill>
              <a:schemeClr val="tx1"/>
            </a:solidFill>
            <a:miter lim="800000"/>
            <a:headEnd/>
            <a:tailEnd/>
          </a:ln>
        </p:spPr>
        <p:txBody>
          <a:bodyPr wrap="none">
            <a:spAutoFit/>
          </a:bodyPr>
          <a:lstStyle/>
          <a:p>
            <a:r>
              <a:rPr lang="en-US" dirty="0" err="1"/>
              <a:t>cron,news.debug</a:t>
            </a:r>
            <a:r>
              <a:rPr lang="en-US" dirty="0"/>
              <a:t> /</a:t>
            </a:r>
            <a:r>
              <a:rPr lang="en-US" dirty="0" err="1"/>
              <a:t>var</a:t>
            </a:r>
            <a:r>
              <a:rPr lang="en-US" dirty="0"/>
              <a:t>/log/debug</a:t>
            </a:r>
          </a:p>
        </p:txBody>
      </p:sp>
      <p:sp>
        <p:nvSpPr>
          <p:cNvPr id="6" name="Slide Number Placeholder 5"/>
          <p:cNvSpPr>
            <a:spLocks noGrp="1"/>
          </p:cNvSpPr>
          <p:nvPr>
            <p:ph type="sldNum" sz="quarter" idx="12"/>
          </p:nvPr>
        </p:nvSpPr>
        <p:spPr/>
        <p:txBody>
          <a:bodyPr/>
          <a:lstStyle/>
          <a:p>
            <a:pPr>
              <a:defRPr/>
            </a:pPr>
            <a:fld id="{B9029782-2E55-473A-BE53-665849AFF886}" type="slidenum">
              <a:rPr lang="en-US" smtClean="0"/>
              <a:pPr>
                <a:defRPr/>
              </a:pPr>
              <a:t>12</a:t>
            </a:fld>
            <a:endParaRPr lang="en-US"/>
          </a:p>
        </p:txBody>
      </p:sp>
      <p:sp>
        <p:nvSpPr>
          <p:cNvPr id="7" name="Footer Placeholder 6"/>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Các tệp log quan trọng</a:t>
            </a:r>
          </a:p>
        </p:txBody>
      </p:sp>
      <p:sp>
        <p:nvSpPr>
          <p:cNvPr id="6147" name="Rectangle 3"/>
          <p:cNvSpPr>
            <a:spLocks noGrp="1" noChangeArrowheads="1"/>
          </p:cNvSpPr>
          <p:nvPr>
            <p:ph sz="quarter" idx="1"/>
          </p:nvPr>
        </p:nvSpPr>
        <p:spPr/>
        <p:txBody>
          <a:bodyPr>
            <a:normAutofit/>
          </a:bodyPr>
          <a:lstStyle/>
          <a:p>
            <a:pPr eaLnBrk="1" hangingPunct="1">
              <a:lnSpc>
                <a:spcPct val="90000"/>
              </a:lnSpc>
            </a:pPr>
            <a:r>
              <a:rPr lang="en-GB" sz="2400" b="1" i="1" smtClean="0"/>
              <a:t>Thư mục /var/log/</a:t>
            </a:r>
            <a:endParaRPr lang="en-US" sz="2400" smtClean="0"/>
          </a:p>
          <a:p>
            <a:pPr lvl="1" eaLnBrk="1" hangingPunct="1">
              <a:lnSpc>
                <a:spcPct val="90000"/>
              </a:lnSpc>
            </a:pPr>
            <a:r>
              <a:rPr lang="en-GB" sz="2000" smtClean="0"/>
              <a:t>		</a:t>
            </a:r>
            <a:endParaRPr lang="en-US" sz="2000" smtClean="0"/>
          </a:p>
        </p:txBody>
      </p:sp>
      <p:sp>
        <p:nvSpPr>
          <p:cNvPr id="4" name="Slide Number Placeholder 3"/>
          <p:cNvSpPr>
            <a:spLocks noGrp="1"/>
          </p:cNvSpPr>
          <p:nvPr>
            <p:ph type="sldNum" sz="quarter" idx="12"/>
          </p:nvPr>
        </p:nvSpPr>
        <p:spPr/>
        <p:txBody>
          <a:bodyPr/>
          <a:lstStyle/>
          <a:p>
            <a:pPr>
              <a:defRPr/>
            </a:pPr>
            <a:fld id="{B9029782-2E55-473A-BE53-665849AFF886}"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graphicFrame>
        <p:nvGraphicFramePr>
          <p:cNvPr id="6" name="Table 5"/>
          <p:cNvGraphicFramePr>
            <a:graphicFrameLocks noGrp="1"/>
          </p:cNvGraphicFramePr>
          <p:nvPr/>
        </p:nvGraphicFramePr>
        <p:xfrm>
          <a:off x="533400" y="2514600"/>
          <a:ext cx="8153400" cy="3708400"/>
        </p:xfrm>
        <a:graphic>
          <a:graphicData uri="http://schemas.openxmlformats.org/drawingml/2006/table">
            <a:tbl>
              <a:tblPr firstRow="1" bandRow="1">
                <a:tableStyleId>{5C22544A-7EE6-4342-B048-85BDC9FD1C3A}</a:tableStyleId>
              </a:tblPr>
              <a:tblGrid>
                <a:gridCol w="1630680"/>
                <a:gridCol w="6522720"/>
              </a:tblGrid>
              <a:tr h="370840">
                <a:tc>
                  <a:txBody>
                    <a:bodyPr/>
                    <a:lstStyle/>
                    <a:p>
                      <a:r>
                        <a:rPr lang="en-US" dirty="0" err="1" smtClean="0"/>
                        <a:t>Tên</a:t>
                      </a:r>
                      <a:r>
                        <a:rPr lang="en-US" baseline="0" dirty="0" smtClean="0"/>
                        <a:t> </a:t>
                      </a:r>
                      <a:r>
                        <a:rPr lang="en-US" baseline="0" dirty="0" err="1" smtClean="0"/>
                        <a:t>tệp</a:t>
                      </a:r>
                      <a:endParaRPr lang="en-US" dirty="0"/>
                    </a:p>
                  </a:txBody>
                  <a:tcPr/>
                </a:tc>
                <a:tc>
                  <a:txBody>
                    <a:bodyPr/>
                    <a:lstStyle/>
                    <a:p>
                      <a:r>
                        <a:rPr lang="en-US" smtClean="0"/>
                        <a:t>Ý</a:t>
                      </a:r>
                      <a:r>
                        <a:rPr lang="en-US" baseline="0" smtClean="0"/>
                        <a:t> nghĩa</a:t>
                      </a:r>
                      <a:endParaRPr lang="en-US"/>
                    </a:p>
                  </a:txBody>
                  <a:tcPr/>
                </a:tc>
              </a:tr>
              <a:tr h="370840">
                <a:tc>
                  <a:txBody>
                    <a:bodyPr/>
                    <a:lstStyle/>
                    <a:p>
                      <a:r>
                        <a:rPr lang="en-GB" sz="1800" smtClean="0"/>
                        <a:t>cron</a:t>
                      </a:r>
                      <a:endParaRPr lang="en-US"/>
                    </a:p>
                  </a:txBody>
                  <a:tcPr/>
                </a:tc>
                <a:tc>
                  <a:txBody>
                    <a:bodyPr/>
                    <a:lstStyle/>
                    <a:p>
                      <a:r>
                        <a:rPr lang="en-US" smtClean="0"/>
                        <a:t>Thông</a:t>
                      </a:r>
                      <a:r>
                        <a:rPr lang="en-US" baseline="0" smtClean="0"/>
                        <a:t> báo từ các thao tác của crond</a:t>
                      </a:r>
                      <a:endParaRPr lang="en-US"/>
                    </a:p>
                  </a:txBody>
                  <a:tcPr/>
                </a:tc>
              </a:tr>
              <a:tr h="370840">
                <a:tc>
                  <a:txBody>
                    <a:bodyPr/>
                    <a:lstStyle/>
                    <a:p>
                      <a:r>
                        <a:rPr lang="en-GB" sz="1800" smtClean="0"/>
                        <a:t>maillog</a:t>
                      </a:r>
                      <a:endParaRPr lang="en-US"/>
                    </a:p>
                  </a:txBody>
                  <a:tcPr/>
                </a:tc>
                <a:tc>
                  <a:txBody>
                    <a:bodyPr/>
                    <a:lstStyle/>
                    <a:p>
                      <a:r>
                        <a:rPr lang="en-US" smtClean="0"/>
                        <a:t>Thông</a:t>
                      </a:r>
                      <a:r>
                        <a:rPr lang="en-US" baseline="0" smtClean="0"/>
                        <a:t> báo liên quan đến email</a:t>
                      </a:r>
                      <a:endParaRPr lang="en-US"/>
                    </a:p>
                  </a:txBody>
                  <a:tcPr/>
                </a:tc>
              </a:tr>
              <a:tr h="370840">
                <a:tc>
                  <a:txBody>
                    <a:bodyPr/>
                    <a:lstStyle/>
                    <a:p>
                      <a:r>
                        <a:rPr lang="en-GB" sz="1800" smtClean="0"/>
                        <a:t>messages </a:t>
                      </a:r>
                      <a:endParaRPr lang="en-US"/>
                    </a:p>
                  </a:txBody>
                  <a:tcPr/>
                </a:tc>
                <a:tc>
                  <a:txBody>
                    <a:bodyPr/>
                    <a:lstStyle/>
                    <a:p>
                      <a:r>
                        <a:rPr lang="en-US" smtClean="0"/>
                        <a:t>Các</a:t>
                      </a:r>
                      <a:r>
                        <a:rPr lang="en-US" baseline="0" smtClean="0"/>
                        <a:t> thông báo ngoài bảo mật, email, news</a:t>
                      </a:r>
                      <a:endParaRPr lang="en-US"/>
                    </a:p>
                  </a:txBody>
                  <a:tcPr/>
                </a:tc>
              </a:tr>
              <a:tr h="370840">
                <a:tc>
                  <a:txBody>
                    <a:bodyPr/>
                    <a:lstStyle/>
                    <a:p>
                      <a:r>
                        <a:rPr lang="en-GB" sz="1800" smtClean="0"/>
                        <a:t>secure</a:t>
                      </a:r>
                      <a:endParaRPr lang="en-US"/>
                    </a:p>
                  </a:txBody>
                  <a:tcPr/>
                </a:tc>
                <a:tc>
                  <a:txBody>
                    <a:bodyPr/>
                    <a:lstStyle/>
                    <a:p>
                      <a:r>
                        <a:rPr lang="en-US" smtClean="0"/>
                        <a:t>Bảo</a:t>
                      </a:r>
                      <a:r>
                        <a:rPr lang="en-US" baseline="0" smtClean="0"/>
                        <a:t> mật</a:t>
                      </a:r>
                      <a:endParaRPr lang="en-US"/>
                    </a:p>
                  </a:txBody>
                  <a:tcPr/>
                </a:tc>
              </a:tr>
              <a:tr h="370840">
                <a:tc>
                  <a:txBody>
                    <a:bodyPr/>
                    <a:lstStyle/>
                    <a:p>
                      <a:r>
                        <a:rPr lang="en-GB" sz="1800" smtClean="0"/>
                        <a:t>boot.log</a:t>
                      </a:r>
                      <a:endParaRPr lang="en-US"/>
                    </a:p>
                  </a:txBody>
                  <a:tcPr/>
                </a:tc>
                <a:tc>
                  <a:txBody>
                    <a:bodyPr/>
                    <a:lstStyle/>
                    <a:p>
                      <a:r>
                        <a:rPr lang="en-US" smtClean="0"/>
                        <a:t>Khởi</a:t>
                      </a:r>
                      <a:r>
                        <a:rPr lang="en-US" baseline="0" smtClean="0"/>
                        <a:t> động và tắt dịch vụ</a:t>
                      </a:r>
                      <a:endParaRPr lang="en-US"/>
                    </a:p>
                  </a:txBody>
                  <a:tcPr/>
                </a:tc>
              </a:tr>
              <a:tr h="370840">
                <a:tc>
                  <a:txBody>
                    <a:bodyPr/>
                    <a:lstStyle/>
                    <a:p>
                      <a:r>
                        <a:rPr lang="en-GB" sz="1800" smtClean="0"/>
                        <a:t>dmesg</a:t>
                      </a:r>
                      <a:endParaRPr lang="en-US"/>
                    </a:p>
                  </a:txBody>
                  <a:tcPr/>
                </a:tc>
                <a:tc>
                  <a:txBody>
                    <a:bodyPr/>
                    <a:lstStyle/>
                    <a:p>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của</a:t>
                      </a:r>
                      <a:r>
                        <a:rPr lang="en-US" baseline="0" dirty="0" smtClean="0"/>
                        <a:t> </a:t>
                      </a:r>
                      <a:r>
                        <a:rPr lang="en-US" baseline="0" dirty="0" err="1" smtClean="0"/>
                        <a:t>nhân</a:t>
                      </a:r>
                      <a:r>
                        <a:rPr lang="en-US" baseline="0" dirty="0" smtClean="0"/>
                        <a:t> </a:t>
                      </a:r>
                      <a:r>
                        <a:rPr lang="en-US" baseline="0" dirty="0" err="1" smtClean="0"/>
                        <a:t>hệ</a:t>
                      </a:r>
                      <a:r>
                        <a:rPr lang="en-US" baseline="0" dirty="0" smtClean="0"/>
                        <a:t> </a:t>
                      </a:r>
                      <a:r>
                        <a:rPr lang="en-US" baseline="0" dirty="0" err="1" smtClean="0"/>
                        <a:t>điều</a:t>
                      </a:r>
                      <a:r>
                        <a:rPr lang="en-US" baseline="0" dirty="0" smtClean="0"/>
                        <a:t> </a:t>
                      </a:r>
                      <a:r>
                        <a:rPr lang="en-US" baseline="0" dirty="0" err="1" smtClean="0"/>
                        <a:t>hành</a:t>
                      </a:r>
                      <a:endParaRPr lang="en-US" dirty="0"/>
                    </a:p>
                  </a:txBody>
                  <a:tcPr/>
                </a:tc>
              </a:tr>
              <a:tr h="370840">
                <a:tc>
                  <a:txBody>
                    <a:bodyPr/>
                    <a:lstStyle/>
                    <a:p>
                      <a:r>
                        <a:rPr lang="en-GB" sz="1800" smtClean="0"/>
                        <a:t>lastlog</a:t>
                      </a:r>
                      <a:endParaRPr lang="en-US"/>
                    </a:p>
                  </a:txBody>
                  <a:tcPr/>
                </a:tc>
                <a:tc>
                  <a:txBody>
                    <a:bodyPr/>
                    <a:lstStyle/>
                    <a:p>
                      <a:r>
                        <a:rPr lang="en-US" smtClean="0"/>
                        <a:t>Thông</a:t>
                      </a:r>
                      <a:r>
                        <a:rPr lang="en-US" baseline="0" smtClean="0"/>
                        <a:t> báo về quá trình đăng nhập của NSD</a:t>
                      </a:r>
                      <a:endParaRPr lang="en-US"/>
                    </a:p>
                  </a:txBody>
                  <a:tcPr/>
                </a:tc>
              </a:tr>
              <a:tr h="370840">
                <a:tc>
                  <a:txBody>
                    <a:bodyPr/>
                    <a:lstStyle/>
                    <a:p>
                      <a:r>
                        <a:rPr lang="en-GB" sz="1800" smtClean="0"/>
                        <a:t>wtmp</a:t>
                      </a:r>
                      <a:endParaRPr lang="en-US"/>
                    </a:p>
                  </a:txBody>
                  <a:tcPr/>
                </a:tc>
                <a:tc>
                  <a:txBody>
                    <a:bodyPr/>
                    <a:lstStyle/>
                    <a:p>
                      <a:r>
                        <a:rPr lang="en-US" smtClean="0"/>
                        <a:t>Thông</a:t>
                      </a:r>
                      <a:r>
                        <a:rPr lang="en-US" baseline="0" smtClean="0"/>
                        <a:t> báo về quá trình hoạt động của tất cả NSD</a:t>
                      </a:r>
                      <a:endParaRPr lang="en-US"/>
                    </a:p>
                  </a:txBody>
                  <a:tcPr/>
                </a:tc>
              </a:tr>
              <a:tr h="370840">
                <a:tc>
                  <a:txBody>
                    <a:bodyPr/>
                    <a:lstStyle/>
                    <a:p>
                      <a:endParaRPr lang="en-US"/>
                    </a:p>
                  </a:txBody>
                  <a:tcPr/>
                </a:tc>
                <a:tc>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Công cụ khác</a:t>
            </a:r>
          </a:p>
        </p:txBody>
      </p:sp>
      <p:sp>
        <p:nvSpPr>
          <p:cNvPr id="17411" name="Rectangle 3"/>
          <p:cNvSpPr>
            <a:spLocks noGrp="1" noChangeArrowheads="1"/>
          </p:cNvSpPr>
          <p:nvPr>
            <p:ph sz="quarter" idx="1"/>
          </p:nvPr>
        </p:nvSpPr>
        <p:spPr/>
        <p:txBody>
          <a:bodyPr/>
          <a:lstStyle/>
          <a:p>
            <a:pPr eaLnBrk="1" hangingPunct="1">
              <a:lnSpc>
                <a:spcPct val="90000"/>
              </a:lnSpc>
            </a:pPr>
            <a:r>
              <a:rPr lang="en-GB" b="1" i="1" dirty="0" smtClean="0"/>
              <a:t>logger: </a:t>
            </a:r>
            <a:r>
              <a:rPr lang="en-GB" dirty="0" smtClean="0"/>
              <a:t>logs messages to the /</a:t>
            </a:r>
            <a:r>
              <a:rPr lang="en-GB" dirty="0" err="1" smtClean="0"/>
              <a:t>var</a:t>
            </a:r>
            <a:r>
              <a:rPr lang="en-GB" dirty="0" smtClean="0"/>
              <a:t>/log/messages file</a:t>
            </a:r>
          </a:p>
          <a:p>
            <a:pPr eaLnBrk="1" hangingPunct="1">
              <a:lnSpc>
                <a:spcPct val="90000"/>
              </a:lnSpc>
            </a:pPr>
            <a:endParaRPr lang="en-GB" dirty="0" smtClean="0"/>
          </a:p>
          <a:p>
            <a:pPr eaLnBrk="1" hangingPunct="1">
              <a:lnSpc>
                <a:spcPct val="90000"/>
              </a:lnSpc>
            </a:pPr>
            <a:endParaRPr lang="en-GB" dirty="0" smtClean="0"/>
          </a:p>
          <a:p>
            <a:pPr eaLnBrk="1" hangingPunct="1">
              <a:lnSpc>
                <a:spcPct val="90000"/>
              </a:lnSpc>
            </a:pPr>
            <a:r>
              <a:rPr lang="en-GB" b="1" i="1" dirty="0" err="1" smtClean="0"/>
              <a:t>Logrotate</a:t>
            </a:r>
            <a:r>
              <a:rPr lang="en-GB" b="1" i="1" dirty="0" smtClean="0"/>
              <a:t>: </a:t>
            </a:r>
            <a:r>
              <a:rPr lang="en-GB" dirty="0" err="1" smtClean="0"/>
              <a:t>Cập</a:t>
            </a:r>
            <a:r>
              <a:rPr lang="en-GB" dirty="0" smtClean="0"/>
              <a:t> </a:t>
            </a:r>
            <a:r>
              <a:rPr lang="en-GB" dirty="0" err="1" smtClean="0"/>
              <a:t>nhật</a:t>
            </a:r>
            <a:r>
              <a:rPr lang="en-GB" dirty="0" smtClean="0"/>
              <a:t> </a:t>
            </a:r>
            <a:r>
              <a:rPr lang="en-GB" dirty="0" err="1" smtClean="0"/>
              <a:t>và</a:t>
            </a:r>
            <a:r>
              <a:rPr lang="en-GB" dirty="0" smtClean="0"/>
              <a:t> </a:t>
            </a:r>
            <a:r>
              <a:rPr lang="en-GB" dirty="0" err="1" smtClean="0"/>
              <a:t>nén</a:t>
            </a:r>
            <a:r>
              <a:rPr lang="en-GB" dirty="0" smtClean="0"/>
              <a:t> </a:t>
            </a:r>
            <a:r>
              <a:rPr lang="en-GB" dirty="0" err="1" smtClean="0"/>
              <a:t>các</a:t>
            </a:r>
            <a:r>
              <a:rPr lang="en-GB" dirty="0" smtClean="0"/>
              <a:t> </a:t>
            </a:r>
            <a:r>
              <a:rPr lang="en-GB" dirty="0" err="1" smtClean="0"/>
              <a:t>tệp</a:t>
            </a:r>
            <a:r>
              <a:rPr lang="en-GB" dirty="0" smtClean="0"/>
              <a:t> log</a:t>
            </a:r>
          </a:p>
          <a:p>
            <a:pPr eaLnBrk="1" hangingPunct="1">
              <a:lnSpc>
                <a:spcPct val="90000"/>
              </a:lnSpc>
            </a:pPr>
            <a:r>
              <a:rPr lang="en-GB" dirty="0" err="1" smtClean="0"/>
              <a:t>Cấu</a:t>
            </a:r>
            <a:r>
              <a:rPr lang="en-GB" dirty="0" smtClean="0"/>
              <a:t> </a:t>
            </a:r>
            <a:r>
              <a:rPr lang="en-GB" dirty="0" err="1" smtClean="0"/>
              <a:t>hình</a:t>
            </a:r>
            <a:r>
              <a:rPr lang="en-GB" dirty="0" smtClean="0"/>
              <a:t> </a:t>
            </a:r>
            <a:r>
              <a:rPr lang="en-GB" b="1" dirty="0" smtClean="0"/>
              <a:t>/etc/</a:t>
            </a:r>
            <a:r>
              <a:rPr lang="en-GB" b="1" dirty="0" err="1" smtClean="0"/>
              <a:t>logrotate.conf</a:t>
            </a:r>
            <a:r>
              <a:rPr lang="en-GB" dirty="0" smtClean="0"/>
              <a:t>.</a:t>
            </a:r>
            <a:r>
              <a:rPr lang="en-US" dirty="0" smtClean="0"/>
              <a:t> </a:t>
            </a:r>
          </a:p>
        </p:txBody>
      </p:sp>
      <p:sp>
        <p:nvSpPr>
          <p:cNvPr id="17412" name="Rectangle 18"/>
          <p:cNvSpPr>
            <a:spLocks noChangeArrowheads="1"/>
          </p:cNvSpPr>
          <p:nvPr/>
        </p:nvSpPr>
        <p:spPr bwMode="auto">
          <a:xfrm>
            <a:off x="1757363" y="3271838"/>
            <a:ext cx="5629275" cy="0"/>
          </a:xfrm>
          <a:prstGeom prst="rect">
            <a:avLst/>
          </a:prstGeom>
          <a:solidFill>
            <a:srgbClr val="FFFFFF"/>
          </a:solidFill>
          <a:ln w="9525">
            <a:noFill/>
            <a:miter lim="800000"/>
            <a:headEnd/>
            <a:tailEnd/>
          </a:ln>
        </p:spPr>
        <p:txBody>
          <a:bodyPr wrap="none">
            <a:spAutoFit/>
          </a:bodyPr>
          <a:lstStyle/>
          <a:p>
            <a:endParaRPr lang="en-US"/>
          </a:p>
        </p:txBody>
      </p:sp>
      <p:graphicFrame>
        <p:nvGraphicFramePr>
          <p:cNvPr id="12318" name="Group 30"/>
          <p:cNvGraphicFramePr>
            <a:graphicFrameLocks noGrp="1"/>
          </p:cNvGraphicFramePr>
          <p:nvPr/>
        </p:nvGraphicFramePr>
        <p:xfrm>
          <a:off x="1219200" y="2057400"/>
          <a:ext cx="6548438" cy="533400"/>
        </p:xfrm>
        <a:graphic>
          <a:graphicData uri="http://schemas.openxmlformats.org/drawingml/2006/table">
            <a:tbl>
              <a:tblPr/>
              <a:tblGrid>
                <a:gridCol w="6548438"/>
              </a:tblGrid>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GB" sz="1600" b="0" i="0" u="none" strike="noStrike" cap="none" normalizeH="0" baseline="0" dirty="0" smtClean="0">
                          <a:ln>
                            <a:noFill/>
                          </a:ln>
                          <a:solidFill>
                            <a:schemeClr val="tx1"/>
                          </a:solidFill>
                          <a:effectLst/>
                          <a:latin typeface="Courier" charset="0"/>
                          <a:ea typeface="Times New Roman" pitchFamily="18" charset="0"/>
                          <a:cs typeface="Arial" pitchFamily="34" charset="0"/>
                        </a:rPr>
                        <a:t>logger  program </a:t>
                      </a:r>
                      <a:r>
                        <a:rPr kumimoji="0" lang="en-GB" sz="1600" b="0" i="0" u="none" strike="noStrike" cap="none" normalizeH="0" baseline="0" dirty="0" err="1" smtClean="0">
                          <a:ln>
                            <a:noFill/>
                          </a:ln>
                          <a:solidFill>
                            <a:schemeClr val="tx1"/>
                          </a:solidFill>
                          <a:effectLst/>
                          <a:latin typeface="Courier" charset="0"/>
                          <a:ea typeface="Times New Roman" pitchFamily="18" charset="0"/>
                          <a:cs typeface="Arial" pitchFamily="34" charset="0"/>
                        </a:rPr>
                        <a:t>myscipt</a:t>
                      </a:r>
                      <a:r>
                        <a:rPr kumimoji="0" lang="en-GB" sz="1600" b="0" i="0" u="none" strike="noStrike" cap="none" normalizeH="0" baseline="0" dirty="0" smtClean="0">
                          <a:ln>
                            <a:noFill/>
                          </a:ln>
                          <a:solidFill>
                            <a:schemeClr val="tx1"/>
                          </a:solidFill>
                          <a:effectLst/>
                          <a:latin typeface="Courier" charset="0"/>
                          <a:ea typeface="Times New Roman" pitchFamily="18" charset="0"/>
                          <a:cs typeface="Arial" pitchFamily="34" charset="0"/>
                        </a:rPr>
                        <a:t> ERR</a:t>
                      </a:r>
                      <a:endParaRPr kumimoji="0" lang="en-GB"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pic>
        <p:nvPicPr>
          <p:cNvPr id="17419" name="Picture 17"/>
          <p:cNvPicPr>
            <a:picLocks noChangeAspect="1" noChangeArrowheads="1"/>
          </p:cNvPicPr>
          <p:nvPr/>
        </p:nvPicPr>
        <p:blipFill>
          <a:blip r:embed="rId3" cstate="print"/>
          <a:srcRect/>
          <a:stretch>
            <a:fillRect/>
          </a:stretch>
        </p:blipFill>
        <p:spPr bwMode="auto">
          <a:xfrm>
            <a:off x="1143000" y="3124200"/>
            <a:ext cx="314325" cy="314325"/>
          </a:xfrm>
          <a:prstGeom prst="rect">
            <a:avLst/>
          </a:prstGeom>
          <a:solidFill>
            <a:srgbClr val="FFFFFF"/>
          </a:solidFill>
          <a:ln w="9525">
            <a:noFill/>
            <a:miter lim="800000"/>
            <a:headEnd/>
            <a:tailEnd/>
          </a:ln>
        </p:spPr>
      </p:pic>
      <p:sp>
        <p:nvSpPr>
          <p:cNvPr id="7" name="Slide Number Placeholder 6"/>
          <p:cNvSpPr>
            <a:spLocks noGrp="1"/>
          </p:cNvSpPr>
          <p:nvPr>
            <p:ph type="sldNum" sz="quarter" idx="12"/>
          </p:nvPr>
        </p:nvSpPr>
        <p:spPr/>
        <p:txBody>
          <a:bodyPr/>
          <a:lstStyle/>
          <a:p>
            <a:pPr>
              <a:defRPr/>
            </a:pPr>
            <a:fld id="{B9029782-2E55-473A-BE53-665849AFF886}"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Khái niệm log-nhật ký</a:t>
            </a:r>
          </a:p>
        </p:txBody>
      </p:sp>
      <p:sp>
        <p:nvSpPr>
          <p:cNvPr id="4099" name="Rectangle 3"/>
          <p:cNvSpPr>
            <a:spLocks noGrp="1" noChangeArrowheads="1"/>
          </p:cNvSpPr>
          <p:nvPr>
            <p:ph sz="quarter" idx="1"/>
          </p:nvPr>
        </p:nvSpPr>
        <p:spPr/>
        <p:txBody>
          <a:bodyPr/>
          <a:lstStyle/>
          <a:p>
            <a:pPr eaLnBrk="1" hangingPunct="1">
              <a:lnSpc>
                <a:spcPct val="90000"/>
              </a:lnSpc>
            </a:pPr>
            <a:r>
              <a:rPr lang="en-US" smtClean="0"/>
              <a:t>Để có thông tin về các thao tác đã được thực hiện</a:t>
            </a:r>
          </a:p>
          <a:p>
            <a:pPr eaLnBrk="1" hangingPunct="1">
              <a:lnSpc>
                <a:spcPct val="90000"/>
              </a:lnSpc>
            </a:pPr>
            <a:r>
              <a:rPr lang="en-US" smtClean="0"/>
              <a:t>Để có thông tin về các sự kiện đã xảy ra</a:t>
            </a:r>
          </a:p>
          <a:p>
            <a:pPr eaLnBrk="1" hangingPunct="1">
              <a:lnSpc>
                <a:spcPct val="90000"/>
              </a:lnSpc>
            </a:pPr>
            <a:r>
              <a:rPr lang="en-US" smtClean="0"/>
              <a:t>Log-nhật ký là tập hợp các thông báo được hệ thống sinh ra, lưu trong các tệp nhật ký-log file. </a:t>
            </a:r>
          </a:p>
          <a:p>
            <a:pPr eaLnBrk="1" hangingPunct="1">
              <a:lnSpc>
                <a:spcPct val="90000"/>
              </a:lnSpc>
            </a:pPr>
            <a:r>
              <a:rPr lang="en-US" smtClean="0"/>
              <a:t>Các thông báo có thể là </a:t>
            </a:r>
          </a:p>
          <a:p>
            <a:pPr lvl="1" eaLnBrk="1" hangingPunct="1">
              <a:lnSpc>
                <a:spcPct val="90000"/>
              </a:lnSpc>
            </a:pPr>
            <a:r>
              <a:rPr lang="en-US" smtClean="0"/>
              <a:t>Thông báo của hệ thống</a:t>
            </a:r>
          </a:p>
          <a:p>
            <a:pPr lvl="1" eaLnBrk="1" hangingPunct="1">
              <a:lnSpc>
                <a:spcPct val="90000"/>
              </a:lnSpc>
            </a:pPr>
            <a:r>
              <a:rPr lang="en-US" smtClean="0"/>
              <a:t>Lỗi trong các thao tác của hệ thống</a:t>
            </a:r>
          </a:p>
          <a:p>
            <a:pPr lvl="1" eaLnBrk="1" hangingPunct="1">
              <a:lnSpc>
                <a:spcPct val="90000"/>
              </a:lnSpc>
            </a:pPr>
            <a:r>
              <a:rPr lang="en-US" smtClean="0"/>
              <a:t>Quá trình đăng nhập, đăng xuất</a:t>
            </a:r>
          </a:p>
          <a:p>
            <a:pPr lvl="1">
              <a:lnSpc>
                <a:spcPct val="90000"/>
              </a:lnSpc>
            </a:pPr>
            <a:r>
              <a:rPr lang="en-US" smtClean="0"/>
              <a:t>Thông báo từ một số ứng dụng </a:t>
            </a:r>
          </a:p>
        </p:txBody>
      </p:sp>
      <p:sp>
        <p:nvSpPr>
          <p:cNvPr id="4" name="Slide Number Placeholder 3"/>
          <p:cNvSpPr>
            <a:spLocks noGrp="1"/>
          </p:cNvSpPr>
          <p:nvPr>
            <p:ph type="sldNum" sz="quarter" idx="12"/>
          </p:nvPr>
        </p:nvSpPr>
        <p:spPr/>
        <p:txBody>
          <a:bodyPr/>
          <a:lstStyle/>
          <a:p>
            <a:pPr>
              <a:defRPr/>
            </a:pPr>
            <a:fld id="{B9029782-2E55-473A-BE53-665849AFF886}"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vấn đề cần quan tâm</a:t>
            </a:r>
            <a:endParaRPr lang="en-US" dirty="0"/>
          </a:p>
        </p:txBody>
      </p:sp>
      <p:sp>
        <p:nvSpPr>
          <p:cNvPr id="3" name="Content Placeholder 2"/>
          <p:cNvSpPr>
            <a:spLocks noGrp="1"/>
          </p:cNvSpPr>
          <p:nvPr>
            <p:ph sz="quarter" idx="1"/>
          </p:nvPr>
        </p:nvSpPr>
        <p:spPr>
          <a:xfrm>
            <a:off x="457200" y="1600200"/>
            <a:ext cx="4191000" cy="4525963"/>
          </a:xfrm>
        </p:spPr>
        <p:txBody>
          <a:bodyPr/>
          <a:lstStyle/>
          <a:p>
            <a:r>
              <a:rPr lang="en-US" smtClean="0"/>
              <a:t>Ghi nhật ký về cái gì?</a:t>
            </a:r>
            <a:endParaRPr lang="en-US" dirty="0" smtClean="0"/>
          </a:p>
          <a:p>
            <a:r>
              <a:rPr lang="en-US" smtClean="0"/>
              <a:t>Ghi nhật ký như thế nào?</a:t>
            </a:r>
            <a:endParaRPr lang="en-US" dirty="0" smtClean="0"/>
          </a:p>
          <a:p>
            <a:pPr lvl="1"/>
            <a:r>
              <a:rPr lang="en-US" dirty="0" smtClean="0"/>
              <a:t>Facilities</a:t>
            </a:r>
          </a:p>
          <a:p>
            <a:r>
              <a:rPr lang="en-US" smtClean="0"/>
              <a:t>Ghi nhật ký vào đâu?</a:t>
            </a:r>
            <a:endParaRPr lang="en-US" dirty="0" smtClean="0"/>
          </a:p>
          <a:p>
            <a:pPr lvl="1"/>
            <a:r>
              <a:rPr lang="en-US" dirty="0" smtClean="0"/>
              <a:t>Destination</a:t>
            </a:r>
          </a:p>
          <a:p>
            <a:endParaRPr lang="en-US" dirty="0"/>
          </a:p>
        </p:txBody>
      </p:sp>
      <p:pic>
        <p:nvPicPr>
          <p:cNvPr id="34820" name="Picture 4"/>
          <p:cNvPicPr>
            <a:picLocks noChangeAspect="1" noChangeArrowheads="1"/>
          </p:cNvPicPr>
          <p:nvPr/>
        </p:nvPicPr>
        <p:blipFill>
          <a:blip r:embed="rId3" cstate="print"/>
          <a:srcRect/>
          <a:stretch>
            <a:fillRect/>
          </a:stretch>
        </p:blipFill>
        <p:spPr bwMode="auto">
          <a:xfrm>
            <a:off x="5867400" y="1828800"/>
            <a:ext cx="1828800" cy="15621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pPr>
              <a:defRPr/>
            </a:pPr>
            <a:fld id="{B9029782-2E55-473A-BE53-665849AFF886}" type="slidenum">
              <a:rPr lang="en-US" smtClean="0"/>
              <a:pPr>
                <a:defRPr/>
              </a:pPr>
              <a:t>3</a:t>
            </a:fld>
            <a:endParaRPr lang="en-US"/>
          </a:p>
        </p:txBody>
      </p:sp>
      <p:sp>
        <p:nvSpPr>
          <p:cNvPr id="6" name="Footer Placeholder 5"/>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Cơ chế ghi nhật ký</a:t>
            </a:r>
            <a:endParaRPr lang="en-US" dirty="0"/>
          </a:p>
        </p:txBody>
      </p:sp>
      <p:sp>
        <p:nvSpPr>
          <p:cNvPr id="4" name="Rectangle 3"/>
          <p:cNvSpPr/>
          <p:nvPr/>
        </p:nvSpPr>
        <p:spPr>
          <a:xfrm>
            <a:off x="762000" y="21336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Ứng dụng</a:t>
            </a:r>
            <a:endParaRPr lang="en-US" dirty="0">
              <a:solidFill>
                <a:schemeClr val="tx1"/>
              </a:solidFill>
            </a:endParaRPr>
          </a:p>
        </p:txBody>
      </p:sp>
      <p:sp>
        <p:nvSpPr>
          <p:cNvPr id="5" name="Rectangle 4"/>
          <p:cNvSpPr/>
          <p:nvPr/>
        </p:nvSpPr>
        <p:spPr>
          <a:xfrm>
            <a:off x="762000" y="31242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Dịch vụ</a:t>
            </a:r>
            <a:endParaRPr lang="en-US" dirty="0">
              <a:solidFill>
                <a:schemeClr val="tx1"/>
              </a:solidFill>
            </a:endParaRPr>
          </a:p>
        </p:txBody>
      </p:sp>
      <p:sp>
        <p:nvSpPr>
          <p:cNvPr id="6" name="Rectangle 5"/>
          <p:cNvSpPr/>
          <p:nvPr/>
        </p:nvSpPr>
        <p:spPr>
          <a:xfrm>
            <a:off x="762000" y="41910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Thiết bị</a:t>
            </a:r>
            <a:endParaRPr lang="en-US" dirty="0">
              <a:solidFill>
                <a:schemeClr val="tx1"/>
              </a:solidFill>
            </a:endParaRPr>
          </a:p>
        </p:txBody>
      </p:sp>
      <p:sp>
        <p:nvSpPr>
          <p:cNvPr id="7" name="Right Arrow 6"/>
          <p:cNvSpPr/>
          <p:nvPr/>
        </p:nvSpPr>
        <p:spPr>
          <a:xfrm>
            <a:off x="2590800" y="22860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2590800" y="32766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2590800" y="42672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667000" y="1981200"/>
            <a:ext cx="1066800" cy="369332"/>
          </a:xfrm>
          <a:prstGeom prst="rect">
            <a:avLst/>
          </a:prstGeom>
          <a:noFill/>
        </p:spPr>
        <p:txBody>
          <a:bodyPr wrap="square" rtlCol="0">
            <a:spAutoFit/>
          </a:bodyPr>
          <a:lstStyle/>
          <a:p>
            <a:r>
              <a:rPr lang="en-US" smtClean="0"/>
              <a:t>Sự kiện</a:t>
            </a:r>
            <a:endParaRPr lang="en-US" dirty="0"/>
          </a:p>
        </p:txBody>
      </p:sp>
      <p:sp>
        <p:nvSpPr>
          <p:cNvPr id="13" name="Rectangle 12"/>
          <p:cNvSpPr/>
          <p:nvPr/>
        </p:nvSpPr>
        <p:spPr>
          <a:xfrm>
            <a:off x="3733800" y="2133600"/>
            <a:ext cx="14478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s</a:t>
            </a:r>
            <a:r>
              <a:rPr lang="en-US" sz="2400" smtClean="0">
                <a:solidFill>
                  <a:schemeClr val="tx1"/>
                </a:solidFill>
              </a:rPr>
              <a:t>yslogd</a:t>
            </a:r>
            <a:endParaRPr lang="en-US" sz="2400"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r>
              <a:rPr lang="en-US" smtClean="0">
                <a:solidFill>
                  <a:schemeClr val="tx1"/>
                </a:solidFill>
              </a:rPr>
              <a:t>Bộ lọc các sự kiện</a:t>
            </a:r>
            <a:endParaRPr lang="en-US" dirty="0" smtClean="0">
              <a:solidFill>
                <a:schemeClr val="tx1"/>
              </a:solidFill>
            </a:endParaRPr>
          </a:p>
          <a:p>
            <a:pPr algn="ctr"/>
            <a:r>
              <a:rPr lang="en-US" smtClean="0">
                <a:solidFill>
                  <a:schemeClr val="tx1"/>
                </a:solidFill>
              </a:rPr>
              <a:t>(theo tệp cấu hình)</a:t>
            </a:r>
            <a:endParaRPr lang="en-US" dirty="0">
              <a:solidFill>
                <a:schemeClr val="tx1"/>
              </a:solidFill>
            </a:endParaRPr>
          </a:p>
        </p:txBody>
      </p:sp>
      <p:sp>
        <p:nvSpPr>
          <p:cNvPr id="14" name="Right Arrow 13"/>
          <p:cNvSpPr/>
          <p:nvPr/>
        </p:nvSpPr>
        <p:spPr>
          <a:xfrm>
            <a:off x="5181600" y="33528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324600" y="2133600"/>
            <a:ext cx="18288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Các tệp nhật ký</a:t>
            </a:r>
          </a:p>
          <a:p>
            <a:pPr algn="ctr"/>
            <a:r>
              <a:rPr lang="en-US" smtClean="0">
                <a:solidFill>
                  <a:schemeClr val="tx1"/>
                </a:solidFill>
              </a:rPr>
              <a:t>Log </a:t>
            </a:r>
            <a:r>
              <a:rPr lang="en-US" dirty="0" smtClean="0">
                <a:solidFill>
                  <a:schemeClr val="tx1"/>
                </a:solidFill>
              </a:rPr>
              <a:t>files</a:t>
            </a:r>
            <a:endParaRPr lang="en-US" dirty="0">
              <a:solidFill>
                <a:schemeClr val="tx1"/>
              </a:solidFill>
            </a:endParaRPr>
          </a:p>
        </p:txBody>
      </p:sp>
      <p:sp>
        <p:nvSpPr>
          <p:cNvPr id="16" name="Slide Number Placeholder 15"/>
          <p:cNvSpPr>
            <a:spLocks noGrp="1"/>
          </p:cNvSpPr>
          <p:nvPr>
            <p:ph type="sldNum" sz="quarter" idx="12"/>
          </p:nvPr>
        </p:nvSpPr>
        <p:spPr/>
        <p:txBody>
          <a:bodyPr/>
          <a:lstStyle/>
          <a:p>
            <a:pPr>
              <a:defRPr/>
            </a:pPr>
            <a:fld id="{B9029782-2E55-473A-BE53-665849AFF886}" type="slidenum">
              <a:rPr lang="en-US" smtClean="0"/>
              <a:pPr>
                <a:defRPr/>
              </a:pPr>
              <a:t>4</a:t>
            </a:fld>
            <a:endParaRPr lang="en-US"/>
          </a:p>
        </p:txBody>
      </p:sp>
      <p:sp>
        <p:nvSpPr>
          <p:cNvPr id="17" name="Footer Placeholder 16"/>
          <p:cNvSpPr>
            <a:spLocks noGrp="1"/>
          </p:cNvSpPr>
          <p:nvPr>
            <p:ph type="ftr" sz="quarter" idx="11"/>
          </p:nvPr>
        </p:nvSpPr>
        <p:spPr/>
        <p:txBody>
          <a:bodyPr/>
          <a:lstStyle/>
          <a:p>
            <a:pPr>
              <a:defRPr/>
            </a:pPr>
            <a:r>
              <a:rPr lang="en-US" smtClean="0"/>
              <a:t>@Hà Quốc Trung 2009</a:t>
            </a:r>
            <a:endParaRPr lang="en-US"/>
          </a:p>
        </p:txBody>
      </p:sp>
      <p:sp>
        <p:nvSpPr>
          <p:cNvPr id="18" name="TextBox 17"/>
          <p:cNvSpPr txBox="1"/>
          <p:nvPr/>
        </p:nvSpPr>
        <p:spPr>
          <a:xfrm>
            <a:off x="2667000" y="2971800"/>
            <a:ext cx="1066800" cy="369332"/>
          </a:xfrm>
          <a:prstGeom prst="rect">
            <a:avLst/>
          </a:prstGeom>
          <a:noFill/>
        </p:spPr>
        <p:txBody>
          <a:bodyPr wrap="square" rtlCol="0">
            <a:spAutoFit/>
          </a:bodyPr>
          <a:lstStyle/>
          <a:p>
            <a:r>
              <a:rPr lang="en-US" smtClean="0"/>
              <a:t>Sự kiện</a:t>
            </a:r>
            <a:endParaRPr lang="en-US" dirty="0"/>
          </a:p>
        </p:txBody>
      </p:sp>
      <p:sp>
        <p:nvSpPr>
          <p:cNvPr id="19" name="TextBox 18"/>
          <p:cNvSpPr txBox="1"/>
          <p:nvPr/>
        </p:nvSpPr>
        <p:spPr>
          <a:xfrm>
            <a:off x="2667000" y="3962400"/>
            <a:ext cx="1066800" cy="369332"/>
          </a:xfrm>
          <a:prstGeom prst="rect">
            <a:avLst/>
          </a:prstGeom>
          <a:noFill/>
        </p:spPr>
        <p:txBody>
          <a:bodyPr wrap="square" rtlCol="0">
            <a:spAutoFit/>
          </a:bodyPr>
          <a:lstStyle/>
          <a:p>
            <a:r>
              <a:rPr lang="en-US" smtClean="0"/>
              <a:t>Sự kiện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syslog</a:t>
            </a:r>
          </a:p>
        </p:txBody>
      </p:sp>
      <p:sp>
        <p:nvSpPr>
          <p:cNvPr id="9219" name="Rectangle 3"/>
          <p:cNvSpPr>
            <a:spLocks noGrp="1" noChangeArrowheads="1"/>
          </p:cNvSpPr>
          <p:nvPr>
            <p:ph sz="quarter" idx="1"/>
          </p:nvPr>
        </p:nvSpPr>
        <p:spPr/>
        <p:txBody>
          <a:bodyPr>
            <a:normAutofit/>
          </a:bodyPr>
          <a:lstStyle/>
          <a:p>
            <a:pPr eaLnBrk="1" hangingPunct="1"/>
            <a:r>
              <a:rPr lang="en-US" sz="2800" dirty="0" err="1" smtClean="0"/>
              <a:t>Chương</a:t>
            </a:r>
            <a:r>
              <a:rPr lang="en-US" sz="2800" dirty="0" smtClean="0"/>
              <a:t> </a:t>
            </a:r>
            <a:r>
              <a:rPr lang="en-US" sz="2800" dirty="0" err="1" smtClean="0"/>
              <a:t>trình</a:t>
            </a:r>
            <a:r>
              <a:rPr lang="en-US" sz="2800" dirty="0" smtClean="0"/>
              <a:t> </a:t>
            </a:r>
            <a:r>
              <a:rPr lang="en-US" sz="2800" dirty="0" err="1" smtClean="0"/>
              <a:t>quản</a:t>
            </a:r>
            <a:r>
              <a:rPr lang="en-US" sz="2800" dirty="0" smtClean="0"/>
              <a:t> </a:t>
            </a:r>
            <a:r>
              <a:rPr lang="en-US" sz="2800" dirty="0" err="1" smtClean="0"/>
              <a:t>lý</a:t>
            </a:r>
            <a:r>
              <a:rPr lang="en-US" sz="2800" dirty="0" smtClean="0"/>
              <a:t> </a:t>
            </a:r>
            <a:r>
              <a:rPr lang="en-US" sz="2800" dirty="0" err="1" smtClean="0"/>
              <a:t>các</a:t>
            </a:r>
            <a:r>
              <a:rPr lang="en-US" sz="2800" dirty="0" smtClean="0"/>
              <a:t> </a:t>
            </a:r>
            <a:r>
              <a:rPr lang="en-US" sz="2800" dirty="0" err="1" smtClean="0"/>
              <a:t>thông</a:t>
            </a:r>
            <a:r>
              <a:rPr lang="en-US" sz="2800" dirty="0" smtClean="0"/>
              <a:t> </a:t>
            </a:r>
            <a:r>
              <a:rPr lang="en-US" sz="2800" dirty="0" err="1" smtClean="0"/>
              <a:t>báo</a:t>
            </a:r>
            <a:r>
              <a:rPr lang="en-US" sz="2800" dirty="0" smtClean="0"/>
              <a:t> </a:t>
            </a:r>
            <a:r>
              <a:rPr lang="en-US" sz="2800" dirty="0" err="1" smtClean="0"/>
              <a:t>từ</a:t>
            </a:r>
            <a:r>
              <a:rPr lang="en-US" sz="2800" dirty="0" smtClean="0"/>
              <a:t> </a:t>
            </a:r>
            <a:r>
              <a:rPr lang="en-US" sz="2800" dirty="0" err="1" smtClean="0"/>
              <a:t>các</a:t>
            </a:r>
            <a:r>
              <a:rPr lang="en-US" sz="2800" dirty="0" smtClean="0"/>
              <a:t> </a:t>
            </a:r>
            <a:r>
              <a:rPr lang="en-US" sz="2800" dirty="0" err="1" smtClean="0"/>
              <a:t>thành</a:t>
            </a:r>
            <a:r>
              <a:rPr lang="en-US" sz="2800" dirty="0" smtClean="0"/>
              <a:t> </a:t>
            </a:r>
            <a:r>
              <a:rPr lang="en-US" sz="2800" dirty="0" err="1" smtClean="0"/>
              <a:t>phần</a:t>
            </a:r>
            <a:r>
              <a:rPr lang="en-US" sz="2800" dirty="0" smtClean="0"/>
              <a:t> </a:t>
            </a:r>
            <a:r>
              <a:rPr lang="en-US" sz="2800" dirty="0" err="1" smtClean="0"/>
              <a:t>của</a:t>
            </a:r>
            <a:r>
              <a:rPr lang="en-US" sz="2800" dirty="0" smtClean="0"/>
              <a:t> </a:t>
            </a:r>
            <a:r>
              <a:rPr lang="en-US" sz="2800" dirty="0" err="1" smtClean="0"/>
              <a:t>hệ</a:t>
            </a:r>
            <a:r>
              <a:rPr lang="en-US" sz="2800" dirty="0" smtClean="0"/>
              <a:t> </a:t>
            </a:r>
            <a:r>
              <a:rPr lang="en-US" sz="2800" dirty="0" err="1" smtClean="0"/>
              <a:t>thống</a:t>
            </a:r>
            <a:endParaRPr lang="en-US" sz="2800" dirty="0" smtClean="0"/>
          </a:p>
          <a:p>
            <a:pPr eaLnBrk="1" hangingPunct="1"/>
            <a:r>
              <a:rPr lang="en-US" sz="2800" dirty="0" err="1" smtClean="0"/>
              <a:t>Được</a:t>
            </a:r>
            <a:r>
              <a:rPr lang="en-US" sz="2800" dirty="0" smtClean="0"/>
              <a:t> </a:t>
            </a:r>
            <a:r>
              <a:rPr lang="en-US" sz="2800" dirty="0" err="1" smtClean="0"/>
              <a:t>thực</a:t>
            </a:r>
            <a:r>
              <a:rPr lang="en-US" sz="2800" dirty="0" smtClean="0"/>
              <a:t> </a:t>
            </a:r>
            <a:r>
              <a:rPr lang="en-US" sz="2800" dirty="0" err="1" smtClean="0"/>
              <a:t>hiện</a:t>
            </a:r>
            <a:r>
              <a:rPr lang="en-US" sz="2800" dirty="0" smtClean="0"/>
              <a:t> </a:t>
            </a:r>
            <a:r>
              <a:rPr lang="en-US" sz="2800" dirty="0" err="1" smtClean="0"/>
              <a:t>bằng</a:t>
            </a:r>
            <a:r>
              <a:rPr lang="en-US" sz="2800" dirty="0" smtClean="0"/>
              <a:t> </a:t>
            </a:r>
            <a:r>
              <a:rPr lang="en-US" sz="2800" b="1" dirty="0" err="1" smtClean="0"/>
              <a:t>syslogd</a:t>
            </a:r>
            <a:r>
              <a:rPr lang="en-US" sz="2800" b="1" dirty="0" smtClean="0"/>
              <a:t> daemon</a:t>
            </a:r>
            <a:r>
              <a:rPr lang="en-US" sz="2800" dirty="0" smtClean="0"/>
              <a:t>. </a:t>
            </a:r>
          </a:p>
          <a:p>
            <a:pPr eaLnBrk="1" hangingPunct="1"/>
            <a:r>
              <a:rPr lang="en-US" sz="2800" dirty="0" err="1" smtClean="0"/>
              <a:t>Khởi</a:t>
            </a:r>
            <a:r>
              <a:rPr lang="en-US" sz="2800" dirty="0" smtClean="0"/>
              <a:t> </a:t>
            </a:r>
            <a:r>
              <a:rPr lang="en-US" sz="2800" dirty="0" err="1" smtClean="0"/>
              <a:t>động</a:t>
            </a:r>
            <a:r>
              <a:rPr lang="en-US" sz="2800" dirty="0" smtClean="0"/>
              <a:t> </a:t>
            </a:r>
            <a:r>
              <a:rPr lang="en-US" sz="2800" dirty="0" err="1" smtClean="0"/>
              <a:t>cùng</a:t>
            </a:r>
            <a:r>
              <a:rPr lang="en-US" sz="2800" dirty="0" smtClean="0"/>
              <a:t> </a:t>
            </a:r>
            <a:r>
              <a:rPr lang="en-US" sz="2800" dirty="0" err="1" smtClean="0"/>
              <a:t>hệ</a:t>
            </a:r>
            <a:r>
              <a:rPr lang="en-US" sz="2800" dirty="0" smtClean="0"/>
              <a:t> </a:t>
            </a:r>
            <a:r>
              <a:rPr lang="en-US" sz="2800" dirty="0" err="1" smtClean="0"/>
              <a:t>thống</a:t>
            </a:r>
            <a:endParaRPr lang="en-US" sz="2800" dirty="0" smtClean="0"/>
          </a:p>
          <a:p>
            <a:pPr eaLnBrk="1" hangingPunct="1">
              <a:buFontTx/>
              <a:buNone/>
            </a:pPr>
            <a:r>
              <a:rPr lang="en-US" sz="2800" dirty="0" smtClean="0"/>
              <a:t>	</a:t>
            </a:r>
            <a:r>
              <a:rPr lang="en-US" sz="2800" dirty="0" smtClean="0">
                <a:solidFill>
                  <a:srgbClr val="FF5050"/>
                </a:solidFill>
              </a:rPr>
              <a:t>/</a:t>
            </a:r>
            <a:r>
              <a:rPr lang="en-US" sz="2800" dirty="0" smtClean="0">
                <a:solidFill>
                  <a:srgbClr val="FF5050"/>
                </a:solidFill>
              </a:rPr>
              <a:t>etc/</a:t>
            </a:r>
            <a:r>
              <a:rPr lang="en-US" sz="2800" dirty="0" err="1" smtClean="0">
                <a:solidFill>
                  <a:srgbClr val="FF5050"/>
                </a:solidFill>
              </a:rPr>
              <a:t>init.d</a:t>
            </a:r>
            <a:r>
              <a:rPr lang="en-US" sz="2800" dirty="0" smtClean="0">
                <a:solidFill>
                  <a:srgbClr val="FF5050"/>
                </a:solidFill>
              </a:rPr>
              <a:t>/</a:t>
            </a:r>
            <a:r>
              <a:rPr lang="en-US" sz="2800" dirty="0" err="1" smtClean="0">
                <a:solidFill>
                  <a:srgbClr val="FF5050"/>
                </a:solidFill>
              </a:rPr>
              <a:t>rsyslog</a:t>
            </a:r>
            <a:r>
              <a:rPr lang="en-US" sz="2800" dirty="0" smtClean="0">
                <a:solidFill>
                  <a:srgbClr val="FF5050"/>
                </a:solidFill>
              </a:rPr>
              <a:t> </a:t>
            </a:r>
            <a:r>
              <a:rPr lang="en-US" sz="2800" dirty="0" smtClean="0">
                <a:solidFill>
                  <a:srgbClr val="FF5050"/>
                </a:solidFill>
              </a:rPr>
              <a:t>{ start | stop | reload }</a:t>
            </a:r>
          </a:p>
          <a:p>
            <a:pPr eaLnBrk="1" hangingPunct="1"/>
            <a:r>
              <a:rPr lang="en-GB" sz="2800" dirty="0" err="1" smtClean="0"/>
              <a:t>Cấu</a:t>
            </a:r>
            <a:r>
              <a:rPr lang="en-GB" sz="2800" dirty="0" smtClean="0"/>
              <a:t> </a:t>
            </a:r>
            <a:r>
              <a:rPr lang="en-GB" sz="2800" dirty="0" err="1" smtClean="0"/>
              <a:t>hình</a:t>
            </a:r>
            <a:r>
              <a:rPr lang="en-GB" sz="2800" dirty="0" smtClean="0"/>
              <a:t> </a:t>
            </a:r>
            <a:r>
              <a:rPr lang="en-GB" sz="2800" dirty="0" err="1" smtClean="0"/>
              <a:t>của</a:t>
            </a:r>
            <a:r>
              <a:rPr lang="en-GB" sz="2800" dirty="0" smtClean="0"/>
              <a:t> </a:t>
            </a:r>
            <a:r>
              <a:rPr lang="en-GB" sz="2800" dirty="0" err="1" smtClean="0"/>
              <a:t>syslog</a:t>
            </a:r>
            <a:r>
              <a:rPr lang="en-GB" sz="2800" dirty="0" smtClean="0"/>
              <a:t> </a:t>
            </a:r>
            <a:r>
              <a:rPr lang="en-GB" sz="2800" dirty="0" err="1" smtClean="0"/>
              <a:t>được</a:t>
            </a:r>
            <a:r>
              <a:rPr lang="en-GB" sz="2800" dirty="0" smtClean="0"/>
              <a:t> </a:t>
            </a:r>
            <a:r>
              <a:rPr lang="en-GB" sz="2800" dirty="0" err="1" smtClean="0"/>
              <a:t>lưu</a:t>
            </a:r>
            <a:r>
              <a:rPr lang="en-GB" sz="2800" dirty="0" smtClean="0"/>
              <a:t> </a:t>
            </a:r>
            <a:r>
              <a:rPr lang="en-GB" sz="2800" dirty="0" err="1" smtClean="0"/>
              <a:t>trong</a:t>
            </a:r>
            <a:r>
              <a:rPr lang="en-GB" sz="2800" dirty="0" smtClean="0"/>
              <a:t> </a:t>
            </a:r>
            <a:r>
              <a:rPr lang="en-GB" sz="2800" dirty="0" err="1" smtClean="0"/>
              <a:t>tệp</a:t>
            </a:r>
            <a:r>
              <a:rPr lang="en-GB" sz="2800" dirty="0" smtClean="0"/>
              <a:t> </a:t>
            </a:r>
            <a:r>
              <a:rPr lang="en-GB" sz="2800" b="1" dirty="0" smtClean="0"/>
              <a:t>/</a:t>
            </a:r>
            <a:r>
              <a:rPr lang="en-GB" sz="2800" b="1" dirty="0" smtClean="0"/>
              <a:t>etc/</a:t>
            </a:r>
            <a:r>
              <a:rPr lang="en-GB" sz="2800" b="1" dirty="0" err="1" smtClean="0"/>
              <a:t>rsyslog.conf</a:t>
            </a:r>
            <a:endParaRPr lang="en-GB" sz="2800" b="1" dirty="0" smtClean="0"/>
          </a:p>
          <a:p>
            <a:pPr eaLnBrk="1" hangingPunct="1"/>
            <a:r>
              <a:rPr lang="en-GB" sz="2800" b="1" dirty="0" smtClean="0"/>
              <a:t>/etc/</a:t>
            </a:r>
            <a:r>
              <a:rPr lang="en-GB" sz="2800" b="1" dirty="0" err="1" smtClean="0"/>
              <a:t>rsyslog.d</a:t>
            </a:r>
            <a:r>
              <a:rPr lang="en-GB" sz="2800" b="1" dirty="0" smtClean="0"/>
              <a:t>/50-default.conf</a:t>
            </a:r>
            <a:endParaRPr lang="en-US" sz="2800" dirty="0" smtClean="0"/>
          </a:p>
        </p:txBody>
      </p:sp>
      <p:sp>
        <p:nvSpPr>
          <p:cNvPr id="4" name="Slide Number Placeholder 3"/>
          <p:cNvSpPr>
            <a:spLocks noGrp="1"/>
          </p:cNvSpPr>
          <p:nvPr>
            <p:ph type="sldNum" sz="quarter" idx="12"/>
          </p:nvPr>
        </p:nvSpPr>
        <p:spPr/>
        <p:txBody>
          <a:bodyPr/>
          <a:lstStyle/>
          <a:p>
            <a:pPr>
              <a:defRPr/>
            </a:pPr>
            <a:fld id="{B9029782-2E55-473A-BE53-665849AFF886}"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mtClean="0"/>
              <a:t>Tệp cấu hình /etc/syslog.conf</a:t>
            </a:r>
            <a:endParaRPr lang="en-US"/>
          </a:p>
        </p:txBody>
      </p:sp>
      <p:sp>
        <p:nvSpPr>
          <p:cNvPr id="9" name="Footer Placeholder 8"/>
          <p:cNvSpPr>
            <a:spLocks noGrp="1"/>
          </p:cNvSpPr>
          <p:nvPr>
            <p:ph type="ftr" sz="quarter" idx="11"/>
          </p:nvPr>
        </p:nvSpPr>
        <p:spPr/>
        <p:txBody>
          <a:bodyPr/>
          <a:lstStyle/>
          <a:p>
            <a:pPr>
              <a:defRPr/>
            </a:pPr>
            <a:r>
              <a:rPr lang="en-US" smtClean="0"/>
              <a:t>@Hà Quốc Trung 2009</a:t>
            </a:r>
            <a:endParaRPr lang="en-US"/>
          </a:p>
        </p:txBody>
      </p:sp>
      <p:sp>
        <p:nvSpPr>
          <p:cNvPr id="8" name="Slide Number Placeholder 7"/>
          <p:cNvSpPr>
            <a:spLocks noGrp="1"/>
          </p:cNvSpPr>
          <p:nvPr>
            <p:ph type="sldNum" sz="quarter" idx="12"/>
          </p:nvPr>
        </p:nvSpPr>
        <p:spPr/>
        <p:txBody>
          <a:bodyPr/>
          <a:lstStyle/>
          <a:p>
            <a:pPr>
              <a:defRPr/>
            </a:pPr>
            <a:fld id="{97A77F80-9899-4E6E-8422-2A68EEB4791F}" type="slidenum">
              <a:rPr lang="en-US" smtClean="0"/>
              <a:pPr>
                <a:defRPr/>
              </a:pPr>
              <a:t>6</a:t>
            </a:fld>
            <a:endParaRPr lang="en-US"/>
          </a:p>
        </p:txBody>
      </p:sp>
      <p:sp>
        <p:nvSpPr>
          <p:cNvPr id="12291" name="Rectangle 3"/>
          <p:cNvSpPr>
            <a:spLocks noGrp="1" noChangeArrowheads="1"/>
          </p:cNvSpPr>
          <p:nvPr>
            <p:ph sz="quarter" idx="1"/>
          </p:nvPr>
        </p:nvSpPr>
        <p:spPr/>
        <p:txBody>
          <a:bodyPr>
            <a:normAutofit/>
          </a:bodyPr>
          <a:lstStyle/>
          <a:p>
            <a:pPr eaLnBrk="1" hangingPunct="1"/>
            <a:r>
              <a:rPr lang="en-US" sz="2800" dirty="0" err="1" smtClean="0"/>
              <a:t>Các</a:t>
            </a:r>
            <a:r>
              <a:rPr lang="en-US" sz="2800" dirty="0" smtClean="0"/>
              <a:t> </a:t>
            </a:r>
            <a:r>
              <a:rPr lang="en-US" sz="2800" dirty="0" err="1" smtClean="0"/>
              <a:t>dòng</a:t>
            </a:r>
            <a:r>
              <a:rPr lang="en-US" sz="2800" dirty="0" smtClean="0"/>
              <a:t> </a:t>
            </a:r>
            <a:r>
              <a:rPr lang="en-US" sz="2800" dirty="0" err="1" smtClean="0"/>
              <a:t>của</a:t>
            </a:r>
            <a:r>
              <a:rPr lang="en-US" sz="2800" dirty="0" smtClean="0"/>
              <a:t> </a:t>
            </a:r>
            <a:r>
              <a:rPr lang="en-US" sz="2800" dirty="0" err="1" smtClean="0"/>
              <a:t>tệp</a:t>
            </a:r>
            <a:r>
              <a:rPr lang="en-US" sz="2800" dirty="0" smtClean="0"/>
              <a:t> </a:t>
            </a:r>
            <a:r>
              <a:rPr lang="en-US" sz="2800" dirty="0" err="1" smtClean="0"/>
              <a:t>cấu</a:t>
            </a:r>
            <a:r>
              <a:rPr lang="en-US" sz="2800" dirty="0" smtClean="0"/>
              <a:t> </a:t>
            </a:r>
            <a:r>
              <a:rPr lang="en-US" sz="2800" dirty="0" err="1" smtClean="0"/>
              <a:t>hình</a:t>
            </a:r>
            <a:r>
              <a:rPr lang="en-US" sz="2800" dirty="0" smtClean="0"/>
              <a:t> </a:t>
            </a:r>
            <a:r>
              <a:rPr lang="en-US" sz="2800" dirty="0" err="1" smtClean="0"/>
              <a:t>có</a:t>
            </a:r>
            <a:r>
              <a:rPr lang="en-US" sz="2800" dirty="0" smtClean="0"/>
              <a:t> </a:t>
            </a:r>
            <a:r>
              <a:rPr lang="en-US" sz="2800" dirty="0" err="1" smtClean="0"/>
              <a:t>dạng</a:t>
            </a:r>
            <a:endParaRPr lang="en-US" sz="2800" dirty="0" smtClean="0"/>
          </a:p>
          <a:p>
            <a:pPr eaLnBrk="1" hangingPunct="1"/>
            <a:endParaRPr lang="en-US" sz="2800" dirty="0" smtClean="0"/>
          </a:p>
          <a:p>
            <a:pPr eaLnBrk="1" hangingPunct="1"/>
            <a:endParaRPr lang="en-US" sz="2800" dirty="0" smtClean="0"/>
          </a:p>
          <a:p>
            <a:pPr eaLnBrk="1" hangingPunct="1"/>
            <a:endParaRPr lang="en-US" sz="2800" dirty="0" smtClean="0"/>
          </a:p>
          <a:p>
            <a:pPr eaLnBrk="1" hangingPunct="1"/>
            <a:r>
              <a:rPr lang="en-US" sz="2800" dirty="0" smtClean="0"/>
              <a:t>Facility </a:t>
            </a:r>
            <a:r>
              <a:rPr lang="en-US" sz="2800" dirty="0" err="1" smtClean="0"/>
              <a:t>là</a:t>
            </a:r>
            <a:r>
              <a:rPr lang="en-US" sz="2800" dirty="0" smtClean="0"/>
              <a:t> </a:t>
            </a:r>
            <a:r>
              <a:rPr lang="en-US" sz="2800" dirty="0" err="1" smtClean="0"/>
              <a:t>nguồn</a:t>
            </a:r>
            <a:r>
              <a:rPr lang="en-US" sz="2800" dirty="0" smtClean="0"/>
              <a:t> </a:t>
            </a:r>
            <a:r>
              <a:rPr lang="en-US" sz="2800" dirty="0" err="1" smtClean="0"/>
              <a:t>gốc</a:t>
            </a:r>
            <a:r>
              <a:rPr lang="en-US" sz="2800" dirty="0" smtClean="0"/>
              <a:t> </a:t>
            </a:r>
            <a:r>
              <a:rPr lang="en-US" sz="2800" dirty="0" err="1" smtClean="0"/>
              <a:t>sinh</a:t>
            </a:r>
            <a:r>
              <a:rPr lang="en-US" sz="2800" dirty="0" smtClean="0"/>
              <a:t> </a:t>
            </a:r>
            <a:r>
              <a:rPr lang="en-US" sz="2800" dirty="0" err="1" smtClean="0"/>
              <a:t>ra</a:t>
            </a:r>
            <a:r>
              <a:rPr lang="en-US" sz="2800" dirty="0" smtClean="0"/>
              <a:t> </a:t>
            </a:r>
            <a:r>
              <a:rPr lang="en-US" sz="2800" dirty="0" err="1" smtClean="0"/>
              <a:t>thông</a:t>
            </a:r>
            <a:r>
              <a:rPr lang="en-US" sz="2800" dirty="0" smtClean="0"/>
              <a:t> </a:t>
            </a:r>
            <a:r>
              <a:rPr lang="en-US" sz="2800" dirty="0" err="1" smtClean="0"/>
              <a:t>báo</a:t>
            </a:r>
            <a:endParaRPr lang="en-US" sz="2800" dirty="0" smtClean="0"/>
          </a:p>
          <a:p>
            <a:pPr eaLnBrk="1" hangingPunct="1"/>
            <a:r>
              <a:rPr lang="en-US" sz="2800" dirty="0" smtClean="0"/>
              <a:t>“</a:t>
            </a:r>
            <a:r>
              <a:rPr lang="en-US" sz="2800" b="1" dirty="0" smtClean="0"/>
              <a:t>priority</a:t>
            </a:r>
            <a:r>
              <a:rPr lang="en-US" sz="2800" dirty="0" smtClean="0"/>
              <a:t>” </a:t>
            </a:r>
            <a:r>
              <a:rPr lang="en-US" sz="2800" dirty="0" err="1" smtClean="0"/>
              <a:t>là</a:t>
            </a:r>
            <a:r>
              <a:rPr lang="en-US" sz="2800" dirty="0" smtClean="0"/>
              <a:t> </a:t>
            </a:r>
            <a:r>
              <a:rPr lang="en-US" sz="2800" dirty="0" err="1" smtClean="0"/>
              <a:t>mức</a:t>
            </a:r>
            <a:r>
              <a:rPr lang="en-US" sz="2800" dirty="0" smtClean="0"/>
              <a:t> </a:t>
            </a:r>
            <a:r>
              <a:rPr lang="en-US" sz="2800" dirty="0" err="1" smtClean="0"/>
              <a:t>độ</a:t>
            </a:r>
            <a:r>
              <a:rPr lang="en-US" sz="2800" dirty="0" smtClean="0"/>
              <a:t> </a:t>
            </a:r>
            <a:r>
              <a:rPr lang="en-US" sz="2800" dirty="0" err="1" smtClean="0"/>
              <a:t>quan</a:t>
            </a:r>
            <a:r>
              <a:rPr lang="en-US" sz="2800" dirty="0" smtClean="0"/>
              <a:t> </a:t>
            </a:r>
            <a:r>
              <a:rPr lang="en-US" sz="2800" dirty="0" err="1" smtClean="0"/>
              <a:t>trọng</a:t>
            </a:r>
            <a:r>
              <a:rPr lang="en-US" sz="2800" dirty="0" smtClean="0"/>
              <a:t> </a:t>
            </a:r>
            <a:r>
              <a:rPr lang="en-US" sz="2800" dirty="0" err="1" smtClean="0"/>
              <a:t>của</a:t>
            </a:r>
            <a:r>
              <a:rPr lang="en-US" sz="2800" dirty="0" smtClean="0"/>
              <a:t> </a:t>
            </a:r>
            <a:r>
              <a:rPr lang="en-US" sz="2800" dirty="0" err="1" smtClean="0"/>
              <a:t>thông</a:t>
            </a:r>
            <a:r>
              <a:rPr lang="en-US" sz="2800" dirty="0" smtClean="0"/>
              <a:t> </a:t>
            </a:r>
            <a:r>
              <a:rPr lang="en-US" sz="2800" dirty="0" err="1" smtClean="0"/>
              <a:t>báo</a:t>
            </a:r>
            <a:endParaRPr lang="en-US" sz="2800" dirty="0" smtClean="0"/>
          </a:p>
          <a:p>
            <a:pPr eaLnBrk="1" hangingPunct="1"/>
            <a:r>
              <a:rPr lang="en-US" sz="2800" dirty="0" smtClean="0"/>
              <a:t>Action </a:t>
            </a:r>
            <a:r>
              <a:rPr lang="en-US" sz="2800" dirty="0" err="1" smtClean="0"/>
              <a:t>là</a:t>
            </a:r>
            <a:r>
              <a:rPr lang="en-US" sz="2800" dirty="0" smtClean="0"/>
              <a:t> </a:t>
            </a:r>
            <a:r>
              <a:rPr lang="en-US" sz="2800" dirty="0" err="1" smtClean="0"/>
              <a:t>thao</a:t>
            </a:r>
            <a:r>
              <a:rPr lang="en-US" sz="2800" dirty="0" smtClean="0"/>
              <a:t> </a:t>
            </a:r>
            <a:r>
              <a:rPr lang="en-US" sz="2800" dirty="0" err="1" smtClean="0"/>
              <a:t>tác</a:t>
            </a:r>
            <a:r>
              <a:rPr lang="en-US" sz="2800" dirty="0" smtClean="0"/>
              <a:t> </a:t>
            </a:r>
            <a:r>
              <a:rPr lang="en-US" sz="2800" dirty="0" err="1" smtClean="0"/>
              <a:t>thực</a:t>
            </a:r>
            <a:r>
              <a:rPr lang="en-US" sz="2800" dirty="0" smtClean="0"/>
              <a:t> </a:t>
            </a:r>
            <a:r>
              <a:rPr lang="en-US" sz="2800" dirty="0" err="1" smtClean="0"/>
              <a:t>hiện</a:t>
            </a:r>
            <a:r>
              <a:rPr lang="en-US" sz="2800" dirty="0" smtClean="0"/>
              <a:t> </a:t>
            </a:r>
            <a:r>
              <a:rPr lang="en-US" sz="2800" dirty="0" err="1" smtClean="0"/>
              <a:t>khi</a:t>
            </a:r>
            <a:r>
              <a:rPr lang="en-US" sz="2800" dirty="0" smtClean="0"/>
              <a:t> </a:t>
            </a:r>
            <a:r>
              <a:rPr lang="en-US" sz="2800" dirty="0" err="1" smtClean="0"/>
              <a:t>nhận</a:t>
            </a:r>
            <a:r>
              <a:rPr lang="en-US" sz="2800" dirty="0" smtClean="0"/>
              <a:t> </a:t>
            </a:r>
            <a:r>
              <a:rPr lang="en-US" sz="2800" dirty="0" err="1" smtClean="0"/>
              <a:t>được</a:t>
            </a:r>
            <a:r>
              <a:rPr lang="en-US" sz="2800" dirty="0" smtClean="0"/>
              <a:t> </a:t>
            </a:r>
            <a:r>
              <a:rPr lang="en-US" sz="2800" dirty="0" err="1" smtClean="0"/>
              <a:t>thông</a:t>
            </a:r>
            <a:r>
              <a:rPr lang="en-US" sz="2800" dirty="0" smtClean="0"/>
              <a:t> </a:t>
            </a:r>
            <a:r>
              <a:rPr lang="en-US" sz="2800" dirty="0" err="1" smtClean="0"/>
              <a:t>báo</a:t>
            </a:r>
            <a:endParaRPr lang="en-US" sz="2800" dirty="0" smtClean="0"/>
          </a:p>
          <a:p>
            <a:pPr lvl="1"/>
            <a:r>
              <a:rPr lang="en-US" sz="2300" dirty="0" err="1" smtClean="0"/>
              <a:t>Ghi</a:t>
            </a:r>
            <a:r>
              <a:rPr lang="en-US" sz="2300" dirty="0" smtClean="0"/>
              <a:t> </a:t>
            </a:r>
            <a:r>
              <a:rPr lang="en-US" sz="2300" dirty="0" err="1" smtClean="0"/>
              <a:t>vào</a:t>
            </a:r>
            <a:r>
              <a:rPr lang="en-US" sz="2300" dirty="0" smtClean="0"/>
              <a:t> </a:t>
            </a:r>
            <a:r>
              <a:rPr lang="en-US" sz="2300" dirty="0" err="1" smtClean="0"/>
              <a:t>tệp</a:t>
            </a:r>
            <a:r>
              <a:rPr lang="en-US" sz="2300" dirty="0" smtClean="0"/>
              <a:t>, </a:t>
            </a:r>
            <a:r>
              <a:rPr lang="en-US" sz="2300" dirty="0" err="1" smtClean="0"/>
              <a:t>gửi</a:t>
            </a:r>
            <a:r>
              <a:rPr lang="en-US" sz="2300" dirty="0" smtClean="0"/>
              <a:t> email, ….</a:t>
            </a:r>
          </a:p>
          <a:p>
            <a:pPr eaLnBrk="1" hangingPunct="1"/>
            <a:endParaRPr lang="en-US" sz="2800" dirty="0" smtClean="0"/>
          </a:p>
          <a:p>
            <a:pPr eaLnBrk="1" hangingPunct="1"/>
            <a:endParaRPr lang="en-US" sz="2800" dirty="0" smtClean="0"/>
          </a:p>
        </p:txBody>
      </p:sp>
      <p:sp>
        <p:nvSpPr>
          <p:cNvPr id="12292" name="Text Box 7"/>
          <p:cNvSpPr txBox="1">
            <a:spLocks noChangeArrowheads="1"/>
          </p:cNvSpPr>
          <p:nvPr/>
        </p:nvSpPr>
        <p:spPr bwMode="auto">
          <a:xfrm>
            <a:off x="1600200" y="2362200"/>
            <a:ext cx="5638800" cy="376238"/>
          </a:xfrm>
          <a:prstGeom prst="rect">
            <a:avLst/>
          </a:prstGeom>
          <a:noFill/>
          <a:ln w="9525">
            <a:solidFill>
              <a:schemeClr val="tx1"/>
            </a:solidFill>
            <a:miter lim="800000"/>
            <a:headEnd/>
            <a:tailEnd/>
          </a:ln>
        </p:spPr>
        <p:txBody>
          <a:bodyPr>
            <a:spAutoFit/>
          </a:bodyPr>
          <a:lstStyle/>
          <a:p>
            <a:pPr>
              <a:spcBef>
                <a:spcPct val="50000"/>
              </a:spcBef>
            </a:pPr>
            <a:r>
              <a:rPr lang="en-US" dirty="0"/>
              <a:t>	Facility . Priority		Action</a:t>
            </a:r>
          </a:p>
        </p:txBody>
      </p:sp>
      <p:sp>
        <p:nvSpPr>
          <p:cNvPr id="12293" name="Text Box 8"/>
          <p:cNvSpPr txBox="1">
            <a:spLocks noChangeArrowheads="1"/>
          </p:cNvSpPr>
          <p:nvPr/>
        </p:nvSpPr>
        <p:spPr bwMode="auto">
          <a:xfrm>
            <a:off x="2286000" y="3124200"/>
            <a:ext cx="1905000" cy="376238"/>
          </a:xfrm>
          <a:prstGeom prst="rect">
            <a:avLst/>
          </a:prstGeom>
          <a:noFill/>
          <a:ln w="9525">
            <a:solidFill>
              <a:schemeClr val="tx1"/>
            </a:solidFill>
            <a:miter lim="800000"/>
            <a:headEnd/>
            <a:tailEnd/>
          </a:ln>
        </p:spPr>
        <p:txBody>
          <a:bodyPr>
            <a:spAutoFit/>
          </a:bodyPr>
          <a:lstStyle/>
          <a:p>
            <a:pPr algn="ctr">
              <a:spcBef>
                <a:spcPct val="50000"/>
              </a:spcBef>
            </a:pPr>
            <a:r>
              <a:rPr lang="en-US"/>
              <a:t>Error condition</a:t>
            </a:r>
          </a:p>
        </p:txBody>
      </p:sp>
      <p:sp>
        <p:nvSpPr>
          <p:cNvPr id="12294" name="Text Box 9"/>
          <p:cNvSpPr txBox="1">
            <a:spLocks noChangeArrowheads="1"/>
          </p:cNvSpPr>
          <p:nvPr/>
        </p:nvSpPr>
        <p:spPr bwMode="auto">
          <a:xfrm>
            <a:off x="4648200" y="3124200"/>
            <a:ext cx="2133600" cy="376238"/>
          </a:xfrm>
          <a:prstGeom prst="rect">
            <a:avLst/>
          </a:prstGeom>
          <a:noFill/>
          <a:ln w="9525">
            <a:solidFill>
              <a:schemeClr val="tx1"/>
            </a:solidFill>
            <a:miter lim="800000"/>
            <a:headEnd/>
            <a:tailEnd/>
          </a:ln>
        </p:spPr>
        <p:txBody>
          <a:bodyPr>
            <a:spAutoFit/>
          </a:bodyPr>
          <a:lstStyle/>
          <a:p>
            <a:pPr algn="ctr">
              <a:spcBef>
                <a:spcPct val="50000"/>
              </a:spcBef>
            </a:pPr>
            <a:r>
              <a:rPr lang="en-US"/>
              <a:t>Output destination</a:t>
            </a:r>
          </a:p>
        </p:txBody>
      </p:sp>
      <p:sp>
        <p:nvSpPr>
          <p:cNvPr id="12295" name="Line 10"/>
          <p:cNvSpPr>
            <a:spLocks noChangeShapeType="1"/>
          </p:cNvSpPr>
          <p:nvPr/>
        </p:nvSpPr>
        <p:spPr bwMode="auto">
          <a:xfrm flipV="1">
            <a:off x="3276600" y="2743200"/>
            <a:ext cx="0" cy="3810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Các loại Facility</a:t>
            </a:r>
          </a:p>
        </p:txBody>
      </p:sp>
      <p:sp>
        <p:nvSpPr>
          <p:cNvPr id="13315" name="Rectangle 3"/>
          <p:cNvSpPr>
            <a:spLocks noGrp="1" noChangeArrowheads="1"/>
          </p:cNvSpPr>
          <p:nvPr>
            <p:ph sz="quarter" idx="1"/>
          </p:nvPr>
        </p:nvSpPr>
        <p:spPr>
          <a:xfrm>
            <a:off x="304800" y="1524000"/>
            <a:ext cx="8503920" cy="4572000"/>
          </a:xfrm>
        </p:spPr>
        <p:txBody>
          <a:bodyPr>
            <a:normAutofit/>
          </a:bodyPr>
          <a:lstStyle/>
          <a:p>
            <a:pPr eaLnBrk="1" hangingPunct="1">
              <a:lnSpc>
                <a:spcPct val="80000"/>
              </a:lnSpc>
              <a:buFontTx/>
              <a:buNone/>
            </a:pPr>
            <a:endParaRPr lang="en-US" sz="2000" smtClean="0"/>
          </a:p>
        </p:txBody>
      </p:sp>
      <p:sp>
        <p:nvSpPr>
          <p:cNvPr id="4" name="Slide Number Placeholder 3"/>
          <p:cNvSpPr>
            <a:spLocks noGrp="1"/>
          </p:cNvSpPr>
          <p:nvPr>
            <p:ph type="sldNum" sz="quarter" idx="12"/>
          </p:nvPr>
        </p:nvSpPr>
        <p:spPr/>
        <p:txBody>
          <a:bodyPr/>
          <a:lstStyle/>
          <a:p>
            <a:pPr>
              <a:defRPr/>
            </a:pPr>
            <a:fld id="{B9029782-2E55-473A-BE53-665849AFF886}"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graphicFrame>
        <p:nvGraphicFramePr>
          <p:cNvPr id="7" name="Table 6"/>
          <p:cNvGraphicFramePr>
            <a:graphicFrameLocks noGrp="1"/>
          </p:cNvGraphicFramePr>
          <p:nvPr/>
        </p:nvGraphicFramePr>
        <p:xfrm>
          <a:off x="228600" y="1295399"/>
          <a:ext cx="8458200" cy="5401241"/>
        </p:xfrm>
        <a:graphic>
          <a:graphicData uri="http://schemas.openxmlformats.org/drawingml/2006/table">
            <a:tbl>
              <a:tblPr firstRow="1" bandRow="1">
                <a:tableStyleId>{5C22544A-7EE6-4342-B048-85BDC9FD1C3A}</a:tableStyleId>
              </a:tblPr>
              <a:tblGrid>
                <a:gridCol w="1219200"/>
                <a:gridCol w="7239000"/>
              </a:tblGrid>
              <a:tr h="646361">
                <a:tc>
                  <a:txBody>
                    <a:bodyPr/>
                    <a:lstStyle/>
                    <a:p>
                      <a:pPr marL="0" algn="l" rtl="0" eaLnBrk="1" latinLnBrk="0" hangingPunct="1">
                        <a:lnSpc>
                          <a:spcPct val="80000"/>
                        </a:lnSpc>
                        <a:buFontTx/>
                        <a:buNone/>
                      </a:pPr>
                      <a:r>
                        <a:rPr kumimoji="0" lang="en-US" sz="1800" b="1" kern="1200" smtClean="0">
                          <a:solidFill>
                            <a:schemeClr val="lt1"/>
                          </a:solidFill>
                          <a:latin typeface="+mn-lt"/>
                          <a:ea typeface="+mn-ea"/>
                          <a:cs typeface="+mn-cs"/>
                        </a:rPr>
                        <a:t>Facility</a:t>
                      </a:r>
                    </a:p>
                  </a:txBody>
                  <a:tcPr/>
                </a:tc>
                <a:tc>
                  <a:txBody>
                    <a:bodyPr/>
                    <a:lstStyle/>
                    <a:p>
                      <a:r>
                        <a:rPr lang="en-US" sz="1800" smtClean="0"/>
                        <a:t>Ý </a:t>
                      </a:r>
                      <a:r>
                        <a:rPr lang="en-US" sz="1800" baseline="0" smtClean="0"/>
                        <a:t>nghĩa</a:t>
                      </a:r>
                      <a:endParaRPr lang="en-US"/>
                    </a:p>
                  </a:txBody>
                  <a:tcPr/>
                </a:tc>
              </a:tr>
              <a:tr h="338576">
                <a:tc>
                  <a:txBody>
                    <a:bodyPr/>
                    <a:lstStyle/>
                    <a:p>
                      <a:r>
                        <a:rPr lang="en-US" sz="1800" smtClean="0"/>
                        <a:t>auth : </a:t>
                      </a:r>
                      <a:endParaRPr lang="en-US"/>
                    </a:p>
                  </a:txBody>
                  <a:tcPr/>
                </a:tc>
                <a:tc>
                  <a:txBody>
                    <a:bodyPr/>
                    <a:lstStyle/>
                    <a:p>
                      <a:pPr eaLnBrk="1" hangingPunct="1">
                        <a:lnSpc>
                          <a:spcPct val="80000"/>
                        </a:lnSpc>
                        <a:buFontTx/>
                        <a:buNone/>
                      </a:pPr>
                      <a:r>
                        <a:rPr lang="en-US" smtClean="0"/>
                        <a:t>Thông</a:t>
                      </a:r>
                      <a:r>
                        <a:rPr lang="en-US" baseline="0" smtClean="0"/>
                        <a:t> báo về bảo mật hệ thống liên quan đến việc xác thực</a:t>
                      </a:r>
                      <a:endParaRPr lang="en-US"/>
                    </a:p>
                  </a:txBody>
                  <a:tcPr/>
                </a:tc>
              </a:tr>
              <a:tr h="338576">
                <a:tc>
                  <a:txBody>
                    <a:bodyPr/>
                    <a:lstStyle/>
                    <a:p>
                      <a:r>
                        <a:rPr lang="en-US" sz="1800" smtClean="0"/>
                        <a:t>authpriv : </a:t>
                      </a:r>
                      <a:endParaRPr lang="en-US"/>
                    </a:p>
                  </a:txBody>
                  <a:tcPr/>
                </a:tc>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sz="1800" smtClean="0"/>
                        <a:t>Thông</a:t>
                      </a:r>
                      <a:r>
                        <a:rPr lang="en-US" sz="1800" baseline="0" smtClean="0"/>
                        <a:t> báo về bảo mật hệ thống liên quan đến quyền truy cập</a:t>
                      </a:r>
                      <a:endParaRPr lang="en-US" sz="1800" smtClean="0"/>
                    </a:p>
                  </a:txBody>
                  <a:tcPr/>
                </a:tc>
              </a:tr>
              <a:tr h="338576">
                <a:tc>
                  <a:txBody>
                    <a:bodyPr/>
                    <a:lstStyle/>
                    <a:p>
                      <a:r>
                        <a:rPr lang="en-US" sz="1800" smtClean="0"/>
                        <a:t>cron : </a:t>
                      </a:r>
                      <a:endParaRPr lang="en-US"/>
                    </a:p>
                  </a:txBody>
                  <a:tcPr/>
                </a:tc>
                <a:tc>
                  <a:txBody>
                    <a:bodyPr/>
                    <a:lstStyle/>
                    <a:p>
                      <a:pPr eaLnBrk="1" hangingPunct="1">
                        <a:lnSpc>
                          <a:spcPct val="80000"/>
                        </a:lnSpc>
                        <a:buFontTx/>
                        <a:buNone/>
                      </a:pPr>
                      <a:r>
                        <a:rPr lang="en-US" sz="1800" smtClean="0"/>
                        <a:t>Thông</a:t>
                      </a:r>
                      <a:r>
                        <a:rPr lang="en-US" sz="1800" baseline="0" smtClean="0"/>
                        <a:t> báo của crond</a:t>
                      </a:r>
                      <a:endParaRPr lang="en-US" sz="1800" smtClean="0"/>
                    </a:p>
                  </a:txBody>
                  <a:tcPr/>
                </a:tc>
              </a:tr>
              <a:tr h="338576">
                <a:tc>
                  <a:txBody>
                    <a:bodyPr/>
                    <a:lstStyle/>
                    <a:p>
                      <a:r>
                        <a:rPr lang="en-US" sz="1800" smtClean="0"/>
                        <a:t>ftp : </a:t>
                      </a:r>
                      <a:endParaRPr lang="en-US"/>
                    </a:p>
                  </a:txBody>
                  <a:tcPr/>
                </a:tc>
                <a:tc>
                  <a:txBody>
                    <a:bodyPr/>
                    <a:lstStyle/>
                    <a:p>
                      <a:pPr eaLnBrk="1" hangingPunct="1">
                        <a:lnSpc>
                          <a:spcPct val="80000"/>
                        </a:lnSpc>
                        <a:buFontTx/>
                        <a:buNone/>
                      </a:pPr>
                      <a:r>
                        <a:rPr lang="en-US" sz="1800" smtClean="0"/>
                        <a:t>Thông</a:t>
                      </a:r>
                      <a:r>
                        <a:rPr lang="en-US" sz="1800" baseline="0" smtClean="0"/>
                        <a:t> báo của dịch vụ </a:t>
                      </a:r>
                      <a:r>
                        <a:rPr lang="en-US" sz="1800" smtClean="0"/>
                        <a:t>ftp</a:t>
                      </a:r>
                    </a:p>
                  </a:txBody>
                  <a:tcPr/>
                </a:tc>
              </a:tr>
              <a:tr h="338576">
                <a:tc>
                  <a:txBody>
                    <a:bodyPr/>
                    <a:lstStyle/>
                    <a:p>
                      <a:r>
                        <a:rPr lang="en-US" sz="1800" smtClean="0"/>
                        <a:t>kern : </a:t>
                      </a:r>
                      <a:endParaRPr lang="en-US"/>
                    </a:p>
                  </a:txBody>
                  <a:tcPr/>
                </a:tc>
                <a:tc>
                  <a:txBody>
                    <a:bodyPr/>
                    <a:lstStyle/>
                    <a:p>
                      <a:pPr eaLnBrk="1" hangingPunct="1">
                        <a:lnSpc>
                          <a:spcPct val="80000"/>
                        </a:lnSpc>
                        <a:buFontTx/>
                        <a:buNone/>
                      </a:pPr>
                      <a:r>
                        <a:rPr lang="en-US" sz="1800" smtClean="0"/>
                        <a:t>Thông</a:t>
                      </a:r>
                      <a:r>
                        <a:rPr lang="en-US" sz="1800" baseline="0" smtClean="0"/>
                        <a:t> báo của nhân HĐH</a:t>
                      </a:r>
                      <a:r>
                        <a:rPr lang="en-US" sz="1800" smtClean="0"/>
                        <a:t>	</a:t>
                      </a:r>
                      <a:endParaRPr lang="en-US"/>
                    </a:p>
                  </a:txBody>
                  <a:tcPr/>
                </a:tc>
              </a:tr>
              <a:tr h="338576">
                <a:tc>
                  <a:txBody>
                    <a:bodyPr/>
                    <a:lstStyle/>
                    <a:p>
                      <a:r>
                        <a:rPr lang="en-US" sz="1800" smtClean="0"/>
                        <a:t>lpr : </a:t>
                      </a:r>
                      <a:endParaRPr lang="en-US"/>
                    </a:p>
                  </a:txBody>
                  <a:tcPr/>
                </a:tc>
                <a:tc>
                  <a:txBody>
                    <a:bodyPr/>
                    <a:lstStyle/>
                    <a:p>
                      <a:pPr eaLnBrk="1" hangingPunct="1">
                        <a:lnSpc>
                          <a:spcPct val="80000"/>
                        </a:lnSpc>
                        <a:buFontTx/>
                        <a:buNone/>
                      </a:pPr>
                      <a:r>
                        <a:rPr lang="en-US" sz="1800" smtClean="0"/>
                        <a:t>Thông</a:t>
                      </a:r>
                      <a:r>
                        <a:rPr lang="en-US" sz="1800" baseline="0" smtClean="0"/>
                        <a:t> báo của hệ thống in ấn lpr</a:t>
                      </a:r>
                      <a:endParaRPr lang="en-US"/>
                    </a:p>
                  </a:txBody>
                  <a:tcPr/>
                </a:tc>
              </a:tr>
              <a:tr h="338576">
                <a:tc>
                  <a:txBody>
                    <a:bodyPr/>
                    <a:lstStyle/>
                    <a:p>
                      <a:r>
                        <a:rPr lang="en-US" sz="1800" smtClean="0"/>
                        <a:t>mail : </a:t>
                      </a:r>
                      <a:endParaRPr lang="en-US"/>
                    </a:p>
                  </a:txBody>
                  <a:tcPr/>
                </a:tc>
                <a:tc>
                  <a:txBody>
                    <a:bodyPr/>
                    <a:lstStyle/>
                    <a:p>
                      <a:pPr eaLnBrk="1" hangingPunct="1">
                        <a:lnSpc>
                          <a:spcPct val="80000"/>
                        </a:lnSpc>
                        <a:buFontTx/>
                        <a:buNone/>
                      </a:pPr>
                      <a:r>
                        <a:rPr lang="en-US" sz="1800" smtClean="0"/>
                        <a:t>Thông</a:t>
                      </a:r>
                      <a:r>
                        <a:rPr lang="en-US" sz="1800" baseline="0" smtClean="0"/>
                        <a:t> báo liên quan đến email</a:t>
                      </a:r>
                      <a:endParaRPr lang="en-US"/>
                    </a:p>
                  </a:txBody>
                  <a:tcPr/>
                </a:tc>
              </a:tr>
              <a:tr h="338576">
                <a:tc>
                  <a:txBody>
                    <a:bodyPr/>
                    <a:lstStyle/>
                    <a:p>
                      <a:r>
                        <a:rPr lang="en-US" sz="1800" smtClean="0"/>
                        <a:t>news : </a:t>
                      </a:r>
                      <a:endParaRPr lang="en-US"/>
                    </a:p>
                  </a:txBody>
                  <a:tcPr/>
                </a:tc>
                <a:tc>
                  <a:txBody>
                    <a:bodyPr/>
                    <a:lstStyle/>
                    <a:p>
                      <a:pPr eaLnBrk="1" hangingPunct="1">
                        <a:lnSpc>
                          <a:spcPct val="80000"/>
                        </a:lnSpc>
                        <a:buFontTx/>
                        <a:buNone/>
                      </a:pPr>
                      <a:r>
                        <a:rPr lang="en-US" sz="1800" smtClean="0"/>
                        <a:t>Thông</a:t>
                      </a:r>
                      <a:r>
                        <a:rPr lang="en-US" sz="1800" baseline="0" smtClean="0"/>
                        <a:t> báo liên quan đến </a:t>
                      </a:r>
                      <a:r>
                        <a:rPr lang="en-US" sz="1800" smtClean="0"/>
                        <a:t>news service</a:t>
                      </a:r>
                    </a:p>
                  </a:txBody>
                  <a:tcPr/>
                </a:tc>
              </a:tr>
              <a:tr h="338576">
                <a:tc>
                  <a:txBody>
                    <a:bodyPr/>
                    <a:lstStyle/>
                    <a:p>
                      <a:r>
                        <a:rPr lang="en-US" sz="1800" smtClean="0"/>
                        <a:t>syslog : </a:t>
                      </a:r>
                      <a:endParaRPr lang="en-US"/>
                    </a:p>
                  </a:txBody>
                  <a:tcPr/>
                </a:tc>
                <a:tc>
                  <a:txBody>
                    <a:bodyPr/>
                    <a:lstStyle/>
                    <a:p>
                      <a:pPr eaLnBrk="1" hangingPunct="1">
                        <a:lnSpc>
                          <a:spcPct val="80000"/>
                        </a:lnSpc>
                        <a:buFontTx/>
                        <a:buNone/>
                      </a:pPr>
                      <a:r>
                        <a:rPr lang="en-US" sz="1800" smtClean="0"/>
                        <a:t>Thông</a:t>
                      </a:r>
                      <a:r>
                        <a:rPr lang="en-US" sz="1800" baseline="0" smtClean="0"/>
                        <a:t> báo của syslogd</a:t>
                      </a:r>
                      <a:endParaRPr lang="en-US" sz="1800" smtClean="0"/>
                    </a:p>
                  </a:txBody>
                  <a:tcPr/>
                </a:tc>
              </a:tr>
              <a:tr h="338576">
                <a:tc>
                  <a:txBody>
                    <a:bodyPr/>
                    <a:lstStyle/>
                    <a:p>
                      <a:r>
                        <a:rPr lang="en-US" sz="1800" smtClean="0"/>
                        <a:t>user : </a:t>
                      </a:r>
                      <a:endParaRPr lang="en-US"/>
                    </a:p>
                  </a:txBody>
                  <a:tcPr/>
                </a:tc>
                <a:tc>
                  <a:txBody>
                    <a:bodyPr/>
                    <a:lstStyle/>
                    <a:p>
                      <a:pPr eaLnBrk="1" hangingPunct="1">
                        <a:lnSpc>
                          <a:spcPct val="80000"/>
                        </a:lnSpc>
                        <a:buFontTx/>
                        <a:buNone/>
                      </a:pPr>
                      <a:r>
                        <a:rPr lang="en-US" sz="1800" smtClean="0"/>
                        <a:t>Thông</a:t>
                      </a:r>
                      <a:r>
                        <a:rPr lang="en-US" sz="1800" baseline="0" smtClean="0"/>
                        <a:t> báo của các ứng dụng NSD</a:t>
                      </a:r>
                      <a:endParaRPr lang="en-US"/>
                    </a:p>
                  </a:txBody>
                  <a:tcPr/>
                </a:tc>
              </a:tr>
              <a:tr h="338576">
                <a:tc>
                  <a:txBody>
                    <a:bodyPr/>
                    <a:lstStyle/>
                    <a:p>
                      <a:r>
                        <a:rPr lang="en-US" sz="1800" smtClean="0"/>
                        <a:t>uucp : </a:t>
                      </a:r>
                      <a:endParaRPr lang="en-US"/>
                    </a:p>
                  </a:txBody>
                  <a:tcPr/>
                </a:tc>
                <a:tc>
                  <a:txBody>
                    <a:bodyPr/>
                    <a:lstStyle/>
                    <a:p>
                      <a:pPr eaLnBrk="1" hangingPunct="1">
                        <a:lnSpc>
                          <a:spcPct val="80000"/>
                        </a:lnSpc>
                        <a:buFontTx/>
                        <a:buNone/>
                      </a:pPr>
                      <a:r>
                        <a:rPr lang="en-US" sz="1800" smtClean="0"/>
                        <a:t>Copy file bằng</a:t>
                      </a:r>
                      <a:r>
                        <a:rPr lang="en-US" sz="1800" baseline="0" smtClean="0"/>
                        <a:t> UUCP</a:t>
                      </a:r>
                      <a:r>
                        <a:rPr lang="en-US" sz="1800" smtClean="0"/>
                        <a:t>(Unix to Unix 		Copy)</a:t>
                      </a:r>
                    </a:p>
                  </a:txBody>
                  <a:tcPr/>
                </a:tc>
              </a:tr>
              <a:tr h="338576">
                <a:tc>
                  <a:txBody>
                    <a:bodyPr/>
                    <a:lstStyle/>
                    <a:p>
                      <a:r>
                        <a:rPr lang="en-US" sz="1800" smtClean="0"/>
                        <a:t>daemon : </a:t>
                      </a:r>
                      <a:endParaRPr lang="en-US"/>
                    </a:p>
                  </a:txBody>
                  <a:tcPr/>
                </a:tc>
                <a:tc>
                  <a:txBody>
                    <a:bodyPr/>
                    <a:lstStyle/>
                    <a:p>
                      <a:pPr eaLnBrk="1" hangingPunct="1">
                        <a:lnSpc>
                          <a:spcPct val="80000"/>
                        </a:lnSpc>
                        <a:buFontTx/>
                        <a:buNone/>
                      </a:pPr>
                      <a:r>
                        <a:rPr lang="en-US" sz="1800" smtClean="0"/>
                        <a:t>Chung</a:t>
                      </a:r>
                      <a:r>
                        <a:rPr lang="en-US" sz="1800" baseline="0" smtClean="0"/>
                        <a:t> của các daemon</a:t>
                      </a:r>
                      <a:endParaRPr lang="en-US" sz="1800" smtClean="0"/>
                    </a:p>
                  </a:txBody>
                  <a:tcPr/>
                </a:tc>
              </a:tr>
              <a:tr h="338576">
                <a:tc>
                  <a:txBody>
                    <a:bodyPr/>
                    <a:lstStyle/>
                    <a:p>
                      <a:r>
                        <a:rPr lang="en-US" sz="1800" smtClean="0"/>
                        <a:t>local0-7 : </a:t>
                      </a:r>
                      <a:endParaRPr lang="en-US"/>
                    </a:p>
                  </a:txBody>
                  <a:tcPr/>
                </a:tc>
                <a:tc>
                  <a:txBody>
                    <a:bodyPr/>
                    <a:lstStyle/>
                    <a:p>
                      <a:pPr eaLnBrk="1" hangingPunct="1">
                        <a:lnSpc>
                          <a:spcPct val="80000"/>
                        </a:lnSpc>
                        <a:buFontTx/>
                        <a:buNone/>
                      </a:pPr>
                      <a:r>
                        <a:rPr lang="en-US" sz="1800" smtClean="0"/>
                        <a:t>NSD định</a:t>
                      </a:r>
                      <a:r>
                        <a:rPr lang="en-US" sz="1800" baseline="0" smtClean="0"/>
                        <a:t> nghĩa</a:t>
                      </a:r>
                      <a:endParaRPr lang="en-US" sz="1800" smtClean="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Priority</a:t>
            </a:r>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
        <p:nvSpPr>
          <p:cNvPr id="4" name="Slide Number Placeholder 3"/>
          <p:cNvSpPr>
            <a:spLocks noGrp="1"/>
          </p:cNvSpPr>
          <p:nvPr>
            <p:ph type="sldNum" sz="quarter" idx="12"/>
          </p:nvPr>
        </p:nvSpPr>
        <p:spPr/>
        <p:txBody>
          <a:bodyPr/>
          <a:lstStyle/>
          <a:p>
            <a:pPr>
              <a:defRPr/>
            </a:pPr>
            <a:fld id="{B9029782-2E55-473A-BE53-665849AFF886}" type="slidenum">
              <a:rPr lang="en-US" smtClean="0"/>
              <a:pPr>
                <a:defRPr/>
              </a:pPr>
              <a:t>8</a:t>
            </a:fld>
            <a:endParaRPr lang="en-US"/>
          </a:p>
        </p:txBody>
      </p:sp>
      <p:graphicFrame>
        <p:nvGraphicFramePr>
          <p:cNvPr id="6" name="Table 5"/>
          <p:cNvGraphicFramePr>
            <a:graphicFrameLocks noGrp="1"/>
          </p:cNvGraphicFramePr>
          <p:nvPr/>
        </p:nvGraphicFramePr>
        <p:xfrm>
          <a:off x="228600" y="1615440"/>
          <a:ext cx="8610600" cy="3337560"/>
        </p:xfrm>
        <a:graphic>
          <a:graphicData uri="http://schemas.openxmlformats.org/drawingml/2006/table">
            <a:tbl>
              <a:tblPr firstRow="1" bandRow="1">
                <a:tableStyleId>{5C22544A-7EE6-4342-B048-85BDC9FD1C3A}</a:tableStyleId>
              </a:tblPr>
              <a:tblGrid>
                <a:gridCol w="1722120"/>
                <a:gridCol w="6888480"/>
              </a:tblGrid>
              <a:tr h="370840">
                <a:tc>
                  <a:txBody>
                    <a:bodyPr/>
                    <a:lstStyle/>
                    <a:p>
                      <a:r>
                        <a:rPr lang="en-US" smtClean="0"/>
                        <a:t>Priority</a:t>
                      </a:r>
                      <a:endParaRPr lang="en-US"/>
                    </a:p>
                  </a:txBody>
                  <a:tcPr/>
                </a:tc>
                <a:tc>
                  <a:txBody>
                    <a:bodyPr/>
                    <a:lstStyle/>
                    <a:p>
                      <a:r>
                        <a:rPr lang="en-US" smtClean="0"/>
                        <a:t>Ý</a:t>
                      </a:r>
                      <a:r>
                        <a:rPr lang="en-US" baseline="0" smtClean="0"/>
                        <a:t> nghĩa</a:t>
                      </a:r>
                      <a:endParaRPr lang="en-US"/>
                    </a:p>
                  </a:txBody>
                  <a:tcPr/>
                </a:tc>
              </a:tr>
              <a:tr h="370840">
                <a:tc>
                  <a:txBody>
                    <a:bodyPr/>
                    <a:lstStyle/>
                    <a:p>
                      <a:r>
                        <a:rPr lang="en-US" smtClean="0"/>
                        <a:t>emerg</a:t>
                      </a:r>
                      <a:endParaRPr lang="en-US"/>
                    </a:p>
                  </a:txBody>
                  <a:tcPr/>
                </a:tc>
                <a:tc>
                  <a:txBody>
                    <a:bodyPr/>
                    <a:lstStyle/>
                    <a:p>
                      <a:r>
                        <a:rPr lang="en-US" smtClean="0"/>
                        <a:t>Thông</a:t>
                      </a:r>
                      <a:r>
                        <a:rPr lang="en-US" baseline="0" smtClean="0"/>
                        <a:t> báo khẩn “cấp cứu”</a:t>
                      </a:r>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alert</a:t>
                      </a:r>
                    </a:p>
                  </a:txBody>
                  <a:tcPr/>
                </a:tc>
                <a:tc>
                  <a:txBody>
                    <a:bodyPr/>
                    <a:lstStyle/>
                    <a:p>
                      <a:r>
                        <a:rPr lang="en-US" smtClean="0"/>
                        <a:t>Báo</a:t>
                      </a:r>
                      <a:r>
                        <a:rPr lang="en-US" baseline="0" smtClean="0"/>
                        <a:t> động</a:t>
                      </a:r>
                      <a:endParaRPr lang="en-US"/>
                    </a:p>
                  </a:txBody>
                  <a:tcPr/>
                </a:tc>
              </a:tr>
              <a:tr h="370840">
                <a:tc>
                  <a:txBody>
                    <a:bodyPr/>
                    <a:lstStyle/>
                    <a:p>
                      <a:r>
                        <a:rPr lang="en-US" smtClean="0"/>
                        <a:t>crit</a:t>
                      </a:r>
                      <a:endParaRPr lang="en-US"/>
                    </a:p>
                  </a:txBody>
                  <a:tcPr/>
                </a:tc>
                <a:tc>
                  <a:txBody>
                    <a:bodyPr/>
                    <a:lstStyle/>
                    <a:p>
                      <a:r>
                        <a:rPr lang="en-US" smtClean="0"/>
                        <a:t>Lỗi</a:t>
                      </a:r>
                      <a:r>
                        <a:rPr lang="en-US" baseline="0" smtClean="0"/>
                        <a:t> phần cứng, không thể khắc phục</a:t>
                      </a:r>
                      <a:endParaRPr lang="en-US"/>
                    </a:p>
                  </a:txBody>
                  <a:tcPr/>
                </a:tc>
              </a:tr>
              <a:tr h="370840">
                <a:tc>
                  <a:txBody>
                    <a:bodyPr/>
                    <a:lstStyle/>
                    <a:p>
                      <a:r>
                        <a:rPr lang="en-US" smtClean="0"/>
                        <a:t>err</a:t>
                      </a:r>
                      <a:endParaRPr lang="en-US"/>
                    </a:p>
                  </a:txBody>
                  <a:tcPr/>
                </a:tc>
                <a:tc>
                  <a:txBody>
                    <a:bodyPr/>
                    <a:lstStyle/>
                    <a:p>
                      <a:r>
                        <a:rPr lang="en-US" smtClean="0"/>
                        <a:t>Lỗi</a:t>
                      </a:r>
                      <a:r>
                        <a:rPr lang="en-US" baseline="0" smtClean="0"/>
                        <a:t> thông thường</a:t>
                      </a:r>
                      <a:endParaRPr lang="en-US"/>
                    </a:p>
                  </a:txBody>
                  <a:tcPr/>
                </a:tc>
              </a:tr>
              <a:tr h="370840">
                <a:tc>
                  <a:txBody>
                    <a:bodyPr/>
                    <a:lstStyle/>
                    <a:p>
                      <a:r>
                        <a:rPr lang="en-US" smtClean="0"/>
                        <a:t>warning</a:t>
                      </a:r>
                      <a:endParaRPr lang="en-US"/>
                    </a:p>
                  </a:txBody>
                  <a:tcPr/>
                </a:tc>
                <a:tc>
                  <a:txBody>
                    <a:bodyPr/>
                    <a:lstStyle/>
                    <a:p>
                      <a:r>
                        <a:rPr lang="en-US" smtClean="0"/>
                        <a:t>Cảnh</a:t>
                      </a:r>
                      <a:r>
                        <a:rPr lang="en-US" baseline="0" smtClean="0"/>
                        <a:t> báo</a:t>
                      </a:r>
                      <a:endParaRPr lang="en-US"/>
                    </a:p>
                  </a:txBody>
                  <a:tcPr/>
                </a:tc>
              </a:tr>
              <a:tr h="370840">
                <a:tc>
                  <a:txBody>
                    <a:bodyPr/>
                    <a:lstStyle/>
                    <a:p>
                      <a:r>
                        <a:rPr lang="en-US" smtClean="0"/>
                        <a:t>notice</a:t>
                      </a:r>
                      <a:endParaRPr lang="en-US"/>
                    </a:p>
                  </a:txBody>
                  <a:tcPr/>
                </a:tc>
                <a:tc>
                  <a:txBody>
                    <a:bodyPr/>
                    <a:lstStyle/>
                    <a:p>
                      <a:r>
                        <a:rPr lang="en-US" smtClean="0"/>
                        <a:t>Nhắc</a:t>
                      </a:r>
                      <a:r>
                        <a:rPr lang="en-US" baseline="0" smtClean="0"/>
                        <a:t> nhở</a:t>
                      </a:r>
                      <a:endParaRPr lang="en-US"/>
                    </a:p>
                  </a:txBody>
                  <a:tcPr/>
                </a:tc>
              </a:tr>
              <a:tr h="370840">
                <a:tc>
                  <a:txBody>
                    <a:bodyPr/>
                    <a:lstStyle/>
                    <a:p>
                      <a:r>
                        <a:rPr lang="en-US" smtClean="0"/>
                        <a:t>info</a:t>
                      </a:r>
                      <a:endParaRPr lang="en-US"/>
                    </a:p>
                  </a:txBody>
                  <a:tcPr/>
                </a:tc>
                <a:tc>
                  <a:txBody>
                    <a:bodyPr/>
                    <a:lstStyle/>
                    <a:p>
                      <a:r>
                        <a:rPr lang="en-US" smtClean="0"/>
                        <a:t>Thông</a:t>
                      </a:r>
                      <a:r>
                        <a:rPr lang="en-US" baseline="0" smtClean="0"/>
                        <a:t> tin</a:t>
                      </a:r>
                      <a:endParaRPr lang="en-US"/>
                    </a:p>
                  </a:txBody>
                  <a:tcPr/>
                </a:tc>
              </a:tr>
              <a:tr h="370840">
                <a:tc>
                  <a:txBody>
                    <a:bodyPr/>
                    <a:lstStyle/>
                    <a:p>
                      <a:r>
                        <a:rPr lang="en-US" smtClean="0"/>
                        <a:t>debug</a:t>
                      </a:r>
                      <a:endParaRPr lang="en-US"/>
                    </a:p>
                  </a:txBody>
                  <a:tcPr/>
                </a:tc>
                <a:tc>
                  <a:txBody>
                    <a:bodyPr/>
                    <a:lstStyle/>
                    <a:p>
                      <a:r>
                        <a:rPr lang="en-US" smtClean="0"/>
                        <a:t>Thông</a:t>
                      </a:r>
                      <a:r>
                        <a:rPr lang="en-US" baseline="0" smtClean="0"/>
                        <a:t> tin kỹ thuật</a:t>
                      </a:r>
                      <a:endParaRPr lang="en-US"/>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Thao tác</a:t>
            </a:r>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
        <p:nvSpPr>
          <p:cNvPr id="4" name="Slide Number Placeholder 3"/>
          <p:cNvSpPr>
            <a:spLocks noGrp="1"/>
          </p:cNvSpPr>
          <p:nvPr>
            <p:ph type="sldNum" sz="quarter" idx="12"/>
          </p:nvPr>
        </p:nvSpPr>
        <p:spPr/>
        <p:txBody>
          <a:bodyPr/>
          <a:lstStyle/>
          <a:p>
            <a:pPr>
              <a:defRPr/>
            </a:pPr>
            <a:fld id="{B9029782-2E55-473A-BE53-665849AFF886}" type="slidenum">
              <a:rPr lang="en-US" smtClean="0"/>
              <a:pPr>
                <a:defRPr/>
              </a:pPr>
              <a:t>9</a:t>
            </a:fld>
            <a:endParaRPr lang="en-US"/>
          </a:p>
        </p:txBody>
      </p:sp>
      <p:graphicFrame>
        <p:nvGraphicFramePr>
          <p:cNvPr id="6" name="Table 5"/>
          <p:cNvGraphicFramePr>
            <a:graphicFrameLocks noGrp="1"/>
          </p:cNvGraphicFramePr>
          <p:nvPr/>
        </p:nvGraphicFramePr>
        <p:xfrm>
          <a:off x="304800" y="1447800"/>
          <a:ext cx="8610600" cy="4800599"/>
        </p:xfrm>
        <a:graphic>
          <a:graphicData uri="http://schemas.openxmlformats.org/drawingml/2006/table">
            <a:tbl>
              <a:tblPr firstRow="1" bandRow="1">
                <a:tableStyleId>{5C22544A-7EE6-4342-B048-85BDC9FD1C3A}</a:tableStyleId>
              </a:tblPr>
              <a:tblGrid>
                <a:gridCol w="4305300"/>
                <a:gridCol w="4305300"/>
              </a:tblGrid>
              <a:tr h="643016">
                <a:tc>
                  <a:txBody>
                    <a:bodyPr/>
                    <a:lstStyle/>
                    <a:p>
                      <a:r>
                        <a:rPr lang="en-US" dirty="0" err="1" smtClean="0"/>
                        <a:t>Ký</a:t>
                      </a:r>
                      <a:r>
                        <a:rPr lang="en-US" baseline="0" dirty="0" smtClean="0"/>
                        <a:t> </a:t>
                      </a:r>
                      <a:r>
                        <a:rPr lang="en-US" baseline="0" dirty="0" err="1" smtClean="0"/>
                        <a:t>hiệu</a:t>
                      </a:r>
                      <a:endParaRPr lang="en-US" dirty="0"/>
                    </a:p>
                  </a:txBody>
                  <a:tcPr/>
                </a:tc>
                <a:tc>
                  <a:txBody>
                    <a:bodyPr/>
                    <a:lstStyle/>
                    <a:p>
                      <a:r>
                        <a:rPr lang="en-US" smtClean="0"/>
                        <a:t>Thao tác</a:t>
                      </a:r>
                      <a:endParaRPr lang="en-US"/>
                    </a:p>
                  </a:txBody>
                  <a:tcPr/>
                </a:tc>
              </a:tr>
              <a:tr h="643016">
                <a:tc>
                  <a:txBody>
                    <a:bodyPr/>
                    <a:lstStyle/>
                    <a:p>
                      <a:r>
                        <a:rPr lang="en-US" sz="1800" dirty="0" smtClean="0"/>
                        <a:t>/</a:t>
                      </a:r>
                      <a:r>
                        <a:rPr lang="en-US" sz="1800" dirty="0" err="1" smtClean="0"/>
                        <a:t>file_name</a:t>
                      </a:r>
                      <a:endParaRPr lang="en-US" dirty="0"/>
                    </a:p>
                  </a:txBody>
                  <a:tcPr/>
                </a:tc>
                <a:tc>
                  <a:txBody>
                    <a:bodyPr/>
                    <a:lstStyle/>
                    <a:p>
                      <a:r>
                        <a:rPr lang="en-US" sz="1800" smtClean="0"/>
                        <a:t>Ghi vào tệp </a:t>
                      </a:r>
                      <a:r>
                        <a:rPr lang="en-US" sz="1800" i="1" smtClean="0"/>
                        <a:t>file_name</a:t>
                      </a:r>
                      <a:endParaRPr lang="en-US" i="1"/>
                    </a:p>
                  </a:txBody>
                  <a:tcPr/>
                </a:tc>
              </a:tr>
              <a:tr h="643016">
                <a:tc>
                  <a:txBody>
                    <a:bodyPr/>
                    <a:lstStyle/>
                    <a:p>
                      <a:r>
                        <a:rPr lang="en-US" sz="1800" dirty="0" smtClean="0"/>
                        <a:t>@ hostname </a:t>
                      </a:r>
                      <a:endParaRPr lang="en-US" dirty="0"/>
                    </a:p>
                  </a:txBody>
                  <a:tcPr/>
                </a:tc>
                <a:tc>
                  <a:txBody>
                    <a:bodyPr/>
                    <a:lstStyle/>
                    <a:p>
                      <a:r>
                        <a:rPr lang="en-US" sz="1800" smtClean="0"/>
                        <a:t>Chuyển đến máy  </a:t>
                      </a:r>
                      <a:r>
                        <a:rPr lang="en-US" sz="1800" i="1" smtClean="0"/>
                        <a:t>hostname</a:t>
                      </a:r>
                      <a:endParaRPr lang="en-US" i="1"/>
                    </a:p>
                  </a:txBody>
                  <a:tcPr/>
                </a:tc>
              </a:tr>
              <a:tr h="643016">
                <a:tc>
                  <a:txBody>
                    <a:bodyPr/>
                    <a:lstStyle/>
                    <a:p>
                      <a:r>
                        <a:rPr lang="en-US" sz="1800" dirty="0" err="1" smtClean="0"/>
                        <a:t>user_name</a:t>
                      </a:r>
                      <a:endParaRPr lang="en-US" dirty="0"/>
                    </a:p>
                  </a:txBody>
                  <a:tcPr/>
                </a:tc>
                <a:tc>
                  <a:txBody>
                    <a:bodyPr/>
                    <a:lstStyle/>
                    <a:p>
                      <a:r>
                        <a:rPr lang="en-US" sz="1800" smtClean="0"/>
                        <a:t>Gửi thông báo cho NSD </a:t>
                      </a:r>
                      <a:r>
                        <a:rPr lang="en-US" sz="1800" i="1" smtClean="0"/>
                        <a:t>user_name</a:t>
                      </a:r>
                      <a:endParaRPr lang="en-US" i="1"/>
                    </a:p>
                  </a:txBody>
                  <a:tcPr/>
                </a:tc>
              </a:tr>
              <a:tr h="1585519">
                <a:tc>
                  <a:txBody>
                    <a:bodyPr/>
                    <a:lstStyle/>
                    <a:p>
                      <a:r>
                        <a:rPr lang="en-US" dirty="0" smtClean="0"/>
                        <a:t>*</a:t>
                      </a:r>
                      <a:endParaRPr lang="en-US" dirty="0"/>
                    </a:p>
                  </a:txBody>
                  <a:tcPr/>
                </a:tc>
                <a:tc>
                  <a:txBody>
                    <a:bodyPr/>
                    <a:lstStyle/>
                    <a:p>
                      <a:r>
                        <a:rPr lang="en-US" sz="1800" smtClean="0"/>
                        <a:t>Gửi thông báo cho tất cả NSD đang đăng nhập vào hệ thống</a:t>
                      </a:r>
                      <a:endParaRPr lang="en-US"/>
                    </a:p>
                  </a:txBody>
                  <a:tcPr/>
                </a:tc>
              </a:tr>
              <a:tr h="643016">
                <a:tc>
                  <a:txBody>
                    <a:bodyPr/>
                    <a:lstStyle/>
                    <a:p>
                      <a:endParaRPr lang="en-US"/>
                    </a:p>
                  </a:txBody>
                  <a:tcPr/>
                </a:tc>
                <a:tc>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942</TotalTime>
  <Words>2197</Words>
  <Application>Microsoft Office PowerPoint</Application>
  <PresentationFormat>On-screen Show (4:3)</PresentationFormat>
  <Paragraphs>269</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Civic</vt:lpstr>
      <vt:lpstr>Chương 11: Quản lý nhật ký</vt:lpstr>
      <vt:lpstr>Khái niệm log-nhật ký</vt:lpstr>
      <vt:lpstr>Các vấn đề cần quan tâm</vt:lpstr>
      <vt:lpstr>Cơ chế ghi nhật ký</vt:lpstr>
      <vt:lpstr>syslog</vt:lpstr>
      <vt:lpstr>Tệp cấu hình /etc/syslog.conf</vt:lpstr>
      <vt:lpstr>Các loại Facility</vt:lpstr>
      <vt:lpstr>Priority</vt:lpstr>
      <vt:lpstr>Thao tác</vt:lpstr>
      <vt:lpstr>Ví dụ về  /etc/syslog.conf</vt:lpstr>
      <vt:lpstr>Listing of /etc/syslog.conf</vt:lpstr>
      <vt:lpstr>Syslog – Ví dụ</vt:lpstr>
      <vt:lpstr>Các tệp log quan trọng</vt:lpstr>
      <vt:lpstr>Công cụ khác</vt:lpstr>
    </vt:vector>
  </TitlesOfParts>
  <Company>Vu Dao Tao Sau Dai Hoc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Log Management</dc:title>
  <dc:creator>Banh Tien Long</dc:creator>
  <cp:lastModifiedBy>hep2</cp:lastModifiedBy>
  <cp:revision>35</cp:revision>
  <dcterms:created xsi:type="dcterms:W3CDTF">2007-10-15T15:10:13Z</dcterms:created>
  <dcterms:modified xsi:type="dcterms:W3CDTF">2012-10-19T08:49:53Z</dcterms:modified>
</cp:coreProperties>
</file>