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69" r:id="rId4"/>
    <p:sldId id="258" r:id="rId5"/>
    <p:sldId id="259" r:id="rId6"/>
    <p:sldId id="261" r:id="rId7"/>
    <p:sldId id="262" r:id="rId8"/>
    <p:sldId id="263" r:id="rId9"/>
    <p:sldId id="267" r:id="rId10"/>
    <p:sldId id="268" r:id="rId11"/>
    <p:sldId id="264" r:id="rId12"/>
    <p:sldId id="265"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a:srgbClr val="00CCFF"/>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22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1CD1B1-0D08-4CE2-8A10-F55A9BDED6CE}" type="datetimeFigureOut">
              <a:rPr lang="en-US" smtClean="0"/>
              <a:t>11/5/2015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840DC7-C9D0-4F3B-8C08-AE1935810F16}" type="slidenum">
              <a:rPr lang="en-US" smtClean="0"/>
              <a:t>‹#›</a:t>
            </a:fld>
            <a:endParaRPr lang="en-US"/>
          </a:p>
        </p:txBody>
      </p:sp>
    </p:spTree>
    <p:extLst>
      <p:ext uri="{BB962C8B-B14F-4D97-AF65-F5344CB8AC3E}">
        <p14:creationId xmlns:p14="http://schemas.microsoft.com/office/powerpoint/2010/main" val="3362939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840DC7-C9D0-4F3B-8C08-AE1935810F16}" type="slidenum">
              <a:rPr lang="en-US" smtClean="0"/>
              <a:t>8</a:t>
            </a:fld>
            <a:endParaRPr lang="en-US"/>
          </a:p>
        </p:txBody>
      </p:sp>
    </p:spTree>
    <p:extLst>
      <p:ext uri="{BB962C8B-B14F-4D97-AF65-F5344CB8AC3E}">
        <p14:creationId xmlns:p14="http://schemas.microsoft.com/office/powerpoint/2010/main" val="25196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3CABD4-5043-4090-8BD8-ED85C2898DC8}"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83538-7E8E-4A66-9946-E371EDA1E2DE}" type="slidenum">
              <a:rPr lang="en-US" smtClean="0"/>
              <a:t>‹#›</a:t>
            </a:fld>
            <a:endParaRPr lang="en-US"/>
          </a:p>
        </p:txBody>
      </p:sp>
    </p:spTree>
    <p:extLst>
      <p:ext uri="{BB962C8B-B14F-4D97-AF65-F5344CB8AC3E}">
        <p14:creationId xmlns:p14="http://schemas.microsoft.com/office/powerpoint/2010/main" val="204320673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3CABD4-5043-4090-8BD8-ED85C2898DC8}"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83538-7E8E-4A66-9946-E371EDA1E2DE}" type="slidenum">
              <a:rPr lang="en-US" smtClean="0"/>
              <a:t>‹#›</a:t>
            </a:fld>
            <a:endParaRPr lang="en-US"/>
          </a:p>
        </p:txBody>
      </p:sp>
    </p:spTree>
    <p:extLst>
      <p:ext uri="{BB962C8B-B14F-4D97-AF65-F5344CB8AC3E}">
        <p14:creationId xmlns:p14="http://schemas.microsoft.com/office/powerpoint/2010/main" val="216434316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3CABD4-5043-4090-8BD8-ED85C2898DC8}"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83538-7E8E-4A66-9946-E371EDA1E2DE}" type="slidenum">
              <a:rPr lang="en-US" smtClean="0"/>
              <a:t>‹#›</a:t>
            </a:fld>
            <a:endParaRPr lang="en-US"/>
          </a:p>
        </p:txBody>
      </p:sp>
    </p:spTree>
    <p:extLst>
      <p:ext uri="{BB962C8B-B14F-4D97-AF65-F5344CB8AC3E}">
        <p14:creationId xmlns:p14="http://schemas.microsoft.com/office/powerpoint/2010/main" val="129659520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3CABD4-5043-4090-8BD8-ED85C2898DC8}"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83538-7E8E-4A66-9946-E371EDA1E2DE}" type="slidenum">
              <a:rPr lang="en-US" smtClean="0"/>
              <a:t>‹#›</a:t>
            </a:fld>
            <a:endParaRPr lang="en-US"/>
          </a:p>
        </p:txBody>
      </p:sp>
    </p:spTree>
    <p:extLst>
      <p:ext uri="{BB962C8B-B14F-4D97-AF65-F5344CB8AC3E}">
        <p14:creationId xmlns:p14="http://schemas.microsoft.com/office/powerpoint/2010/main" val="34783731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3CABD4-5043-4090-8BD8-ED85C2898DC8}"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83538-7E8E-4A66-9946-E371EDA1E2DE}" type="slidenum">
              <a:rPr lang="en-US" smtClean="0"/>
              <a:t>‹#›</a:t>
            </a:fld>
            <a:endParaRPr lang="en-US"/>
          </a:p>
        </p:txBody>
      </p:sp>
    </p:spTree>
    <p:extLst>
      <p:ext uri="{BB962C8B-B14F-4D97-AF65-F5344CB8AC3E}">
        <p14:creationId xmlns:p14="http://schemas.microsoft.com/office/powerpoint/2010/main" val="8244717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3CABD4-5043-4090-8BD8-ED85C2898DC8}" type="datetimeFigureOut">
              <a:rPr lang="en-US" smtClean="0"/>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583538-7E8E-4A66-9946-E371EDA1E2DE}" type="slidenum">
              <a:rPr lang="en-US" smtClean="0"/>
              <a:t>‹#›</a:t>
            </a:fld>
            <a:endParaRPr lang="en-US"/>
          </a:p>
        </p:txBody>
      </p:sp>
    </p:spTree>
    <p:extLst>
      <p:ext uri="{BB962C8B-B14F-4D97-AF65-F5344CB8AC3E}">
        <p14:creationId xmlns:p14="http://schemas.microsoft.com/office/powerpoint/2010/main" val="318226585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3CABD4-5043-4090-8BD8-ED85C2898DC8}" type="datetimeFigureOut">
              <a:rPr lang="en-US" smtClean="0"/>
              <a:t>11/5/2015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583538-7E8E-4A66-9946-E371EDA1E2DE}" type="slidenum">
              <a:rPr lang="en-US" smtClean="0"/>
              <a:t>‹#›</a:t>
            </a:fld>
            <a:endParaRPr lang="en-US"/>
          </a:p>
        </p:txBody>
      </p:sp>
    </p:spTree>
    <p:extLst>
      <p:ext uri="{BB962C8B-B14F-4D97-AF65-F5344CB8AC3E}">
        <p14:creationId xmlns:p14="http://schemas.microsoft.com/office/powerpoint/2010/main" val="280535323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3CABD4-5043-4090-8BD8-ED85C2898DC8}" type="datetimeFigureOut">
              <a:rPr lang="en-US" smtClean="0"/>
              <a:t>11/5/2015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583538-7E8E-4A66-9946-E371EDA1E2DE}" type="slidenum">
              <a:rPr lang="en-US" smtClean="0"/>
              <a:t>‹#›</a:t>
            </a:fld>
            <a:endParaRPr lang="en-US"/>
          </a:p>
        </p:txBody>
      </p:sp>
    </p:spTree>
    <p:extLst>
      <p:ext uri="{BB962C8B-B14F-4D97-AF65-F5344CB8AC3E}">
        <p14:creationId xmlns:p14="http://schemas.microsoft.com/office/powerpoint/2010/main" val="151149391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3CABD4-5043-4090-8BD8-ED85C2898DC8}" type="datetimeFigureOut">
              <a:rPr lang="en-US" smtClean="0"/>
              <a:t>11/5/2015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583538-7E8E-4A66-9946-E371EDA1E2DE}" type="slidenum">
              <a:rPr lang="en-US" smtClean="0"/>
              <a:t>‹#›</a:t>
            </a:fld>
            <a:endParaRPr lang="en-US"/>
          </a:p>
        </p:txBody>
      </p:sp>
    </p:spTree>
    <p:extLst>
      <p:ext uri="{BB962C8B-B14F-4D97-AF65-F5344CB8AC3E}">
        <p14:creationId xmlns:p14="http://schemas.microsoft.com/office/powerpoint/2010/main" val="340226272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3CABD4-5043-4090-8BD8-ED85C2898DC8}" type="datetimeFigureOut">
              <a:rPr lang="en-US" smtClean="0"/>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583538-7E8E-4A66-9946-E371EDA1E2DE}" type="slidenum">
              <a:rPr lang="en-US" smtClean="0"/>
              <a:t>‹#›</a:t>
            </a:fld>
            <a:endParaRPr lang="en-US"/>
          </a:p>
        </p:txBody>
      </p:sp>
    </p:spTree>
    <p:extLst>
      <p:ext uri="{BB962C8B-B14F-4D97-AF65-F5344CB8AC3E}">
        <p14:creationId xmlns:p14="http://schemas.microsoft.com/office/powerpoint/2010/main" val="1336808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3CABD4-5043-4090-8BD8-ED85C2898DC8}" type="datetimeFigureOut">
              <a:rPr lang="en-US" smtClean="0"/>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583538-7E8E-4A66-9946-E371EDA1E2DE}" type="slidenum">
              <a:rPr lang="en-US" smtClean="0"/>
              <a:t>‹#›</a:t>
            </a:fld>
            <a:endParaRPr lang="en-US"/>
          </a:p>
        </p:txBody>
      </p:sp>
    </p:spTree>
    <p:extLst>
      <p:ext uri="{BB962C8B-B14F-4D97-AF65-F5344CB8AC3E}">
        <p14:creationId xmlns:p14="http://schemas.microsoft.com/office/powerpoint/2010/main" val="98035521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CABD4-5043-4090-8BD8-ED85C2898DC8}" type="datetimeFigureOut">
              <a:rPr lang="en-US" smtClean="0"/>
              <a:t>11/5/2015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583538-7E8E-4A66-9946-E371EDA1E2DE}" type="slidenum">
              <a:rPr lang="en-US" smtClean="0"/>
              <a:t>‹#›</a:t>
            </a:fld>
            <a:endParaRPr lang="en-US"/>
          </a:p>
        </p:txBody>
      </p:sp>
    </p:spTree>
    <p:extLst>
      <p:ext uri="{BB962C8B-B14F-4D97-AF65-F5344CB8AC3E}">
        <p14:creationId xmlns:p14="http://schemas.microsoft.com/office/powerpoint/2010/main" val="523172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7" Type="http://schemas.openxmlformats.org/officeDocument/2006/relationships/image" Target="../media/image16.jpg"/><Relationship Id="rId2" Type="http://schemas.openxmlformats.org/officeDocument/2006/relationships/image" Target="../media/image11.jpg"/><Relationship Id="rId1" Type="http://schemas.openxmlformats.org/officeDocument/2006/relationships/slideLayout" Target="../slideLayouts/slideLayout2.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52400" y="2644775"/>
            <a:ext cx="8763000" cy="1470025"/>
          </a:xfrm>
          <a:effectLst/>
        </p:spPr>
        <p:txBody>
          <a:bodyPr>
            <a:noAutofit/>
          </a:bodyPr>
          <a:lstStyle/>
          <a:p>
            <a:r>
              <a:rPr lang="en-US" sz="6000" b="1" smtClean="0">
                <a:solidFill>
                  <a:schemeClr val="bg1"/>
                </a:solidFill>
                <a:effectLst>
                  <a:glow rad="101600">
                    <a:schemeClr val="accent1">
                      <a:satMod val="175000"/>
                      <a:alpha val="40000"/>
                    </a:schemeClr>
                  </a:glow>
                  <a:outerShdw blurRad="50800" dist="38100" dir="2700000" algn="tl" rotWithShape="0">
                    <a:prstClr val="black">
                      <a:alpha val="40000"/>
                    </a:prstClr>
                  </a:outerShdw>
                  <a:reflection blurRad="6350" stA="50000" endA="300" endPos="50000" dist="29997" dir="5400000" sy="-100000" algn="bl" rotWithShape="0"/>
                </a:effectLst>
                <a:latin typeface="Times New Roman" pitchFamily="18" charset="0"/>
                <a:cs typeface="Times New Roman" pitchFamily="18" charset="0"/>
              </a:rPr>
              <a:t>HỆ THỐNG BÁN HÀNG ONLINE</a:t>
            </a:r>
            <a:endParaRPr lang="en-US" sz="6000" b="1">
              <a:solidFill>
                <a:schemeClr val="bg1"/>
              </a:solidFill>
              <a:effectLst>
                <a:glow rad="101600">
                  <a:schemeClr val="accent1">
                    <a:satMod val="175000"/>
                    <a:alpha val="40000"/>
                  </a:schemeClr>
                </a:glow>
                <a:outerShdw blurRad="50800" dist="38100" dir="2700000" algn="tl" rotWithShape="0">
                  <a:prstClr val="black">
                    <a:alpha val="40000"/>
                  </a:prstClr>
                </a:outerShdw>
                <a:reflection blurRad="6350" stA="50000" endA="300" endPos="50000" dist="29997" dir="5400000" sy="-100000" algn="bl" rotWithShape="0"/>
              </a:effectLst>
              <a:latin typeface="Times New Roman" pitchFamily="18" charset="0"/>
              <a:cs typeface="Times New Roman" pitchFamily="18" charset="0"/>
            </a:endParaRPr>
          </a:p>
        </p:txBody>
      </p:sp>
      <p:sp>
        <p:nvSpPr>
          <p:cNvPr id="13" name="TextBox 12"/>
          <p:cNvSpPr txBox="1"/>
          <p:nvPr/>
        </p:nvSpPr>
        <p:spPr>
          <a:xfrm flipH="1">
            <a:off x="914400" y="0"/>
            <a:ext cx="6096000" cy="523220"/>
          </a:xfrm>
          <a:prstGeom prst="rect">
            <a:avLst/>
          </a:prstGeom>
          <a:noFill/>
        </p:spPr>
        <p:txBody>
          <a:bodyPr wrap="square" rtlCol="0">
            <a:spAutoFit/>
          </a:bodyPr>
          <a:lstStyle/>
          <a:p>
            <a:r>
              <a:rPr lang="en-US" sz="2800" b="1" smtClean="0">
                <a:solidFill>
                  <a:srgbClr val="FF0000"/>
                </a:solidFill>
                <a:effectLst>
                  <a:glow rad="228600">
                    <a:schemeClr val="accent2">
                      <a:satMod val="175000"/>
                      <a:alpha val="40000"/>
                    </a:schemeClr>
                  </a:glow>
                  <a:outerShdw blurRad="38100" dist="38100" dir="2700000" algn="tl">
                    <a:srgbClr val="000000">
                      <a:alpha val="43137"/>
                    </a:srgbClr>
                  </a:outerShdw>
                </a:effectLst>
                <a:latin typeface="Times New Roman" pitchFamily="18" charset="0"/>
                <a:cs typeface="Times New Roman" pitchFamily="18" charset="0"/>
              </a:rPr>
              <a:t>ĐẠI HỌC BÁCH KHOA HÀ NỘI</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855"/>
            <a:ext cx="929678" cy="1371600"/>
          </a:xfrm>
          <a:prstGeom prst="rect">
            <a:avLst/>
          </a:prstGeom>
        </p:spPr>
      </p:pic>
      <p:sp>
        <p:nvSpPr>
          <p:cNvPr id="6" name="TextBox 5"/>
          <p:cNvSpPr txBox="1"/>
          <p:nvPr/>
        </p:nvSpPr>
        <p:spPr>
          <a:xfrm>
            <a:off x="7696200" y="6400800"/>
            <a:ext cx="1444626" cy="400110"/>
          </a:xfrm>
          <a:prstGeom prst="rect">
            <a:avLst/>
          </a:prstGeom>
          <a:noFill/>
        </p:spPr>
        <p:txBody>
          <a:bodyPr wrap="none" rtlCol="0">
            <a:spAutoFit/>
          </a:bodyPr>
          <a:lstStyle/>
          <a:p>
            <a:r>
              <a:rPr lang="en-US" sz="2000" b="1" smtClean="0"/>
              <a:t>22/10/2015</a:t>
            </a:r>
            <a:endParaRPr lang="en-US" sz="2000" b="1"/>
          </a:p>
        </p:txBody>
      </p:sp>
    </p:spTree>
    <p:extLst>
      <p:ext uri="{BB962C8B-B14F-4D97-AF65-F5344CB8AC3E}">
        <p14:creationId xmlns:p14="http://schemas.microsoft.com/office/powerpoint/2010/main" val="2509970938"/>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03D4A8">
                <a:lumMod val="0"/>
              </a:srgbClr>
            </a:gs>
            <a:gs pos="100000">
              <a:srgbClr val="21D6E0"/>
            </a:gs>
            <a:gs pos="75000">
              <a:srgbClr val="0087E6"/>
            </a:gs>
            <a:gs pos="100000">
              <a:srgbClr val="005CBF"/>
            </a:gs>
          </a:gsLst>
          <a:lin ang="5400000" scaled="0"/>
        </a:gra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a:bodyPr>
          <a:lstStyle/>
          <a:p>
            <a:r>
              <a:rPr lang="en-US" sz="4700" b="1" smtClean="0">
                <a:solidFill>
                  <a:schemeClr val="bg1"/>
                </a:solidFill>
                <a:effectLst>
                  <a:glow rad="139700">
                    <a:schemeClr val="accent1">
                      <a:satMod val="175000"/>
                      <a:alpha val="40000"/>
                    </a:schemeClr>
                  </a:glow>
                </a:effectLst>
                <a:latin typeface="Times New Roman" pitchFamily="18" charset="0"/>
                <a:cs typeface="Times New Roman" pitchFamily="18" charset="0"/>
              </a:rPr>
              <a:t>Giao Diện Ứng Dụng Android</a:t>
            </a:r>
            <a:endParaRPr lang="en-US" sz="4700" b="1">
              <a:solidFill>
                <a:schemeClr val="bg1"/>
              </a:solidFill>
              <a:effectLst>
                <a:glow rad="139700">
                  <a:schemeClr val="accent1">
                    <a:satMod val="175000"/>
                    <a:alpha val="40000"/>
                  </a:schemeClr>
                </a:glow>
              </a:effectLst>
              <a:latin typeface="Times New Roman" pitchFamily="18" charset="0"/>
              <a:cs typeface="Times New Roman"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8087" y="1524000"/>
            <a:ext cx="2947913" cy="50292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6788" y="1524000"/>
            <a:ext cx="2969212" cy="50292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8087" y="1524000"/>
            <a:ext cx="2947913" cy="50292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48087" y="1524000"/>
            <a:ext cx="2947913" cy="5029200"/>
          </a:xfrm>
          <a:prstGeom prst="rect">
            <a:avLst/>
          </a:prstGeom>
        </p:spPr>
      </p:pic>
    </p:spTree>
    <p:extLst>
      <p:ext uri="{BB962C8B-B14F-4D97-AF65-F5344CB8AC3E}">
        <p14:creationId xmlns:p14="http://schemas.microsoft.com/office/powerpoint/2010/main" val="41766685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03D4A8">
                <a:lumMod val="0"/>
              </a:srgbClr>
            </a:gs>
            <a:gs pos="100000">
              <a:srgbClr val="21D6E0"/>
            </a:gs>
            <a:gs pos="75000">
              <a:srgbClr val="0087E6"/>
            </a:gs>
            <a:gs pos="100000">
              <a:srgbClr val="005CBF"/>
            </a:gs>
          </a:gsLst>
          <a:lin ang="5400000" scaled="0"/>
        </a:gra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a:bodyPr>
          <a:lstStyle/>
          <a:p>
            <a:r>
              <a:rPr lang="en-US" sz="4800" b="1" smtClean="0">
                <a:solidFill>
                  <a:schemeClr val="bg1"/>
                </a:solidFill>
                <a:effectLst>
                  <a:glow rad="139700">
                    <a:schemeClr val="accent1">
                      <a:satMod val="175000"/>
                      <a:alpha val="40000"/>
                    </a:schemeClr>
                  </a:glow>
                </a:effectLst>
                <a:latin typeface="Times New Roman" pitchFamily="18" charset="0"/>
                <a:cs typeface="Times New Roman" pitchFamily="18" charset="0"/>
              </a:rPr>
              <a:t>Các Công Cụ</a:t>
            </a:r>
            <a:endParaRPr lang="en-US" sz="4800" b="1">
              <a:solidFill>
                <a:schemeClr val="bg1"/>
              </a:solidFill>
              <a:effectLst>
                <a:glow rad="139700">
                  <a:schemeClr val="accent1">
                    <a:satMod val="175000"/>
                    <a:alpha val="40000"/>
                  </a:schemeClr>
                </a:glow>
              </a:effectLst>
              <a:latin typeface="Times New Roman" pitchFamily="18" charset="0"/>
              <a:cs typeface="Times New Roman" pitchFamily="18" charset="0"/>
            </a:endParaRPr>
          </a:p>
        </p:txBody>
      </p:sp>
      <p:sp>
        <p:nvSpPr>
          <p:cNvPr id="5" name="Content Placeholder 2"/>
          <p:cNvSpPr>
            <a:spLocks noGrp="1"/>
          </p:cNvSpPr>
          <p:nvPr>
            <p:ph idx="1"/>
          </p:nvPr>
        </p:nvSpPr>
        <p:spPr>
          <a:xfrm>
            <a:off x="381000" y="1600200"/>
            <a:ext cx="8229600" cy="4456113"/>
          </a:xfrm>
        </p:spPr>
        <p:txBody>
          <a:bodyPr>
            <a:normAutofit/>
          </a:bodyPr>
          <a:lstStyle/>
          <a:p>
            <a:r>
              <a:rPr lang="en-US" smtClean="0">
                <a:solidFill>
                  <a:schemeClr val="bg1"/>
                </a:solidFill>
                <a:latin typeface="Times New Roman" pitchFamily="18" charset="0"/>
                <a:cs typeface="Times New Roman" pitchFamily="18" charset="0"/>
              </a:rPr>
              <a:t>Bộ cài đặt PostgreSql.</a:t>
            </a:r>
          </a:p>
          <a:p>
            <a:r>
              <a:rPr lang="en-US">
                <a:solidFill>
                  <a:schemeClr val="bg1"/>
                </a:solidFill>
                <a:latin typeface="Times New Roman" pitchFamily="18" charset="0"/>
                <a:cs typeface="Times New Roman" pitchFamily="18" charset="0"/>
              </a:rPr>
              <a:t>Bộ cài đặt </a:t>
            </a:r>
            <a:r>
              <a:rPr lang="en-US" smtClean="0">
                <a:solidFill>
                  <a:schemeClr val="bg1"/>
                </a:solidFill>
                <a:latin typeface="Times New Roman" pitchFamily="18" charset="0"/>
                <a:cs typeface="Times New Roman" pitchFamily="18" charset="0"/>
              </a:rPr>
              <a:t>Xampp.</a:t>
            </a:r>
            <a:endParaRPr lang="en-US">
              <a:solidFill>
                <a:schemeClr val="bg1"/>
              </a:solidFill>
              <a:latin typeface="Times New Roman" pitchFamily="18" charset="0"/>
              <a:cs typeface="Times New Roman" pitchFamily="18" charset="0"/>
            </a:endParaRPr>
          </a:p>
          <a:p>
            <a:r>
              <a:rPr lang="en-US">
                <a:solidFill>
                  <a:schemeClr val="bg1"/>
                </a:solidFill>
                <a:latin typeface="Times New Roman" pitchFamily="18" charset="0"/>
                <a:cs typeface="Times New Roman" pitchFamily="18" charset="0"/>
              </a:rPr>
              <a:t>Sublime </a:t>
            </a:r>
            <a:r>
              <a:rPr lang="en-US" smtClean="0">
                <a:solidFill>
                  <a:schemeClr val="bg1"/>
                </a:solidFill>
                <a:latin typeface="Times New Roman" pitchFamily="18" charset="0"/>
                <a:cs typeface="Times New Roman" pitchFamily="18" charset="0"/>
              </a:rPr>
              <a:t>Text, Android Studio.</a:t>
            </a:r>
            <a:endParaRPr lang="en-US">
              <a:solidFill>
                <a:schemeClr val="bg1"/>
              </a:solidFill>
              <a:latin typeface="Times New Roman" pitchFamily="18" charset="0"/>
              <a:cs typeface="Times New Roman" pitchFamily="18" charset="0"/>
            </a:endParaRPr>
          </a:p>
          <a:p>
            <a:r>
              <a:rPr lang="en-US" smtClean="0">
                <a:solidFill>
                  <a:schemeClr val="bg1"/>
                </a:solidFill>
                <a:latin typeface="Times New Roman" pitchFamily="18" charset="0"/>
                <a:cs typeface="Times New Roman" pitchFamily="18" charset="0"/>
              </a:rPr>
              <a:t>Framework Codeigniter.</a:t>
            </a:r>
          </a:p>
          <a:p>
            <a:r>
              <a:rPr lang="en-US" smtClean="0">
                <a:solidFill>
                  <a:schemeClr val="bg1"/>
                </a:solidFill>
                <a:latin typeface="Times New Roman" pitchFamily="18" charset="0"/>
                <a:cs typeface="Times New Roman" pitchFamily="18" charset="0"/>
              </a:rPr>
              <a:t>Máy ảo Genymotion</a:t>
            </a:r>
            <a:endParaRPr lang="en-US" dirty="0">
              <a:solidFill>
                <a:schemeClr val="bg1"/>
              </a:solidFill>
              <a:latin typeface="Times New Roman" pitchFamily="18" charset="0"/>
              <a:cs typeface="Times New Roman" pitchFamily="18" charset="0"/>
            </a:endParaRPr>
          </a:p>
          <a:p>
            <a:endParaRPr lang="en-US"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6530314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03D4A8">
                <a:lumMod val="0"/>
              </a:srgbClr>
            </a:gs>
            <a:gs pos="100000">
              <a:srgbClr val="21D6E0"/>
            </a:gs>
            <a:gs pos="75000">
              <a:srgbClr val="0087E6"/>
            </a:gs>
            <a:gs pos="100000">
              <a:srgbClr val="005CBF"/>
            </a:gs>
          </a:gsLst>
          <a:lin ang="5400000" scaled="0"/>
        </a:gra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a:bodyPr>
          <a:lstStyle/>
          <a:p>
            <a:r>
              <a:rPr lang="en-US" sz="4800" b="1" smtClean="0">
                <a:solidFill>
                  <a:schemeClr val="bg1"/>
                </a:solidFill>
                <a:latin typeface="Times New Roman" pitchFamily="18" charset="0"/>
                <a:cs typeface="Times New Roman" pitchFamily="18" charset="0"/>
              </a:rPr>
              <a:t>Nguồn Dữ Liệu</a:t>
            </a:r>
            <a:endParaRPr lang="en-US" sz="4800" b="1">
              <a:solidFill>
                <a:schemeClr val="bg1"/>
              </a:solidFill>
              <a:latin typeface="Times New Roman" pitchFamily="18" charset="0"/>
              <a:cs typeface="Times New Roman" pitchFamily="18" charset="0"/>
            </a:endParaRPr>
          </a:p>
        </p:txBody>
      </p:sp>
      <p:sp>
        <p:nvSpPr>
          <p:cNvPr id="5" name="Content Placeholder 2"/>
          <p:cNvSpPr>
            <a:spLocks noGrp="1"/>
          </p:cNvSpPr>
          <p:nvPr>
            <p:ph idx="1"/>
          </p:nvPr>
        </p:nvSpPr>
        <p:spPr>
          <a:xfrm>
            <a:off x="381000" y="2209800"/>
            <a:ext cx="8229600" cy="3276600"/>
          </a:xfrm>
        </p:spPr>
        <p:txBody>
          <a:bodyPr>
            <a:normAutofit/>
          </a:bodyPr>
          <a:lstStyle/>
          <a:p>
            <a:r>
              <a:rPr lang="en-US" smtClean="0">
                <a:solidFill>
                  <a:schemeClr val="bg1"/>
                </a:solidFill>
                <a:latin typeface="Times New Roman" pitchFamily="18" charset="0"/>
                <a:cs typeface="Times New Roman" pitchFamily="18" charset="0"/>
              </a:rPr>
              <a:t>Thông tin về sản phẩm được lấy từ website</a:t>
            </a:r>
          </a:p>
          <a:p>
            <a:pPr lvl="1">
              <a:buFont typeface="Wingdings" pitchFamily="2" charset="2"/>
              <a:buChar char="Ø"/>
            </a:pPr>
            <a:r>
              <a:rPr lang="en-US">
                <a:solidFill>
                  <a:schemeClr val="bg1"/>
                </a:solidFill>
                <a:latin typeface="Times New Roman" pitchFamily="18" charset="0"/>
                <a:cs typeface="Times New Roman" pitchFamily="18" charset="0"/>
              </a:rPr>
              <a:t> http://thoitrangphaimanh.vn</a:t>
            </a:r>
            <a:r>
              <a:rPr lang="en-US" smtClean="0">
                <a:solidFill>
                  <a:schemeClr val="bg1"/>
                </a:solidFill>
                <a:latin typeface="Times New Roman" pitchFamily="18" charset="0"/>
                <a:cs typeface="Times New Roman" pitchFamily="18" charset="0"/>
              </a:rPr>
              <a:t>/</a:t>
            </a:r>
          </a:p>
        </p:txBody>
      </p:sp>
    </p:spTree>
    <p:extLst>
      <p:ext uri="{BB962C8B-B14F-4D97-AF65-F5344CB8AC3E}">
        <p14:creationId xmlns:p14="http://schemas.microsoft.com/office/powerpoint/2010/main" val="30597856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03D4A8">
                <a:lumMod val="0"/>
              </a:srgbClr>
            </a:gs>
            <a:gs pos="100000">
              <a:srgbClr val="21D6E0"/>
            </a:gs>
            <a:gs pos="75000">
              <a:srgbClr val="0087E6"/>
            </a:gs>
            <a:gs pos="100000">
              <a:srgbClr val="005CBF"/>
            </a:gs>
          </a:gsLst>
          <a:lin ang="5400000" scaled="0"/>
        </a:gra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457200" y="2438400"/>
            <a:ext cx="8229600" cy="1981200"/>
          </a:xfrm>
        </p:spPr>
        <p:txBody>
          <a:bodyPr>
            <a:normAutofit/>
          </a:bodyPr>
          <a:lstStyle/>
          <a:p>
            <a:r>
              <a:rPr lang="en-US" sz="4800" b="1" smtClean="0">
                <a:solidFill>
                  <a:schemeClr val="bg1"/>
                </a:solidFill>
                <a:latin typeface="Times New Roman" pitchFamily="18" charset="0"/>
                <a:cs typeface="Times New Roman" pitchFamily="18" charset="0"/>
              </a:rPr>
              <a:t>Thanks </a:t>
            </a:r>
            <a:r>
              <a:rPr lang="en-US" sz="4800" b="1">
                <a:solidFill>
                  <a:schemeClr val="bg1"/>
                </a:solidFill>
                <a:latin typeface="Times New Roman" pitchFamily="18" charset="0"/>
                <a:cs typeface="Times New Roman" pitchFamily="18" charset="0"/>
              </a:rPr>
              <a:t>for </a:t>
            </a:r>
            <a:r>
              <a:rPr lang="en-US" sz="4800" b="1" smtClean="0">
                <a:solidFill>
                  <a:schemeClr val="bg1"/>
                </a:solidFill>
                <a:latin typeface="Times New Roman" pitchFamily="18" charset="0"/>
                <a:cs typeface="Times New Roman" pitchFamily="18" charset="0"/>
              </a:rPr>
              <a:t>watching!</a:t>
            </a:r>
            <a:endParaRPr lang="en-US" sz="4800" b="1">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182904395"/>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03D4A8">
                <a:lumMod val="0"/>
              </a:srgbClr>
            </a:gs>
            <a:gs pos="100000">
              <a:srgbClr val="21D6E0"/>
            </a:gs>
            <a:gs pos="75000">
              <a:srgbClr val="0087E6"/>
            </a:gs>
            <a:gs pos="100000">
              <a:srgbClr val="005CBF"/>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a:solidFill>
                  <a:schemeClr val="bg1"/>
                </a:solidFill>
                <a:effectLst>
                  <a:glow rad="139700">
                    <a:schemeClr val="accent1">
                      <a:satMod val="175000"/>
                      <a:alpha val="40000"/>
                    </a:schemeClr>
                  </a:glow>
                </a:effectLst>
                <a:latin typeface="Times New Roman" pitchFamily="18" charset="0"/>
                <a:cs typeface="Times New Roman" pitchFamily="18" charset="0"/>
              </a:rPr>
              <a:t>G</a:t>
            </a:r>
            <a:r>
              <a:rPr lang="en-US" sz="4800" b="1" smtClean="0">
                <a:solidFill>
                  <a:schemeClr val="bg1"/>
                </a:solidFill>
                <a:effectLst>
                  <a:glow rad="139700">
                    <a:schemeClr val="accent1">
                      <a:satMod val="175000"/>
                      <a:alpha val="40000"/>
                    </a:schemeClr>
                  </a:glow>
                </a:effectLst>
                <a:latin typeface="Times New Roman" pitchFamily="18" charset="0"/>
                <a:cs typeface="Times New Roman" pitchFamily="18" charset="0"/>
              </a:rPr>
              <a:t>roup Members</a:t>
            </a:r>
            <a:endParaRPr lang="en-US" sz="4800" b="1">
              <a:solidFill>
                <a:schemeClr val="bg1"/>
              </a:solidFill>
              <a:effectLst>
                <a:glow rad="139700">
                  <a:schemeClr val="accent1">
                    <a:satMod val="175000"/>
                    <a:alpha val="40000"/>
                  </a:schemeClr>
                </a:glow>
              </a:effectLst>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09360" y="2362200"/>
            <a:ext cx="2834640" cy="2834640"/>
          </a:xfrm>
        </p:spPr>
      </p:pic>
      <p:sp>
        <p:nvSpPr>
          <p:cNvPr id="5" name="TextBox 4"/>
          <p:cNvSpPr txBox="1"/>
          <p:nvPr/>
        </p:nvSpPr>
        <p:spPr>
          <a:xfrm>
            <a:off x="1143000" y="2133600"/>
            <a:ext cx="3124200" cy="369332"/>
          </a:xfrm>
          <a:prstGeom prst="rect">
            <a:avLst/>
          </a:prstGeom>
          <a:noFill/>
        </p:spPr>
        <p:txBody>
          <a:bodyPr wrap="square" rtlCol="0">
            <a:spAutoFit/>
          </a:bodyPr>
          <a:lstStyle/>
          <a:p>
            <a:endParaRPr lang="en-US"/>
          </a:p>
        </p:txBody>
      </p:sp>
      <p:sp>
        <p:nvSpPr>
          <p:cNvPr id="6" name="Content Placeholder 2"/>
          <p:cNvSpPr txBox="1">
            <a:spLocks/>
          </p:cNvSpPr>
          <p:nvPr/>
        </p:nvSpPr>
        <p:spPr>
          <a:xfrm>
            <a:off x="0" y="2478087"/>
            <a:ext cx="8229600" cy="437991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b="1" smtClean="0">
                <a:solidFill>
                  <a:schemeClr val="bg1"/>
                </a:solidFill>
                <a:latin typeface="+mj-lt"/>
                <a:cs typeface="Tahoma" pitchFamily="34" charset="0"/>
              </a:rPr>
              <a:t> </a:t>
            </a:r>
            <a:r>
              <a:rPr lang="vi-VN" b="1" smtClean="0">
                <a:solidFill>
                  <a:srgbClr val="FFFF00"/>
                </a:solidFill>
                <a:latin typeface="+mj-lt"/>
                <a:cs typeface="Tahoma" pitchFamily="34" charset="0"/>
              </a:rPr>
              <a:t>GV hướng dẫn :</a:t>
            </a:r>
            <a:r>
              <a:rPr lang="en-US" b="1" smtClean="0">
                <a:solidFill>
                  <a:srgbClr val="FFFF00"/>
                </a:solidFill>
                <a:latin typeface="+mj-lt"/>
                <a:cs typeface="Tahoma" pitchFamily="34" charset="0"/>
              </a:rPr>
              <a:t> </a:t>
            </a:r>
            <a:r>
              <a:rPr lang="vi-VN" sz="2800" b="1" smtClean="0">
                <a:solidFill>
                  <a:schemeClr val="bg1"/>
                </a:solidFill>
                <a:latin typeface="+mj-lt"/>
                <a:cs typeface="Tahoma" pitchFamily="34" charset="0"/>
              </a:rPr>
              <a:t>Nguyễn Hồng Phương</a:t>
            </a:r>
          </a:p>
          <a:p>
            <a:r>
              <a:rPr lang="vi-VN" b="1" smtClean="0">
                <a:solidFill>
                  <a:schemeClr val="bg1"/>
                </a:solidFill>
                <a:latin typeface="+mj-lt"/>
                <a:cs typeface="Tahoma" pitchFamily="34" charset="0"/>
              </a:rPr>
              <a:t> </a:t>
            </a:r>
            <a:r>
              <a:rPr lang="vi-VN" b="1" smtClean="0">
                <a:solidFill>
                  <a:srgbClr val="FFFF00"/>
                </a:solidFill>
                <a:latin typeface="+mj-lt"/>
                <a:cs typeface="Tahoma" pitchFamily="34" charset="0"/>
              </a:rPr>
              <a:t>Thành viên :</a:t>
            </a:r>
          </a:p>
          <a:p>
            <a:pPr lvl="1">
              <a:buFont typeface="Wingdings" pitchFamily="2" charset="2"/>
              <a:buChar char="Ø"/>
            </a:pPr>
            <a:r>
              <a:rPr lang="vi-VN" b="1" smtClean="0">
                <a:solidFill>
                  <a:schemeClr val="bg1"/>
                </a:solidFill>
                <a:latin typeface="+mj-lt"/>
                <a:cs typeface="Tahoma" pitchFamily="34" charset="0"/>
              </a:rPr>
              <a:t> </a:t>
            </a:r>
            <a:r>
              <a:rPr lang="en-US" b="1" smtClean="0">
                <a:solidFill>
                  <a:schemeClr val="bg1"/>
                </a:solidFill>
                <a:latin typeface="+mj-lt"/>
                <a:cs typeface="Tahoma" pitchFamily="34" charset="0"/>
              </a:rPr>
              <a:t>Đoàn Anh Tú (MSSV 20134474)</a:t>
            </a:r>
            <a:endParaRPr lang="vi-VN" b="1" smtClean="0">
              <a:solidFill>
                <a:schemeClr val="bg1"/>
              </a:solidFill>
              <a:latin typeface="+mj-lt"/>
              <a:cs typeface="Tahoma" pitchFamily="34" charset="0"/>
            </a:endParaRPr>
          </a:p>
          <a:p>
            <a:pPr lvl="1">
              <a:buFont typeface="Wingdings" pitchFamily="2" charset="2"/>
              <a:buChar char="Ø"/>
            </a:pPr>
            <a:r>
              <a:rPr lang="vi-VN" b="1" smtClean="0">
                <a:solidFill>
                  <a:schemeClr val="bg1"/>
                </a:solidFill>
                <a:latin typeface="+mj-lt"/>
                <a:cs typeface="Tahoma" pitchFamily="34" charset="0"/>
              </a:rPr>
              <a:t> </a:t>
            </a:r>
            <a:r>
              <a:rPr lang="en-US" b="1" smtClean="0">
                <a:solidFill>
                  <a:schemeClr val="bg1"/>
                </a:solidFill>
                <a:latin typeface="+mj-lt"/>
                <a:cs typeface="Tahoma" pitchFamily="34" charset="0"/>
              </a:rPr>
              <a:t>Vũ Quang Minh (MSSV 20131821)</a:t>
            </a:r>
            <a:endParaRPr lang="vi-VN" b="1" smtClean="0">
              <a:solidFill>
                <a:schemeClr val="bg1"/>
              </a:solidFill>
              <a:latin typeface="+mj-lt"/>
              <a:cs typeface="Tahoma" pitchFamily="34" charset="0"/>
            </a:endParaRPr>
          </a:p>
          <a:p>
            <a:pPr lvl="1">
              <a:buFont typeface="Wingdings" pitchFamily="2" charset="2"/>
              <a:buChar char="Ø"/>
            </a:pPr>
            <a:r>
              <a:rPr lang="vi-VN" b="1" smtClean="0">
                <a:solidFill>
                  <a:schemeClr val="bg1"/>
                </a:solidFill>
                <a:latin typeface="+mj-lt"/>
                <a:cs typeface="Tahoma" pitchFamily="34" charset="0"/>
              </a:rPr>
              <a:t> </a:t>
            </a:r>
            <a:r>
              <a:rPr lang="en-US" b="1" smtClean="0">
                <a:solidFill>
                  <a:schemeClr val="bg1"/>
                </a:solidFill>
                <a:latin typeface="+mj-lt"/>
                <a:cs typeface="Tahoma" pitchFamily="34" charset="0"/>
              </a:rPr>
              <a:t>Nguyễn Thế Phương (MSSV 20132045)</a:t>
            </a:r>
          </a:p>
          <a:p>
            <a:pPr lvl="1">
              <a:buFont typeface="Wingdings" pitchFamily="2" charset="2"/>
              <a:buChar char="Ø"/>
            </a:pPr>
            <a:r>
              <a:rPr lang="en-US" b="1" smtClean="0">
                <a:solidFill>
                  <a:schemeClr val="bg1"/>
                </a:solidFill>
                <a:latin typeface="+mj-lt"/>
                <a:cs typeface="Tahoma" pitchFamily="34" charset="0"/>
              </a:rPr>
              <a:t> Thân Việt Bách (MSSV 20132056)</a:t>
            </a:r>
            <a:endParaRPr lang="vi-VN" b="1" dirty="0">
              <a:solidFill>
                <a:schemeClr val="bg1"/>
              </a:solidFill>
              <a:latin typeface="+mj-lt"/>
              <a:cs typeface="Tahoma" pitchFamily="34" charset="0"/>
            </a:endParaRPr>
          </a:p>
        </p:txBody>
      </p:sp>
    </p:spTree>
    <p:extLst>
      <p:ext uri="{BB962C8B-B14F-4D97-AF65-F5344CB8AC3E}">
        <p14:creationId xmlns:p14="http://schemas.microsoft.com/office/powerpoint/2010/main" val="299909923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 calcmode="lin" valueType="num">
                                      <p:cBhvr additive="base">
                                        <p:cTn id="2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 calcmode="lin" valueType="num">
                                      <p:cBhvr additive="base">
                                        <p:cTn id="2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anim calcmode="lin" valueType="num">
                                      <p:cBhvr additive="base">
                                        <p:cTn id="29"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03D4A8">
                <a:lumMod val="0"/>
              </a:srgbClr>
            </a:gs>
            <a:gs pos="100000">
              <a:srgbClr val="21D6E0"/>
            </a:gs>
            <a:gs pos="75000">
              <a:srgbClr val="0087E6"/>
            </a:gs>
            <a:gs pos="100000">
              <a:srgbClr val="005CBF"/>
            </a:gs>
          </a:gsLst>
          <a:lin ang="5400000" scaled="0"/>
        </a:gra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1066800" y="274638"/>
            <a:ext cx="7162800" cy="1143000"/>
          </a:xfrm>
        </p:spPr>
        <p:txBody>
          <a:bodyPr>
            <a:normAutofit fontScale="90000"/>
          </a:bodyPr>
          <a:lstStyle/>
          <a:p>
            <a:r>
              <a:rPr lang="en-US" sz="4800" b="1" smtClean="0">
                <a:solidFill>
                  <a:schemeClr val="bg1"/>
                </a:solidFill>
                <a:effectLst>
                  <a:glow rad="139700">
                    <a:schemeClr val="accent1">
                      <a:satMod val="175000"/>
                      <a:alpha val="40000"/>
                    </a:schemeClr>
                  </a:glow>
                </a:effectLst>
                <a:latin typeface="Times New Roman" pitchFamily="18" charset="0"/>
                <a:cs typeface="Times New Roman" pitchFamily="18" charset="0"/>
              </a:rPr>
              <a:t>Hệ Thống Bán Hàng Online Là Gì?</a:t>
            </a:r>
            <a:endParaRPr lang="en-US" sz="4800" b="1">
              <a:solidFill>
                <a:schemeClr val="bg1"/>
              </a:solidFill>
              <a:effectLst>
                <a:glow rad="139700">
                  <a:schemeClr val="accent1">
                    <a:satMod val="175000"/>
                    <a:alpha val="40000"/>
                  </a:schemeClr>
                </a:glow>
              </a:effectLst>
              <a:latin typeface="Times New Roman" pitchFamily="18" charset="0"/>
              <a:cs typeface="Times New Roman" pitchFamily="18" charset="0"/>
            </a:endParaRPr>
          </a:p>
        </p:txBody>
      </p:sp>
      <p:sp>
        <p:nvSpPr>
          <p:cNvPr id="6" name="TextBox 5"/>
          <p:cNvSpPr txBox="1"/>
          <p:nvPr/>
        </p:nvSpPr>
        <p:spPr>
          <a:xfrm>
            <a:off x="228600" y="1905000"/>
            <a:ext cx="3733800" cy="4524315"/>
          </a:xfrm>
          <a:prstGeom prst="rect">
            <a:avLst/>
          </a:prstGeom>
          <a:noFill/>
          <a:effectLst>
            <a:glow rad="101600">
              <a:schemeClr val="accent1">
                <a:satMod val="175000"/>
                <a:alpha val="40000"/>
              </a:schemeClr>
            </a:glow>
          </a:effectLst>
        </p:spPr>
        <p:txBody>
          <a:bodyPr wrap="square" rtlCol="0">
            <a:spAutoFit/>
          </a:bodyPr>
          <a:lstStyle/>
          <a:p>
            <a:r>
              <a:rPr lang="vi-VN" sz="3200" smtClean="0">
                <a:solidFill>
                  <a:schemeClr val="bg1"/>
                </a:solidFill>
                <a:latin typeface="Times New Roman" pitchFamily="18" charset="0"/>
                <a:cs typeface="Times New Roman" pitchFamily="18" charset="0"/>
              </a:rPr>
              <a:t>Một hệ thống</a:t>
            </a:r>
            <a:r>
              <a:rPr lang="en-US" sz="3200" smtClean="0">
                <a:solidFill>
                  <a:schemeClr val="bg1"/>
                </a:solidFill>
                <a:latin typeface="Times New Roman" pitchFamily="18" charset="0"/>
                <a:cs typeface="Times New Roman" pitchFamily="18" charset="0"/>
              </a:rPr>
              <a:t> cho phép khách hàng không cần</a:t>
            </a:r>
            <a:r>
              <a:rPr lang="vi-VN" sz="3200" smtClean="0">
                <a:solidFill>
                  <a:schemeClr val="bg1"/>
                </a:solidFill>
                <a:latin typeface="Times New Roman" pitchFamily="18" charset="0"/>
                <a:cs typeface="Times New Roman" pitchFamily="18" charset="0"/>
              </a:rPr>
              <a:t> đến cơ sở của người bán</a:t>
            </a:r>
            <a:r>
              <a:rPr lang="en-US" sz="3200" smtClean="0">
                <a:solidFill>
                  <a:schemeClr val="bg1"/>
                </a:solidFill>
                <a:latin typeface="Times New Roman" pitchFamily="18" charset="0"/>
                <a:cs typeface="Times New Roman" pitchFamily="18" charset="0"/>
              </a:rPr>
              <a:t> mà vẫn</a:t>
            </a:r>
            <a:r>
              <a:rPr lang="vi-VN" sz="3200" smtClean="0">
                <a:solidFill>
                  <a:schemeClr val="bg1"/>
                </a:solidFill>
                <a:latin typeface="Times New Roman" pitchFamily="18" charset="0"/>
                <a:cs typeface="Times New Roman" pitchFamily="18" charset="0"/>
              </a:rPr>
              <a:t> có thể thực hiện tất cả các công đoạn của việc mua hàng chỉ thông qua Internet. </a:t>
            </a:r>
            <a:endParaRPr lang="en-US" sz="3200">
              <a:solidFill>
                <a:schemeClr val="bg1"/>
              </a:solidFill>
              <a:latin typeface="Times New Roman" pitchFamily="18" charset="0"/>
              <a:cs typeface="Times New Roman"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7056" y="2651760"/>
            <a:ext cx="5266944" cy="3291840"/>
          </a:xfrm>
          <a:prstGeom prst="rect">
            <a:avLst/>
          </a:prstGeom>
          <a:effectLst>
            <a:softEdge rad="127000"/>
          </a:effectLst>
        </p:spPr>
      </p:pic>
    </p:spTree>
    <p:extLst>
      <p:ext uri="{BB962C8B-B14F-4D97-AF65-F5344CB8AC3E}">
        <p14:creationId xmlns:p14="http://schemas.microsoft.com/office/powerpoint/2010/main" val="26360851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03D4A8">
                <a:lumMod val="0"/>
              </a:srgbClr>
            </a:gs>
            <a:gs pos="100000">
              <a:srgbClr val="21D6E0"/>
            </a:gs>
            <a:gs pos="75000">
              <a:srgbClr val="0087E6"/>
            </a:gs>
            <a:gs pos="100000">
              <a:srgbClr val="005CBF"/>
            </a:gs>
          </a:gsLst>
          <a:lin ang="54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761999"/>
          </a:xfrm>
        </p:spPr>
        <p:txBody>
          <a:bodyPr/>
          <a:lstStyle/>
          <a:p>
            <a:r>
              <a:rPr lang="en-US" smtClean="0">
                <a:solidFill>
                  <a:schemeClr val="bg1"/>
                </a:solidFill>
              </a:rPr>
              <a:t>Lượng Hàng Hóa Lớn.</a:t>
            </a:r>
            <a:endParaRPr lang="en-US">
              <a:solidFill>
                <a:schemeClr val="bg1"/>
              </a:solidFill>
            </a:endParaRPr>
          </a:p>
        </p:txBody>
      </p:sp>
      <p:sp>
        <p:nvSpPr>
          <p:cNvPr id="6" name="Title 1"/>
          <p:cNvSpPr>
            <a:spLocks noGrp="1"/>
          </p:cNvSpPr>
          <p:nvPr>
            <p:ph type="title"/>
          </p:nvPr>
        </p:nvSpPr>
        <p:spPr>
          <a:xfrm>
            <a:off x="457200" y="274638"/>
            <a:ext cx="8229600" cy="1143000"/>
          </a:xfrm>
        </p:spPr>
        <p:txBody>
          <a:bodyPr>
            <a:normAutofit/>
          </a:bodyPr>
          <a:lstStyle/>
          <a:p>
            <a:r>
              <a:rPr lang="en-US" sz="4800" b="1" smtClean="0">
                <a:solidFill>
                  <a:schemeClr val="bg1"/>
                </a:solidFill>
                <a:effectLst>
                  <a:glow rad="139700">
                    <a:schemeClr val="accent1">
                      <a:satMod val="175000"/>
                      <a:alpha val="40000"/>
                    </a:schemeClr>
                  </a:glow>
                </a:effectLst>
                <a:latin typeface="Times New Roman" pitchFamily="18" charset="0"/>
                <a:cs typeface="Times New Roman" pitchFamily="18" charset="0"/>
              </a:rPr>
              <a:t>Hoàn Cảnh Thực Tế</a:t>
            </a:r>
            <a:endParaRPr lang="en-US" sz="4800" b="1">
              <a:solidFill>
                <a:schemeClr val="bg1"/>
              </a:solidFill>
              <a:effectLst>
                <a:glow rad="139700">
                  <a:schemeClr val="accent1">
                    <a:satMod val="175000"/>
                    <a:alpha val="40000"/>
                  </a:schemeClr>
                </a:glow>
              </a:effectLst>
              <a:latin typeface="Times New Roman" pitchFamily="18" charset="0"/>
              <a:cs typeface="Times New Roman"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5000" y="2552700"/>
            <a:ext cx="5474933" cy="3749040"/>
          </a:xfrm>
          <a:prstGeom prst="rect">
            <a:avLst/>
          </a:prstGeom>
          <a:ln>
            <a:noFill/>
          </a:ln>
          <a:effectLst>
            <a:softEdge rad="635000"/>
          </a:effectLst>
        </p:spPr>
      </p:pic>
      <p:sp>
        <p:nvSpPr>
          <p:cNvPr id="9" name="Content Placeholder 2"/>
          <p:cNvSpPr txBox="1">
            <a:spLocks/>
          </p:cNvSpPr>
          <p:nvPr/>
        </p:nvSpPr>
        <p:spPr>
          <a:xfrm>
            <a:off x="457200" y="1600200"/>
            <a:ext cx="8229600" cy="7619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solidFill>
                  <a:schemeClr val="bg1"/>
                </a:solidFill>
              </a:rPr>
              <a:t>Lượng Khách Hàng Lớn</a:t>
            </a:r>
            <a:endParaRPr lang="en-US">
              <a:solidFill>
                <a:schemeClr val="bg1"/>
              </a:solidFill>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2560320"/>
            <a:ext cx="5593689" cy="3383280"/>
          </a:xfrm>
          <a:prstGeom prst="rect">
            <a:avLst/>
          </a:prstGeom>
          <a:ln>
            <a:noFill/>
          </a:ln>
          <a:effectLst>
            <a:softEdge rad="635000"/>
          </a:effectLst>
        </p:spPr>
      </p:pic>
      <p:sp>
        <p:nvSpPr>
          <p:cNvPr id="11" name="Content Placeholder 2"/>
          <p:cNvSpPr txBox="1">
            <a:spLocks/>
          </p:cNvSpPr>
          <p:nvPr/>
        </p:nvSpPr>
        <p:spPr>
          <a:xfrm>
            <a:off x="457200" y="1600200"/>
            <a:ext cx="8229600" cy="7619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solidFill>
                  <a:schemeClr val="bg1"/>
                </a:solidFill>
              </a:rPr>
              <a:t>Quá Nhiều Thông Tin Cần Lưu Trữ.</a:t>
            </a:r>
            <a:endParaRPr lang="en-US">
              <a:solidFill>
                <a:schemeClr val="bg1"/>
              </a:solidFill>
            </a:endParaRP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5000" y="3048000"/>
            <a:ext cx="5143500" cy="2743200"/>
          </a:xfrm>
          <a:prstGeom prst="rect">
            <a:avLst/>
          </a:prstGeom>
          <a:effectLst>
            <a:softEdge rad="317500"/>
          </a:effectLst>
        </p:spPr>
      </p:pic>
      <p:sp>
        <p:nvSpPr>
          <p:cNvPr id="14" name="Content Placeholder 2"/>
          <p:cNvSpPr txBox="1">
            <a:spLocks/>
          </p:cNvSpPr>
          <p:nvPr/>
        </p:nvSpPr>
        <p:spPr>
          <a:xfrm>
            <a:off x="457200" y="1600200"/>
            <a:ext cx="8229600" cy="7619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bg1"/>
                </a:solidFill>
              </a:rPr>
              <a:t>Cần Một Chiến Lược </a:t>
            </a:r>
            <a:r>
              <a:rPr lang="en-US" smtClean="0">
                <a:solidFill>
                  <a:schemeClr val="bg1"/>
                </a:solidFill>
              </a:rPr>
              <a:t>Marketing</a:t>
            </a:r>
            <a:endParaRPr lang="en-US">
              <a:solidFill>
                <a:schemeClr val="bg1"/>
              </a:solidFill>
            </a:endParaRPr>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35032" y="2834640"/>
            <a:ext cx="4370568" cy="3108960"/>
          </a:xfrm>
          <a:prstGeom prst="rect">
            <a:avLst/>
          </a:prstGeom>
          <a:effectLst>
            <a:softEdge rad="127000"/>
          </a:effectLst>
        </p:spPr>
      </p:pic>
    </p:spTree>
    <p:extLst>
      <p:ext uri="{BB962C8B-B14F-4D97-AF65-F5344CB8AC3E}">
        <p14:creationId xmlns:p14="http://schemas.microsoft.com/office/powerpoint/2010/main" val="39473019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arn(inVertical)">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xit" presetSubtype="4" fill="hold" nodeType="clickEffect">
                                  <p:stCondLst>
                                    <p:cond delay="0"/>
                                  </p:stCondLst>
                                  <p:childTnLst>
                                    <p:animEffect transition="out" filter="wipe(down)">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22" presetClass="exit" presetSubtype="4" fill="hold" grpId="1" nodeType="withEffect">
                                  <p:stCondLst>
                                    <p:cond delay="0"/>
                                  </p:stCondLst>
                                  <p:childTnLst>
                                    <p:animEffect transition="out" filter="wipe(down)">
                                      <p:cBhvr>
                                        <p:cTn id="17" dur="500"/>
                                        <p:tgtEl>
                                          <p:spTgt spid="3">
                                            <p:txEl>
                                              <p:pRg st="0" end="0"/>
                                            </p:txEl>
                                          </p:spTgt>
                                        </p:tgtEl>
                                      </p:cBhvr>
                                    </p:animEffect>
                                    <p:set>
                                      <p:cBhvr>
                                        <p:cTn id="18"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arn(inVertical)">
                                      <p:cBhvr>
                                        <p:cTn id="23" dur="500"/>
                                        <p:tgtEl>
                                          <p:spTgt spid="9"/>
                                        </p:tgtEl>
                                      </p:cBhvr>
                                    </p:animEffect>
                                  </p:childTnLst>
                                </p:cTn>
                              </p:par>
                              <p:par>
                                <p:cTn id="24" presetID="16" presetClass="entr" presetSubtype="21"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arn(inVertical)">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xit" presetSubtype="21" fill="hold" grpId="1" nodeType="clickEffect">
                                  <p:stCondLst>
                                    <p:cond delay="0"/>
                                  </p:stCondLst>
                                  <p:childTnLst>
                                    <p:animEffect transition="out" filter="barn(inVertical)">
                                      <p:cBhvr>
                                        <p:cTn id="30" dur="500"/>
                                        <p:tgtEl>
                                          <p:spTgt spid="9"/>
                                        </p:tgtEl>
                                      </p:cBhvr>
                                    </p:animEffect>
                                    <p:set>
                                      <p:cBhvr>
                                        <p:cTn id="31" dur="1" fill="hold">
                                          <p:stCondLst>
                                            <p:cond delay="499"/>
                                          </p:stCondLst>
                                        </p:cTn>
                                        <p:tgtEl>
                                          <p:spTgt spid="9"/>
                                        </p:tgtEl>
                                        <p:attrNameLst>
                                          <p:attrName>style.visibility</p:attrName>
                                        </p:attrNameLst>
                                      </p:cBhvr>
                                      <p:to>
                                        <p:strVal val="hidden"/>
                                      </p:to>
                                    </p:set>
                                  </p:childTnLst>
                                </p:cTn>
                              </p:par>
                              <p:par>
                                <p:cTn id="32" presetID="16" presetClass="exit" presetSubtype="21" fill="hold" nodeType="withEffect">
                                  <p:stCondLst>
                                    <p:cond delay="0"/>
                                  </p:stCondLst>
                                  <p:childTnLst>
                                    <p:animEffect transition="out" filter="barn(inVertical)">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barn(inVertical)">
                                      <p:cBhvr>
                                        <p:cTn id="39" dur="500"/>
                                        <p:tgtEl>
                                          <p:spTgt spid="11"/>
                                        </p:tgtEl>
                                      </p:cBhvr>
                                    </p:animEffect>
                                  </p:childTnLst>
                                </p:cTn>
                              </p:par>
                              <p:par>
                                <p:cTn id="40" presetID="16" presetClass="entr" presetSubtype="21" fill="hold"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arn(inVertical)">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xit" presetSubtype="21" fill="hold" grpId="1" nodeType="clickEffect">
                                  <p:stCondLst>
                                    <p:cond delay="0"/>
                                  </p:stCondLst>
                                  <p:childTnLst>
                                    <p:animEffect transition="out" filter="barn(inVertical)">
                                      <p:cBhvr>
                                        <p:cTn id="46" dur="500"/>
                                        <p:tgtEl>
                                          <p:spTgt spid="11"/>
                                        </p:tgtEl>
                                      </p:cBhvr>
                                    </p:animEffect>
                                    <p:set>
                                      <p:cBhvr>
                                        <p:cTn id="47" dur="1" fill="hold">
                                          <p:stCondLst>
                                            <p:cond delay="499"/>
                                          </p:stCondLst>
                                        </p:cTn>
                                        <p:tgtEl>
                                          <p:spTgt spid="11"/>
                                        </p:tgtEl>
                                        <p:attrNameLst>
                                          <p:attrName>style.visibility</p:attrName>
                                        </p:attrNameLst>
                                      </p:cBhvr>
                                      <p:to>
                                        <p:strVal val="hidden"/>
                                      </p:to>
                                    </p:set>
                                  </p:childTnLst>
                                </p:cTn>
                              </p:par>
                              <p:par>
                                <p:cTn id="48" presetID="16" presetClass="exit" presetSubtype="21" fill="hold" nodeType="withEffect">
                                  <p:stCondLst>
                                    <p:cond delay="0"/>
                                  </p:stCondLst>
                                  <p:childTnLst>
                                    <p:animEffect transition="out" filter="barn(inVertical)">
                                      <p:cBhvr>
                                        <p:cTn id="49" dur="500"/>
                                        <p:tgtEl>
                                          <p:spTgt spid="13"/>
                                        </p:tgtEl>
                                      </p:cBhvr>
                                    </p:animEffect>
                                    <p:set>
                                      <p:cBhvr>
                                        <p:cTn id="50" dur="1" fill="hold">
                                          <p:stCondLst>
                                            <p:cond delay="499"/>
                                          </p:stCondLst>
                                        </p:cTn>
                                        <p:tgtEl>
                                          <p:spTgt spid="13"/>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barn(inVertical)">
                                      <p:cBhvr>
                                        <p:cTn id="55" dur="500"/>
                                        <p:tgtEl>
                                          <p:spTgt spid="17"/>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barn(inVertical)">
                                      <p:cBhvr>
                                        <p:cTn id="58" dur="500"/>
                                        <p:tgtEl>
                                          <p:spTgt spid="14"/>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xit" presetSubtype="21" fill="hold" nodeType="clickEffect">
                                  <p:stCondLst>
                                    <p:cond delay="0"/>
                                  </p:stCondLst>
                                  <p:childTnLst>
                                    <p:animEffect transition="out" filter="barn(inVertical)">
                                      <p:cBhvr>
                                        <p:cTn id="62" dur="500"/>
                                        <p:tgtEl>
                                          <p:spTgt spid="17"/>
                                        </p:tgtEl>
                                      </p:cBhvr>
                                    </p:animEffect>
                                    <p:set>
                                      <p:cBhvr>
                                        <p:cTn id="63" dur="1" fill="hold">
                                          <p:stCondLst>
                                            <p:cond delay="499"/>
                                          </p:stCondLst>
                                        </p:cTn>
                                        <p:tgtEl>
                                          <p:spTgt spid="17"/>
                                        </p:tgtEl>
                                        <p:attrNameLst>
                                          <p:attrName>style.visibility</p:attrName>
                                        </p:attrNameLst>
                                      </p:cBhvr>
                                      <p:to>
                                        <p:strVal val="hidden"/>
                                      </p:to>
                                    </p:set>
                                  </p:childTnLst>
                                </p:cTn>
                              </p:par>
                              <p:par>
                                <p:cTn id="64" presetID="16" presetClass="exit" presetSubtype="21" fill="hold" grpId="1" nodeType="withEffect">
                                  <p:stCondLst>
                                    <p:cond delay="0"/>
                                  </p:stCondLst>
                                  <p:childTnLst>
                                    <p:animEffect transition="out" filter="barn(inVertical)">
                                      <p:cBhvr>
                                        <p:cTn id="65" dur="500"/>
                                        <p:tgtEl>
                                          <p:spTgt spid="14"/>
                                        </p:tgtEl>
                                      </p:cBhvr>
                                    </p:animEffect>
                                    <p:set>
                                      <p:cBhvr>
                                        <p:cTn id="66"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9" grpId="0"/>
      <p:bldP spid="9" grpId="1"/>
      <p:bldP spid="11" grpId="0"/>
      <p:bldP spid="11" grpId="1"/>
      <p:bldP spid="14" grpId="0"/>
      <p:bldP spid="14" grpId="1"/>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3D4A8">
                <a:lumMod val="0"/>
              </a:srgbClr>
            </a:gs>
            <a:gs pos="100000">
              <a:srgbClr val="21D6E0"/>
            </a:gs>
            <a:gs pos="75000">
              <a:srgbClr val="0087E6"/>
            </a:gs>
            <a:gs pos="100000">
              <a:srgbClr val="005CBF"/>
            </a:gs>
          </a:gsLst>
          <a:lin ang="5400000" scaled="0"/>
        </a:gra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a:bodyPr>
          <a:lstStyle/>
          <a:p>
            <a:r>
              <a:rPr lang="en-US" sz="4800" b="1" smtClean="0">
                <a:solidFill>
                  <a:schemeClr val="bg1"/>
                </a:solidFill>
                <a:effectLst>
                  <a:glow rad="139700">
                    <a:schemeClr val="accent1">
                      <a:satMod val="175000"/>
                      <a:alpha val="40000"/>
                    </a:schemeClr>
                  </a:glow>
                </a:effectLst>
                <a:latin typeface="Times New Roman" pitchFamily="18" charset="0"/>
                <a:cs typeface="Times New Roman" pitchFamily="18" charset="0"/>
              </a:rPr>
              <a:t>Xu Hướng</a:t>
            </a:r>
            <a:endParaRPr lang="en-US" sz="4800" b="1">
              <a:solidFill>
                <a:schemeClr val="bg1"/>
              </a:solidFill>
              <a:effectLst>
                <a:glow rad="139700">
                  <a:schemeClr val="accent1">
                    <a:satMod val="175000"/>
                    <a:alpha val="40000"/>
                  </a:schemeClr>
                </a:glow>
              </a:effectLst>
              <a:latin typeface="Times New Roman" pitchFamily="18" charset="0"/>
              <a:cs typeface="Times New Roman"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3196" y="1905000"/>
            <a:ext cx="6229204" cy="4572000"/>
          </a:xfrm>
          <a:prstGeom prst="rect">
            <a:avLst/>
          </a:prstGeom>
        </p:spPr>
      </p:pic>
    </p:spTree>
    <p:extLst>
      <p:ext uri="{BB962C8B-B14F-4D97-AF65-F5344CB8AC3E}">
        <p14:creationId xmlns:p14="http://schemas.microsoft.com/office/powerpoint/2010/main" val="18181374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nodeType="clickEffect">
                                  <p:stCondLst>
                                    <p:cond delay="0"/>
                                  </p:stCondLst>
                                  <p:childTnLst>
                                    <p:animEffect transition="out" filter="barn(inVertical)">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03D4A8">
                <a:lumMod val="0"/>
              </a:srgbClr>
            </a:gs>
            <a:gs pos="100000">
              <a:srgbClr val="21D6E0"/>
            </a:gs>
            <a:gs pos="75000">
              <a:srgbClr val="0087E6"/>
            </a:gs>
            <a:gs pos="100000">
              <a:srgbClr val="005CBF"/>
            </a:gs>
          </a:gsLst>
          <a:lin ang="5400000" scaled="0"/>
        </a:gra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4800" b="1" smtClean="0">
                <a:solidFill>
                  <a:schemeClr val="bg1"/>
                </a:solidFill>
                <a:effectLst>
                  <a:glow rad="139700">
                    <a:schemeClr val="accent1">
                      <a:satMod val="175000"/>
                      <a:alpha val="40000"/>
                    </a:schemeClr>
                  </a:glow>
                </a:effectLst>
                <a:latin typeface="Times New Roman" pitchFamily="18" charset="0"/>
                <a:cs typeface="Times New Roman" pitchFamily="18" charset="0"/>
              </a:rPr>
              <a:t>Mục Tiêu</a:t>
            </a:r>
            <a:endParaRPr lang="en-US" sz="4800" b="1">
              <a:solidFill>
                <a:schemeClr val="bg1"/>
              </a:solidFill>
              <a:effectLst>
                <a:glow rad="139700">
                  <a:schemeClr val="accent1">
                    <a:satMod val="175000"/>
                    <a:alpha val="40000"/>
                  </a:schemeClr>
                </a:glow>
              </a:effectLst>
              <a:latin typeface="Times New Roman" pitchFamily="18" charset="0"/>
              <a:cs typeface="Times New Roman" pitchFamily="18" charset="0"/>
            </a:endParaRPr>
          </a:p>
        </p:txBody>
      </p:sp>
      <p:sp>
        <p:nvSpPr>
          <p:cNvPr id="9" name="Content Placeholder 2"/>
          <p:cNvSpPr>
            <a:spLocks noGrp="1"/>
          </p:cNvSpPr>
          <p:nvPr>
            <p:ph idx="1"/>
          </p:nvPr>
        </p:nvSpPr>
        <p:spPr>
          <a:xfrm>
            <a:off x="685800" y="1828800"/>
            <a:ext cx="7158062" cy="4572000"/>
          </a:xfrm>
        </p:spPr>
        <p:txBody>
          <a:bodyPr>
            <a:normAutofit/>
          </a:bodyPr>
          <a:lstStyle/>
          <a:p>
            <a:pPr marL="914400" lvl="2" indent="0">
              <a:buNone/>
            </a:pPr>
            <a:r>
              <a:rPr lang="en-US" sz="3200" b="1" dirty="0" err="1">
                <a:solidFill>
                  <a:schemeClr val="bg1"/>
                </a:solidFill>
                <a:latin typeface="Times New Roman" pitchFamily="18" charset="0"/>
                <a:cs typeface="Times New Roman" pitchFamily="18" charset="0"/>
              </a:rPr>
              <a:t>Mục</a:t>
            </a:r>
            <a:r>
              <a:rPr lang="en-US" sz="3200" b="1" dirty="0">
                <a:solidFill>
                  <a:schemeClr val="bg1"/>
                </a:solidFill>
                <a:latin typeface="Times New Roman" pitchFamily="18" charset="0"/>
                <a:cs typeface="Times New Roman" pitchFamily="18" charset="0"/>
              </a:rPr>
              <a:t> </a:t>
            </a:r>
            <a:r>
              <a:rPr lang="en-US" sz="3200" b="1" err="1">
                <a:solidFill>
                  <a:schemeClr val="bg1"/>
                </a:solidFill>
                <a:latin typeface="Times New Roman" pitchFamily="18" charset="0"/>
                <a:cs typeface="Times New Roman" pitchFamily="18" charset="0"/>
              </a:rPr>
              <a:t>tiêu</a:t>
            </a:r>
            <a:r>
              <a:rPr lang="en-US" sz="3200" b="1">
                <a:solidFill>
                  <a:schemeClr val="bg1"/>
                </a:solidFill>
                <a:latin typeface="Times New Roman" pitchFamily="18" charset="0"/>
                <a:cs typeface="Times New Roman" pitchFamily="18" charset="0"/>
              </a:rPr>
              <a:t> </a:t>
            </a:r>
            <a:r>
              <a:rPr lang="en-US" sz="3200" b="1" smtClean="0">
                <a:solidFill>
                  <a:schemeClr val="bg1"/>
                </a:solidFill>
                <a:latin typeface="Times New Roman" pitchFamily="18" charset="0"/>
                <a:cs typeface="Times New Roman" pitchFamily="18" charset="0"/>
              </a:rPr>
              <a:t>ban đầu</a:t>
            </a:r>
            <a:endParaRPr lang="en-US" sz="3200" dirty="0">
              <a:solidFill>
                <a:schemeClr val="bg1"/>
              </a:solidFill>
              <a:latin typeface="Times New Roman" pitchFamily="18" charset="0"/>
              <a:cs typeface="Times New Roman" pitchFamily="18" charset="0"/>
            </a:endParaRPr>
          </a:p>
          <a:p>
            <a:pPr lvl="0"/>
            <a:r>
              <a:rPr lang="en-US" dirty="0" err="1" smtClean="0">
                <a:solidFill>
                  <a:schemeClr val="bg1"/>
                </a:solidFill>
                <a:latin typeface="Times New Roman" pitchFamily="18" charset="0"/>
                <a:cs typeface="Times New Roman" pitchFamily="18" charset="0"/>
              </a:rPr>
              <a:t>Quản</a:t>
            </a:r>
            <a:r>
              <a:rPr lang="en-US" dirty="0" smtClean="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lý</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sản</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phẩm</a:t>
            </a:r>
            <a:endParaRPr lang="en-US" dirty="0">
              <a:solidFill>
                <a:schemeClr val="bg1"/>
              </a:solidFill>
              <a:latin typeface="Times New Roman" pitchFamily="18" charset="0"/>
              <a:cs typeface="Times New Roman" pitchFamily="18" charset="0"/>
            </a:endParaRPr>
          </a:p>
          <a:p>
            <a:pPr lvl="0"/>
            <a:r>
              <a:rPr lang="en-US" dirty="0" err="1">
                <a:solidFill>
                  <a:schemeClr val="bg1"/>
                </a:solidFill>
                <a:latin typeface="Times New Roman" pitchFamily="18" charset="0"/>
                <a:cs typeface="Times New Roman" pitchFamily="18" charset="0"/>
              </a:rPr>
              <a:t>Giới</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thiệu</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sản</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phẩm</a:t>
            </a:r>
            <a:endParaRPr lang="en-US" dirty="0">
              <a:solidFill>
                <a:schemeClr val="bg1"/>
              </a:solidFill>
              <a:latin typeface="Times New Roman" pitchFamily="18" charset="0"/>
              <a:cs typeface="Times New Roman" pitchFamily="18" charset="0"/>
            </a:endParaRPr>
          </a:p>
          <a:p>
            <a:pPr lvl="0"/>
            <a:r>
              <a:rPr lang="en-US" dirty="0" err="1">
                <a:solidFill>
                  <a:schemeClr val="bg1"/>
                </a:solidFill>
                <a:latin typeface="Times New Roman" pitchFamily="18" charset="0"/>
                <a:cs typeface="Times New Roman" pitchFamily="18" charset="0"/>
              </a:rPr>
              <a:t>Cập</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nhật</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thông</a:t>
            </a:r>
            <a:r>
              <a:rPr lang="en-US" dirty="0">
                <a:solidFill>
                  <a:schemeClr val="bg1"/>
                </a:solidFill>
                <a:latin typeface="Times New Roman" pitchFamily="18" charset="0"/>
                <a:cs typeface="Times New Roman" pitchFamily="18" charset="0"/>
              </a:rPr>
              <a:t> tin </a:t>
            </a:r>
            <a:r>
              <a:rPr lang="en-US" dirty="0" err="1">
                <a:solidFill>
                  <a:schemeClr val="bg1"/>
                </a:solidFill>
                <a:latin typeface="Times New Roman" pitchFamily="18" charset="0"/>
                <a:cs typeface="Times New Roman" pitchFamily="18" charset="0"/>
              </a:rPr>
              <a:t>sản</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phẩm</a:t>
            </a:r>
            <a:endParaRPr lang="en-US" dirty="0">
              <a:solidFill>
                <a:schemeClr val="bg1"/>
              </a:solidFill>
              <a:latin typeface="Times New Roman" pitchFamily="18" charset="0"/>
              <a:cs typeface="Times New Roman" pitchFamily="18" charset="0"/>
            </a:endParaRPr>
          </a:p>
          <a:p>
            <a:pPr lvl="0"/>
            <a:r>
              <a:rPr lang="en-US" dirty="0" err="1">
                <a:solidFill>
                  <a:schemeClr val="bg1"/>
                </a:solidFill>
                <a:latin typeface="Times New Roman" pitchFamily="18" charset="0"/>
                <a:cs typeface="Times New Roman" pitchFamily="18" charset="0"/>
              </a:rPr>
              <a:t>Cung</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cấp</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thông</a:t>
            </a:r>
            <a:r>
              <a:rPr lang="en-US" dirty="0">
                <a:solidFill>
                  <a:schemeClr val="bg1"/>
                </a:solidFill>
                <a:latin typeface="Times New Roman" pitchFamily="18" charset="0"/>
                <a:cs typeface="Times New Roman" pitchFamily="18" charset="0"/>
              </a:rPr>
              <a:t> tin </a:t>
            </a:r>
            <a:r>
              <a:rPr lang="en-US" dirty="0" err="1">
                <a:solidFill>
                  <a:schemeClr val="bg1"/>
                </a:solidFill>
                <a:latin typeface="Times New Roman" pitchFamily="18" charset="0"/>
                <a:cs typeface="Times New Roman" pitchFamily="18" charset="0"/>
              </a:rPr>
              <a:t>về</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xu</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hướng</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mua</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hàng</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của</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khách</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hàng</a:t>
            </a:r>
            <a:endParaRPr lang="en-US" dirty="0">
              <a:solidFill>
                <a:schemeClr val="bg1"/>
              </a:solidFill>
              <a:latin typeface="Times New Roman" pitchFamily="18" charset="0"/>
              <a:cs typeface="Times New Roman" pitchFamily="18" charset="0"/>
            </a:endParaRPr>
          </a:p>
          <a:p>
            <a:pPr lvl="0"/>
            <a:r>
              <a:rPr lang="en-US" dirty="0" err="1">
                <a:solidFill>
                  <a:schemeClr val="bg1"/>
                </a:solidFill>
                <a:latin typeface="Times New Roman" pitchFamily="18" charset="0"/>
                <a:cs typeface="Times New Roman" pitchFamily="18" charset="0"/>
              </a:rPr>
              <a:t>Tạo</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công</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cụ</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đơn</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giản</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tiện</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lợi</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cho</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việc</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mua</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bán</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hàng</a:t>
            </a:r>
            <a:r>
              <a:rPr lang="en-US" dirty="0">
                <a:solidFill>
                  <a:schemeClr val="bg1"/>
                </a:solidFill>
                <a:latin typeface="Times New Roman" pitchFamily="18" charset="0"/>
                <a:cs typeface="Times New Roman" pitchFamily="18" charset="0"/>
              </a:rPr>
              <a:t> </a:t>
            </a:r>
            <a:r>
              <a:rPr lang="en-US" dirty="0" smtClean="0">
                <a:solidFill>
                  <a:schemeClr val="bg1"/>
                </a:solidFill>
                <a:latin typeface="Times New Roman" pitchFamily="18" charset="0"/>
                <a:cs typeface="Times New Roman" pitchFamily="18" charset="0"/>
              </a:rPr>
              <a:t>online</a:t>
            </a:r>
            <a:endParaRPr lang="en-US" dirty="0">
              <a:solidFill>
                <a:schemeClr val="bg1"/>
              </a:solidFill>
              <a:latin typeface="Times New Roman" pitchFamily="18" charset="0"/>
              <a:cs typeface="Times New Roman" pitchFamily="18" charset="0"/>
            </a:endParaRPr>
          </a:p>
        </p:txBody>
      </p:sp>
      <p:sp>
        <p:nvSpPr>
          <p:cNvPr id="10" name="Content Placeholder 2"/>
          <p:cNvSpPr txBox="1">
            <a:spLocks/>
          </p:cNvSpPr>
          <p:nvPr/>
        </p:nvSpPr>
        <p:spPr>
          <a:xfrm>
            <a:off x="690538" y="1828800"/>
            <a:ext cx="7158062"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14400" lvl="2" indent="0">
              <a:buFont typeface="Arial" pitchFamily="34" charset="0"/>
              <a:buNone/>
            </a:pPr>
            <a:r>
              <a:rPr lang="en-US" sz="3200" b="1" smtClean="0">
                <a:solidFill>
                  <a:schemeClr val="bg1"/>
                </a:solidFill>
                <a:latin typeface="Times New Roman" pitchFamily="18" charset="0"/>
                <a:cs typeface="Times New Roman" pitchFamily="18" charset="0"/>
              </a:rPr>
              <a:t>Mục tiêu lâu dài</a:t>
            </a:r>
            <a:endParaRPr lang="en-US" sz="3200" smtClean="0">
              <a:solidFill>
                <a:schemeClr val="bg1"/>
              </a:solidFill>
              <a:latin typeface="Times New Roman" pitchFamily="18" charset="0"/>
              <a:cs typeface="Times New Roman" pitchFamily="18" charset="0"/>
            </a:endParaRPr>
          </a:p>
          <a:p>
            <a:pPr lvl="0"/>
            <a:r>
              <a:rPr lang="en-US" smtClean="0">
                <a:solidFill>
                  <a:schemeClr val="bg1"/>
                </a:solidFill>
                <a:latin typeface="Times New Roman" pitchFamily="18" charset="0"/>
                <a:cs typeface="Times New Roman" pitchFamily="18" charset="0"/>
              </a:rPr>
              <a:t>Mở rộng quy mô hệ thống bán hàng cho các cửa hàng tương tự, tăng cường tính bảo mật và chức năng cho website.</a:t>
            </a:r>
          </a:p>
          <a:p>
            <a:pPr lvl="0"/>
            <a:r>
              <a:rPr lang="en-US" smtClean="0">
                <a:solidFill>
                  <a:schemeClr val="bg1"/>
                </a:solidFill>
                <a:latin typeface="Times New Roman" pitchFamily="18" charset="0"/>
                <a:cs typeface="Times New Roman" pitchFamily="18" charset="0"/>
              </a:rPr>
              <a:t>Tạo môi trường tin tưởng an toàn, cung cấp khả năng thanh toàn trực tuyến với nhiều hình thức cho khách hàng tạo nên một hệ thống quản lý hoàn chỉnh.</a:t>
            </a:r>
            <a:endParaRPr lang="en-US"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0563351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ox(in)">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ox(in)">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box(in)">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box(in)">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box(in)">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box(in)">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xit" presetSubtype="21" fill="hold" nodeType="clickEffect">
                                  <p:stCondLst>
                                    <p:cond delay="0"/>
                                  </p:stCondLst>
                                  <p:childTnLst>
                                    <p:animEffect transition="out" filter="barn(inVertical)">
                                      <p:cBhvr>
                                        <p:cTn id="36" dur="500"/>
                                        <p:tgtEl>
                                          <p:spTgt spid="9">
                                            <p:txEl>
                                              <p:pRg st="0" end="0"/>
                                            </p:txEl>
                                          </p:spTgt>
                                        </p:tgtEl>
                                      </p:cBhvr>
                                    </p:animEffect>
                                    <p:set>
                                      <p:cBhvr>
                                        <p:cTn id="37" dur="1" fill="hold">
                                          <p:stCondLst>
                                            <p:cond delay="499"/>
                                          </p:stCondLst>
                                        </p:cTn>
                                        <p:tgtEl>
                                          <p:spTgt spid="9">
                                            <p:txEl>
                                              <p:pRg st="0" end="0"/>
                                            </p:txEl>
                                          </p:spTgt>
                                        </p:tgtEl>
                                        <p:attrNameLst>
                                          <p:attrName>style.visibility</p:attrName>
                                        </p:attrNameLst>
                                      </p:cBhvr>
                                      <p:to>
                                        <p:strVal val="hidden"/>
                                      </p:to>
                                    </p:set>
                                  </p:childTnLst>
                                </p:cTn>
                              </p:par>
                              <p:par>
                                <p:cTn id="38" presetID="16" presetClass="exit" presetSubtype="21" fill="hold" nodeType="withEffect">
                                  <p:stCondLst>
                                    <p:cond delay="0"/>
                                  </p:stCondLst>
                                  <p:childTnLst>
                                    <p:animEffect transition="out" filter="barn(inVertical)">
                                      <p:cBhvr>
                                        <p:cTn id="39" dur="500"/>
                                        <p:tgtEl>
                                          <p:spTgt spid="9">
                                            <p:txEl>
                                              <p:pRg st="1" end="1"/>
                                            </p:txEl>
                                          </p:spTgt>
                                        </p:tgtEl>
                                      </p:cBhvr>
                                    </p:animEffect>
                                    <p:set>
                                      <p:cBhvr>
                                        <p:cTn id="40" dur="1" fill="hold">
                                          <p:stCondLst>
                                            <p:cond delay="499"/>
                                          </p:stCondLst>
                                        </p:cTn>
                                        <p:tgtEl>
                                          <p:spTgt spid="9">
                                            <p:txEl>
                                              <p:pRg st="1" end="1"/>
                                            </p:txEl>
                                          </p:spTgt>
                                        </p:tgtEl>
                                        <p:attrNameLst>
                                          <p:attrName>style.visibility</p:attrName>
                                        </p:attrNameLst>
                                      </p:cBhvr>
                                      <p:to>
                                        <p:strVal val="hidden"/>
                                      </p:to>
                                    </p:set>
                                  </p:childTnLst>
                                </p:cTn>
                              </p:par>
                              <p:par>
                                <p:cTn id="41" presetID="16" presetClass="exit" presetSubtype="21" fill="hold" nodeType="withEffect">
                                  <p:stCondLst>
                                    <p:cond delay="0"/>
                                  </p:stCondLst>
                                  <p:childTnLst>
                                    <p:animEffect transition="out" filter="barn(inVertical)">
                                      <p:cBhvr>
                                        <p:cTn id="42" dur="500"/>
                                        <p:tgtEl>
                                          <p:spTgt spid="9">
                                            <p:txEl>
                                              <p:pRg st="2" end="2"/>
                                            </p:txEl>
                                          </p:spTgt>
                                        </p:tgtEl>
                                      </p:cBhvr>
                                    </p:animEffect>
                                    <p:set>
                                      <p:cBhvr>
                                        <p:cTn id="43" dur="1" fill="hold">
                                          <p:stCondLst>
                                            <p:cond delay="499"/>
                                          </p:stCondLst>
                                        </p:cTn>
                                        <p:tgtEl>
                                          <p:spTgt spid="9">
                                            <p:txEl>
                                              <p:pRg st="2" end="2"/>
                                            </p:txEl>
                                          </p:spTgt>
                                        </p:tgtEl>
                                        <p:attrNameLst>
                                          <p:attrName>style.visibility</p:attrName>
                                        </p:attrNameLst>
                                      </p:cBhvr>
                                      <p:to>
                                        <p:strVal val="hidden"/>
                                      </p:to>
                                    </p:set>
                                  </p:childTnLst>
                                </p:cTn>
                              </p:par>
                              <p:par>
                                <p:cTn id="44" presetID="16" presetClass="exit" presetSubtype="21" fill="hold" nodeType="withEffect">
                                  <p:stCondLst>
                                    <p:cond delay="0"/>
                                  </p:stCondLst>
                                  <p:childTnLst>
                                    <p:animEffect transition="out" filter="barn(inVertical)">
                                      <p:cBhvr>
                                        <p:cTn id="45" dur="500"/>
                                        <p:tgtEl>
                                          <p:spTgt spid="9">
                                            <p:txEl>
                                              <p:pRg st="3" end="3"/>
                                            </p:txEl>
                                          </p:spTgt>
                                        </p:tgtEl>
                                      </p:cBhvr>
                                    </p:animEffect>
                                    <p:set>
                                      <p:cBhvr>
                                        <p:cTn id="46" dur="1" fill="hold">
                                          <p:stCondLst>
                                            <p:cond delay="499"/>
                                          </p:stCondLst>
                                        </p:cTn>
                                        <p:tgtEl>
                                          <p:spTgt spid="9">
                                            <p:txEl>
                                              <p:pRg st="3" end="3"/>
                                            </p:txEl>
                                          </p:spTgt>
                                        </p:tgtEl>
                                        <p:attrNameLst>
                                          <p:attrName>style.visibility</p:attrName>
                                        </p:attrNameLst>
                                      </p:cBhvr>
                                      <p:to>
                                        <p:strVal val="hidden"/>
                                      </p:to>
                                    </p:set>
                                  </p:childTnLst>
                                </p:cTn>
                              </p:par>
                              <p:par>
                                <p:cTn id="47" presetID="16" presetClass="exit" presetSubtype="21" fill="hold" nodeType="withEffect">
                                  <p:stCondLst>
                                    <p:cond delay="0"/>
                                  </p:stCondLst>
                                  <p:childTnLst>
                                    <p:animEffect transition="out" filter="barn(inVertical)">
                                      <p:cBhvr>
                                        <p:cTn id="48" dur="500"/>
                                        <p:tgtEl>
                                          <p:spTgt spid="9">
                                            <p:txEl>
                                              <p:pRg st="4" end="4"/>
                                            </p:txEl>
                                          </p:spTgt>
                                        </p:tgtEl>
                                      </p:cBhvr>
                                    </p:animEffect>
                                    <p:set>
                                      <p:cBhvr>
                                        <p:cTn id="49" dur="1" fill="hold">
                                          <p:stCondLst>
                                            <p:cond delay="499"/>
                                          </p:stCondLst>
                                        </p:cTn>
                                        <p:tgtEl>
                                          <p:spTgt spid="9">
                                            <p:txEl>
                                              <p:pRg st="4" end="4"/>
                                            </p:txEl>
                                          </p:spTgt>
                                        </p:tgtEl>
                                        <p:attrNameLst>
                                          <p:attrName>style.visibility</p:attrName>
                                        </p:attrNameLst>
                                      </p:cBhvr>
                                      <p:to>
                                        <p:strVal val="hidden"/>
                                      </p:to>
                                    </p:set>
                                  </p:childTnLst>
                                </p:cTn>
                              </p:par>
                              <p:par>
                                <p:cTn id="50" presetID="16" presetClass="exit" presetSubtype="21" fill="hold" nodeType="withEffect">
                                  <p:stCondLst>
                                    <p:cond delay="0"/>
                                  </p:stCondLst>
                                  <p:childTnLst>
                                    <p:animEffect transition="out" filter="barn(inVertical)">
                                      <p:cBhvr>
                                        <p:cTn id="51" dur="500"/>
                                        <p:tgtEl>
                                          <p:spTgt spid="9">
                                            <p:txEl>
                                              <p:pRg st="5" end="5"/>
                                            </p:txEl>
                                          </p:spTgt>
                                        </p:tgtEl>
                                      </p:cBhvr>
                                    </p:animEffect>
                                    <p:set>
                                      <p:cBhvr>
                                        <p:cTn id="52" dur="1" fill="hold">
                                          <p:stCondLst>
                                            <p:cond delay="499"/>
                                          </p:stCondLst>
                                        </p:cTn>
                                        <p:tgtEl>
                                          <p:spTgt spid="9">
                                            <p:txEl>
                                              <p:pRg st="5" end="5"/>
                                            </p:txEl>
                                          </p:spTgt>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10">
                                            <p:txEl>
                                              <p:pRg st="0" end="0"/>
                                            </p:txEl>
                                          </p:spTgt>
                                        </p:tgtEl>
                                        <p:attrNameLst>
                                          <p:attrName>style.visibility</p:attrName>
                                        </p:attrNameLst>
                                      </p:cBhvr>
                                      <p:to>
                                        <p:strVal val="visible"/>
                                      </p:to>
                                    </p:set>
                                    <p:animEffect transition="in" filter="barn(inVertical)">
                                      <p:cBhvr>
                                        <p:cTn id="57" dur="500"/>
                                        <p:tgtEl>
                                          <p:spTgt spid="10">
                                            <p:txEl>
                                              <p:pRg st="0" end="0"/>
                                            </p:txEl>
                                          </p:spTgt>
                                        </p:tgtEl>
                                      </p:cBhvr>
                                    </p:animEffect>
                                  </p:childTnLst>
                                </p:cTn>
                              </p:par>
                              <p:par>
                                <p:cTn id="58" presetID="16" presetClass="entr" presetSubtype="21" fill="hold" nodeType="withEffect">
                                  <p:stCondLst>
                                    <p:cond delay="0"/>
                                  </p:stCondLst>
                                  <p:childTnLst>
                                    <p:set>
                                      <p:cBhvr>
                                        <p:cTn id="59" dur="1" fill="hold">
                                          <p:stCondLst>
                                            <p:cond delay="0"/>
                                          </p:stCondLst>
                                        </p:cTn>
                                        <p:tgtEl>
                                          <p:spTgt spid="10">
                                            <p:txEl>
                                              <p:pRg st="1" end="1"/>
                                            </p:txEl>
                                          </p:spTgt>
                                        </p:tgtEl>
                                        <p:attrNameLst>
                                          <p:attrName>style.visibility</p:attrName>
                                        </p:attrNameLst>
                                      </p:cBhvr>
                                      <p:to>
                                        <p:strVal val="visible"/>
                                      </p:to>
                                    </p:set>
                                    <p:animEffect transition="in" filter="barn(inVertical)">
                                      <p:cBhvr>
                                        <p:cTn id="60" dur="500"/>
                                        <p:tgtEl>
                                          <p:spTgt spid="10">
                                            <p:txEl>
                                              <p:pRg st="1" end="1"/>
                                            </p:txEl>
                                          </p:spTgt>
                                        </p:tgtEl>
                                      </p:cBhvr>
                                    </p:animEffect>
                                  </p:childTnLst>
                                </p:cTn>
                              </p:par>
                              <p:par>
                                <p:cTn id="61" presetID="16" presetClass="entr" presetSubtype="21" fill="hold" nodeType="withEffect">
                                  <p:stCondLst>
                                    <p:cond delay="0"/>
                                  </p:stCondLst>
                                  <p:childTnLst>
                                    <p:set>
                                      <p:cBhvr>
                                        <p:cTn id="62" dur="1" fill="hold">
                                          <p:stCondLst>
                                            <p:cond delay="0"/>
                                          </p:stCondLst>
                                        </p:cTn>
                                        <p:tgtEl>
                                          <p:spTgt spid="10">
                                            <p:txEl>
                                              <p:pRg st="2" end="2"/>
                                            </p:txEl>
                                          </p:spTgt>
                                        </p:tgtEl>
                                        <p:attrNameLst>
                                          <p:attrName>style.visibility</p:attrName>
                                        </p:attrNameLst>
                                      </p:cBhvr>
                                      <p:to>
                                        <p:strVal val="visible"/>
                                      </p:to>
                                    </p:set>
                                    <p:animEffect transition="in" filter="barn(inVertical)">
                                      <p:cBhvr>
                                        <p:cTn id="63"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03D4A8">
                <a:lumMod val="0"/>
              </a:srgbClr>
            </a:gs>
            <a:gs pos="100000">
              <a:srgbClr val="21D6E0"/>
            </a:gs>
            <a:gs pos="75000">
              <a:srgbClr val="0087E6"/>
            </a:gs>
            <a:gs pos="100000">
              <a:srgbClr val="005CBF"/>
            </a:gs>
          </a:gsLst>
          <a:lin ang="5400000" scaled="0"/>
        </a:gra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a:bodyPr>
          <a:lstStyle/>
          <a:p>
            <a:r>
              <a:rPr lang="en-US" sz="4800" b="1" smtClean="0">
                <a:solidFill>
                  <a:schemeClr val="bg1"/>
                </a:solidFill>
                <a:effectLst>
                  <a:glow rad="139700">
                    <a:schemeClr val="accent1">
                      <a:satMod val="175000"/>
                      <a:alpha val="40000"/>
                    </a:schemeClr>
                  </a:glow>
                </a:effectLst>
                <a:latin typeface="Times New Roman" pitchFamily="18" charset="0"/>
                <a:cs typeface="Times New Roman" pitchFamily="18" charset="0"/>
              </a:rPr>
              <a:t>Xây Dựng</a:t>
            </a:r>
            <a:endParaRPr lang="en-US" sz="4800" b="1">
              <a:solidFill>
                <a:schemeClr val="bg1"/>
              </a:solidFill>
              <a:effectLst>
                <a:glow rad="139700">
                  <a:schemeClr val="accent1">
                    <a:satMod val="175000"/>
                    <a:alpha val="40000"/>
                  </a:schemeClr>
                </a:glow>
              </a:effectLst>
              <a:latin typeface="Times New Roman" pitchFamily="18" charset="0"/>
              <a:cs typeface="Times New Roman" pitchFamily="18" charset="0"/>
            </a:endParaRPr>
          </a:p>
        </p:txBody>
      </p:sp>
      <p:sp>
        <p:nvSpPr>
          <p:cNvPr id="6" name="Content Placeholder 2"/>
          <p:cNvSpPr>
            <a:spLocks noGrp="1"/>
          </p:cNvSpPr>
          <p:nvPr>
            <p:ph idx="1"/>
          </p:nvPr>
        </p:nvSpPr>
        <p:spPr>
          <a:xfrm>
            <a:off x="381000" y="1600200"/>
            <a:ext cx="8229600" cy="4456113"/>
          </a:xfrm>
        </p:spPr>
        <p:txBody>
          <a:bodyPr>
            <a:normAutofit/>
          </a:bodyPr>
          <a:lstStyle/>
          <a:p>
            <a:r>
              <a:rPr lang="en-US" smtClean="0">
                <a:solidFill>
                  <a:schemeClr val="bg1"/>
                </a:solidFill>
                <a:latin typeface="Times New Roman" pitchFamily="18" charset="0"/>
                <a:cs typeface="Times New Roman" pitchFamily="18" charset="0"/>
              </a:rPr>
              <a:t>Tạo một website cũng như ứng dụng android có giao diện bắt mắt, dễ sử dụng. </a:t>
            </a:r>
          </a:p>
          <a:p>
            <a:r>
              <a:rPr lang="en-US" smtClean="0">
                <a:solidFill>
                  <a:schemeClr val="bg1"/>
                </a:solidFill>
                <a:latin typeface="Times New Roman" pitchFamily="18" charset="0"/>
                <a:cs typeface="Times New Roman" pitchFamily="18" charset="0"/>
              </a:rPr>
              <a:t>Xây dựng phương thức thanh toán online an toàn,  thân thiện.</a:t>
            </a:r>
          </a:p>
          <a:p>
            <a:r>
              <a:rPr lang="en-US" smtClean="0">
                <a:solidFill>
                  <a:schemeClr val="bg1"/>
                </a:solidFill>
                <a:latin typeface="Times New Roman" pitchFamily="18" charset="0"/>
                <a:cs typeface="Times New Roman" pitchFamily="18" charset="0"/>
              </a:rPr>
              <a:t>Có khả năng phân quyền sử dụng cho người dùng và quản trị viên.</a:t>
            </a:r>
          </a:p>
          <a:p>
            <a:r>
              <a:rPr lang="en-US" smtClean="0">
                <a:solidFill>
                  <a:schemeClr val="bg1"/>
                </a:solidFill>
                <a:latin typeface="Times New Roman" pitchFamily="18" charset="0"/>
                <a:cs typeface="Times New Roman" pitchFamily="18" charset="0"/>
              </a:rPr>
              <a:t>Tạo cơ sở dữ liệu</a:t>
            </a:r>
          </a:p>
          <a:p>
            <a:endParaRPr lang="en-US" dirty="0">
              <a:solidFill>
                <a:schemeClr val="bg1"/>
              </a:solidFill>
              <a:latin typeface="Times New Roman" pitchFamily="18" charset="0"/>
              <a:cs typeface="Times New Roman" pitchFamily="18" charset="0"/>
            </a:endParaRPr>
          </a:p>
          <a:p>
            <a:endParaRPr lang="en-US"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9465096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03D4A8">
                <a:lumMod val="0"/>
              </a:srgbClr>
            </a:gs>
            <a:gs pos="100000">
              <a:srgbClr val="21D6E0"/>
            </a:gs>
            <a:gs pos="75000">
              <a:srgbClr val="0087E6"/>
            </a:gs>
            <a:gs pos="100000">
              <a:srgbClr val="005CBF"/>
            </a:gs>
          </a:gsLst>
          <a:lin ang="5400000" scaled="0"/>
        </a:gradFill>
        <a:effectLst/>
      </p:bgPr>
    </p:bg>
    <p:spTree>
      <p:nvGrpSpPr>
        <p:cNvPr id="1" name=""/>
        <p:cNvGrpSpPr/>
        <p:nvPr/>
      </p:nvGrpSpPr>
      <p:grpSpPr>
        <a:xfrm>
          <a:off x="0" y="0"/>
          <a:ext cx="0" cy="0"/>
          <a:chOff x="0" y="0"/>
          <a:chExt cx="0" cy="0"/>
        </a:xfrm>
      </p:grpSpPr>
      <p:sp>
        <p:nvSpPr>
          <p:cNvPr id="11" name="Title 1"/>
          <p:cNvSpPr>
            <a:spLocks noGrp="1"/>
          </p:cNvSpPr>
          <p:nvPr>
            <p:ph type="title"/>
          </p:nvPr>
        </p:nvSpPr>
        <p:spPr>
          <a:xfrm>
            <a:off x="457200" y="274638"/>
            <a:ext cx="8229600" cy="1143000"/>
          </a:xfrm>
        </p:spPr>
        <p:txBody>
          <a:bodyPr>
            <a:normAutofit/>
          </a:bodyPr>
          <a:lstStyle/>
          <a:p>
            <a:r>
              <a:rPr lang="en-US" sz="4800" b="1" smtClean="0">
                <a:solidFill>
                  <a:schemeClr val="bg1"/>
                </a:solidFill>
                <a:effectLst>
                  <a:glow rad="139700">
                    <a:schemeClr val="accent1">
                      <a:satMod val="175000"/>
                      <a:alpha val="40000"/>
                    </a:schemeClr>
                  </a:glow>
                </a:effectLst>
                <a:latin typeface="Times New Roman" pitchFamily="18" charset="0"/>
                <a:cs typeface="Times New Roman" pitchFamily="18" charset="0"/>
              </a:rPr>
              <a:t>Xây Dựng</a:t>
            </a:r>
            <a:endParaRPr lang="en-US" sz="4800" b="1">
              <a:solidFill>
                <a:schemeClr val="bg1"/>
              </a:solidFill>
              <a:effectLst>
                <a:glow rad="139700">
                  <a:schemeClr val="accent1">
                    <a:satMod val="175000"/>
                    <a:alpha val="40000"/>
                  </a:schemeClr>
                </a:glow>
              </a:effectLst>
              <a:latin typeface="Times New Roman" pitchFamily="18" charset="0"/>
              <a:cs typeface="Times New Roman" pitchFamily="18" charset="0"/>
            </a:endParaRPr>
          </a:p>
        </p:txBody>
      </p:sp>
      <p:sp>
        <p:nvSpPr>
          <p:cNvPr id="12" name="Title 1"/>
          <p:cNvSpPr txBox="1">
            <a:spLocks/>
          </p:cNvSpPr>
          <p:nvPr/>
        </p:nvSpPr>
        <p:spPr>
          <a:xfrm>
            <a:off x="0" y="1524000"/>
            <a:ext cx="4357687" cy="685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smtClean="0">
                <a:solidFill>
                  <a:schemeClr val="bg1"/>
                </a:solidFill>
                <a:latin typeface="Times New Roman" pitchFamily="18" charset="0"/>
                <a:cs typeface="Times New Roman" pitchFamily="18" charset="0"/>
              </a:rPr>
              <a:t> Mô hình cơ sở dữ liệu</a:t>
            </a:r>
            <a:endParaRPr lang="vi-VN" sz="3200" dirty="0">
              <a:solidFill>
                <a:schemeClr val="bg1"/>
              </a:solidFill>
              <a:latin typeface="Times New Roman" pitchFamily="18" charset="0"/>
              <a:cs typeface="Times New Roman"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262" y="2400300"/>
            <a:ext cx="7991475" cy="4152900"/>
          </a:xfrm>
          <a:prstGeom prst="rect">
            <a:avLst/>
          </a:prstGeom>
        </p:spPr>
      </p:pic>
    </p:spTree>
    <p:extLst>
      <p:ext uri="{BB962C8B-B14F-4D97-AF65-F5344CB8AC3E}">
        <p14:creationId xmlns:p14="http://schemas.microsoft.com/office/powerpoint/2010/main" val="40746018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2000"/>
                                        <p:tgtEl>
                                          <p:spTgt spid="12"/>
                                        </p:tgtEl>
                                      </p:cBhvr>
                                    </p:animEffect>
                                  </p:childTnLst>
                                </p:cTn>
                              </p:par>
                              <p:par>
                                <p:cTn id="8" presetID="6" presetClass="entr" presetSubtype="1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ircle(in)">
                                      <p:cBhvr>
                                        <p:cTn id="10"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03D4A8">
                <a:lumMod val="0"/>
              </a:srgbClr>
            </a:gs>
            <a:gs pos="100000">
              <a:srgbClr val="21D6E0"/>
            </a:gs>
            <a:gs pos="75000">
              <a:srgbClr val="0087E6"/>
            </a:gs>
            <a:gs pos="100000">
              <a:srgbClr val="005CBF"/>
            </a:gs>
          </a:gsLst>
          <a:lin ang="5400000" scaled="0"/>
        </a:gra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a:bodyPr>
          <a:lstStyle/>
          <a:p>
            <a:r>
              <a:rPr lang="en-US" sz="4800" b="1" smtClean="0">
                <a:solidFill>
                  <a:schemeClr val="bg1"/>
                </a:solidFill>
                <a:effectLst>
                  <a:glow rad="139700">
                    <a:schemeClr val="accent1">
                      <a:satMod val="175000"/>
                      <a:alpha val="40000"/>
                    </a:schemeClr>
                  </a:glow>
                </a:effectLst>
                <a:latin typeface="Times New Roman" pitchFamily="18" charset="0"/>
                <a:cs typeface="Times New Roman" pitchFamily="18" charset="0"/>
              </a:rPr>
              <a:t>Giao Diện Website</a:t>
            </a:r>
            <a:endParaRPr lang="en-US" sz="4800" b="1">
              <a:solidFill>
                <a:schemeClr val="bg1"/>
              </a:solidFill>
              <a:effectLst>
                <a:glow rad="139700">
                  <a:schemeClr val="accent1">
                    <a:satMod val="175000"/>
                    <a:alpha val="40000"/>
                  </a:schemeClr>
                </a:glow>
              </a:effectLst>
              <a:latin typeface="Times New Roman" pitchFamily="18" charset="0"/>
              <a:cs typeface="Times New Roman"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6010"/>
            <a:ext cx="9144000" cy="514099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36010"/>
            <a:ext cx="9144000" cy="514099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336010"/>
            <a:ext cx="9144000" cy="514099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336010"/>
            <a:ext cx="9144000" cy="514099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1336010"/>
            <a:ext cx="9144000" cy="5140990"/>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336010"/>
            <a:ext cx="9144000" cy="5140990"/>
          </a:xfrm>
          <a:prstGeom prst="rect">
            <a:avLst/>
          </a:prstGeom>
        </p:spPr>
      </p:pic>
    </p:spTree>
    <p:extLst>
      <p:ext uri="{BB962C8B-B14F-4D97-AF65-F5344CB8AC3E}">
        <p14:creationId xmlns:p14="http://schemas.microsoft.com/office/powerpoint/2010/main" val="2200438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7"/>
                                        </p:tgtEl>
                                      </p:cBhvr>
                                    </p:animEffect>
                                    <p:set>
                                      <p:cBhvr>
                                        <p:cTn id="27" dur="1" fill="hold">
                                          <p:stCondLst>
                                            <p:cond delay="499"/>
                                          </p:stCondLst>
                                        </p:cTn>
                                        <p:tgtEl>
                                          <p:spTgt spid="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8"/>
                                        </p:tgtEl>
                                      </p:cBhvr>
                                    </p:animEffect>
                                    <p:set>
                                      <p:cBhvr>
                                        <p:cTn id="37" dur="1" fill="hold">
                                          <p:stCondLst>
                                            <p:cond delay="499"/>
                                          </p:stCondLst>
                                        </p:cTn>
                                        <p:tgtEl>
                                          <p:spTgt spid="8"/>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9"/>
                                        </p:tgtEl>
                                      </p:cBhvr>
                                    </p:animEffect>
                                    <p:set>
                                      <p:cBhvr>
                                        <p:cTn id="47" dur="1" fill="hold">
                                          <p:stCondLst>
                                            <p:cond delay="499"/>
                                          </p:stCondLst>
                                        </p:cTn>
                                        <p:tgtEl>
                                          <p:spTgt spid="9"/>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10"/>
                                        </p:tgtEl>
                                      </p:cBhvr>
                                    </p:animEffect>
                                    <p:set>
                                      <p:cBhvr>
                                        <p:cTn id="5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597</TotalTime>
  <Words>355</Words>
  <Application>Microsoft Office PowerPoint</Application>
  <PresentationFormat>On-screen Show (4:3)</PresentationFormat>
  <Paragraphs>48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HỆ THỐNG BÁN HÀNG ONLINE</vt:lpstr>
      <vt:lpstr>Group Members</vt:lpstr>
      <vt:lpstr>Hệ Thống Bán Hàng Online Là Gì?</vt:lpstr>
      <vt:lpstr>Hoàn Cảnh Thực Tế</vt:lpstr>
      <vt:lpstr>Xu Hướng</vt:lpstr>
      <vt:lpstr>Mục Tiêu</vt:lpstr>
      <vt:lpstr>Xây Dựng</vt:lpstr>
      <vt:lpstr>Xây Dựng</vt:lpstr>
      <vt:lpstr>Giao Diện Website</vt:lpstr>
      <vt:lpstr>Giao Diện Ứng Dụng Android</vt:lpstr>
      <vt:lpstr>Các Công Cụ</vt:lpstr>
      <vt:lpstr>Nguồn Dữ Liệu</vt:lpstr>
      <vt:lpstr>Thanks for watching!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Doan Anh Tu</dc:creator>
  <cp:lastModifiedBy>Doan Anh Tu</cp:lastModifiedBy>
  <cp:revision>59</cp:revision>
  <dcterms:created xsi:type="dcterms:W3CDTF">2015-10-08T16:03:41Z</dcterms:created>
  <dcterms:modified xsi:type="dcterms:W3CDTF">2015-11-05T03:14:25Z</dcterms:modified>
</cp:coreProperties>
</file>