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5" autoAdjust="0"/>
  </p:normalViewPr>
  <p:slideViewPr>
    <p:cSldViewPr>
      <p:cViewPr varScale="1">
        <p:scale>
          <a:sx n="60" d="100"/>
          <a:sy n="60" d="100"/>
        </p:scale>
        <p:origin x="-900" y="-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BE449-9AEE-48D4-8F60-08478011701A}" type="datetimeFigureOut">
              <a:rPr lang="en-US" smtClean="0"/>
              <a:t>2015-11-04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9E684F-DACB-4782-8B47-549DC1A436E4}" type="slidenum">
              <a:rPr lang="en-US" smtClean="0"/>
              <a:t>‹#›</a:t>
            </a:fld>
            <a:endParaRPr lang="en-US"/>
          </a:p>
        </p:txBody>
      </p:sp>
    </p:spTree>
    <p:extLst>
      <p:ext uri="{BB962C8B-B14F-4D97-AF65-F5344CB8AC3E}">
        <p14:creationId xmlns:p14="http://schemas.microsoft.com/office/powerpoint/2010/main" val="1012951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9E684F-DACB-4782-8B47-549DC1A436E4}" type="slidenum">
              <a:rPr lang="en-US" smtClean="0"/>
              <a:t>5</a:t>
            </a:fld>
            <a:endParaRPr lang="en-US"/>
          </a:p>
        </p:txBody>
      </p:sp>
    </p:spTree>
    <p:extLst>
      <p:ext uri="{BB962C8B-B14F-4D97-AF65-F5344CB8AC3E}">
        <p14:creationId xmlns:p14="http://schemas.microsoft.com/office/powerpoint/2010/main" val="45014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6578323-F7DA-4648-BEAF-0354BA920E2A}" type="datetimeFigureOut">
              <a:rPr lang="en-US" smtClean="0"/>
              <a:t>2015-11-04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B9D34A52-F667-4EF3-B322-69163C55271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578323-F7DA-4648-BEAF-0354BA920E2A}" type="datetimeFigureOut">
              <a:rPr lang="en-US" smtClean="0"/>
              <a:t>2015-11-04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34A52-F667-4EF3-B322-69163C5527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578323-F7DA-4648-BEAF-0354BA920E2A}" type="datetimeFigureOut">
              <a:rPr lang="en-US" smtClean="0"/>
              <a:t>2015-11-04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34A52-F667-4EF3-B322-69163C5527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6578323-F7DA-4648-BEAF-0354BA920E2A}" type="datetimeFigureOut">
              <a:rPr lang="en-US" smtClean="0"/>
              <a:t>2015-11-04</a:t>
            </a:fld>
            <a:endParaRPr lang="en-US"/>
          </a:p>
        </p:txBody>
      </p:sp>
      <p:sp>
        <p:nvSpPr>
          <p:cNvPr id="9" name="Slide Number Placeholder 8"/>
          <p:cNvSpPr>
            <a:spLocks noGrp="1"/>
          </p:cNvSpPr>
          <p:nvPr>
            <p:ph type="sldNum" sz="quarter" idx="15"/>
          </p:nvPr>
        </p:nvSpPr>
        <p:spPr/>
        <p:txBody>
          <a:bodyPr rtlCol="0"/>
          <a:lstStyle/>
          <a:p>
            <a:fld id="{B9D34A52-F667-4EF3-B322-69163C55271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6578323-F7DA-4648-BEAF-0354BA920E2A}" type="datetimeFigureOut">
              <a:rPr lang="en-US" smtClean="0"/>
              <a:t>2015-11-04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9D34A52-F667-4EF3-B322-69163C55271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6578323-F7DA-4648-BEAF-0354BA920E2A}" type="datetimeFigureOut">
              <a:rPr lang="en-US" smtClean="0"/>
              <a:t>2015-11-04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34A52-F667-4EF3-B322-69163C55271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6578323-F7DA-4648-BEAF-0354BA920E2A}" type="datetimeFigureOut">
              <a:rPr lang="en-US" smtClean="0"/>
              <a:t>2015-11-04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34A52-F667-4EF3-B322-69163C55271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6578323-F7DA-4648-BEAF-0354BA920E2A}" type="datetimeFigureOut">
              <a:rPr lang="en-US" smtClean="0"/>
              <a:t>2015-11-04</a:t>
            </a:fld>
            <a:endParaRPr lang="en-US"/>
          </a:p>
        </p:txBody>
      </p:sp>
      <p:sp>
        <p:nvSpPr>
          <p:cNvPr id="7" name="Slide Number Placeholder 6"/>
          <p:cNvSpPr>
            <a:spLocks noGrp="1"/>
          </p:cNvSpPr>
          <p:nvPr>
            <p:ph type="sldNum" sz="quarter" idx="11"/>
          </p:nvPr>
        </p:nvSpPr>
        <p:spPr/>
        <p:txBody>
          <a:bodyPr rtlCol="0"/>
          <a:lstStyle/>
          <a:p>
            <a:fld id="{B9D34A52-F667-4EF3-B322-69163C55271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78323-F7DA-4648-BEAF-0354BA920E2A}" type="datetimeFigureOut">
              <a:rPr lang="en-US" smtClean="0"/>
              <a:t>2015-11-04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34A52-F667-4EF3-B322-69163C5527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6578323-F7DA-4648-BEAF-0354BA920E2A}" type="datetimeFigureOut">
              <a:rPr lang="en-US" smtClean="0"/>
              <a:t>2015-11-04</a:t>
            </a:fld>
            <a:endParaRPr lang="en-US"/>
          </a:p>
        </p:txBody>
      </p:sp>
      <p:sp>
        <p:nvSpPr>
          <p:cNvPr id="22" name="Slide Number Placeholder 21"/>
          <p:cNvSpPr>
            <a:spLocks noGrp="1"/>
          </p:cNvSpPr>
          <p:nvPr>
            <p:ph type="sldNum" sz="quarter" idx="15"/>
          </p:nvPr>
        </p:nvSpPr>
        <p:spPr/>
        <p:txBody>
          <a:bodyPr rtlCol="0"/>
          <a:lstStyle/>
          <a:p>
            <a:fld id="{B9D34A52-F667-4EF3-B322-69163C55271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fld id="{B6578323-F7DA-4648-BEAF-0354BA920E2A}" type="datetimeFigureOut">
              <a:rPr lang="en-US" smtClean="0"/>
              <a:t>2015-11-04</a:t>
            </a:fld>
            <a:endParaRPr lang="en-US"/>
          </a:p>
        </p:txBody>
      </p:sp>
      <p:sp>
        <p:nvSpPr>
          <p:cNvPr id="18" name="Slide Number Placeholder 17"/>
          <p:cNvSpPr>
            <a:spLocks noGrp="1"/>
          </p:cNvSpPr>
          <p:nvPr>
            <p:ph type="sldNum" sz="quarter" idx="11"/>
          </p:nvPr>
        </p:nvSpPr>
        <p:spPr/>
        <p:txBody>
          <a:bodyPr rtlCol="0"/>
          <a:lstStyle/>
          <a:p>
            <a:fld id="{B9D34A52-F667-4EF3-B322-69163C55271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6578323-F7DA-4648-BEAF-0354BA920E2A}" type="datetimeFigureOut">
              <a:rPr lang="en-US" smtClean="0"/>
              <a:t>2015-11-04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9D34A52-F667-4EF3-B322-69163C5527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3851" y="1258657"/>
            <a:ext cx="6172200" cy="1894362"/>
          </a:xfrm>
        </p:spPr>
        <p:txBody>
          <a:bodyPr>
            <a:normAutofit/>
          </a:bodyPr>
          <a:lstStyle/>
          <a:p>
            <a:pPr algn="ctr"/>
            <a:r>
              <a:rPr lang="en-US" sz="4400" err="1" smtClean="0">
                <a:solidFill>
                  <a:srgbClr val="FF0000"/>
                </a:solidFill>
                <a:latin typeface="Times New Roman" pitchFamily="18" charset="0"/>
                <a:cs typeface="Times New Roman" pitchFamily="18" charset="0"/>
              </a:rPr>
              <a:t>BÁO</a:t>
            </a:r>
            <a:r>
              <a:rPr lang="en-US" sz="4400" smtClean="0">
                <a:solidFill>
                  <a:srgbClr val="FF0000"/>
                </a:solidFill>
                <a:latin typeface="Times New Roman" pitchFamily="18" charset="0"/>
                <a:cs typeface="Times New Roman" pitchFamily="18" charset="0"/>
              </a:rPr>
              <a:t> </a:t>
            </a:r>
            <a:r>
              <a:rPr lang="en-US" sz="4400" err="1" smtClean="0">
                <a:solidFill>
                  <a:srgbClr val="FF0000"/>
                </a:solidFill>
                <a:latin typeface="Times New Roman" pitchFamily="18" charset="0"/>
                <a:cs typeface="Times New Roman" pitchFamily="18" charset="0"/>
              </a:rPr>
              <a:t>CÁO</a:t>
            </a:r>
            <a:endParaRPr lang="en-US" sz="440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2133600" y="3352800"/>
            <a:ext cx="6172200" cy="1371600"/>
          </a:xfrm>
        </p:spPr>
        <p:txBody>
          <a:bodyPr>
            <a:normAutofit/>
          </a:bodyPr>
          <a:lstStyle/>
          <a:p>
            <a:pPr algn="ctr"/>
            <a:r>
              <a:rPr lang="en-US" sz="3600" err="1" smtClean="0">
                <a:solidFill>
                  <a:srgbClr val="0070C0"/>
                </a:solidFill>
                <a:latin typeface="Times New Roman" pitchFamily="18" charset="0"/>
                <a:cs typeface="Times New Roman" pitchFamily="18" charset="0"/>
              </a:rPr>
              <a:t>Thực</a:t>
            </a:r>
            <a:r>
              <a:rPr lang="en-US" sz="3600" smtClean="0">
                <a:solidFill>
                  <a:srgbClr val="0070C0"/>
                </a:solidFill>
                <a:latin typeface="Times New Roman" pitchFamily="18" charset="0"/>
                <a:cs typeface="Times New Roman" pitchFamily="18" charset="0"/>
              </a:rPr>
              <a:t> </a:t>
            </a:r>
            <a:r>
              <a:rPr lang="en-US" sz="3600" err="1" smtClean="0">
                <a:solidFill>
                  <a:srgbClr val="0070C0"/>
                </a:solidFill>
                <a:latin typeface="Times New Roman" pitchFamily="18" charset="0"/>
                <a:cs typeface="Times New Roman" pitchFamily="18" charset="0"/>
              </a:rPr>
              <a:t>hành</a:t>
            </a:r>
            <a:r>
              <a:rPr lang="en-US" sz="3600" smtClean="0">
                <a:solidFill>
                  <a:srgbClr val="0070C0"/>
                </a:solidFill>
                <a:latin typeface="Times New Roman" pitchFamily="18" charset="0"/>
                <a:cs typeface="Times New Roman" pitchFamily="18" charset="0"/>
              </a:rPr>
              <a:t> </a:t>
            </a:r>
            <a:r>
              <a:rPr lang="en-US" sz="3600" err="1" smtClean="0">
                <a:solidFill>
                  <a:srgbClr val="0070C0"/>
                </a:solidFill>
                <a:latin typeface="Times New Roman" pitchFamily="18" charset="0"/>
                <a:cs typeface="Times New Roman" pitchFamily="18" charset="0"/>
              </a:rPr>
              <a:t>Cơ</a:t>
            </a:r>
            <a:r>
              <a:rPr lang="en-US" sz="3600" smtClean="0">
                <a:solidFill>
                  <a:srgbClr val="0070C0"/>
                </a:solidFill>
                <a:latin typeface="Times New Roman" pitchFamily="18" charset="0"/>
                <a:cs typeface="Times New Roman" pitchFamily="18" charset="0"/>
              </a:rPr>
              <a:t> </a:t>
            </a:r>
            <a:r>
              <a:rPr lang="en-US" sz="3600" err="1" smtClean="0">
                <a:solidFill>
                  <a:srgbClr val="0070C0"/>
                </a:solidFill>
                <a:latin typeface="Times New Roman" pitchFamily="18" charset="0"/>
                <a:cs typeface="Times New Roman" pitchFamily="18" charset="0"/>
              </a:rPr>
              <a:t>Sở</a:t>
            </a:r>
            <a:r>
              <a:rPr lang="en-US" sz="3600" smtClean="0">
                <a:solidFill>
                  <a:srgbClr val="0070C0"/>
                </a:solidFill>
                <a:latin typeface="Times New Roman" pitchFamily="18" charset="0"/>
                <a:cs typeface="Times New Roman" pitchFamily="18" charset="0"/>
              </a:rPr>
              <a:t> </a:t>
            </a:r>
            <a:r>
              <a:rPr lang="en-US" sz="3600" err="1" smtClean="0">
                <a:solidFill>
                  <a:srgbClr val="0070C0"/>
                </a:solidFill>
                <a:latin typeface="Times New Roman" pitchFamily="18" charset="0"/>
                <a:cs typeface="Times New Roman" pitchFamily="18" charset="0"/>
              </a:rPr>
              <a:t>Dữ</a:t>
            </a:r>
            <a:r>
              <a:rPr lang="en-US" sz="3600" smtClean="0">
                <a:solidFill>
                  <a:srgbClr val="0070C0"/>
                </a:solidFill>
                <a:latin typeface="Times New Roman" pitchFamily="18" charset="0"/>
                <a:cs typeface="Times New Roman" pitchFamily="18" charset="0"/>
              </a:rPr>
              <a:t> </a:t>
            </a:r>
            <a:r>
              <a:rPr lang="en-US" sz="3600" err="1" smtClean="0">
                <a:solidFill>
                  <a:srgbClr val="0070C0"/>
                </a:solidFill>
                <a:latin typeface="Times New Roman" pitchFamily="18" charset="0"/>
                <a:cs typeface="Times New Roman" pitchFamily="18" charset="0"/>
              </a:rPr>
              <a:t>Liệu</a:t>
            </a:r>
            <a:endParaRPr lang="en-US" sz="3600">
              <a:solidFill>
                <a:srgbClr val="0070C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7088"/>
            <a:ext cx="1981200" cy="2490152"/>
          </a:xfrm>
          <a:prstGeom prst="rect">
            <a:avLst/>
          </a:prstGeom>
        </p:spPr>
      </p:pic>
    </p:spTree>
    <p:extLst>
      <p:ext uri="{BB962C8B-B14F-4D97-AF65-F5344CB8AC3E}">
        <p14:creationId xmlns:p14="http://schemas.microsoft.com/office/powerpoint/2010/main" val="3847165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57200"/>
            <a:ext cx="7315200" cy="4873752"/>
          </a:xfrm>
        </p:spPr>
        <p:txBody>
          <a:bodyPr/>
          <a:lstStyle/>
          <a:p>
            <a:pPr>
              <a:buFont typeface="Wingdings" pitchFamily="2" charset="2"/>
              <a:buChar char="Ø"/>
            </a:pPr>
            <a:r>
              <a:rPr lang="en-US" sz="2800" err="1" smtClean="0"/>
              <a:t>Đăng</a:t>
            </a:r>
            <a:r>
              <a:rPr lang="en-US" sz="2800" smtClean="0"/>
              <a:t> </a:t>
            </a:r>
            <a:r>
              <a:rPr lang="en-US" sz="2800" err="1" smtClean="0"/>
              <a:t>kí</a:t>
            </a:r>
            <a:r>
              <a:rPr lang="en-US" sz="2800" smtClean="0"/>
              <a:t> </a:t>
            </a:r>
            <a:r>
              <a:rPr lang="en-US" sz="2800" err="1" smtClean="0"/>
              <a:t>thành</a:t>
            </a:r>
            <a:r>
              <a:rPr lang="en-US" sz="2800" smtClean="0"/>
              <a:t> </a:t>
            </a:r>
            <a:r>
              <a:rPr lang="en-US" sz="2800" err="1" smtClean="0"/>
              <a:t>viên</a:t>
            </a:r>
            <a:r>
              <a:rPr lang="en-US" sz="2800" smtClean="0"/>
              <a:t>:</a:t>
            </a:r>
          </a:p>
          <a:p>
            <a:pPr>
              <a:buFont typeface="Wingdings" pitchFamily="2" charset="2"/>
              <a:buChar char="Ø"/>
            </a:pP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335" y="1447800"/>
            <a:ext cx="6014986"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01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4873752"/>
          </a:xfrm>
        </p:spPr>
        <p:txBody>
          <a:bodyPr/>
          <a:lstStyle/>
          <a:p>
            <a:pPr>
              <a:buFont typeface="Wingdings" pitchFamily="2" charset="2"/>
              <a:buChar char="Ø"/>
            </a:pPr>
            <a:r>
              <a:rPr lang="en-US" sz="2800" err="1" smtClean="0"/>
              <a:t>Trang</a:t>
            </a:r>
            <a:r>
              <a:rPr lang="en-US" sz="2800" smtClean="0"/>
              <a:t> </a:t>
            </a:r>
            <a:r>
              <a:rPr lang="en-US" sz="2800" err="1" smtClean="0"/>
              <a:t>quản</a:t>
            </a:r>
            <a:r>
              <a:rPr lang="en-US" sz="2800" smtClean="0"/>
              <a:t> </a:t>
            </a:r>
            <a:r>
              <a:rPr lang="en-US" sz="2800" err="1" smtClean="0"/>
              <a:t>trị</a:t>
            </a:r>
            <a:r>
              <a:rPr lang="en-US" sz="2800" smtClean="0"/>
              <a:t> Admin</a:t>
            </a:r>
            <a:r>
              <a:rPr lang="en-US" smtClean="0"/>
              <a:t>:</a:t>
            </a:r>
          </a:p>
          <a:p>
            <a:pPr>
              <a:buFont typeface="Wingdings" pitchFamily="2" charset="2"/>
              <a:buChar char="Ø"/>
            </a:pP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726769"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31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2967335"/>
            <a:ext cx="5867400" cy="110799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6600" b="1" cap="all" spc="0" smtClean="0">
                <a:ln/>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The end!</a:t>
            </a:r>
            <a:endParaRPr lang="en-US" sz="6600" b="1" cap="all" spc="0">
              <a:ln/>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69085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1" nodeType="clickEffect">
                                  <p:stCondLst>
                                    <p:cond delay="0"/>
                                  </p:stCondLst>
                                  <p:childTnLst>
                                    <p:animScale>
                                      <p:cBhvr>
                                        <p:cTn id="14" dur="2000" fill="hold"/>
                                        <p:tgtEl>
                                          <p:spTgt spid="4"/>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45" presetClass="exit" presetSubtype="0" fill="hold" grpId="2" nodeType="clickEffect">
                                  <p:stCondLst>
                                    <p:cond delay="0"/>
                                  </p:stCondLst>
                                  <p:childTnLst>
                                    <p:animEffect transition="out" filter="fade">
                                      <p:cBhvr>
                                        <p:cTn id="18" dur="2000"/>
                                        <p:tgtEl>
                                          <p:spTgt spid="4"/>
                                        </p:tgtEl>
                                      </p:cBhvr>
                                    </p:animEffect>
                                    <p:anim calcmode="lin" valueType="num">
                                      <p:cBhvr>
                                        <p:cTn id="19" dur="20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0" dur="2000"/>
                                        <p:tgtEl>
                                          <p:spTgt spid="4"/>
                                        </p:tgtEl>
                                        <p:attrNameLst>
                                          <p:attrName>ppt_h</p:attrName>
                                        </p:attrNameLst>
                                      </p:cBhvr>
                                      <p:tavLst>
                                        <p:tav tm="0">
                                          <p:val>
                                            <p:strVal val="ppt_h"/>
                                          </p:val>
                                        </p:tav>
                                        <p:tav tm="100000">
                                          <p:val>
                                            <p:strVal val="ppt_h"/>
                                          </p:val>
                                        </p:tav>
                                      </p:tavLst>
                                    </p:anim>
                                    <p:set>
                                      <p:cBhvr>
                                        <p:cTn id="21"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6629400" cy="1371600"/>
          </a:xfrm>
        </p:spPr>
        <p:txBody>
          <a:bodyPr>
            <a:noAutofit/>
          </a:bodyPr>
          <a:lstStyle/>
          <a:p>
            <a:pPr algn="ctr"/>
            <a:r>
              <a:rPr lang="en-US" sz="4000" b="1" smtClean="0">
                <a:solidFill>
                  <a:srgbClr val="0070C0"/>
                </a:solidFill>
                <a:latin typeface="Times New Roman" pitchFamily="18" charset="0"/>
                <a:cs typeface="Times New Roman" pitchFamily="18" charset="0"/>
              </a:rPr>
              <a:t>WEBSITE </a:t>
            </a:r>
            <a:r>
              <a:rPr lang="en-US" sz="4000" b="1" err="1" smtClean="0">
                <a:solidFill>
                  <a:srgbClr val="0070C0"/>
                </a:solidFill>
                <a:latin typeface="Times New Roman" pitchFamily="18" charset="0"/>
                <a:cs typeface="Times New Roman" pitchFamily="18" charset="0"/>
              </a:rPr>
              <a:t>BÁN</a:t>
            </a:r>
            <a:r>
              <a:rPr lang="en-US" sz="4000" b="1" smtClean="0">
                <a:solidFill>
                  <a:srgbClr val="0070C0"/>
                </a:solidFill>
                <a:latin typeface="Times New Roman" pitchFamily="18" charset="0"/>
                <a:cs typeface="Times New Roman" pitchFamily="18" charset="0"/>
              </a:rPr>
              <a:t> LAPTOP </a:t>
            </a:r>
            <a:r>
              <a:rPr lang="en-US" sz="4000" b="1" err="1" smtClean="0">
                <a:solidFill>
                  <a:srgbClr val="0070C0"/>
                </a:solidFill>
                <a:latin typeface="Times New Roman" pitchFamily="18" charset="0"/>
                <a:cs typeface="Times New Roman" pitchFamily="18" charset="0"/>
              </a:rPr>
              <a:t>VÀ</a:t>
            </a:r>
            <a:r>
              <a:rPr lang="en-US" sz="4000" b="1" smtClean="0">
                <a:solidFill>
                  <a:srgbClr val="0070C0"/>
                </a:solidFill>
                <a:latin typeface="Times New Roman" pitchFamily="18" charset="0"/>
                <a:cs typeface="Times New Roman" pitchFamily="18" charset="0"/>
              </a:rPr>
              <a:t> </a:t>
            </a:r>
            <a:r>
              <a:rPr lang="en-US" sz="4000" b="1" err="1" smtClean="0">
                <a:solidFill>
                  <a:srgbClr val="0070C0"/>
                </a:solidFill>
                <a:latin typeface="Times New Roman" pitchFamily="18" charset="0"/>
                <a:cs typeface="Times New Roman" pitchFamily="18" charset="0"/>
              </a:rPr>
              <a:t>PHỤ</a:t>
            </a:r>
            <a:r>
              <a:rPr lang="en-US" sz="4000" b="1" smtClean="0">
                <a:solidFill>
                  <a:srgbClr val="0070C0"/>
                </a:solidFill>
                <a:latin typeface="Times New Roman" pitchFamily="18" charset="0"/>
                <a:cs typeface="Times New Roman" pitchFamily="18" charset="0"/>
              </a:rPr>
              <a:t> </a:t>
            </a:r>
            <a:r>
              <a:rPr lang="en-US" sz="4000" b="1" err="1" smtClean="0">
                <a:solidFill>
                  <a:srgbClr val="0070C0"/>
                </a:solidFill>
                <a:latin typeface="Times New Roman" pitchFamily="18" charset="0"/>
                <a:cs typeface="Times New Roman" pitchFamily="18" charset="0"/>
              </a:rPr>
              <a:t>KIỆN</a:t>
            </a:r>
            <a:endParaRPr lang="en-US" sz="4000" b="1">
              <a:solidFill>
                <a:srgbClr val="0070C0"/>
              </a:solidFill>
              <a:latin typeface="Times New Roman" pitchFamily="18" charset="0"/>
              <a:cs typeface="Times New Roman" pitchFamily="18" charset="0"/>
            </a:endParaRPr>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2406332"/>
            <a:ext cx="4275479" cy="2394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402" y="1885950"/>
            <a:ext cx="3219450" cy="3219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2417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err="1" smtClean="0">
                <a:solidFill>
                  <a:srgbClr val="0070C0"/>
                </a:solidFill>
                <a:latin typeface="Times New Roman" pitchFamily="18" charset="0"/>
                <a:cs typeface="Times New Roman" pitchFamily="18" charset="0"/>
              </a:rPr>
              <a:t>NHÓM</a:t>
            </a:r>
            <a:r>
              <a:rPr lang="en-US" sz="4000" b="1" smtClean="0">
                <a:solidFill>
                  <a:srgbClr val="0070C0"/>
                </a:solidFill>
                <a:latin typeface="Times New Roman" pitchFamily="18" charset="0"/>
                <a:cs typeface="Times New Roman" pitchFamily="18" charset="0"/>
              </a:rPr>
              <a:t> </a:t>
            </a:r>
            <a:r>
              <a:rPr lang="en-US" sz="4000" b="1" err="1" smtClean="0">
                <a:solidFill>
                  <a:srgbClr val="0070C0"/>
                </a:solidFill>
                <a:latin typeface="Times New Roman" pitchFamily="18" charset="0"/>
                <a:cs typeface="Times New Roman" pitchFamily="18" charset="0"/>
              </a:rPr>
              <a:t>THỰC</a:t>
            </a:r>
            <a:r>
              <a:rPr lang="en-US" sz="4000" b="1" smtClean="0">
                <a:solidFill>
                  <a:srgbClr val="0070C0"/>
                </a:solidFill>
                <a:latin typeface="Times New Roman" pitchFamily="18" charset="0"/>
                <a:cs typeface="Times New Roman" pitchFamily="18" charset="0"/>
              </a:rPr>
              <a:t> </a:t>
            </a:r>
            <a:r>
              <a:rPr lang="en-US" sz="4000" b="1" err="1" smtClean="0">
                <a:solidFill>
                  <a:srgbClr val="0070C0"/>
                </a:solidFill>
                <a:latin typeface="Times New Roman" pitchFamily="18" charset="0"/>
                <a:cs typeface="Times New Roman" pitchFamily="18" charset="0"/>
              </a:rPr>
              <a:t>HIỆN</a:t>
            </a:r>
            <a:endParaRPr lang="en-US" sz="4000" b="1">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85800" y="1600200"/>
            <a:ext cx="7467600" cy="4873752"/>
          </a:xfrm>
        </p:spPr>
        <p:txBody>
          <a:bodyPr/>
          <a:lstStyle/>
          <a:p>
            <a:endParaRPr lang="en-US" b="1" smtClean="0">
              <a:solidFill>
                <a:srgbClr val="00B050"/>
              </a:solidFill>
            </a:endParaRPr>
          </a:p>
          <a:p>
            <a:endParaRPr lang="en-US" b="1">
              <a:solidFill>
                <a:srgbClr val="00B050"/>
              </a:solidFill>
            </a:endParaRPr>
          </a:p>
          <a:p>
            <a:r>
              <a:rPr lang="en-US" sz="3000" b="1" err="1" smtClean="0">
                <a:solidFill>
                  <a:srgbClr val="00B050"/>
                </a:solidFill>
              </a:rPr>
              <a:t>Trần</a:t>
            </a:r>
            <a:r>
              <a:rPr lang="en-US" sz="3000" b="1" smtClean="0">
                <a:solidFill>
                  <a:srgbClr val="00B050"/>
                </a:solidFill>
              </a:rPr>
              <a:t> </a:t>
            </a:r>
            <a:r>
              <a:rPr lang="en-US" sz="3000" b="1" err="1" smtClean="0">
                <a:solidFill>
                  <a:srgbClr val="00B050"/>
                </a:solidFill>
              </a:rPr>
              <a:t>Văn</a:t>
            </a:r>
            <a:r>
              <a:rPr lang="en-US" sz="3000" b="1" smtClean="0">
                <a:solidFill>
                  <a:srgbClr val="00B050"/>
                </a:solidFill>
              </a:rPr>
              <a:t> </a:t>
            </a:r>
            <a:r>
              <a:rPr lang="en-US" sz="3000" b="1" err="1" smtClean="0">
                <a:solidFill>
                  <a:srgbClr val="00B050"/>
                </a:solidFill>
              </a:rPr>
              <a:t>Đức</a:t>
            </a:r>
            <a:r>
              <a:rPr lang="en-US" sz="3000" b="1" smtClean="0">
                <a:solidFill>
                  <a:srgbClr val="00B050"/>
                </a:solidFill>
              </a:rPr>
              <a:t> </a:t>
            </a:r>
            <a:r>
              <a:rPr lang="en-US" sz="3000" b="1">
                <a:solidFill>
                  <a:srgbClr val="00B050"/>
                </a:solidFill>
              </a:rPr>
              <a:t>	</a:t>
            </a:r>
            <a:r>
              <a:rPr lang="en-US" sz="3000" b="1" smtClean="0">
                <a:solidFill>
                  <a:srgbClr val="00B050"/>
                </a:solidFill>
              </a:rPr>
              <a:t>	20131073</a:t>
            </a:r>
          </a:p>
          <a:p>
            <a:r>
              <a:rPr lang="en-US" sz="3000" b="1" err="1" smtClean="0">
                <a:solidFill>
                  <a:srgbClr val="00B050"/>
                </a:solidFill>
              </a:rPr>
              <a:t>Dương</a:t>
            </a:r>
            <a:r>
              <a:rPr lang="en-US" sz="3000" b="1" smtClean="0">
                <a:solidFill>
                  <a:srgbClr val="00B050"/>
                </a:solidFill>
              </a:rPr>
              <a:t> </a:t>
            </a:r>
            <a:r>
              <a:rPr lang="en-US" sz="3000" b="1" err="1" smtClean="0">
                <a:solidFill>
                  <a:srgbClr val="00B050"/>
                </a:solidFill>
              </a:rPr>
              <a:t>Công</a:t>
            </a:r>
            <a:r>
              <a:rPr lang="en-US" sz="3000" b="1" smtClean="0">
                <a:solidFill>
                  <a:srgbClr val="00B050"/>
                </a:solidFill>
              </a:rPr>
              <a:t> </a:t>
            </a:r>
            <a:r>
              <a:rPr lang="en-US" sz="3000" b="1" err="1" smtClean="0">
                <a:solidFill>
                  <a:srgbClr val="00B050"/>
                </a:solidFill>
              </a:rPr>
              <a:t>Nguyên</a:t>
            </a:r>
            <a:r>
              <a:rPr lang="en-US" sz="3000" b="1" smtClean="0">
                <a:solidFill>
                  <a:srgbClr val="00B050"/>
                </a:solidFill>
              </a:rPr>
              <a:t> 	20132812</a:t>
            </a:r>
          </a:p>
          <a:p>
            <a:r>
              <a:rPr lang="en-US" sz="3000" b="1" err="1">
                <a:solidFill>
                  <a:srgbClr val="00B050"/>
                </a:solidFill>
              </a:rPr>
              <a:t>Phan</a:t>
            </a:r>
            <a:r>
              <a:rPr lang="en-US" sz="3000" b="1">
                <a:solidFill>
                  <a:srgbClr val="00B050"/>
                </a:solidFill>
              </a:rPr>
              <a:t> </a:t>
            </a:r>
            <a:r>
              <a:rPr lang="en-US" sz="3000" b="1" err="1">
                <a:solidFill>
                  <a:srgbClr val="00B050"/>
                </a:solidFill>
              </a:rPr>
              <a:t>Đức</a:t>
            </a:r>
            <a:r>
              <a:rPr lang="en-US" sz="3000" b="1">
                <a:solidFill>
                  <a:srgbClr val="00B050"/>
                </a:solidFill>
              </a:rPr>
              <a:t> </a:t>
            </a:r>
            <a:r>
              <a:rPr lang="en-US" sz="3000" b="1" err="1">
                <a:solidFill>
                  <a:srgbClr val="00B050"/>
                </a:solidFill>
              </a:rPr>
              <a:t>Trường</a:t>
            </a:r>
            <a:r>
              <a:rPr lang="en-US" sz="3000" b="1">
                <a:solidFill>
                  <a:srgbClr val="00B050"/>
                </a:solidFill>
              </a:rPr>
              <a:t> </a:t>
            </a:r>
            <a:r>
              <a:rPr lang="en-US" sz="3000" b="1" smtClean="0">
                <a:solidFill>
                  <a:srgbClr val="00B050"/>
                </a:solidFill>
              </a:rPr>
              <a:t>	20134230</a:t>
            </a:r>
            <a:endParaRPr lang="en-US" sz="3000" b="1">
              <a:solidFill>
                <a:srgbClr val="00B050"/>
              </a:solidFill>
            </a:endParaRPr>
          </a:p>
          <a:p>
            <a:r>
              <a:rPr lang="en-US" sz="3000" b="1" err="1">
                <a:solidFill>
                  <a:srgbClr val="00B050"/>
                </a:solidFill>
              </a:rPr>
              <a:t>Trần</a:t>
            </a:r>
            <a:r>
              <a:rPr lang="en-US" sz="3000" b="1">
                <a:solidFill>
                  <a:srgbClr val="00B050"/>
                </a:solidFill>
              </a:rPr>
              <a:t> </a:t>
            </a:r>
            <a:r>
              <a:rPr lang="en-US" sz="3000" b="1" err="1">
                <a:solidFill>
                  <a:srgbClr val="00B050"/>
                </a:solidFill>
              </a:rPr>
              <a:t>Thế</a:t>
            </a:r>
            <a:r>
              <a:rPr lang="en-US" sz="3000" b="1">
                <a:solidFill>
                  <a:srgbClr val="00B050"/>
                </a:solidFill>
              </a:rPr>
              <a:t> </a:t>
            </a:r>
            <a:r>
              <a:rPr lang="en-US" sz="3000" b="1" err="1">
                <a:solidFill>
                  <a:srgbClr val="00B050"/>
                </a:solidFill>
              </a:rPr>
              <a:t>Vinh</a:t>
            </a:r>
            <a:r>
              <a:rPr lang="en-US" sz="3000" b="1">
                <a:solidFill>
                  <a:srgbClr val="00B050"/>
                </a:solidFill>
              </a:rPr>
              <a:t> </a:t>
            </a:r>
            <a:r>
              <a:rPr lang="en-US" sz="3000" b="1" smtClean="0">
                <a:solidFill>
                  <a:srgbClr val="00B050"/>
                </a:solidFill>
              </a:rPr>
              <a:t>		20134628</a:t>
            </a:r>
            <a:endParaRPr lang="en-US" sz="3000" b="1">
              <a:solidFill>
                <a:srgbClr val="00B050"/>
              </a:solidFill>
            </a:endParaRPr>
          </a:p>
          <a:p>
            <a:endParaRPr lang="en-US" sz="3000" b="1">
              <a:solidFill>
                <a:srgbClr val="00B050"/>
              </a:solidFill>
            </a:endParaRPr>
          </a:p>
        </p:txBody>
      </p:sp>
    </p:spTree>
    <p:extLst>
      <p:ext uri="{BB962C8B-B14F-4D97-AF65-F5344CB8AC3E}">
        <p14:creationId xmlns:p14="http://schemas.microsoft.com/office/powerpoint/2010/main" val="3390811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smtClean="0">
                <a:solidFill>
                  <a:srgbClr val="0070C0"/>
                </a:solidFill>
                <a:latin typeface="Times New Roman" panose="02020603050405020304" pitchFamily="18" charset="0"/>
                <a:cs typeface="Times New Roman" panose="02020603050405020304" pitchFamily="18" charset="0"/>
              </a:rPr>
              <a:t>Ý </a:t>
            </a:r>
            <a:r>
              <a:rPr lang="en-US" sz="4000" b="1" err="1" smtClean="0">
                <a:solidFill>
                  <a:srgbClr val="0070C0"/>
                </a:solidFill>
                <a:latin typeface="Times New Roman" panose="02020603050405020304" pitchFamily="18" charset="0"/>
                <a:cs typeface="Times New Roman" panose="02020603050405020304" pitchFamily="18" charset="0"/>
              </a:rPr>
              <a:t>TƯỞNG</a:t>
            </a:r>
            <a:endParaRPr lang="en-US" sz="4000" b="1">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en-US" sz="2800" smtClean="0">
                <a:latin typeface="Times New Roman" pitchFamily="18" charset="0"/>
                <a:cs typeface="Times New Roman" pitchFamily="18" charset="0"/>
              </a:rPr>
              <a:t>Nhu cầu mua hàng trực tuyến ngày càng tăng do giảm được nhiều thời gian đi lại mà vẫn mua được sản phẩm như mong muốn với một vài thao tác đơn giản.</a:t>
            </a:r>
          </a:p>
          <a:p>
            <a:r>
              <a:rPr lang="en-US" sz="2800" smtClean="0">
                <a:latin typeface="Times New Roman" pitchFamily="18" charset="0"/>
                <a:cs typeface="Times New Roman" pitchFamily="18" charset="0"/>
              </a:rPr>
              <a:t>Người bán không cần không gian rộng lớn để trưng bày sản phẩm nên tiết kiệm được chi phí xây dựng hoặc thuê địa điểm bán hàng.</a:t>
            </a:r>
          </a:p>
          <a:p>
            <a:r>
              <a:rPr lang="en-US" sz="2800" smtClean="0">
                <a:latin typeface="Times New Roman" pitchFamily="18" charset="0"/>
                <a:cs typeface="Times New Roman" pitchFamily="18" charset="0"/>
              </a:rPr>
              <a:t>Tiếp cận nhanh chóng với khách hàng, có thể quảng bá hết các sản phẩm đến </a:t>
            </a:r>
            <a:r>
              <a:rPr lang="en-US" sz="2800" smtClean="0">
                <a:latin typeface="Times New Roman" pitchFamily="18" charset="0"/>
                <a:cs typeface="Times New Roman" pitchFamily="18" charset="0"/>
              </a:rPr>
              <a:t>khách </a:t>
            </a:r>
            <a:r>
              <a:rPr lang="en-US" sz="2800" smtClean="0">
                <a:latin typeface="Times New Roman" pitchFamily="18" charset="0"/>
                <a:cs typeface="Times New Roman" pitchFamily="18" charset="0"/>
              </a:rPr>
              <a:t>hàng mà không cần nhiều nhân viên giới thiệu sản phẩm.</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72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pPr algn="ctr"/>
            <a:r>
              <a:rPr lang="en-US" sz="4000" b="1" err="1" smtClean="0">
                <a:solidFill>
                  <a:srgbClr val="0070C0"/>
                </a:solidFill>
                <a:latin typeface="Times New Roman" pitchFamily="18" charset="0"/>
                <a:cs typeface="Times New Roman" pitchFamily="18" charset="0"/>
              </a:rPr>
              <a:t>VẤN</a:t>
            </a:r>
            <a:r>
              <a:rPr lang="en-US" sz="4000" b="1" smtClean="0">
                <a:solidFill>
                  <a:srgbClr val="0070C0"/>
                </a:solidFill>
                <a:latin typeface="Times New Roman" pitchFamily="18" charset="0"/>
                <a:cs typeface="Times New Roman" pitchFamily="18" charset="0"/>
              </a:rPr>
              <a:t> </a:t>
            </a:r>
            <a:r>
              <a:rPr lang="en-US" sz="4000" b="1" err="1" smtClean="0">
                <a:solidFill>
                  <a:srgbClr val="0070C0"/>
                </a:solidFill>
                <a:latin typeface="Times New Roman" pitchFamily="18" charset="0"/>
                <a:cs typeface="Times New Roman" pitchFamily="18" charset="0"/>
              </a:rPr>
              <a:t>ĐỀ</a:t>
            </a:r>
            <a:r>
              <a:rPr lang="en-US" sz="4000" b="1" smtClean="0">
                <a:solidFill>
                  <a:srgbClr val="0070C0"/>
                </a:solidFill>
                <a:latin typeface="Times New Roman" pitchFamily="18" charset="0"/>
                <a:cs typeface="Times New Roman" pitchFamily="18" charset="0"/>
              </a:rPr>
              <a:t> </a:t>
            </a:r>
            <a:r>
              <a:rPr lang="en-US" sz="4000" b="1" err="1" smtClean="0">
                <a:solidFill>
                  <a:srgbClr val="0070C0"/>
                </a:solidFill>
                <a:latin typeface="Times New Roman" pitchFamily="18" charset="0"/>
                <a:cs typeface="Times New Roman" pitchFamily="18" charset="0"/>
              </a:rPr>
              <a:t>ĐẶT</a:t>
            </a:r>
            <a:r>
              <a:rPr lang="en-US" sz="4000" b="1" smtClean="0">
                <a:solidFill>
                  <a:srgbClr val="0070C0"/>
                </a:solidFill>
                <a:latin typeface="Times New Roman" pitchFamily="18" charset="0"/>
                <a:cs typeface="Times New Roman" pitchFamily="18" charset="0"/>
              </a:rPr>
              <a:t> RA</a:t>
            </a:r>
            <a:endParaRPr lang="en-US" sz="4000" b="1">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33400" y="990600"/>
            <a:ext cx="7696200" cy="5178552"/>
          </a:xfrm>
        </p:spPr>
        <p:txBody>
          <a:bodyPr>
            <a:normAutofit/>
          </a:bodyPr>
          <a:lstStyle/>
          <a:p>
            <a:pPr marL="0" indent="0">
              <a:buNone/>
            </a:pPr>
            <a:endParaRPr lang="en-US" sz="2800" smtClean="0">
              <a:latin typeface="Times New Roman" pitchFamily="18" charset="0"/>
              <a:cs typeface="Times New Roman" pitchFamily="18" charset="0"/>
            </a:endParaRPr>
          </a:p>
          <a:p>
            <a:r>
              <a:rPr lang="en-US" sz="2800">
                <a:latin typeface="Times New Roman" pitchFamily="18" charset="0"/>
                <a:cs typeface="Times New Roman" pitchFamily="18" charset="0"/>
              </a:rPr>
              <a:t>V</a:t>
            </a:r>
            <a:r>
              <a:rPr lang="en-US" sz="2800" smtClean="0">
                <a:latin typeface="Times New Roman" pitchFamily="18" charset="0"/>
                <a:cs typeface="Times New Roman" pitchFamily="18" charset="0"/>
              </a:rPr>
              <a:t>iệc </a:t>
            </a:r>
            <a:r>
              <a:rPr lang="en-US" sz="2800" smtClean="0">
                <a:latin typeface="Times New Roman" pitchFamily="18" charset="0"/>
                <a:cs typeface="Times New Roman" pitchFamily="18" charset="0"/>
              </a:rPr>
              <a:t>giới thiệu sản phẩm phải thu hút được khách hàng và tạo ấn tượng tốt với khách hàng.</a:t>
            </a:r>
          </a:p>
          <a:p>
            <a:r>
              <a:rPr lang="en-US" sz="2800" smtClean="0">
                <a:latin typeface="Times New Roman" pitchFamily="18" charset="0"/>
                <a:cs typeface="Times New Roman" pitchFamily="18" charset="0"/>
              </a:rPr>
              <a:t>Giá cả sản phẩm phải </a:t>
            </a:r>
            <a:r>
              <a:rPr lang="en-US" sz="2800" smtClean="0">
                <a:latin typeface="Times New Roman" pitchFamily="18" charset="0"/>
                <a:cs typeface="Times New Roman" pitchFamily="18" charset="0"/>
              </a:rPr>
              <a:t>phù </a:t>
            </a:r>
            <a:r>
              <a:rPr lang="en-US" sz="2800" smtClean="0">
                <a:latin typeface="Times New Roman" pitchFamily="18" charset="0"/>
                <a:cs typeface="Times New Roman" pitchFamily="18" charset="0"/>
              </a:rPr>
              <a:t>hợp </a:t>
            </a:r>
            <a:r>
              <a:rPr lang="en-US" sz="2800" smtClean="0">
                <a:latin typeface="Times New Roman" pitchFamily="18" charset="0"/>
                <a:cs typeface="Times New Roman" pitchFamily="18" charset="0"/>
              </a:rPr>
              <a:t>để người </a:t>
            </a:r>
            <a:r>
              <a:rPr lang="en-US" sz="2800" smtClean="0">
                <a:latin typeface="Times New Roman" pitchFamily="18" charset="0"/>
                <a:cs typeface="Times New Roman" pitchFamily="18" charset="0"/>
              </a:rPr>
              <a:t>mua cảm thấy hợp lý để mua hàng.</a:t>
            </a:r>
          </a:p>
          <a:p>
            <a:r>
              <a:rPr lang="en-US" sz="2800" smtClean="0">
                <a:latin typeface="Times New Roman" pitchFamily="18" charset="0"/>
                <a:cs typeface="Times New Roman" pitchFamily="18" charset="0"/>
              </a:rPr>
              <a:t>Cách thức mua hàng, giao hàng và thanh toán cho khách hàng phải nhanh chóng, đơn giản, tạo cho khách hàng sự thoải mái khi mua hàng. </a:t>
            </a:r>
          </a:p>
          <a:p>
            <a:r>
              <a:rPr lang="en-US" sz="2800" smtClean="0">
                <a:latin typeface="Times New Roman" pitchFamily="18" charset="0"/>
                <a:cs typeface="Times New Roman" pitchFamily="18" charset="0"/>
              </a:rPr>
              <a:t>Chế độ chăm sóc khách hàng phải chu đáo.</a:t>
            </a:r>
          </a:p>
          <a:p>
            <a:r>
              <a:rPr lang="en-US" sz="2800" smtClean="0">
                <a:latin typeface="Times New Roman" pitchFamily="18" charset="0"/>
                <a:cs typeface="Times New Roman" pitchFamily="18" charset="0"/>
              </a:rPr>
              <a:t>Phải có tính toán hợp lý để mang lại lợi nhuận cao nhất nhưng không để mất thị phần.</a:t>
            </a:r>
            <a:endParaRPr lang="en-US" sz="2800">
              <a:latin typeface="Times New Roman" pitchFamily="18" charset="0"/>
              <a:cs typeface="Times New Roman" pitchFamily="18" charset="0"/>
            </a:endParaRPr>
          </a:p>
        </p:txBody>
      </p:sp>
    </p:spTree>
    <p:extLst>
      <p:ext uri="{BB962C8B-B14F-4D97-AF65-F5344CB8AC3E}">
        <p14:creationId xmlns:p14="http://schemas.microsoft.com/office/powerpoint/2010/main" val="349190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err="1" smtClean="0">
                <a:solidFill>
                  <a:srgbClr val="0070C0"/>
                </a:solidFill>
                <a:latin typeface="Times New Roman" pitchFamily="18" charset="0"/>
                <a:cs typeface="Times New Roman" pitchFamily="18" charset="0"/>
              </a:rPr>
              <a:t>PHÂN</a:t>
            </a:r>
            <a:r>
              <a:rPr lang="en-US" sz="4000" b="1" smtClean="0">
                <a:solidFill>
                  <a:srgbClr val="0070C0"/>
                </a:solidFill>
                <a:latin typeface="Times New Roman" pitchFamily="18" charset="0"/>
                <a:cs typeface="Times New Roman" pitchFamily="18" charset="0"/>
              </a:rPr>
              <a:t> </a:t>
            </a:r>
            <a:r>
              <a:rPr lang="en-US" sz="4000" b="1" err="1" smtClean="0">
                <a:solidFill>
                  <a:srgbClr val="0070C0"/>
                </a:solidFill>
                <a:latin typeface="Times New Roman" pitchFamily="18" charset="0"/>
                <a:cs typeface="Times New Roman" pitchFamily="18" charset="0"/>
              </a:rPr>
              <a:t>TÍCH</a:t>
            </a:r>
            <a:endParaRPr lang="en-US" sz="4000" b="1">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sz="2800" smtClean="0">
                <a:latin typeface="Times New Roman" panose="02020603050405020304" pitchFamily="18" charset="0"/>
                <a:cs typeface="Times New Roman" panose="02020603050405020304" pitchFamily="18" charset="0"/>
              </a:rPr>
              <a:t> Để tạo ấn tượng tốt với khách hàng thì giao diện phải bắt mắt, các thao tác cho người tìm mua hàng phải dễ dàng.</a:t>
            </a:r>
          </a:p>
          <a:p>
            <a:r>
              <a:rPr lang="en-US" sz="2800" smtClean="0">
                <a:latin typeface="Times New Roman" panose="02020603050405020304" pitchFamily="18" charset="0"/>
                <a:cs typeface="Times New Roman" panose="02020603050405020304" pitchFamily="18" charset="0"/>
              </a:rPr>
              <a:t>Giá cả hàng hóa phải được cập nhật liên tục để cạnh tranh được trên thị trường.</a:t>
            </a:r>
          </a:p>
          <a:p>
            <a:r>
              <a:rPr lang="en-US" sz="2800" smtClean="0">
                <a:latin typeface="Times New Roman" panose="02020603050405020304" pitchFamily="18" charset="0"/>
                <a:cs typeface="Times New Roman" panose="02020603050405020304" pitchFamily="18" charset="0"/>
              </a:rPr>
              <a:t>Các thao tác tính toán đơn hàng, chi phí vận chuyển, thời gian giao hàng phải nhanh chóng, hiển thị cụ thể cho người mua hàng nắm rõ.</a:t>
            </a:r>
          </a:p>
          <a:p>
            <a:r>
              <a:rPr lang="en-US" sz="2800" smtClean="0">
                <a:latin typeface="Times New Roman" panose="02020603050405020304" pitchFamily="18" charset="0"/>
                <a:cs typeface="Times New Roman" panose="02020603050405020304" pitchFamily="18" charset="0"/>
              </a:rPr>
              <a:t>Giao hàng đúng hẹn, thái độ phục vụ niềm nở.</a:t>
            </a:r>
          </a:p>
          <a:p>
            <a:r>
              <a:rPr lang="en-US" sz="2800" smtClean="0">
                <a:latin typeface="Times New Roman" panose="02020603050405020304" pitchFamily="18" charset="0"/>
                <a:cs typeface="Times New Roman" panose="02020603050405020304" pitchFamily="18" charset="0"/>
              </a:rPr>
              <a:t>Lãi suất vẫn đặt lên hàng đầu nhưng phải làm sao để giữ được khách hàng cũng như uy tín.</a:t>
            </a:r>
          </a:p>
          <a:p>
            <a:endParaRPr lang="en-US" sz="2800" smtClean="0">
              <a:latin typeface="Times New Roman" panose="02020603050405020304" pitchFamily="18" charset="0"/>
              <a:cs typeface="Times New Roman" panose="02020603050405020304" pitchFamily="18" charset="0"/>
            </a:endParaRPr>
          </a:p>
          <a:p>
            <a:endParaRPr lang="en-US" sz="2800" smtClean="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83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968"/>
            <a:ext cx="7467600" cy="951368"/>
          </a:xfrm>
        </p:spPr>
        <p:txBody>
          <a:bodyPr>
            <a:normAutofit/>
          </a:bodyPr>
          <a:lstStyle/>
          <a:p>
            <a:pPr algn="ctr"/>
            <a:r>
              <a:rPr lang="en-US" sz="4000" b="1" err="1" smtClean="0">
                <a:solidFill>
                  <a:srgbClr val="0070C0"/>
                </a:solidFill>
                <a:latin typeface="Times New Roman" pitchFamily="18" charset="0"/>
                <a:cs typeface="Times New Roman" pitchFamily="18" charset="0"/>
              </a:rPr>
              <a:t>THIẾT</a:t>
            </a:r>
            <a:r>
              <a:rPr lang="en-US" sz="4000" b="1" smtClean="0">
                <a:solidFill>
                  <a:srgbClr val="0070C0"/>
                </a:solidFill>
                <a:latin typeface="Times New Roman" pitchFamily="18" charset="0"/>
                <a:cs typeface="Times New Roman" pitchFamily="18" charset="0"/>
              </a:rPr>
              <a:t> </a:t>
            </a:r>
            <a:r>
              <a:rPr lang="en-US" sz="4000" b="1" err="1" smtClean="0">
                <a:solidFill>
                  <a:srgbClr val="0070C0"/>
                </a:solidFill>
                <a:latin typeface="Times New Roman" pitchFamily="18" charset="0"/>
                <a:cs typeface="Times New Roman" pitchFamily="18" charset="0"/>
              </a:rPr>
              <a:t>KẾ</a:t>
            </a:r>
            <a:endParaRPr lang="en-US" sz="4000" b="1">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990600"/>
            <a:ext cx="7467600" cy="457200"/>
          </a:xfrm>
        </p:spPr>
        <p:txBody>
          <a:bodyPr>
            <a:noAutofit/>
          </a:bodyPr>
          <a:lstStyle/>
          <a:p>
            <a:r>
              <a:rPr lang="en-US" sz="3200" smtClean="0"/>
              <a:t> </a:t>
            </a:r>
            <a:r>
              <a:rPr lang="en-US" sz="3200" err="1" smtClean="0"/>
              <a:t>Cơ</a:t>
            </a:r>
            <a:r>
              <a:rPr lang="en-US" sz="3200" smtClean="0"/>
              <a:t> </a:t>
            </a:r>
            <a:r>
              <a:rPr lang="en-US" sz="3200" err="1" smtClean="0"/>
              <a:t>sở</a:t>
            </a:r>
            <a:r>
              <a:rPr lang="en-US" sz="3200" smtClean="0"/>
              <a:t> </a:t>
            </a:r>
            <a:r>
              <a:rPr lang="en-US" sz="3200" err="1" smtClean="0"/>
              <a:t>dữ</a:t>
            </a:r>
            <a:r>
              <a:rPr lang="en-US" sz="3200" smtClean="0"/>
              <a:t> </a:t>
            </a:r>
            <a:r>
              <a:rPr lang="en-US" sz="3200" err="1" smtClean="0"/>
              <a:t>liệu</a:t>
            </a:r>
            <a:r>
              <a:rPr lang="en-US" sz="3200" smtClean="0"/>
              <a:t>:</a:t>
            </a:r>
            <a:endParaRPr lang="en-US" sz="3200"/>
          </a:p>
          <a:p>
            <a:pPr marL="0" indent="0">
              <a:buNone/>
            </a:pPr>
            <a:endParaRPr lang="en-US" sz="3200" smtClean="0"/>
          </a:p>
          <a:p>
            <a:endParaRPr lang="en-US" sz="400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553200" cy="488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09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fade">
                                      <p:cBhvr>
                                        <p:cTn id="19" dur="1000"/>
                                        <p:tgtEl>
                                          <p:spTgt spid="1027"/>
                                        </p:tgtEl>
                                      </p:cBhvr>
                                    </p:animEffect>
                                    <p:anim calcmode="lin" valueType="num">
                                      <p:cBhvr>
                                        <p:cTn id="20" dur="1000" fill="hold"/>
                                        <p:tgtEl>
                                          <p:spTgt spid="1027"/>
                                        </p:tgtEl>
                                        <p:attrNameLst>
                                          <p:attrName>ppt_x</p:attrName>
                                        </p:attrNameLst>
                                      </p:cBhvr>
                                      <p:tavLst>
                                        <p:tav tm="0">
                                          <p:val>
                                            <p:strVal val="#ppt_x"/>
                                          </p:val>
                                        </p:tav>
                                        <p:tav tm="100000">
                                          <p:val>
                                            <p:strVal val="#ppt_x"/>
                                          </p:val>
                                        </p:tav>
                                      </p:tavLst>
                                    </p:anim>
                                    <p:anim calcmode="lin" valueType="num">
                                      <p:cBhvr>
                                        <p:cTn id="21"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normAutofit/>
          </a:bodyPr>
          <a:lstStyle/>
          <a:p>
            <a:pPr algn="ctr"/>
            <a:r>
              <a:rPr lang="en-US" sz="4000" b="1" err="1">
                <a:solidFill>
                  <a:srgbClr val="0070C0"/>
                </a:solidFill>
                <a:latin typeface="Times New Roman" pitchFamily="18" charset="0"/>
                <a:cs typeface="Times New Roman" pitchFamily="18" charset="0"/>
              </a:rPr>
              <a:t>THIẾT</a:t>
            </a:r>
            <a:r>
              <a:rPr lang="en-US" sz="4000" b="1">
                <a:solidFill>
                  <a:srgbClr val="0070C0"/>
                </a:solidFill>
                <a:latin typeface="Times New Roman" pitchFamily="18" charset="0"/>
                <a:cs typeface="Times New Roman" pitchFamily="18" charset="0"/>
              </a:rPr>
              <a:t> </a:t>
            </a:r>
            <a:r>
              <a:rPr lang="en-US" sz="4000" b="1" err="1">
                <a:solidFill>
                  <a:srgbClr val="0070C0"/>
                </a:solidFill>
                <a:latin typeface="Times New Roman" pitchFamily="18" charset="0"/>
                <a:cs typeface="Times New Roman" pitchFamily="18" charset="0"/>
              </a:rPr>
              <a:t>KẾ</a:t>
            </a:r>
            <a:endParaRPr lang="en-US" sz="4000" b="1">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838200"/>
            <a:ext cx="7086600" cy="4572000"/>
          </a:xfrm>
        </p:spPr>
        <p:txBody>
          <a:bodyPr/>
          <a:lstStyle/>
          <a:p>
            <a:r>
              <a:rPr lang="en-US" sz="3200" err="1" smtClean="0"/>
              <a:t>Giao</a:t>
            </a:r>
            <a:r>
              <a:rPr lang="en-US" sz="3200" smtClean="0"/>
              <a:t> </a:t>
            </a:r>
            <a:r>
              <a:rPr lang="en-US" sz="3200" err="1" smtClean="0"/>
              <a:t>diện</a:t>
            </a:r>
            <a:r>
              <a:rPr lang="en-US" sz="3200"/>
              <a:t> </a:t>
            </a:r>
            <a:r>
              <a:rPr lang="en-US" sz="3200" smtClean="0"/>
              <a:t>Website</a:t>
            </a:r>
          </a:p>
          <a:p>
            <a:pPr lvl="1">
              <a:buFont typeface="Wingdings" pitchFamily="2" charset="2"/>
              <a:buChar char="Ø"/>
            </a:pPr>
            <a:r>
              <a:rPr lang="en-US" sz="2800" err="1" smtClean="0"/>
              <a:t>Trang</a:t>
            </a:r>
            <a:r>
              <a:rPr lang="en-US" sz="2800" smtClean="0"/>
              <a:t> </a:t>
            </a:r>
            <a:r>
              <a:rPr lang="en-US" sz="2800" err="1" smtClean="0"/>
              <a:t>chủ</a:t>
            </a:r>
            <a:r>
              <a:rPr lang="en-US" sz="2800" smtClean="0"/>
              <a:t>:</a:t>
            </a:r>
            <a:endParaRPr lang="en-US" sz="28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44" y="1981200"/>
            <a:ext cx="7010400" cy="430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44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1000"/>
                                        <p:tgtEl>
                                          <p:spTgt spid="2050"/>
                                        </p:tgtEl>
                                      </p:cBhvr>
                                    </p:animEffect>
                                    <p:anim calcmode="lin" valueType="num">
                                      <p:cBhvr>
                                        <p:cTn id="25" dur="1000" fill="hold"/>
                                        <p:tgtEl>
                                          <p:spTgt spid="2050"/>
                                        </p:tgtEl>
                                        <p:attrNameLst>
                                          <p:attrName>ppt_x</p:attrName>
                                        </p:attrNameLst>
                                      </p:cBhvr>
                                      <p:tavLst>
                                        <p:tav tm="0">
                                          <p:val>
                                            <p:strVal val="#ppt_x"/>
                                          </p:val>
                                        </p:tav>
                                        <p:tav tm="100000">
                                          <p:val>
                                            <p:strVal val="#ppt_x"/>
                                          </p:val>
                                        </p:tav>
                                      </p:tavLst>
                                    </p:anim>
                                    <p:anim calcmode="lin" valueType="num">
                                      <p:cBhvr>
                                        <p:cTn id="2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533400"/>
            <a:ext cx="7772400" cy="4873752"/>
          </a:xfrm>
        </p:spPr>
        <p:txBody>
          <a:bodyPr/>
          <a:lstStyle/>
          <a:p>
            <a:pPr>
              <a:buFont typeface="Wingdings" pitchFamily="2" charset="2"/>
              <a:buChar char="Ø"/>
            </a:pPr>
            <a:r>
              <a:rPr lang="en-US" sz="2800" err="1" smtClean="0"/>
              <a:t>Thông</a:t>
            </a:r>
            <a:r>
              <a:rPr lang="en-US" sz="2800" smtClean="0"/>
              <a:t> tin </a:t>
            </a:r>
            <a:r>
              <a:rPr lang="en-US" sz="2800" err="1" smtClean="0"/>
              <a:t>sản</a:t>
            </a:r>
            <a:r>
              <a:rPr lang="en-US" sz="2800" smtClean="0"/>
              <a:t> </a:t>
            </a:r>
            <a:r>
              <a:rPr lang="en-US" sz="2800" err="1" smtClean="0"/>
              <a:t>phẩm</a:t>
            </a:r>
            <a:r>
              <a:rPr lang="en-US" smtClean="0"/>
              <a:t>:</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4367212" cy="474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10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488</TotalTime>
  <Words>365</Words>
  <Application>Microsoft Office PowerPoint</Application>
  <PresentationFormat>On-screen Show (4:3)</PresentationFormat>
  <Paragraphs>38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BÁO CÁO</vt:lpstr>
      <vt:lpstr>WEBSITE BÁN LAPTOP VÀ PHỤ KIỆN</vt:lpstr>
      <vt:lpstr>NHÓM THỰC HIỆN</vt:lpstr>
      <vt:lpstr>Ý TƯỞNG</vt:lpstr>
      <vt:lpstr>VẤN ĐỀ ĐẶT RA</vt:lpstr>
      <vt:lpstr>PHÂN TÍCH</vt:lpstr>
      <vt:lpstr>THIẾT KẾ</vt:lpstr>
      <vt:lpstr>THIẾT KẾ</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dc:title>
  <dc:creator>TomHapBia</dc:creator>
  <cp:lastModifiedBy>Nguyên Dương Công</cp:lastModifiedBy>
  <cp:revision>20</cp:revision>
  <dcterms:created xsi:type="dcterms:W3CDTF">2015-10-22T01:48:42Z</dcterms:created>
  <dcterms:modified xsi:type="dcterms:W3CDTF">2015-11-04T14:54:56Z</dcterms:modified>
</cp:coreProperties>
</file>