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3" r:id="rId4"/>
    <p:sldId id="294" r:id="rId5"/>
    <p:sldId id="295" r:id="rId6"/>
    <p:sldId id="258" r:id="rId7"/>
    <p:sldId id="302" r:id="rId8"/>
    <p:sldId id="300" r:id="rId9"/>
    <p:sldId id="301" r:id="rId10"/>
    <p:sldId id="298" r:id="rId11"/>
    <p:sldId id="260" r:id="rId12"/>
    <p:sldId id="284" r:id="rId13"/>
    <p:sldId id="285" r:id="rId14"/>
    <p:sldId id="286" r:id="rId15"/>
    <p:sldId id="263" r:id="rId16"/>
    <p:sldId id="264" r:id="rId17"/>
    <p:sldId id="265" r:id="rId18"/>
    <p:sldId id="266" r:id="rId19"/>
    <p:sldId id="267" r:id="rId20"/>
    <p:sldId id="287" r:id="rId21"/>
    <p:sldId id="288" r:id="rId22"/>
    <p:sldId id="268" r:id="rId23"/>
    <p:sldId id="269" r:id="rId24"/>
    <p:sldId id="270" r:id="rId25"/>
    <p:sldId id="271" r:id="rId26"/>
    <p:sldId id="290" r:id="rId27"/>
    <p:sldId id="291" r:id="rId28"/>
    <p:sldId id="272" r:id="rId29"/>
    <p:sldId id="273" r:id="rId30"/>
    <p:sldId id="274" r:id="rId31"/>
    <p:sldId id="275" r:id="rId32"/>
    <p:sldId id="276" r:id="rId33"/>
    <p:sldId id="277" r:id="rId34"/>
    <p:sldId id="278" r:id="rId35"/>
    <p:sldId id="279" r:id="rId36"/>
    <p:sldId id="280" r:id="rId37"/>
    <p:sldId id="281" r:id="rId38"/>
    <p:sldId id="292" r:id="rId39"/>
    <p:sldId id="28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86" autoAdjust="0"/>
  </p:normalViewPr>
  <p:slideViewPr>
    <p:cSldViewPr>
      <p:cViewPr varScale="1">
        <p:scale>
          <a:sx n="68" d="100"/>
          <a:sy n="68" d="100"/>
        </p:scale>
        <p:origin x="546" y="60"/>
      </p:cViewPr>
      <p:guideLst>
        <p:guide orient="horz" pos="2160"/>
        <p:guide pos="2880"/>
      </p:guideLst>
    </p:cSldViewPr>
  </p:slideViewPr>
  <p:outlineViewPr>
    <p:cViewPr>
      <p:scale>
        <a:sx n="33" d="100"/>
        <a:sy n="33" d="100"/>
      </p:scale>
      <p:origin x="0" y="954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2.xml"/><Relationship Id="rId3" Type="http://schemas.openxmlformats.org/officeDocument/2006/relationships/slide" Target="slides/slide5.xml"/><Relationship Id="rId7" Type="http://schemas.openxmlformats.org/officeDocument/2006/relationships/slide" Target="slides/slide24.xml"/><Relationship Id="rId12" Type="http://schemas.openxmlformats.org/officeDocument/2006/relationships/slide" Target="slides/slide31.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23.xml"/><Relationship Id="rId11" Type="http://schemas.openxmlformats.org/officeDocument/2006/relationships/slide" Target="slides/slide30.xml"/><Relationship Id="rId5" Type="http://schemas.openxmlformats.org/officeDocument/2006/relationships/slide" Target="slides/slide22.xml"/><Relationship Id="rId15" Type="http://schemas.openxmlformats.org/officeDocument/2006/relationships/slide" Target="slides/slide39.xml"/><Relationship Id="rId10" Type="http://schemas.openxmlformats.org/officeDocument/2006/relationships/slide" Target="slides/slide29.xml"/><Relationship Id="rId4" Type="http://schemas.openxmlformats.org/officeDocument/2006/relationships/slide" Target="slides/slide6.xml"/><Relationship Id="rId9" Type="http://schemas.openxmlformats.org/officeDocument/2006/relationships/slide" Target="slides/slide28.xml"/><Relationship Id="rId14"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FD769-519B-454F-A930-906903813D17}" type="datetimeFigureOut">
              <a:rPr lang="en-US" smtClean="0"/>
              <a:pPr/>
              <a:t>8/19/2016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81870A-CC81-49CC-9CF6-F8EDE1CBADC1}" type="slidenum">
              <a:rPr lang="en-US" smtClean="0"/>
              <a:pPr/>
              <a:t>‹#›</a:t>
            </a:fld>
            <a:endParaRPr lang="en-US"/>
          </a:p>
        </p:txBody>
      </p:sp>
    </p:spTree>
    <p:extLst>
      <p:ext uri="{BB962C8B-B14F-4D97-AF65-F5344CB8AC3E}">
        <p14:creationId xmlns:p14="http://schemas.microsoft.com/office/powerpoint/2010/main" val="60183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a:t>
            </a:r>
            <a:r>
              <a:rPr lang="en-US" baseline="0" smtClean="0"/>
              <a:t>CNTT và </a:t>
            </a:r>
            <a:r>
              <a:rPr lang="en-US" baseline="0" dirty="0" smtClean="0"/>
              <a:t>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err="1" smtClean="0"/>
              <a:t>đặt</a:t>
            </a:r>
            <a:r>
              <a:rPr lang="en-US" baseline="0" smtClean="0"/>
              <a:t> và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err="1" smtClean="0"/>
              <a:t>bảo</a:t>
            </a:r>
            <a:r>
              <a:rPr lang="en-US" baseline="0" smtClean="0"/>
              <a:t> vệ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a:t>
            </a:r>
            <a:r>
              <a:rPr lang="en-US" baseline="0" smtClean="0"/>
              <a:t>code và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err="1" smtClean="0"/>
              <a:t>tắc</a:t>
            </a:r>
            <a:r>
              <a:rPr lang="en-US" baseline="0" smtClean="0"/>
              <a:t> về </a:t>
            </a:r>
            <a:r>
              <a:rPr lang="en-US" baseline="0" dirty="0" err="1" smtClean="0"/>
              <a:t>bản</a:t>
            </a:r>
            <a:r>
              <a:rPr lang="en-US" baseline="0" dirty="0" smtClean="0"/>
              <a:t> </a:t>
            </a:r>
            <a:r>
              <a:rPr lang="en-US" baseline="0" err="1" smtClean="0"/>
              <a:t>quyền</a:t>
            </a:r>
            <a:r>
              <a:rPr lang="en-US" baseline="0" smtClean="0"/>
              <a:t> và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4</a:t>
            </a:fld>
            <a:endParaRPr lang="en-US"/>
          </a:p>
        </p:txBody>
      </p:sp>
    </p:spTree>
    <p:extLst>
      <p:ext uri="{BB962C8B-B14F-4D97-AF65-F5344CB8AC3E}">
        <p14:creationId xmlns:p14="http://schemas.microsoft.com/office/powerpoint/2010/main" val="180993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CNTT </a:t>
            </a:r>
            <a:r>
              <a:rPr lang="en-US" baseline="0" dirty="0" err="1" smtClean="0"/>
              <a:t>và</a:t>
            </a:r>
            <a:r>
              <a:rPr lang="en-US" baseline="0" dirty="0" smtClean="0"/>
              <a:t> 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code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dirty="0" err="1" smtClean="0"/>
              <a:t>tắc</a:t>
            </a:r>
            <a:r>
              <a:rPr lang="en-US" baseline="0" dirty="0" smtClean="0"/>
              <a:t> </a:t>
            </a:r>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và</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5</a:t>
            </a:fld>
            <a:endParaRPr lang="en-US"/>
          </a:p>
        </p:txBody>
      </p:sp>
    </p:spTree>
    <p:extLst>
      <p:ext uri="{BB962C8B-B14F-4D97-AF65-F5344CB8AC3E}">
        <p14:creationId xmlns:p14="http://schemas.microsoft.com/office/powerpoint/2010/main" val="310618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CNTT </a:t>
            </a:r>
            <a:r>
              <a:rPr lang="en-US" baseline="0" dirty="0" err="1" smtClean="0"/>
              <a:t>và</a:t>
            </a:r>
            <a:r>
              <a:rPr lang="en-US" baseline="0" dirty="0" smtClean="0"/>
              <a:t> 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code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dirty="0" err="1" smtClean="0"/>
              <a:t>tắc</a:t>
            </a:r>
            <a:r>
              <a:rPr lang="en-US" baseline="0" dirty="0" smtClean="0"/>
              <a:t> </a:t>
            </a:r>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và</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6</a:t>
            </a:fld>
            <a:endParaRPr lang="en-US"/>
          </a:p>
        </p:txBody>
      </p:sp>
    </p:spTree>
    <p:extLst>
      <p:ext uri="{BB962C8B-B14F-4D97-AF65-F5344CB8AC3E}">
        <p14:creationId xmlns:p14="http://schemas.microsoft.com/office/powerpoint/2010/main" val="409042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07A8EB0-3A92-484E-9653-0BED293C57E0}" type="slidenum">
              <a:rPr lang="en-US"/>
              <a:pPr/>
              <a:t>36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lgn="just" eaLnBrk="1" hangingPunct="1"/>
            <a:r>
              <a:rPr lang="en-US" dirty="0" smtClean="0"/>
              <a:t>Linux was developed by </a:t>
            </a:r>
            <a:r>
              <a:rPr lang="en-US" dirty="0" err="1" smtClean="0"/>
              <a:t>Linus</a:t>
            </a:r>
            <a:r>
              <a:rPr lang="en-US" dirty="0" smtClean="0"/>
              <a:t> </a:t>
            </a:r>
            <a:r>
              <a:rPr lang="en-US" dirty="0" err="1" smtClean="0"/>
              <a:t>Torvalds</a:t>
            </a:r>
            <a:r>
              <a:rPr lang="en-US" dirty="0" smtClean="0"/>
              <a:t> as UNIX interchangeable ‘</a:t>
            </a:r>
            <a:r>
              <a:rPr lang="en-US" b="1" dirty="0" smtClean="0"/>
              <a:t>kernel</a:t>
            </a:r>
            <a:r>
              <a:rPr lang="en-US" dirty="0" smtClean="0"/>
              <a:t>’. The ‘kernel’ is a core of the operating system. The kernel contains neither the </a:t>
            </a:r>
            <a:r>
              <a:rPr lang="en-US" b="1" dirty="0" smtClean="0"/>
              <a:t>commands</a:t>
            </a:r>
            <a:r>
              <a:rPr lang="en-US" dirty="0" smtClean="0"/>
              <a:t>, </a:t>
            </a:r>
            <a:r>
              <a:rPr lang="en-US" b="1" dirty="0" smtClean="0"/>
              <a:t>compilers </a:t>
            </a:r>
            <a:r>
              <a:rPr lang="en-US" dirty="0" smtClean="0"/>
              <a:t>nor the </a:t>
            </a:r>
            <a:r>
              <a:rPr lang="en-US" b="1" dirty="0" smtClean="0"/>
              <a:t>libraries</a:t>
            </a:r>
            <a:r>
              <a:rPr lang="en-US" dirty="0" smtClean="0"/>
              <a:t>. Therefore, the computer system is not usable with only the kernel on the system.</a:t>
            </a:r>
          </a:p>
          <a:p>
            <a:pPr algn="just" eaLnBrk="1" hangingPunct="1"/>
            <a:r>
              <a:rPr lang="en-US" dirty="0" smtClean="0"/>
              <a:t>Originally, the user who wants to use Linux on the network has to install the necessary commands that they have to search on the Internet. However, due to the complexity of the installation, general users were not able to do it easily.</a:t>
            </a:r>
          </a:p>
          <a:p>
            <a:pPr algn="just" eaLnBrk="1" hangingPunct="1"/>
            <a:r>
              <a:rPr lang="en-US" dirty="0" smtClean="0"/>
              <a:t>From such circumstances, a distribution was created where that the commands and libraries are packaged together.</a:t>
            </a:r>
          </a:p>
          <a:p>
            <a:pPr algn="just" eaLnBrk="1" hangingPunct="1"/>
            <a:r>
              <a:rPr lang="en-US" dirty="0" smtClean="0"/>
              <a:t>From such necessities, the </a:t>
            </a:r>
            <a:r>
              <a:rPr lang="en-US" b="1" dirty="0" smtClean="0"/>
              <a:t>distribution </a:t>
            </a:r>
            <a:r>
              <a:rPr lang="en-US" dirty="0" smtClean="0"/>
              <a:t>was created. The above figure shows the  contents of a distribution.</a:t>
            </a:r>
          </a:p>
          <a:p>
            <a:pPr algn="just" eaLnBrk="1" hangingPunct="1"/>
            <a:r>
              <a:rPr lang="en-US" dirty="0" smtClean="0"/>
              <a:t>The </a:t>
            </a:r>
            <a:r>
              <a:rPr lang="en-US" b="1" dirty="0" smtClean="0"/>
              <a:t>distribution </a:t>
            </a:r>
            <a:r>
              <a:rPr lang="en-US" dirty="0" smtClean="0"/>
              <a:t>is a package which includes commands, libraries and Linux kernel. The enterprise/group/individual who distribute the distribution is called a </a:t>
            </a:r>
            <a:r>
              <a:rPr lang="en-US" b="1" dirty="0" smtClean="0"/>
              <a:t>distributor</a:t>
            </a:r>
            <a:r>
              <a:rPr lang="en-US" dirty="0" smtClean="0"/>
              <a:t>. Distributors select and integrate software that exists in the internet based on their own evaluation. Distributors have their own characteristic of packaging their distribution : a stable software, the latest software, etc.</a:t>
            </a:r>
          </a:p>
          <a:p>
            <a:pPr algn="just" eaLnBrk="1" hangingPunct="1"/>
            <a:r>
              <a:rPr lang="en-US" dirty="0" smtClean="0"/>
              <a:t>Users can then select their favorite distribution based on the distribution's features.</a:t>
            </a:r>
          </a:p>
        </p:txBody>
      </p:sp>
    </p:spTree>
    <p:extLst>
      <p:ext uri="{BB962C8B-B14F-4D97-AF65-F5344CB8AC3E}">
        <p14:creationId xmlns:p14="http://schemas.microsoft.com/office/powerpoint/2010/main" val="397600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AADA26-FC6B-461B-ADB3-558368399EE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AADA26-FC6B-461B-ADB3-558368399EE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AADA26-FC6B-461B-ADB3-558368399EE2}" type="datetimeFigureOut">
              <a:rPr lang="en-US" smtClean="0"/>
              <a:pPr/>
              <a:t>8/19/2016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AADA26-FC6B-461B-ADB3-558368399EE2}" type="datetimeFigureOut">
              <a:rPr lang="en-US" smtClean="0"/>
              <a:pPr/>
              <a:t>8/19/2016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ADA26-FC6B-461B-ADB3-558368399EE2}" type="datetimeFigureOut">
              <a:rPr lang="en-US" smtClean="0"/>
              <a:pPr/>
              <a:t>8/19/2016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ADA26-FC6B-461B-ADB3-558368399EE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ADA26-FC6B-461B-ADB3-558368399EE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ADA26-FC6B-461B-ADB3-558368399EE2}" type="datetimeFigureOut">
              <a:rPr lang="en-US" smtClean="0"/>
              <a:pPr/>
              <a:t>8/19/2016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78C98-87EE-459A-8FDF-5C48A32B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List_of_OSI_approved_software_licences" TargetMode="External"/><Relationship Id="rId2" Type="http://schemas.openxmlformats.org/officeDocument/2006/relationships/hyperlink" Target="http://en.wikipedia.org/wiki/List_of_FSF_approved_software_licen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anonical.com/serv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Chương</a:t>
            </a:r>
            <a:r>
              <a:rPr lang="en-US" dirty="0" smtClean="0"/>
              <a:t> 1: </a:t>
            </a:r>
            <a:r>
              <a:rPr lang="en-US" dirty="0" err="1" smtClean="0"/>
              <a:t>Giới</a:t>
            </a:r>
            <a:r>
              <a:rPr lang="en-US" dirty="0" smtClean="0"/>
              <a:t> </a:t>
            </a:r>
            <a:r>
              <a:rPr lang="en-US" dirty="0" err="1" smtClean="0"/>
              <a:t>thiệu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err="1" smtClean="0"/>
              <a:t>mở</a:t>
            </a:r>
            <a:r>
              <a:rPr lang="en-US" smtClean="0"/>
              <a:t> và </a:t>
            </a:r>
            <a:r>
              <a:rPr lang="en-US" dirty="0" smtClean="0"/>
              <a:t>Linux</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Cung</a:t>
            </a:r>
            <a:r>
              <a:rPr lang="en-US" dirty="0" smtClean="0"/>
              <a:t> </a:t>
            </a:r>
            <a:r>
              <a:rPr lang="en-US" dirty="0" err="1" smtClean="0"/>
              <a:t>cấp</a:t>
            </a:r>
            <a:r>
              <a:rPr lang="en-US" dirty="0" smtClean="0"/>
              <a:t> </a:t>
            </a:r>
            <a:r>
              <a:rPr lang="en-US" dirty="0" err="1" smtClean="0"/>
              <a:t>tối</a:t>
            </a:r>
            <a:r>
              <a:rPr lang="en-US" dirty="0" smtClean="0"/>
              <a:t> </a:t>
            </a:r>
            <a:r>
              <a:rPr lang="en-US" dirty="0" err="1" smtClean="0"/>
              <a:t>đa</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en-US" dirty="0" err="1" smtClean="0"/>
              <a:t>số</a:t>
            </a:r>
            <a:r>
              <a:rPr lang="en-US" dirty="0" smtClean="0"/>
              <a:t> </a:t>
            </a:r>
            <a:r>
              <a:rPr lang="en-US" dirty="0" err="1" smtClean="0"/>
              <a:t>đông</a:t>
            </a:r>
            <a:r>
              <a:rPr lang="en-US" dirty="0" smtClean="0"/>
              <a:t> NSD- TỰ DO</a:t>
            </a:r>
          </a:p>
          <a:p>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và</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lại</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cho</a:t>
            </a:r>
            <a:r>
              <a:rPr lang="en-US" dirty="0" smtClean="0"/>
              <a:t> NSD: MÃ NGUỒN MỞ</a:t>
            </a:r>
          </a:p>
          <a:p>
            <a:r>
              <a:rPr lang="en-US" dirty="0" err="1" smtClean="0"/>
              <a:t>Đa</a:t>
            </a:r>
            <a:r>
              <a:rPr lang="en-US" dirty="0" smtClean="0"/>
              <a:t> </a:t>
            </a:r>
            <a:r>
              <a:rPr lang="en-US" dirty="0" err="1" smtClean="0"/>
              <a:t>số</a:t>
            </a:r>
            <a:r>
              <a:rPr lang="en-US" dirty="0" smtClean="0"/>
              <a:t> </a:t>
            </a:r>
            <a:r>
              <a:rPr lang="en-US" dirty="0" err="1" smtClean="0"/>
              <a:t>giấy</a:t>
            </a:r>
            <a:r>
              <a:rPr lang="en-US" dirty="0" smtClean="0"/>
              <a:t> </a:t>
            </a:r>
            <a:r>
              <a:rPr lang="en-US" dirty="0" err="1" smtClean="0"/>
              <a:t>phép</a:t>
            </a:r>
            <a:r>
              <a:rPr lang="en-US" dirty="0" smtClean="0"/>
              <a:t> </a:t>
            </a:r>
            <a:r>
              <a:rPr lang="en-US" dirty="0" err="1" smtClean="0"/>
              <a:t>cho</a:t>
            </a:r>
            <a:r>
              <a:rPr lang="en-US" dirty="0" smtClean="0"/>
              <a:t> </a:t>
            </a:r>
            <a:r>
              <a:rPr lang="en-US" dirty="0" err="1" smtClean="0"/>
              <a:t>phép</a:t>
            </a:r>
            <a:r>
              <a:rPr lang="en-US" dirty="0" smtClean="0"/>
              <a:t> </a:t>
            </a:r>
            <a:r>
              <a:rPr lang="en-US" dirty="0" err="1" smtClean="0"/>
              <a:t>cả</a:t>
            </a:r>
            <a:r>
              <a:rPr lang="en-US" dirty="0" smtClean="0"/>
              <a:t> </a:t>
            </a:r>
            <a:r>
              <a:rPr lang="en-US" dirty="0" err="1" smtClean="0"/>
              <a:t>quyền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vi-VN" dirty="0" smtClean="0"/>
              <a:t>mục đ</a:t>
            </a:r>
            <a:r>
              <a:rPr lang="en-US" dirty="0" smtClean="0"/>
              <a:t>í</a:t>
            </a:r>
            <a:r>
              <a:rPr lang="vi-VN" dirty="0" smtClean="0"/>
              <a:t>ch thương mại m</a:t>
            </a:r>
            <a:r>
              <a:rPr lang="en-US" dirty="0" smtClean="0"/>
              <a:t>à</a:t>
            </a:r>
            <a:r>
              <a:rPr lang="vi-VN" dirty="0" smtClean="0"/>
              <a:t> kh</a:t>
            </a:r>
            <a:r>
              <a:rPr lang="en-US" dirty="0" smtClean="0"/>
              <a:t>ô</a:t>
            </a:r>
            <a:r>
              <a:rPr lang="vi-VN" dirty="0" smtClean="0"/>
              <a:t>ng cần trả ph</a:t>
            </a:r>
            <a:r>
              <a:rPr lang="en-US" dirty="0" smtClean="0"/>
              <a:t>í</a:t>
            </a:r>
            <a:r>
              <a:rPr lang="vi-VN" dirty="0" smtClean="0"/>
              <a:t> cho t</a:t>
            </a:r>
            <a:r>
              <a:rPr lang="en-US" dirty="0" smtClean="0"/>
              <a:t>á</a:t>
            </a:r>
            <a:r>
              <a:rPr lang="vi-VN" dirty="0" smtClean="0"/>
              <a:t>c giả</a:t>
            </a:r>
          </a:p>
          <a:p>
            <a:r>
              <a:rPr lang="en-US" dirty="0" err="1" smtClean="0"/>
              <a:t>Một</a:t>
            </a:r>
            <a:r>
              <a:rPr lang="en-US" dirty="0" smtClean="0"/>
              <a:t> </a:t>
            </a:r>
            <a:r>
              <a:rPr lang="en-US" dirty="0" err="1" smtClean="0"/>
              <a:t>số</a:t>
            </a:r>
            <a:r>
              <a:rPr lang="en-US" dirty="0" smtClean="0"/>
              <a:t> </a:t>
            </a:r>
            <a:r>
              <a:rPr lang="en-US" dirty="0" err="1" smtClean="0"/>
              <a:t>giấy</a:t>
            </a:r>
            <a:r>
              <a:rPr lang="en-US" dirty="0" smtClean="0"/>
              <a:t> </a:t>
            </a:r>
            <a:r>
              <a:rPr lang="en-US" dirty="0" err="1" smtClean="0"/>
              <a:t>phép</a:t>
            </a:r>
            <a:r>
              <a:rPr lang="en-US" dirty="0" smtClean="0"/>
              <a: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với</a:t>
            </a:r>
            <a:r>
              <a:rPr lang="en-US" dirty="0" smtClean="0"/>
              <a:t> </a:t>
            </a:r>
            <a:r>
              <a:rPr lang="en-US" dirty="0" err="1" smtClean="0"/>
              <a:t>mục</a:t>
            </a:r>
            <a:r>
              <a:rPr lang="en-US" dirty="0" smtClean="0"/>
              <a:t> </a:t>
            </a:r>
            <a:r>
              <a:rPr lang="vi-VN" dirty="0" smtClean="0"/>
              <a:t>đ</a:t>
            </a:r>
            <a:r>
              <a:rPr lang="en-US" dirty="0" smtClean="0"/>
              <a:t>í</a:t>
            </a:r>
            <a:r>
              <a:rPr lang="vi-VN" dirty="0" smtClean="0"/>
              <a:t>ch phi thương mại.</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quyền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khác</a:t>
            </a:r>
            <a:r>
              <a:rPr lang="en-US" dirty="0" smtClean="0"/>
              <a:t> </a:t>
            </a:r>
            <a:r>
              <a:rPr lang="en-US" dirty="0" err="1" smtClean="0"/>
              <a:t>cho</a:t>
            </a:r>
            <a:r>
              <a:rPr lang="en-US" dirty="0" smtClean="0"/>
              <a:t> NSD (COPY LEFT)</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Giấy</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smtClean="0"/>
          </a:p>
          <a:p>
            <a:r>
              <a:rPr lang="en-US" dirty="0" err="1" smtClean="0"/>
              <a:t>Ràng</a:t>
            </a:r>
            <a:r>
              <a:rPr lang="en-US" dirty="0" smtClean="0"/>
              <a:t> </a:t>
            </a:r>
            <a:r>
              <a:rPr lang="en-US" dirty="0" err="1" smtClean="0"/>
              <a:t>buộc</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quyền</a:t>
            </a:r>
            <a:r>
              <a:rPr lang="en-US" dirty="0" smtClean="0"/>
              <a:t> </a:t>
            </a:r>
            <a:r>
              <a:rPr lang="en-US" dirty="0" err="1" smtClean="0"/>
              <a:t>lợi</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làm</a:t>
            </a:r>
            <a:r>
              <a:rPr lang="en-US" dirty="0" smtClean="0"/>
              <a:t> </a:t>
            </a:r>
            <a:r>
              <a:rPr lang="en-US" dirty="0" err="1" smtClean="0"/>
              <a:t>ra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tác</a:t>
            </a:r>
            <a:r>
              <a:rPr lang="en-US" dirty="0" smtClean="0"/>
              <a:t> </a:t>
            </a:r>
            <a:r>
              <a:rPr lang="en-US" dirty="0" err="1" smtClean="0"/>
              <a:t>giả</a:t>
            </a:r>
            <a:r>
              <a:rPr lang="en-US" dirty="0" smtClean="0"/>
              <a:t>): COPY RIGHT</a:t>
            </a:r>
          </a:p>
          <a:p>
            <a:r>
              <a:rPr lang="en-US" dirty="0" err="1" smtClean="0"/>
              <a:t>Chặt</a:t>
            </a:r>
            <a:r>
              <a:rPr lang="en-US" dirty="0" smtClean="0"/>
              <a:t> </a:t>
            </a:r>
            <a:r>
              <a:rPr lang="en-US" dirty="0" err="1" smtClean="0"/>
              <a:t>chẽ</a:t>
            </a:r>
            <a:r>
              <a:rPr lang="en-US" dirty="0" smtClean="0"/>
              <a:t> </a:t>
            </a:r>
            <a:r>
              <a:rPr lang="en-US" dirty="0" err="1" smtClean="0"/>
              <a:t>về</a:t>
            </a:r>
            <a:r>
              <a:rPr lang="en-US" dirty="0" smtClean="0"/>
              <a:t> </a:t>
            </a:r>
            <a:r>
              <a:rPr lang="en-US" dirty="0" err="1" smtClean="0"/>
              <a:t>quyền</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phần</a:t>
            </a:r>
            <a:r>
              <a:rPr lang="en-US" dirty="0" smtClean="0"/>
              <a:t> </a:t>
            </a:r>
            <a:r>
              <a:rPr lang="en-US" dirty="0" err="1" smtClean="0"/>
              <a:t>mềm</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quyền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và</a:t>
            </a:r>
            <a:r>
              <a:rPr lang="en-US" dirty="0" smtClean="0"/>
              <a:t> </a:t>
            </a:r>
            <a:r>
              <a:rPr lang="en-US" dirty="0" err="1" smtClean="0"/>
              <a:t>cải</a:t>
            </a:r>
            <a:r>
              <a:rPr lang="en-US" dirty="0" smtClean="0"/>
              <a:t> </a:t>
            </a:r>
            <a:r>
              <a:rPr lang="en-US" dirty="0" err="1" smtClean="0"/>
              <a:t>tiến</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ngược</a:t>
            </a:r>
            <a:r>
              <a:rPr lang="en-US" dirty="0" smtClean="0"/>
              <a:t> </a:t>
            </a:r>
            <a:r>
              <a:rPr lang="en-US" dirty="0" err="1" smtClean="0"/>
              <a:t>mã</a:t>
            </a:r>
            <a:endParaRPr lang="en-US" dirty="0" smtClean="0"/>
          </a:p>
          <a:p>
            <a:r>
              <a:rPr lang="en-US" dirty="0" err="1" smtClean="0"/>
              <a:t>Ví</a:t>
            </a:r>
            <a:r>
              <a:rPr lang="en-US" dirty="0" smtClean="0"/>
              <a:t> </a:t>
            </a:r>
            <a:r>
              <a:rPr lang="en-US" dirty="0" err="1" smtClean="0"/>
              <a:t>dụ</a:t>
            </a:r>
            <a:endParaRPr lang="en-US" dirty="0" smtClean="0"/>
          </a:p>
          <a:p>
            <a:pPr lvl="1"/>
            <a:r>
              <a:rPr lang="en-US" dirty="0" smtClean="0"/>
              <a:t>MS Excel EULA</a:t>
            </a:r>
          </a:p>
          <a:p>
            <a:pPr lvl="1"/>
            <a:r>
              <a:rPr lang="en-US" dirty="0" err="1" smtClean="0"/>
              <a:t>MathWork</a:t>
            </a:r>
            <a:r>
              <a:rPr lang="en-US" dirty="0" smtClean="0"/>
              <a:t> </a:t>
            </a:r>
            <a:r>
              <a:rPr lang="en-US" dirty="0" err="1" smtClean="0"/>
              <a:t>Mathlab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MS Excel EULA</a:t>
            </a:r>
            <a:endParaRPr lang="vi-VN"/>
          </a:p>
        </p:txBody>
      </p:sp>
      <p:sp>
        <p:nvSpPr>
          <p:cNvPr id="3" name="Content Placeholder 2"/>
          <p:cNvSpPr>
            <a:spLocks noGrp="1"/>
          </p:cNvSpPr>
          <p:nvPr>
            <p:ph idx="1"/>
          </p:nvPr>
        </p:nvSpPr>
        <p:spPr/>
        <p:txBody>
          <a:bodyPr/>
          <a:lstStyle/>
          <a:p>
            <a:r>
              <a:rPr lang="vi-VN" smtClean="0"/>
              <a:t>Chỉ cho sử dụng trên một máy tính</a:t>
            </a:r>
          </a:p>
          <a:p>
            <a:r>
              <a:rPr lang="vi-VN" smtClean="0"/>
              <a:t>Không cho phép chia sẻ thông qua kết nối</a:t>
            </a:r>
          </a:p>
          <a:p>
            <a:r>
              <a:rPr lang="vi-VN" smtClean="0"/>
              <a:t>Fair/Unfair?</a:t>
            </a:r>
          </a:p>
          <a:p>
            <a:r>
              <a:rPr lang="vi-VN" smtClean="0"/>
              <a:t>Người sử dụng có 2 máy tính cài MS Excel</a:t>
            </a:r>
          </a:p>
          <a:p>
            <a:r>
              <a:rPr lang="vi-VN" smtClean="0"/>
              <a:t>2 Người sử dụng có 2 máy tính cài MS Excel</a:t>
            </a:r>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Lỗ hổng bảo mật</a:t>
            </a:r>
            <a:endParaRPr lang="vi-VN"/>
          </a:p>
        </p:txBody>
      </p:sp>
      <p:sp>
        <p:nvSpPr>
          <p:cNvPr id="3" name="Content Placeholder 2"/>
          <p:cNvSpPr>
            <a:spLocks noGrp="1"/>
          </p:cNvSpPr>
          <p:nvPr>
            <p:ph idx="1"/>
          </p:nvPr>
        </p:nvSpPr>
        <p:spPr/>
        <p:txBody>
          <a:bodyPr/>
          <a:lstStyle/>
          <a:p>
            <a:r>
              <a:rPr lang="vi-VN" dirty="0" smtClean="0"/>
              <a:t>Phát hiện lỗ hổng bảo mật trong phần mềm sở hữu?</a:t>
            </a:r>
          </a:p>
          <a:p>
            <a:r>
              <a:rPr lang="vi-VN" dirty="0" smtClean="0"/>
              <a:t>Thao tác</a:t>
            </a:r>
          </a:p>
          <a:p>
            <a:pPr lvl="1"/>
            <a:r>
              <a:rPr lang="vi-VN" dirty="0" smtClean="0"/>
              <a:t>Tự bịt lỗ hổng</a:t>
            </a:r>
          </a:p>
          <a:p>
            <a:pPr lvl="1"/>
            <a:r>
              <a:rPr lang="vi-VN" dirty="0" smtClean="0"/>
              <a:t>Thông báo cho nhà sản xuất</a:t>
            </a:r>
          </a:p>
          <a:p>
            <a:r>
              <a:rPr lang="vi-VN" dirty="0" smtClean="0"/>
              <a:t>Hợp lệ/không hợp lệ</a:t>
            </a:r>
          </a:p>
          <a:p>
            <a:pPr lvl="1"/>
            <a:endParaRPr lang="vi-V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mềm sở hữu</a:t>
            </a:r>
            <a:endParaRPr lang="vi-VN"/>
          </a:p>
        </p:txBody>
      </p:sp>
      <p:sp>
        <p:nvSpPr>
          <p:cNvPr id="3" name="Content Placeholder 2"/>
          <p:cNvSpPr>
            <a:spLocks noGrp="1"/>
          </p:cNvSpPr>
          <p:nvPr>
            <p:ph idx="1"/>
          </p:nvPr>
        </p:nvSpPr>
        <p:spPr/>
        <p:txBody>
          <a:bodyPr/>
          <a:lstStyle/>
          <a:p>
            <a:r>
              <a:rPr lang="vi-VN" smtClean="0"/>
              <a:t>Thường chỉ cung cấp 1 phần quyền sử dụng</a:t>
            </a:r>
          </a:p>
          <a:p>
            <a:r>
              <a:rPr lang="vi-VN" smtClean="0"/>
              <a:t>Quyền sử dụng bổ sung cần trả tiền bổ sung</a:t>
            </a:r>
          </a:p>
          <a:p>
            <a:r>
              <a:rPr lang="vi-VN" smtClean="0"/>
              <a:t>Các quyền phân phối thường bị hạn chế</a:t>
            </a:r>
          </a:p>
          <a:p>
            <a:r>
              <a:rPr lang="vi-VN" smtClean="0"/>
              <a:t>Quyền thay đổi phần mềm không bao giờ cung cấp</a:t>
            </a:r>
          </a:p>
          <a:p>
            <a:r>
              <a:rPr lang="vi-VN" smtClean="0"/>
              <a:t>Quyền quản lý phần mềm có giá rất cao</a:t>
            </a:r>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phát triển nhà thờ</a:t>
            </a:r>
            <a:endParaRPr lang="en-US"/>
          </a:p>
        </p:txBody>
      </p:sp>
      <p:sp>
        <p:nvSpPr>
          <p:cNvPr id="3" name="Content Placeholder 2"/>
          <p:cNvSpPr>
            <a:spLocks noGrp="1"/>
          </p:cNvSpPr>
          <p:nvPr>
            <p:ph idx="1"/>
          </p:nvPr>
        </p:nvSpPr>
        <p:spPr/>
        <p:txBody>
          <a:bodyPr/>
          <a:lstStyle/>
          <a:p>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được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giám</a:t>
            </a:r>
            <a:r>
              <a:rPr lang="en-US" dirty="0" smtClean="0"/>
              <a:t> </a:t>
            </a:r>
            <a:r>
              <a:rPr lang="en-US" dirty="0" err="1" smtClean="0"/>
              <a:t>sát</a:t>
            </a:r>
            <a:r>
              <a:rPr lang="en-US" dirty="0" smtClean="0"/>
              <a:t> </a:t>
            </a:r>
            <a:r>
              <a:rPr lang="en-US" dirty="0" err="1" smtClean="0"/>
              <a:t>chặt</a:t>
            </a:r>
            <a:r>
              <a:rPr lang="en-US" dirty="0" smtClean="0"/>
              <a:t> </a:t>
            </a:r>
            <a:r>
              <a:rPr lang="en-US" dirty="0" err="1" smtClean="0"/>
              <a:t>chẽ</a:t>
            </a:r>
            <a:endParaRPr lang="en-US" dirty="0" smtClean="0"/>
          </a:p>
          <a:p>
            <a:r>
              <a:rPr lang="en-US" dirty="0" err="1" smtClean="0"/>
              <a:t>Độ</a:t>
            </a:r>
            <a:r>
              <a:rPr lang="en-US" dirty="0" smtClean="0"/>
              <a:t> </a:t>
            </a:r>
            <a:r>
              <a:rPr lang="en-US" dirty="0" err="1" smtClean="0"/>
              <a:t>tự</a:t>
            </a:r>
            <a:r>
              <a:rPr lang="en-US" dirty="0" smtClean="0"/>
              <a:t> do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tham</a:t>
            </a:r>
            <a:r>
              <a:rPr lang="en-US" dirty="0" smtClean="0"/>
              <a:t> </a:t>
            </a:r>
            <a:r>
              <a:rPr lang="en-US" dirty="0" err="1" smtClean="0"/>
              <a:t>gia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thấp</a:t>
            </a:r>
            <a:endParaRPr lang="en-US" dirty="0" smtClean="0"/>
          </a:p>
          <a:p>
            <a:r>
              <a:rPr lang="en-US" dirty="0" smtClean="0"/>
              <a:t>VD</a:t>
            </a:r>
          </a:p>
          <a:p>
            <a:pPr lvl="1"/>
            <a:r>
              <a:rPr lang="en-US" smtClean="0"/>
              <a:t>Outsource </a:t>
            </a:r>
            <a:r>
              <a:rPr lang="en-US" dirty="0" err="1" smtClean="0"/>
              <a:t>phần</a:t>
            </a:r>
            <a:r>
              <a:rPr lang="en-US" dirty="0" smtClean="0"/>
              <a:t> </a:t>
            </a:r>
            <a:r>
              <a:rPr lang="en-US" dirty="0" err="1" smtClean="0"/>
              <a:t>mềm</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phát triển bazar</a:t>
            </a:r>
            <a:endParaRPr lang="en-US"/>
          </a:p>
        </p:txBody>
      </p:sp>
      <p:sp>
        <p:nvSpPr>
          <p:cNvPr id="3" name="Content Placeholder 2"/>
          <p:cNvSpPr>
            <a:spLocks noGrp="1"/>
          </p:cNvSpPr>
          <p:nvPr>
            <p:ph idx="1"/>
          </p:nvPr>
        </p:nvSpPr>
        <p:spPr/>
        <p:txBody>
          <a:bodyPr>
            <a:normAutofit lnSpcReduction="10000"/>
          </a:bodyPr>
          <a:lstStyle/>
          <a:p>
            <a:r>
              <a:rPr lang="en-US" smtClean="0"/>
              <a:t>NSD đóng vai trò nhà phát triển</a:t>
            </a:r>
          </a:p>
          <a:p>
            <a:r>
              <a:rPr lang="en-US" smtClean="0"/>
              <a:t>Độ tự do lớn</a:t>
            </a:r>
          </a:p>
          <a:p>
            <a:r>
              <a:rPr lang="en-US" smtClean="0"/>
              <a:t>Phiên bản đầu tiên sớm</a:t>
            </a:r>
          </a:p>
          <a:p>
            <a:r>
              <a:rPr lang="en-US" smtClean="0"/>
              <a:t>Tích hợp các mô đun thường xuyên</a:t>
            </a:r>
          </a:p>
          <a:p>
            <a:r>
              <a:rPr lang="en-US" smtClean="0"/>
              <a:t>3 phiên bản</a:t>
            </a:r>
          </a:p>
          <a:p>
            <a:pPr lvl="1"/>
            <a:r>
              <a:rPr lang="en-US" smtClean="0"/>
              <a:t>Bền vững, beta, night version</a:t>
            </a:r>
          </a:p>
          <a:p>
            <a:r>
              <a:rPr lang="en-US" smtClean="0"/>
              <a:t>Tính mô đun hóa cao</a:t>
            </a:r>
          </a:p>
          <a:p>
            <a:r>
              <a:rPr lang="en-US" smtClean="0"/>
              <a:t>Mô hình ra quyết định động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của PMTD-MNM</a:t>
            </a:r>
            <a:endParaRPr lang="en-US"/>
          </a:p>
        </p:txBody>
      </p:sp>
      <p:sp>
        <p:nvSpPr>
          <p:cNvPr id="3" name="Content Placeholder 2"/>
          <p:cNvSpPr>
            <a:spLocks noGrp="1"/>
          </p:cNvSpPr>
          <p:nvPr>
            <p:ph idx="1"/>
          </p:nvPr>
        </p:nvSpPr>
        <p:spPr/>
        <p:txBody>
          <a:bodyPr>
            <a:normAutofit fontScale="92500" lnSpcReduction="10000"/>
          </a:bodyPr>
          <a:lstStyle/>
          <a:p>
            <a:r>
              <a:rPr lang="en-US" smtClean="0"/>
              <a:t>1983-GNU Project</a:t>
            </a:r>
          </a:p>
          <a:p>
            <a:r>
              <a:rPr lang="en-US" smtClean="0"/>
              <a:t>1985- FSF, Richard Stallman, GPL</a:t>
            </a:r>
          </a:p>
          <a:p>
            <a:pPr lvl="1"/>
            <a:r>
              <a:rPr lang="en-US" smtClean="0">
                <a:hlinkClick r:id="rId2"/>
              </a:rPr>
              <a:t>http://en.wikipedia.org/wiki/List_of_FSF_approved_software_licences</a:t>
            </a:r>
            <a:endParaRPr lang="en-US" smtClean="0"/>
          </a:p>
          <a:p>
            <a:r>
              <a:rPr lang="en-US" smtClean="0"/>
              <a:t>1998- OSI</a:t>
            </a:r>
          </a:p>
          <a:p>
            <a:pPr lvl="1"/>
            <a:r>
              <a:rPr lang="en-US" smtClean="0">
                <a:hlinkClick r:id="rId3"/>
              </a:rPr>
              <a:t>http://en.wikipedia.org/wiki/List_of_OSI_approved_software_licences#OSI_approved_licenses</a:t>
            </a:r>
            <a:endParaRPr lang="en-US" smtClean="0"/>
          </a:p>
          <a:p>
            <a:r>
              <a:rPr lang="en-US" smtClean="0"/>
              <a:t>2008</a:t>
            </a:r>
          </a:p>
          <a:p>
            <a:pPr lvl="1"/>
            <a:r>
              <a:rPr lang="en-US" smtClean="0"/>
              <a:t>Pháp lý hóa: Vi phạm -&gt; các quyền bị hủy-&gt;dùng PM lậu</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Bản quyền của PMMNM</a:t>
            </a:r>
            <a:endParaRPr lang="en-US"/>
          </a:p>
        </p:txBody>
      </p:sp>
      <p:sp>
        <p:nvSpPr>
          <p:cNvPr id="3" name="Content Placeholder 2"/>
          <p:cNvSpPr>
            <a:spLocks noGrp="1"/>
          </p:cNvSpPr>
          <p:nvPr>
            <p:ph idx="1"/>
          </p:nvPr>
        </p:nvSpPr>
        <p:spPr/>
        <p:txBody>
          <a:bodyPr/>
          <a:lstStyle/>
          <a:p>
            <a:r>
              <a:rPr lang="en-US" smtClean="0"/>
              <a:t>PMMNM có bản quyền</a:t>
            </a:r>
          </a:p>
          <a:p>
            <a:r>
              <a:rPr lang="en-US" smtClean="0"/>
              <a:t>Có thể bị vi phạm</a:t>
            </a:r>
          </a:p>
          <a:p>
            <a:r>
              <a:rPr lang="en-US" smtClean="0"/>
              <a:t>Thể hiện đóng góp của các tác giả</a:t>
            </a:r>
          </a:p>
          <a:p>
            <a:r>
              <a:rPr lang="en-US" smtClean="0"/>
              <a:t>Khó khăn trong việc chuyển đổi bản quyền</a:t>
            </a:r>
          </a:p>
          <a:p>
            <a:r>
              <a:rPr lang="en-US" smtClean="0"/>
              <a:t>Quá nhiều người đóng góp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a:t>
            </a:r>
            <a:r>
              <a:rPr lang="en-US" dirty="0" err="1" smtClean="0"/>
              <a:t>Nguồn</a:t>
            </a:r>
            <a:r>
              <a:rPr lang="en-US" dirty="0" smtClean="0"/>
              <a:t> </a:t>
            </a:r>
            <a:r>
              <a:rPr lang="en-US" dirty="0" err="1" smtClean="0"/>
              <a:t>lực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MNM</a:t>
            </a:r>
            <a:endParaRPr lang="en-US" dirty="0"/>
          </a:p>
        </p:txBody>
      </p:sp>
      <p:sp>
        <p:nvSpPr>
          <p:cNvPr id="3" name="Content Placeholder 2"/>
          <p:cNvSpPr>
            <a:spLocks noGrp="1"/>
          </p:cNvSpPr>
          <p:nvPr>
            <p:ph idx="1"/>
          </p:nvPr>
        </p:nvSpPr>
        <p:spPr/>
        <p:txBody>
          <a:bodyPr/>
          <a:lstStyle/>
          <a:p>
            <a:r>
              <a:rPr lang="en-US" smtClean="0"/>
              <a:t>Tư vấn</a:t>
            </a:r>
          </a:p>
          <a:p>
            <a:r>
              <a:rPr lang="en-US" smtClean="0"/>
              <a:t>Đào tạo</a:t>
            </a:r>
          </a:p>
          <a:p>
            <a:r>
              <a:rPr lang="en-US" smtClean="0"/>
              <a:t>Hỗ trợ kỹ thuật</a:t>
            </a:r>
          </a:p>
          <a:p>
            <a:r>
              <a:rPr lang="en-US" smtClean="0"/>
              <a:t>Tài trợ/quảng cáo</a:t>
            </a:r>
          </a:p>
          <a:p>
            <a:r>
              <a:rPr lang="en-US" smtClean="0"/>
              <a:t>Thương mại hóa</a:t>
            </a:r>
          </a:p>
          <a:p>
            <a:pPr lvl="1"/>
            <a:r>
              <a:rPr lang="en-US" smtClean="0"/>
              <a:t>Một phần (2 phiên bản song song)</a:t>
            </a:r>
          </a:p>
          <a:p>
            <a:pPr lvl="1"/>
            <a:r>
              <a:rPr lang="en-US" smtClean="0"/>
              <a:t>Toàn bộ (đóng mã nguồn)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71500" indent="-571500">
              <a:buFont typeface="+mj-lt"/>
              <a:buAutoNum type="arabicPeriod"/>
            </a:pPr>
            <a:r>
              <a:rPr lang="en-US" smtClean="0"/>
              <a:t>Phần mềm mã nguồn mở</a:t>
            </a:r>
          </a:p>
          <a:p>
            <a:pPr marL="571500" indent="-571500">
              <a:buFont typeface="+mj-lt"/>
              <a:buAutoNum type="arabicPeriod"/>
            </a:pPr>
            <a:r>
              <a:rPr lang="en-US" smtClean="0"/>
              <a:t>Linux</a:t>
            </a:r>
          </a:p>
          <a:p>
            <a:pPr marL="571500" indent="-571500">
              <a:buFont typeface="+mj-lt"/>
              <a:buAutoNum type="arabicPeriod"/>
            </a:pPr>
            <a:r>
              <a:rPr lang="en-US" smtClean="0"/>
              <a:t>Các phần mềm mã nguồn mở khác</a:t>
            </a:r>
          </a:p>
          <a:p>
            <a:pPr marL="571500" indent="-571500">
              <a:buFont typeface="+mj-lt"/>
              <a:buAutoNum type="arabicPeriod"/>
            </a:pPr>
            <a:r>
              <a:rPr lang="en-US" smtClean="0"/>
              <a:t>Các kho phần mềm mã nguồn mở</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Dịch</a:t>
            </a:r>
            <a:r>
              <a:rPr lang="en-US" smtClean="0"/>
              <a:t> vụ </a:t>
            </a:r>
            <a:r>
              <a:rPr lang="en-US" dirty="0" smtClean="0"/>
              <a:t>do </a:t>
            </a:r>
            <a:r>
              <a:rPr lang="en-US" dirty="0" err="1" smtClean="0"/>
              <a:t>công</a:t>
            </a:r>
            <a:r>
              <a:rPr lang="en-US" dirty="0" smtClean="0"/>
              <a:t> </a:t>
            </a:r>
            <a:r>
              <a:rPr lang="en-US" dirty="0" err="1" smtClean="0"/>
              <a:t>ty</a:t>
            </a:r>
            <a:r>
              <a:rPr lang="en-US" dirty="0" smtClean="0"/>
              <a:t> </a:t>
            </a:r>
            <a:r>
              <a:rPr lang="en-US" dirty="0" err="1" smtClean="0"/>
              <a:t>Redhat</a:t>
            </a:r>
            <a:r>
              <a:rPr lang="en-US" dirty="0" smtClean="0"/>
              <a:t> </a:t>
            </a:r>
            <a:r>
              <a:rPr lang="en-US" dirty="0" err="1" smtClean="0"/>
              <a:t>cung</a:t>
            </a:r>
            <a:r>
              <a:rPr lang="en-US" dirty="0" smtClean="0"/>
              <a:t> </a:t>
            </a:r>
            <a:r>
              <a:rPr lang="en-US" dirty="0" err="1" smtClean="0"/>
              <a:t>cấp</a:t>
            </a:r>
            <a:endParaRPr lang="vi-VN" dirty="0"/>
          </a:p>
        </p:txBody>
      </p:sp>
      <p:sp>
        <p:nvSpPr>
          <p:cNvPr id="3" name="Content Placeholder 2"/>
          <p:cNvSpPr>
            <a:spLocks noGrp="1"/>
          </p:cNvSpPr>
          <p:nvPr>
            <p:ph idx="1"/>
          </p:nvPr>
        </p:nvSpPr>
        <p:spPr/>
        <p:txBody>
          <a:bodyPr>
            <a:normAutofit lnSpcReduction="10000"/>
          </a:bodyPr>
          <a:lstStyle/>
          <a:p>
            <a:r>
              <a:rPr lang="en-US" dirty="0" err="1" smtClean="0"/>
              <a:t>Tư</a:t>
            </a:r>
            <a:r>
              <a:rPr lang="en-US" dirty="0" smtClean="0"/>
              <a:t> </a:t>
            </a:r>
            <a:r>
              <a:rPr lang="en-US" dirty="0" err="1" smtClean="0"/>
              <a:t>vấn</a:t>
            </a:r>
            <a:endParaRPr lang="en-US" dirty="0" smtClean="0"/>
          </a:p>
          <a:p>
            <a:r>
              <a:rPr lang="en-US" dirty="0" err="1" smtClean="0"/>
              <a:t>Đào</a:t>
            </a:r>
            <a:r>
              <a:rPr lang="en-US" dirty="0" smtClean="0"/>
              <a:t> </a:t>
            </a:r>
            <a:r>
              <a:rPr lang="en-US" err="1" smtClean="0"/>
              <a:t>tạo</a:t>
            </a:r>
            <a:r>
              <a:rPr lang="en-US" smtClean="0"/>
              <a:t> và </a:t>
            </a:r>
            <a:r>
              <a:rPr lang="en-US" dirty="0" err="1" smtClean="0"/>
              <a:t>cấp</a:t>
            </a:r>
            <a:r>
              <a:rPr lang="en-US" dirty="0" smtClean="0"/>
              <a:t> </a:t>
            </a:r>
            <a:r>
              <a:rPr lang="en-US" dirty="0" err="1" smtClean="0"/>
              <a:t>chứng</a:t>
            </a:r>
            <a:r>
              <a:rPr lang="en-US" dirty="0" smtClean="0"/>
              <a:t> </a:t>
            </a:r>
            <a:r>
              <a:rPr lang="en-US" dirty="0" err="1" smtClean="0"/>
              <a:t>chỉ</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cho</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cho</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cho</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a:t>
            </a:r>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thương</a:t>
            </a:r>
            <a:r>
              <a:rPr lang="en-US" dirty="0" smtClean="0"/>
              <a:t> </a:t>
            </a:r>
            <a:r>
              <a:rPr lang="en-US" dirty="0" err="1" smtClean="0"/>
              <a:t>mại</a:t>
            </a:r>
            <a:endParaRPr lang="vi-V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Dịch</a:t>
            </a:r>
            <a:r>
              <a:rPr lang="en-US" smtClean="0"/>
              <a:t> vụ </a:t>
            </a:r>
            <a:r>
              <a:rPr lang="en-US" dirty="0" smtClean="0"/>
              <a:t>do </a:t>
            </a:r>
            <a:r>
              <a:rPr lang="en-US" dirty="0" err="1" smtClean="0"/>
              <a:t>công</a:t>
            </a:r>
            <a:r>
              <a:rPr lang="en-US" dirty="0" smtClean="0"/>
              <a:t> </a:t>
            </a:r>
            <a:r>
              <a:rPr lang="en-US" dirty="0" err="1" smtClean="0"/>
              <a:t>ty</a:t>
            </a:r>
            <a:r>
              <a:rPr lang="en-US" dirty="0" smtClean="0"/>
              <a:t> canonical </a:t>
            </a:r>
            <a:r>
              <a:rPr lang="en-US" dirty="0" err="1" smtClean="0"/>
              <a:t>cung</a:t>
            </a:r>
            <a:r>
              <a:rPr lang="en-US" dirty="0" smtClean="0"/>
              <a:t> </a:t>
            </a:r>
            <a:r>
              <a:rPr lang="en-US" dirty="0" err="1" smtClean="0"/>
              <a:t>cấp</a:t>
            </a:r>
            <a:endParaRPr lang="vi-VN" dirty="0"/>
          </a:p>
        </p:txBody>
      </p:sp>
      <p:sp>
        <p:nvSpPr>
          <p:cNvPr id="3" name="Content Placeholder 2"/>
          <p:cNvSpPr>
            <a:spLocks noGrp="1"/>
          </p:cNvSpPr>
          <p:nvPr>
            <p:ph idx="1"/>
          </p:nvPr>
        </p:nvSpPr>
        <p:spPr/>
        <p:txBody>
          <a:bodyPr/>
          <a:lstStyle/>
          <a:p>
            <a:r>
              <a:rPr lang="vi-VN" smtClean="0">
                <a:hlinkClick r:id="rId2"/>
              </a:rPr>
              <a:t>http://www.canonical.com/services</a:t>
            </a:r>
            <a:endParaRPr lang="en-US" smtClean="0"/>
          </a:p>
          <a:p>
            <a:r>
              <a:rPr lang="en-US" smtClean="0"/>
              <a:t>Đào tạo</a:t>
            </a:r>
          </a:p>
          <a:p>
            <a:r>
              <a:rPr lang="en-US" smtClean="0"/>
              <a:t>Phát triển</a:t>
            </a:r>
          </a:p>
          <a:p>
            <a:r>
              <a:rPr lang="en-US" smtClean="0"/>
              <a:t>Chứng chỉ</a:t>
            </a:r>
          </a:p>
          <a:p>
            <a:r>
              <a:rPr lang="en-US" smtClean="0"/>
              <a:t>Hỗ trợ kỹ thuật</a:t>
            </a:r>
          </a:p>
          <a:p>
            <a:r>
              <a:rPr lang="en-US"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 So </a:t>
            </a:r>
            <a:r>
              <a:rPr lang="en-US" dirty="0" err="1" smtClean="0"/>
              <a:t>sánh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mở</a:t>
            </a:r>
            <a:r>
              <a:rPr lang="en-US" dirty="0" smtClean="0"/>
              <a:t>/</a:t>
            </a:r>
            <a:r>
              <a:rPr lang="en-US" dirty="0" err="1" smtClean="0"/>
              <a:t>không</a:t>
            </a:r>
            <a:r>
              <a:rPr lang="en-US" dirty="0" smtClean="0"/>
              <a:t> </a:t>
            </a:r>
            <a:r>
              <a:rPr lang="en-US" dirty="0" err="1" smtClean="0"/>
              <a:t>mở</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PM MNM </a:t>
            </a:r>
            <a:r>
              <a:rPr lang="en-US" dirty="0" err="1" smtClean="0"/>
              <a:t>triệt</a:t>
            </a:r>
            <a:r>
              <a:rPr lang="en-US" dirty="0" smtClean="0"/>
              <a:t> </a:t>
            </a:r>
            <a:r>
              <a:rPr lang="en-US" dirty="0" err="1" smtClean="0"/>
              <a:t>tiêu</a:t>
            </a:r>
            <a:r>
              <a:rPr lang="en-US" dirty="0" smtClean="0"/>
              <a:t> </a:t>
            </a:r>
            <a:r>
              <a:rPr lang="en-US" dirty="0" err="1" smtClean="0"/>
              <a:t>thị</a:t>
            </a:r>
            <a:r>
              <a:rPr lang="en-US" dirty="0" smtClean="0"/>
              <a:t> </a:t>
            </a:r>
            <a:r>
              <a:rPr lang="en-US" dirty="0" err="1" smtClean="0"/>
              <a:t>trường</a:t>
            </a:r>
            <a:r>
              <a:rPr lang="en-US" dirty="0" smtClean="0"/>
              <a:t> PM?</a:t>
            </a:r>
          </a:p>
          <a:p>
            <a:pPr lvl="1"/>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thu</a:t>
            </a:r>
            <a:r>
              <a:rPr lang="en-US" dirty="0" smtClean="0"/>
              <a:t> </a:t>
            </a:r>
            <a:r>
              <a:rPr lang="en-US" dirty="0" err="1" smtClean="0"/>
              <a:t>nhập</a:t>
            </a:r>
            <a:r>
              <a:rPr lang="en-US" dirty="0" smtClean="0"/>
              <a:t> </a:t>
            </a:r>
            <a:r>
              <a:rPr lang="en-US" dirty="0" err="1" smtClean="0"/>
              <a:t>từ</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PM MNM</a:t>
            </a:r>
          </a:p>
          <a:p>
            <a:pPr lvl="1"/>
            <a:r>
              <a:rPr lang="en-US" dirty="0" smtClean="0"/>
              <a:t>PMMNM </a:t>
            </a:r>
            <a:r>
              <a:rPr lang="en-US" dirty="0" err="1" smtClean="0"/>
              <a:t>là</a:t>
            </a:r>
            <a:r>
              <a:rPr lang="en-US" dirty="0" smtClean="0"/>
              <a:t> </a:t>
            </a:r>
            <a:r>
              <a:rPr lang="en-US" dirty="0" err="1" smtClean="0"/>
              <a:t>bước</a:t>
            </a:r>
            <a:r>
              <a:rPr lang="en-US" dirty="0" smtClean="0"/>
              <a:t> </a:t>
            </a:r>
            <a:r>
              <a:rPr lang="en-US" dirty="0" err="1" smtClean="0"/>
              <a:t>trung</a:t>
            </a:r>
            <a:r>
              <a:rPr lang="en-US" dirty="0" smtClean="0"/>
              <a:t> </a:t>
            </a:r>
            <a:r>
              <a:rPr lang="en-US" dirty="0" err="1" smtClean="0"/>
              <a:t>gian</a:t>
            </a:r>
            <a:r>
              <a:rPr lang="en-US" dirty="0" smtClean="0"/>
              <a:t> </a:t>
            </a:r>
            <a:r>
              <a:rPr lang="en-US" dirty="0" err="1" smtClean="0"/>
              <a:t>cho</a:t>
            </a:r>
            <a:r>
              <a:rPr lang="en-US" dirty="0" smtClean="0"/>
              <a:t> PM TM</a:t>
            </a:r>
          </a:p>
          <a:p>
            <a:pPr lvl="1"/>
            <a:r>
              <a:rPr lang="en-US" dirty="0" err="1" smtClean="0"/>
              <a:t>Chia</a:t>
            </a:r>
            <a:r>
              <a:rPr lang="en-US" dirty="0" smtClean="0"/>
              <a:t> </a:t>
            </a:r>
            <a:r>
              <a:rPr lang="en-US" dirty="0" err="1" smtClean="0"/>
              <a:t>sẻ</a:t>
            </a:r>
            <a:r>
              <a:rPr lang="en-US" dirty="0" smtClean="0"/>
              <a:t> chi </a:t>
            </a:r>
            <a:r>
              <a:rPr lang="en-US" dirty="0" err="1" smtClean="0"/>
              <a:t>phí</a:t>
            </a:r>
            <a:r>
              <a:rPr lang="en-US" dirty="0" smtClean="0"/>
              <a:t> </a:t>
            </a:r>
            <a:r>
              <a:rPr lang="en-US" dirty="0" err="1" smtClean="0"/>
              <a:t>phát</a:t>
            </a:r>
            <a:r>
              <a:rPr lang="en-US" dirty="0" smtClean="0"/>
              <a:t> </a:t>
            </a:r>
            <a:r>
              <a:rPr lang="en-US" dirty="0" err="1" smtClean="0"/>
              <a:t>triển</a:t>
            </a:r>
            <a:endParaRPr lang="en-US" dirty="0" smtClean="0"/>
          </a:p>
          <a:p>
            <a:pPr lvl="1"/>
            <a:r>
              <a:rPr lang="en-US" dirty="0" err="1" smtClean="0"/>
              <a:t>Không</a:t>
            </a:r>
            <a:r>
              <a:rPr lang="en-US" dirty="0" smtClean="0"/>
              <a:t> </a:t>
            </a:r>
            <a:r>
              <a:rPr lang="en-US" dirty="0" err="1" smtClean="0"/>
              <a:t>bị</a:t>
            </a:r>
            <a:r>
              <a:rPr lang="en-US" dirty="0" smtClean="0"/>
              <a:t> </a:t>
            </a:r>
            <a:r>
              <a:rPr lang="en-US" dirty="0" err="1" smtClean="0"/>
              <a:t>cản</a:t>
            </a:r>
            <a:r>
              <a:rPr lang="en-US" dirty="0" smtClean="0"/>
              <a:t> </a:t>
            </a:r>
            <a:r>
              <a:rPr lang="en-US" dirty="0" err="1" smtClean="0"/>
              <a:t>trở</a:t>
            </a:r>
            <a:r>
              <a:rPr lang="en-US" dirty="0" smtClean="0"/>
              <a:t> </a:t>
            </a:r>
            <a:r>
              <a:rPr lang="en-US" dirty="0" err="1" smtClean="0"/>
              <a:t>bởi</a:t>
            </a:r>
            <a:r>
              <a:rPr lang="en-US" dirty="0" smtClean="0"/>
              <a:t> </a:t>
            </a:r>
            <a:r>
              <a:rPr lang="en-US" dirty="0" err="1" smtClean="0"/>
              <a:t>động</a:t>
            </a:r>
            <a:r>
              <a:rPr lang="en-US" dirty="0" smtClean="0"/>
              <a:t> </a:t>
            </a:r>
            <a:r>
              <a:rPr lang="en-US" dirty="0" err="1" smtClean="0"/>
              <a:t>lực</a:t>
            </a:r>
            <a:r>
              <a:rPr lang="en-US" dirty="0" smtClean="0"/>
              <a:t> </a:t>
            </a:r>
            <a:r>
              <a:rPr lang="en-US" dirty="0" err="1" smtClean="0"/>
              <a:t>kinh</a:t>
            </a:r>
            <a:r>
              <a:rPr lang="en-US" dirty="0" smtClean="0"/>
              <a:t> </a:t>
            </a:r>
            <a:r>
              <a:rPr lang="en-US" dirty="0" err="1" smtClean="0"/>
              <a:t>tế</a:t>
            </a:r>
            <a:r>
              <a:rPr lang="en-US" dirty="0" smtClean="0"/>
              <a:t> (</a:t>
            </a:r>
            <a:r>
              <a:rPr lang="en-US" err="1" smtClean="0"/>
              <a:t>vd</a:t>
            </a:r>
            <a:r>
              <a:rPr lang="en-US" smtClean="0"/>
              <a:t> vá </a:t>
            </a:r>
            <a:r>
              <a:rPr lang="en-US" dirty="0" err="1" smtClean="0"/>
              <a:t>lỗi</a:t>
            </a:r>
            <a:r>
              <a:rPr lang="en-US" dirty="0" smtClean="0"/>
              <a:t>)</a:t>
            </a:r>
          </a:p>
          <a:p>
            <a:pPr lvl="1"/>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ẩn</a:t>
            </a:r>
            <a:endParaRPr lang="en-US" dirty="0" smtClean="0"/>
          </a:p>
          <a:p>
            <a:r>
              <a:rPr lang="en-US" dirty="0" smtClean="0"/>
              <a:t>PM MNM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triển</a:t>
            </a:r>
            <a:endParaRPr lang="en-US" dirty="0" smtClean="0"/>
          </a:p>
          <a:p>
            <a:pPr lvl="1"/>
            <a:r>
              <a:rPr lang="en-US" dirty="0" smtClean="0"/>
              <a:t>Theo </a:t>
            </a:r>
            <a:r>
              <a:rPr lang="en-US" dirty="0" err="1" smtClean="0"/>
              <a:t>nhu</a:t>
            </a:r>
            <a:r>
              <a:rPr lang="en-US" dirty="0" smtClean="0"/>
              <a:t> </a:t>
            </a:r>
            <a:r>
              <a:rPr lang="en-US" dirty="0" err="1" smtClean="0"/>
              <a:t>cầu</a:t>
            </a:r>
            <a:r>
              <a:rPr lang="en-US" dirty="0" smtClean="0"/>
              <a:t> NSD</a:t>
            </a:r>
          </a:p>
          <a:p>
            <a:pPr lvl="1"/>
            <a:r>
              <a:rPr lang="en-US" dirty="0" err="1" smtClean="0"/>
              <a:t>Không</a:t>
            </a:r>
            <a:r>
              <a:rPr lang="en-US" dirty="0" smtClean="0"/>
              <a:t> </a:t>
            </a:r>
            <a:r>
              <a:rPr lang="en-US" dirty="0" err="1" smtClean="0"/>
              <a:t>bị</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sự</a:t>
            </a:r>
            <a:r>
              <a:rPr lang="en-US" dirty="0" smtClean="0"/>
              <a:t> </a:t>
            </a:r>
            <a:r>
              <a:rPr lang="en-US" dirty="0" err="1" smtClean="0"/>
              <a:t>sáng</a:t>
            </a:r>
            <a:r>
              <a:rPr lang="en-US" dirty="0" smtClean="0"/>
              <a:t> </a:t>
            </a:r>
            <a:r>
              <a:rPr lang="en-US" dirty="0" err="1" smtClean="0"/>
              <a:t>tạo</a:t>
            </a:r>
            <a:endParaRPr lang="en-US" dirty="0" smtClean="0"/>
          </a:p>
          <a:p>
            <a:pPr lvl="1"/>
            <a:r>
              <a:rPr lang="en-US" dirty="0" err="1" smtClean="0"/>
              <a:t>Cần</a:t>
            </a:r>
            <a:r>
              <a:rPr lang="en-US" dirty="0" smtClean="0"/>
              <a:t> </a:t>
            </a:r>
            <a:r>
              <a:rPr lang="en-US" dirty="0" err="1" smtClean="0"/>
              <a:t>sự</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pháp</a:t>
            </a:r>
            <a:r>
              <a:rPr lang="en-US" dirty="0" smtClean="0"/>
              <a:t> </a:t>
            </a:r>
            <a:r>
              <a:rPr lang="en-US" dirty="0" err="1" smtClean="0"/>
              <a:t>lý</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a:t>
            </a:r>
            <a:r>
              <a:rPr lang="en-US" baseline="0" smtClean="0"/>
              <a:t> điểm</a:t>
            </a:r>
            <a:endParaRPr lang="en-US"/>
          </a:p>
        </p:txBody>
      </p:sp>
      <p:sp>
        <p:nvSpPr>
          <p:cNvPr id="3" name="Content Placeholder 2"/>
          <p:cNvSpPr>
            <a:spLocks noGrp="1"/>
          </p:cNvSpPr>
          <p:nvPr>
            <p:ph idx="1"/>
          </p:nvPr>
        </p:nvSpPr>
        <p:spPr/>
        <p:txBody>
          <a:bodyPr>
            <a:normAutofit lnSpcReduction="10000"/>
          </a:bodyPr>
          <a:lstStyle/>
          <a:p>
            <a:r>
              <a:rPr lang="vi-VN" dirty="0"/>
              <a:t>Mở rộng thị trường</a:t>
            </a:r>
          </a:p>
          <a:p>
            <a:r>
              <a:rPr lang="en-US" dirty="0" err="1"/>
              <a:t>Thiết</a:t>
            </a:r>
            <a:r>
              <a:rPr lang="en-US" dirty="0"/>
              <a:t> </a:t>
            </a:r>
            <a:r>
              <a:rPr lang="en-US" dirty="0" err="1"/>
              <a:t>lập</a:t>
            </a:r>
            <a:r>
              <a:rPr lang="en-US" dirty="0"/>
              <a:t> </a:t>
            </a:r>
            <a:r>
              <a:rPr lang="en-US" dirty="0" err="1"/>
              <a:t>các</a:t>
            </a:r>
            <a:r>
              <a:rPr lang="en-US" dirty="0"/>
              <a:t> </a:t>
            </a:r>
            <a:r>
              <a:rPr lang="en-US" dirty="0" err="1"/>
              <a:t>chuẩn</a:t>
            </a:r>
            <a:r>
              <a:rPr lang="en-US" dirty="0"/>
              <a:t> </a:t>
            </a:r>
            <a:r>
              <a:rPr lang="en-US" dirty="0" err="1"/>
              <a:t>công</a:t>
            </a:r>
            <a:r>
              <a:rPr lang="en-US" dirty="0"/>
              <a:t> </a:t>
            </a:r>
            <a:r>
              <a:rPr lang="en-US" dirty="0" err="1"/>
              <a:t>nghiệp</a:t>
            </a:r>
            <a:endParaRPr lang="en-US" dirty="0"/>
          </a:p>
          <a:p>
            <a:r>
              <a:rPr lang="vi-VN" dirty="0"/>
              <a:t>Lôi kéo được các nhà phát triển</a:t>
            </a:r>
          </a:p>
          <a:p>
            <a:r>
              <a:rPr lang="en-US" dirty="0" err="1"/>
              <a:t>Cập</a:t>
            </a:r>
            <a:r>
              <a:rPr lang="en-US" dirty="0"/>
              <a:t> </a:t>
            </a:r>
            <a:r>
              <a:rPr lang="en-US" dirty="0" err="1"/>
              <a:t>nhật</a:t>
            </a:r>
            <a:r>
              <a:rPr lang="en-US" dirty="0"/>
              <a:t> </a:t>
            </a:r>
            <a:r>
              <a:rPr lang="en-US" dirty="0" err="1"/>
              <a:t>sự</a:t>
            </a:r>
            <a:r>
              <a:rPr lang="en-US" dirty="0"/>
              <a:t> </a:t>
            </a:r>
            <a:r>
              <a:rPr lang="en-US" dirty="0" err="1"/>
              <a:t>phát</a:t>
            </a:r>
            <a:r>
              <a:rPr lang="en-US" dirty="0"/>
              <a:t> </a:t>
            </a:r>
            <a:r>
              <a:rPr lang="en-US" err="1"/>
              <a:t>triển</a:t>
            </a:r>
            <a:r>
              <a:rPr lang="en-US"/>
              <a:t> </a:t>
            </a:r>
            <a:r>
              <a:rPr lang="en-US" smtClean="0"/>
              <a:t>về </a:t>
            </a:r>
            <a:r>
              <a:rPr lang="en-US" dirty="0" err="1"/>
              <a:t>công</a:t>
            </a:r>
            <a:r>
              <a:rPr lang="en-US" dirty="0"/>
              <a:t> </a:t>
            </a:r>
            <a:r>
              <a:rPr lang="en-US" dirty="0" err="1"/>
              <a:t>nghệ</a:t>
            </a:r>
            <a:endParaRPr lang="en-US" dirty="0"/>
          </a:p>
          <a:p>
            <a:r>
              <a:rPr lang="vi-VN" dirty="0"/>
              <a:t>Cung cấp các phần mềm tin cậy, ổn định, giá thành hạ</a:t>
            </a:r>
          </a:p>
          <a:p>
            <a:r>
              <a:rPr lang="vi-VN" dirty="0"/>
              <a:t>Mềm dẻo, đổi mới, sáng tạo</a:t>
            </a:r>
          </a:p>
          <a:p>
            <a:r>
              <a:rPr lang="vi-VN" dirty="0"/>
              <a:t>Không bị sức ép thương </a:t>
            </a:r>
            <a:r>
              <a:rPr lang="vi-VN" dirty="0" smtClean="0"/>
              <a:t>mại</a:t>
            </a:r>
            <a:endParaRPr lang="vi-VN"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Nhược</a:t>
            </a:r>
            <a:r>
              <a:rPr lang="en-US" baseline="0" smtClean="0"/>
              <a:t> điểm</a:t>
            </a:r>
            <a:endParaRPr lang="en-US"/>
          </a:p>
        </p:txBody>
      </p:sp>
      <p:sp>
        <p:nvSpPr>
          <p:cNvPr id="3" name="Content Placeholder 2"/>
          <p:cNvSpPr>
            <a:spLocks noGrp="1"/>
          </p:cNvSpPr>
          <p:nvPr>
            <p:ph idx="1"/>
          </p:nvPr>
        </p:nvSpPr>
        <p:spPr/>
        <p:txBody>
          <a:bodyPr/>
          <a:lstStyle/>
          <a:p>
            <a:r>
              <a:rPr lang="en-US" dirty="0" err="1"/>
              <a:t>Khó</a:t>
            </a:r>
            <a:r>
              <a:rPr lang="en-US" dirty="0"/>
              <a:t> </a:t>
            </a:r>
            <a:r>
              <a:rPr lang="en-US" dirty="0" err="1"/>
              <a:t>thuyết</a:t>
            </a:r>
            <a:r>
              <a:rPr lang="en-US" dirty="0"/>
              <a:t> </a:t>
            </a:r>
            <a:r>
              <a:rPr lang="en-US" dirty="0" err="1"/>
              <a:t>phục</a:t>
            </a:r>
            <a:r>
              <a:rPr lang="en-US" dirty="0"/>
              <a:t> NSD </a:t>
            </a:r>
            <a:r>
              <a:rPr lang="en-US" dirty="0" err="1"/>
              <a:t>không</a:t>
            </a:r>
            <a:r>
              <a:rPr lang="en-US" dirty="0"/>
              <a:t> </a:t>
            </a:r>
            <a:r>
              <a:rPr lang="en-US" dirty="0" err="1"/>
              <a:t>là</a:t>
            </a:r>
            <a:r>
              <a:rPr lang="en-US" dirty="0"/>
              <a:t> </a:t>
            </a:r>
            <a:r>
              <a:rPr lang="en-US" dirty="0" err="1"/>
              <a:t>nhà</a:t>
            </a:r>
            <a:r>
              <a:rPr lang="en-US" dirty="0"/>
              <a:t> </a:t>
            </a:r>
            <a:r>
              <a:rPr lang="en-US" dirty="0" err="1"/>
              <a:t>phát</a:t>
            </a:r>
            <a:r>
              <a:rPr lang="en-US" dirty="0"/>
              <a:t> </a:t>
            </a:r>
            <a:r>
              <a:rPr lang="en-US" dirty="0" err="1"/>
              <a:t>triển</a:t>
            </a:r>
            <a:endParaRPr lang="en-US" dirty="0"/>
          </a:p>
          <a:p>
            <a:r>
              <a:rPr lang="vi-VN" b="1" dirty="0" smtClean="0"/>
              <a:t>Không </a:t>
            </a:r>
            <a:r>
              <a:rPr lang="vi-VN" b="1" dirty="0"/>
              <a:t>có các dữ </a:t>
            </a:r>
            <a:r>
              <a:rPr lang="vi-VN" b="1"/>
              <a:t>liệu </a:t>
            </a:r>
            <a:r>
              <a:rPr lang="vi-VN" b="1" smtClean="0"/>
              <a:t>về </a:t>
            </a:r>
            <a:r>
              <a:rPr lang="vi-VN" b="1" dirty="0"/>
              <a:t>tính năng của phần mềm</a:t>
            </a:r>
          </a:p>
          <a:p>
            <a:r>
              <a:rPr lang="vi-VN" dirty="0"/>
              <a:t>Sản phẩm khó thương mại hóa</a:t>
            </a:r>
          </a:p>
          <a:p>
            <a:r>
              <a:rPr lang="en-US" dirty="0"/>
              <a:t>50-50 </a:t>
            </a:r>
            <a:r>
              <a:rPr lang="en-US" dirty="0" err="1"/>
              <a:t>với</a:t>
            </a:r>
            <a:r>
              <a:rPr lang="en-US" dirty="0"/>
              <a:t> </a:t>
            </a:r>
            <a:r>
              <a:rPr lang="en-US" dirty="0" smtClean="0"/>
              <a:t>hacker</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Phần mềm mã nguồn mở</a:t>
            </a:r>
          </a:p>
          <a:p>
            <a:pPr marL="514350" indent="-514350">
              <a:buFont typeface="+mj-lt"/>
              <a:buAutoNum type="arabicPeriod"/>
            </a:pPr>
            <a:r>
              <a:rPr lang="en-US" smtClean="0"/>
              <a:t>Linux</a:t>
            </a:r>
          </a:p>
          <a:p>
            <a:pPr marL="514350" indent="-514350">
              <a:buFont typeface="+mj-lt"/>
              <a:buAutoNum type="arabicPeriod"/>
            </a:pPr>
            <a:r>
              <a:rPr lang="en-US" smtClean="0"/>
              <a:t>Các phần mềm mã nguồn mở khác</a:t>
            </a:r>
          </a:p>
          <a:p>
            <a:pPr marL="514350" indent="-514350">
              <a:buFont typeface="+mj-lt"/>
              <a:buAutoNum type="arabicPeriod"/>
            </a:pPr>
            <a:r>
              <a:rPr lang="en-US" smtClean="0"/>
              <a:t>Các kho phần mềm mã nguồn mở</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Linux</a:t>
            </a:r>
            <a:endParaRPr lang="vi-VN"/>
          </a:p>
        </p:txBody>
      </p:sp>
      <p:sp>
        <p:nvSpPr>
          <p:cNvPr id="3" name="Content Placeholder 2"/>
          <p:cNvSpPr>
            <a:spLocks noGrp="1"/>
          </p:cNvSpPr>
          <p:nvPr>
            <p:ph idx="1"/>
          </p:nvPr>
        </p:nvSpPr>
        <p:spPr/>
        <p:txBody>
          <a:bodyPr/>
          <a:lstStyle/>
          <a:p>
            <a:pPr marL="571500" indent="-571500">
              <a:buFont typeface="+mj-lt"/>
              <a:buAutoNum type="alphaLcPeriod"/>
            </a:pPr>
            <a:r>
              <a:rPr lang="en-US" dirty="0" err="1" smtClean="0"/>
              <a:t>Khái</a:t>
            </a:r>
            <a:r>
              <a:rPr lang="en-US" dirty="0" smtClean="0"/>
              <a:t> </a:t>
            </a:r>
            <a:r>
              <a:rPr lang="en-US" dirty="0" err="1" smtClean="0"/>
              <a:t>niệm</a:t>
            </a:r>
            <a:r>
              <a:rPr lang="en-US" dirty="0" smtClean="0"/>
              <a:t> Linux</a:t>
            </a:r>
          </a:p>
          <a:p>
            <a:pPr marL="571500" indent="-571500">
              <a:buFont typeface="+mj-lt"/>
              <a:buAutoNum type="alphaLcPeriod"/>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endParaRPr lang="en-US" dirty="0" smtClean="0"/>
          </a:p>
          <a:p>
            <a:pPr marL="571500" indent="-571500">
              <a:buFont typeface="+mj-lt"/>
              <a:buAutoNum type="alphaLcPeriod"/>
            </a:pP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Linux</a:t>
            </a:r>
          </a:p>
          <a:p>
            <a:pPr marL="571500" indent="-571500">
              <a:buFont typeface="+mj-lt"/>
              <a:buAutoNum type="alphaLcPeriod"/>
            </a:pPr>
            <a:r>
              <a:rPr lang="en-US" dirty="0" err="1" smtClean="0"/>
              <a:t>Tính</a:t>
            </a:r>
            <a:r>
              <a:rPr lang="en-US" dirty="0" smtClean="0"/>
              <a:t> </a:t>
            </a:r>
            <a:r>
              <a:rPr lang="en-US" dirty="0" err="1" smtClean="0"/>
              <a:t>năng</a:t>
            </a:r>
            <a:r>
              <a:rPr lang="en-US" dirty="0" smtClean="0"/>
              <a:t> </a:t>
            </a:r>
            <a:r>
              <a:rPr lang="en-US" dirty="0" err="1" smtClean="0"/>
              <a:t>của</a:t>
            </a:r>
            <a:r>
              <a:rPr lang="en-US" dirty="0" smtClean="0"/>
              <a:t> Linux</a:t>
            </a:r>
          </a:p>
          <a:p>
            <a:pPr marL="571500" indent="-571500">
              <a:buFont typeface="+mj-lt"/>
              <a:buAutoNum type="alphaLcPeriod"/>
            </a:pPr>
            <a:r>
              <a:rPr lang="en-US" dirty="0" err="1" smtClean="0"/>
              <a:t>Bản</a:t>
            </a:r>
            <a:r>
              <a:rPr lang="en-US" dirty="0" smtClean="0"/>
              <a:t> </a:t>
            </a:r>
            <a:r>
              <a:rPr lang="en-US" dirty="0" err="1" smtClean="0"/>
              <a:t>phân</a:t>
            </a:r>
            <a:r>
              <a:rPr lang="en-US" dirty="0" smtClean="0"/>
              <a:t> </a:t>
            </a:r>
            <a:r>
              <a:rPr lang="en-US" dirty="0" err="1" smtClean="0"/>
              <a:t>phối</a:t>
            </a:r>
            <a:r>
              <a:rPr lang="en-US" dirty="0" smtClean="0"/>
              <a:t> Linux</a:t>
            </a:r>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Khái</a:t>
            </a:r>
            <a:r>
              <a:rPr lang="en-US" baseline="0" dirty="0" smtClean="0"/>
              <a:t> </a:t>
            </a:r>
            <a:r>
              <a:rPr lang="en-US" baseline="0" dirty="0" err="1" smtClean="0"/>
              <a:t>niệm</a:t>
            </a:r>
            <a:r>
              <a:rPr lang="en-US" baseline="0" dirty="0" smtClean="0"/>
              <a:t> Linux</a:t>
            </a:r>
            <a:endParaRPr lang="vi-VN" dirty="0"/>
          </a:p>
        </p:txBody>
      </p:sp>
      <p:sp>
        <p:nvSpPr>
          <p:cNvPr id="3" name="Content Placeholder 2"/>
          <p:cNvSpPr>
            <a:spLocks noGrp="1"/>
          </p:cNvSpPr>
          <p:nvPr>
            <p:ph idx="1"/>
          </p:nvPr>
        </p:nvSpPr>
        <p:spPr/>
        <p:txBody>
          <a:bodyPr/>
          <a:lstStyle/>
          <a:p>
            <a:r>
              <a:rPr lang="en-US" smtClean="0"/>
              <a:t>Nhân Linux</a:t>
            </a:r>
          </a:p>
          <a:p>
            <a:r>
              <a:rPr lang="en-US" smtClean="0"/>
              <a:t>Hệ điều hành Linux</a:t>
            </a:r>
          </a:p>
          <a:p>
            <a:r>
              <a:rPr lang="en-US" smtClean="0"/>
              <a:t>Bản phân phối Linux</a:t>
            </a:r>
          </a:p>
          <a:p>
            <a:r>
              <a:rPr lang="en-US" smtClean="0"/>
              <a:t>Hệ thống Linux</a:t>
            </a:r>
          </a:p>
          <a:p>
            <a:r>
              <a:rPr lang="en-US" smtClean="0"/>
              <a:t>Phát âm từ Linux</a:t>
            </a:r>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Unix</a:t>
            </a:r>
            <a:endParaRPr lang="en-US" dirty="0"/>
          </a:p>
        </p:txBody>
      </p:sp>
      <p:sp>
        <p:nvSpPr>
          <p:cNvPr id="3" name="Content Placeholder 2"/>
          <p:cNvSpPr>
            <a:spLocks noGrp="1"/>
          </p:cNvSpPr>
          <p:nvPr>
            <p:ph idx="1"/>
          </p:nvPr>
        </p:nvSpPr>
        <p:spPr/>
        <p:txBody>
          <a:bodyPr/>
          <a:lstStyle/>
          <a:p>
            <a:r>
              <a:rPr lang="en-US" dirty="0" smtClean="0"/>
              <a:t>1960-1970: Unix</a:t>
            </a:r>
          </a:p>
          <a:p>
            <a:pPr lvl="1"/>
            <a:r>
              <a:rPr lang="en-US" dirty="0" err="1" smtClean="0"/>
              <a:t>Đa</a:t>
            </a:r>
            <a:r>
              <a:rPr lang="en-US" dirty="0" smtClean="0"/>
              <a:t> </a:t>
            </a:r>
            <a:r>
              <a:rPr lang="en-US" dirty="0" err="1" smtClean="0"/>
              <a:t>nhiệm</a:t>
            </a:r>
            <a:r>
              <a:rPr lang="en-US" dirty="0" smtClean="0"/>
              <a:t>, </a:t>
            </a:r>
            <a:r>
              <a:rPr lang="en-US" dirty="0" err="1" smtClean="0"/>
              <a:t>đa</a:t>
            </a:r>
            <a:r>
              <a:rPr lang="en-US" dirty="0" smtClean="0"/>
              <a:t> NSD</a:t>
            </a:r>
          </a:p>
          <a:p>
            <a:pPr lvl="1"/>
            <a:r>
              <a:rPr lang="en-US" dirty="0" smtClean="0"/>
              <a:t>Tin </a:t>
            </a:r>
            <a:r>
              <a:rPr lang="en-US" dirty="0" err="1"/>
              <a:t>cậy</a:t>
            </a:r>
            <a:r>
              <a:rPr lang="en-US" dirty="0"/>
              <a:t>, </a:t>
            </a:r>
            <a:r>
              <a:rPr lang="en-US" dirty="0" err="1"/>
              <a:t>sẵn</a:t>
            </a:r>
            <a:r>
              <a:rPr lang="en-US" dirty="0"/>
              <a:t> </a:t>
            </a:r>
            <a:r>
              <a:rPr lang="en-US" dirty="0" err="1"/>
              <a:t>sàng</a:t>
            </a:r>
            <a:endParaRPr lang="en-US" dirty="0"/>
          </a:p>
          <a:p>
            <a:pPr lvl="1"/>
            <a:r>
              <a:rPr lang="en-US" dirty="0" err="1" smtClean="0"/>
              <a:t>Mềm</a:t>
            </a:r>
            <a:r>
              <a:rPr lang="en-US" dirty="0" smtClean="0"/>
              <a:t> </a:t>
            </a:r>
            <a:r>
              <a:rPr lang="en-US" dirty="0" err="1"/>
              <a:t>dẻo</a:t>
            </a:r>
            <a:endParaRPr lang="en-US" dirty="0"/>
          </a:p>
          <a:p>
            <a:pPr lvl="1"/>
            <a:r>
              <a:rPr lang="en-US" dirty="0" err="1"/>
              <a:t>Sử</a:t>
            </a:r>
            <a:r>
              <a:rPr lang="en-US" dirty="0"/>
              <a:t> </a:t>
            </a:r>
            <a:r>
              <a:rPr lang="en-US" dirty="0" err="1"/>
              <a:t>dụng</a:t>
            </a:r>
            <a:r>
              <a:rPr lang="en-US" dirty="0"/>
              <a:t> </a:t>
            </a:r>
            <a:r>
              <a:rPr lang="en-US" dirty="0" err="1"/>
              <a:t>rộng</a:t>
            </a:r>
            <a:r>
              <a:rPr lang="en-US" dirty="0"/>
              <a:t> </a:t>
            </a:r>
            <a:r>
              <a:rPr lang="en-US" dirty="0" err="1"/>
              <a:t>rãi</a:t>
            </a:r>
            <a:endParaRPr lang="en-US" dirty="0"/>
          </a:p>
          <a:p>
            <a:pPr lvl="1"/>
            <a:r>
              <a:rPr lang="vi-VN" dirty="0"/>
              <a:t>Ảnh hưởng tới các nhà thiết kế, phát </a:t>
            </a:r>
            <a:r>
              <a:rPr lang="vi-VN" dirty="0" smtClean="0"/>
              <a:t>triển</a:t>
            </a:r>
          </a:p>
          <a:p>
            <a:pPr lvl="1"/>
            <a:r>
              <a:rPr lang="vi-VN" b="1" dirty="0" smtClean="0"/>
              <a:t>$$$$$</a:t>
            </a:r>
            <a:endParaRPr lang="vi-VN"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GNU Project</a:t>
            </a:r>
            <a:endParaRPr lang="en-US"/>
          </a:p>
        </p:txBody>
      </p:sp>
      <p:sp>
        <p:nvSpPr>
          <p:cNvPr id="3" name="Content Placeholder 2"/>
          <p:cNvSpPr>
            <a:spLocks noGrp="1"/>
          </p:cNvSpPr>
          <p:nvPr>
            <p:ph idx="1"/>
          </p:nvPr>
        </p:nvSpPr>
        <p:spPr/>
        <p:txBody>
          <a:bodyPr/>
          <a:lstStyle/>
          <a:p>
            <a:r>
              <a:rPr lang="en-US" smtClean="0"/>
              <a:t>FSF-Richard Stallman</a:t>
            </a:r>
          </a:p>
          <a:p>
            <a:r>
              <a:rPr lang="en-US" smtClean="0"/>
              <a:t>GNU GPL</a:t>
            </a:r>
          </a:p>
          <a:p>
            <a:r>
              <a:rPr lang="en-US" smtClean="0"/>
              <a:t>Compilators</a:t>
            </a:r>
          </a:p>
          <a:p>
            <a:r>
              <a:rPr lang="en-US" smtClean="0"/>
              <a:t>System tools</a:t>
            </a:r>
          </a:p>
          <a:p>
            <a:r>
              <a:rPr lang="en-US" smtClean="0"/>
              <a:t>GNU Hurd (Stalled)</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7286644" y="4929198"/>
            <a:ext cx="1381125" cy="13335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214942" y="5214950"/>
            <a:ext cx="1209675" cy="4857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929322" y="1285860"/>
            <a:ext cx="2143125"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Phần</a:t>
            </a:r>
            <a:r>
              <a:rPr lang="en-US" dirty="0" smtClean="0"/>
              <a:t> </a:t>
            </a:r>
            <a:r>
              <a:rPr lang="en-US" dirty="0" err="1" smtClean="0"/>
              <a:t>mềm</a:t>
            </a:r>
            <a:r>
              <a:rPr lang="en-US" smtClean="0"/>
              <a:t> mã</a:t>
            </a:r>
            <a:r>
              <a:rPr lang="en-US" dirty="0" smtClean="0"/>
              <a:t> </a:t>
            </a:r>
            <a:r>
              <a:rPr lang="en-US" dirty="0" err="1" smtClean="0"/>
              <a:t>nguồn</a:t>
            </a:r>
            <a:r>
              <a:rPr lang="en-US" dirty="0" smtClean="0"/>
              <a:t> </a:t>
            </a:r>
            <a:r>
              <a:rPr lang="en-US" dirty="0" err="1" smtClean="0"/>
              <a:t>mở</a:t>
            </a:r>
            <a:endParaRPr lang="vi-VN" dirty="0"/>
          </a:p>
        </p:txBody>
      </p:sp>
      <p:sp>
        <p:nvSpPr>
          <p:cNvPr id="3" name="Content Placeholder 2"/>
          <p:cNvSpPr>
            <a:spLocks noGrp="1"/>
          </p:cNvSpPr>
          <p:nvPr>
            <p:ph idx="1"/>
          </p:nvPr>
        </p:nvSpPr>
        <p:spPr/>
        <p:txBody>
          <a:bodyPr/>
          <a:lstStyle/>
          <a:p>
            <a:pPr marL="571500" indent="-571500">
              <a:buAutoNum type="alphaLcPeriod"/>
            </a:pP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endParaRPr lang="en-US" dirty="0" smtClean="0"/>
          </a:p>
          <a:p>
            <a:pPr marL="571500" indent="-571500">
              <a:buAutoNum type="alphaLcPeriod"/>
            </a:pP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smtClean="0"/>
          </a:p>
          <a:p>
            <a:pPr marL="571500" indent="-571500">
              <a:buNone/>
            </a:pPr>
            <a:r>
              <a:rPr lang="en-US" dirty="0" smtClean="0"/>
              <a:t>c.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pPr marL="571500" indent="-571500">
              <a:buNone/>
            </a:pPr>
            <a:r>
              <a:rPr lang="en-US" dirty="0" smtClean="0"/>
              <a:t>d.  </a:t>
            </a:r>
            <a:r>
              <a:rPr lang="en-US" dirty="0" err="1" smtClean="0"/>
              <a:t>Nguồn</a:t>
            </a:r>
            <a:r>
              <a:rPr lang="en-US" dirty="0" smtClean="0"/>
              <a:t> </a:t>
            </a:r>
            <a:r>
              <a:rPr lang="en-US" dirty="0" err="1" smtClean="0"/>
              <a:t>lực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pPr marL="571500" indent="-571500">
              <a:buNone/>
            </a:pPr>
            <a:r>
              <a:rPr lang="en-US" dirty="0" smtClean="0"/>
              <a:t>e.  </a:t>
            </a:r>
            <a:r>
              <a:rPr lang="en-US" dirty="0" err="1" smtClean="0"/>
              <a:t>Quan</a:t>
            </a:r>
            <a:r>
              <a:rPr lang="en-US" dirty="0" smtClean="0"/>
              <a:t> </a:t>
            </a:r>
            <a:r>
              <a:rPr lang="en-US" dirty="0" err="1" smtClean="0"/>
              <a:t>hệ</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Berkeley Software Distribution</a:t>
            </a:r>
            <a:endParaRPr lang="en-US"/>
          </a:p>
        </p:txBody>
      </p:sp>
      <p:sp>
        <p:nvSpPr>
          <p:cNvPr id="3" name="Content Placeholder 2"/>
          <p:cNvSpPr>
            <a:spLocks noGrp="1"/>
          </p:cNvSpPr>
          <p:nvPr>
            <p:ph idx="1"/>
          </p:nvPr>
        </p:nvSpPr>
        <p:spPr/>
        <p:txBody>
          <a:bodyPr/>
          <a:lstStyle/>
          <a:p>
            <a:r>
              <a:rPr lang="en-US" dirty="0" err="1" smtClean="0"/>
              <a:t>Xuất</a:t>
            </a:r>
            <a:r>
              <a:rPr lang="en-US" dirty="0" smtClean="0"/>
              <a:t> </a:t>
            </a:r>
            <a:r>
              <a:rPr lang="en-US" dirty="0" err="1" smtClean="0"/>
              <a:t>phát</a:t>
            </a:r>
            <a:r>
              <a:rPr lang="en-US" dirty="0" smtClean="0"/>
              <a:t> </a:t>
            </a:r>
            <a:r>
              <a:rPr lang="en-US" dirty="0" err="1" smtClean="0"/>
              <a:t>điểm</a:t>
            </a:r>
            <a:r>
              <a:rPr lang="en-US" dirty="0" smtClean="0"/>
              <a:t> Bell Lab UNIX</a:t>
            </a:r>
          </a:p>
          <a:p>
            <a:r>
              <a:rPr lang="en-US" dirty="0" err="1" smtClean="0"/>
              <a:t>Tranh</a:t>
            </a:r>
            <a:r>
              <a:rPr lang="en-US" dirty="0" smtClean="0"/>
              <a:t> </a:t>
            </a:r>
            <a:r>
              <a:rPr lang="en-US" err="1" smtClean="0"/>
              <a:t>cãi</a:t>
            </a:r>
            <a:r>
              <a:rPr lang="en-US" smtClean="0"/>
              <a:t> về </a:t>
            </a:r>
            <a:r>
              <a:rPr lang="en-US" dirty="0" err="1" smtClean="0"/>
              <a:t>bản</a:t>
            </a:r>
            <a:r>
              <a:rPr lang="en-US" dirty="0" smtClean="0"/>
              <a:t> </a:t>
            </a:r>
            <a:r>
              <a:rPr lang="en-US" dirty="0" err="1" smtClean="0"/>
              <a:t>quyền</a:t>
            </a:r>
            <a:r>
              <a:rPr lang="en-US" dirty="0" smtClean="0"/>
              <a:t> </a:t>
            </a:r>
            <a:r>
              <a:rPr lang="en-US" dirty="0" err="1" smtClean="0"/>
              <a:t>với</a:t>
            </a:r>
            <a:r>
              <a:rPr lang="en-US" dirty="0" smtClean="0"/>
              <a:t> AT&amp;T</a:t>
            </a:r>
          </a:p>
          <a:p>
            <a:r>
              <a:rPr lang="en-US" dirty="0" err="1" smtClean="0"/>
              <a:t>Kết</a:t>
            </a:r>
            <a:r>
              <a:rPr lang="en-US" dirty="0" smtClean="0"/>
              <a:t> </a:t>
            </a:r>
            <a:r>
              <a:rPr lang="en-US" dirty="0" err="1" smtClean="0"/>
              <a:t>thúc</a:t>
            </a:r>
            <a:r>
              <a:rPr lang="en-US" dirty="0" smtClean="0"/>
              <a:t> </a:t>
            </a:r>
            <a:r>
              <a:rPr lang="en-US" err="1" smtClean="0"/>
              <a:t>bằng</a:t>
            </a:r>
            <a:r>
              <a:rPr lang="en-US" smtClean="0"/>
              <a:t> vụ </a:t>
            </a:r>
            <a:r>
              <a:rPr lang="en-US" dirty="0" err="1" smtClean="0"/>
              <a:t>kiện</a:t>
            </a:r>
            <a:r>
              <a:rPr lang="en-US" dirty="0" smtClean="0"/>
              <a:t> 1990</a:t>
            </a:r>
          </a:p>
          <a:p>
            <a:r>
              <a:rPr lang="en-US" dirty="0" err="1" smtClean="0"/>
              <a:t>Ràng</a:t>
            </a:r>
            <a:r>
              <a:rPr lang="en-US" dirty="0" smtClean="0"/>
              <a:t> </a:t>
            </a:r>
            <a:r>
              <a:rPr lang="en-US" dirty="0" err="1" smtClean="0"/>
              <a:t>buộc</a:t>
            </a:r>
            <a:r>
              <a:rPr lang="en-US" dirty="0" smtClean="0"/>
              <a:t> </a:t>
            </a:r>
            <a:r>
              <a:rPr lang="en-US" dirty="0" err="1" smtClean="0"/>
              <a:t>bởi</a:t>
            </a:r>
            <a:r>
              <a:rPr lang="en-US" dirty="0" smtClean="0"/>
              <a:t> </a:t>
            </a:r>
            <a:r>
              <a:rPr lang="en-US" dirty="0" err="1" smtClean="0"/>
              <a:t>bản</a:t>
            </a:r>
            <a:r>
              <a:rPr lang="en-US" dirty="0" smtClean="0"/>
              <a:t> </a:t>
            </a:r>
            <a:r>
              <a:rPr lang="en-US" dirty="0" err="1" smtClean="0"/>
              <a:t>quyền</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trong</a:t>
            </a:r>
            <a:r>
              <a:rPr lang="en-US" dirty="0" smtClean="0"/>
              <a:t> </a:t>
            </a:r>
            <a:r>
              <a:rPr lang="en-US" dirty="0" err="1" smtClean="0"/>
              <a:t>phát</a:t>
            </a:r>
            <a:r>
              <a:rPr lang="en-US" dirty="0" smtClean="0"/>
              <a:t> </a:t>
            </a:r>
            <a:r>
              <a:rPr lang="en-US" dirty="0" err="1" smtClean="0"/>
              <a:t>triển</a:t>
            </a:r>
            <a:endParaRPr lang="en-US" dirty="0" smtClean="0"/>
          </a:p>
          <a:p>
            <a:r>
              <a:rPr lang="en-US" dirty="0" smtClean="0"/>
              <a:t>FreeBSD, Darwin,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MINIX và </a:t>
            </a:r>
            <a:r>
              <a:rPr lang="en-US" dirty="0" err="1" smtClean="0"/>
              <a:t>Tannenbaum</a:t>
            </a:r>
            <a:endParaRPr lang="en-US" dirty="0"/>
          </a:p>
        </p:txBody>
      </p:sp>
      <p:sp>
        <p:nvSpPr>
          <p:cNvPr id="3" name="Content Placeholder 2"/>
          <p:cNvSpPr>
            <a:spLocks noGrp="1"/>
          </p:cNvSpPr>
          <p:nvPr>
            <p:ph idx="1"/>
          </p:nvPr>
        </p:nvSpPr>
        <p:spPr/>
        <p:txBody>
          <a:bodyPr/>
          <a:lstStyle/>
          <a:p>
            <a:r>
              <a:rPr lang="en-US" dirty="0" smtClean="0"/>
              <a:t>Andrew </a:t>
            </a:r>
            <a:r>
              <a:rPr lang="en-US" dirty="0" err="1" smtClean="0"/>
              <a:t>Tannenbaum</a:t>
            </a:r>
            <a:endParaRPr lang="en-US" dirty="0" smtClean="0"/>
          </a:p>
          <a:p>
            <a:pPr lvl="1"/>
            <a:r>
              <a:rPr lang="en-US" smtClean="0"/>
              <a:t>Pr về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mạng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hệ</a:t>
            </a:r>
            <a:r>
              <a:rPr lang="en-US" dirty="0" smtClean="0"/>
              <a:t> </a:t>
            </a:r>
            <a:r>
              <a:rPr lang="en-US" dirty="0" err="1" smtClean="0"/>
              <a:t>phân</a:t>
            </a:r>
            <a:r>
              <a:rPr lang="en-US" dirty="0" smtClean="0"/>
              <a:t> </a:t>
            </a:r>
            <a:r>
              <a:rPr lang="en-US" dirty="0" err="1" smtClean="0"/>
              <a:t>tán</a:t>
            </a:r>
            <a:endParaRPr lang="en-US" dirty="0" smtClean="0"/>
          </a:p>
          <a:p>
            <a:r>
              <a:rPr lang="en-US" dirty="0" smtClean="0"/>
              <a:t>MINIX </a:t>
            </a:r>
            <a:r>
              <a:rPr lang="en-US" dirty="0" err="1" smtClean="0"/>
              <a:t>được</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với</a:t>
            </a:r>
            <a:r>
              <a:rPr lang="en-US" dirty="0" smtClean="0"/>
              <a:t> </a:t>
            </a:r>
            <a:r>
              <a:rPr lang="en-US" dirty="0" err="1" smtClean="0"/>
              <a:t>mã</a:t>
            </a:r>
            <a:r>
              <a:rPr lang="en-US" dirty="0" smtClean="0"/>
              <a:t> </a:t>
            </a:r>
            <a:r>
              <a:rPr lang="en-US" dirty="0" err="1" smtClean="0"/>
              <a:t>nguồn</a:t>
            </a:r>
            <a:endParaRPr lang="en-US" dirty="0" smtClean="0"/>
          </a:p>
          <a:p>
            <a:pPr lvl="1"/>
            <a:r>
              <a:rPr lang="en-US" dirty="0" err="1" smtClean="0"/>
              <a:t>Không</a:t>
            </a:r>
            <a:r>
              <a:rPr lang="en-US" dirty="0" smtClean="0"/>
              <a:t> </a:t>
            </a:r>
            <a:r>
              <a:rPr lang="en-US" dirty="0" err="1" smtClean="0"/>
              <a:t>được</a:t>
            </a:r>
            <a:r>
              <a:rPr lang="en-US" dirty="0" smtClean="0"/>
              <a:t> </a:t>
            </a:r>
            <a:r>
              <a:rPr lang="en-US" dirty="0" err="1" smtClean="0"/>
              <a:t>quyền</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khi</a:t>
            </a:r>
            <a:r>
              <a:rPr lang="en-US" dirty="0" smtClean="0"/>
              <a:t> </a:t>
            </a:r>
            <a:r>
              <a:rPr lang="en-US" dirty="0" err="1" smtClean="0"/>
              <a:t>đã</a:t>
            </a:r>
            <a:r>
              <a:rPr lang="en-US" dirty="0" smtClean="0"/>
              <a:t> </a:t>
            </a:r>
            <a:r>
              <a:rPr lang="en-US" dirty="0" err="1" smtClean="0"/>
              <a:t>thay</a:t>
            </a:r>
            <a:r>
              <a:rPr lang="en-US" dirty="0" smtClean="0"/>
              <a:t> </a:t>
            </a:r>
            <a:r>
              <a:rPr lang="en-US" dirty="0" err="1" smtClean="0"/>
              <a:t>đổi</a:t>
            </a:r>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cá</a:t>
            </a:r>
            <a:r>
              <a:rPr lang="en-US" dirty="0" smtClean="0"/>
              <a:t> </a:t>
            </a:r>
            <a:r>
              <a:rPr lang="en-US" dirty="0" err="1" smtClean="0"/>
              <a:t>nhân</a:t>
            </a:r>
            <a:endParaRPr lang="en-US" dirty="0" smtClean="0"/>
          </a:p>
          <a:p>
            <a:r>
              <a:rPr lang="en-US" dirty="0" smtClean="0"/>
              <a:t>1991 </a:t>
            </a:r>
            <a:r>
              <a:rPr lang="en-US" dirty="0" err="1" smtClean="0"/>
              <a:t>Linus</a:t>
            </a:r>
            <a:r>
              <a:rPr lang="en-US" dirty="0" smtClean="0"/>
              <a:t> </a:t>
            </a:r>
            <a:r>
              <a:rPr lang="en-US" dirty="0" err="1" smtClean="0"/>
              <a:t>Tovald</a:t>
            </a:r>
            <a:endParaRPr lang="en-US" dirty="0" smtClean="0"/>
          </a:p>
          <a:p>
            <a:pPr lvl="1"/>
            <a:r>
              <a:rPr lang="en-US" dirty="0" err="1" smtClean="0"/>
              <a:t>Nhân</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Linux kernel (nhân hệ điều hành Linux)</a:t>
            </a:r>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thác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endParaRPr lang="en-US" dirty="0" smtClean="0"/>
          </a:p>
          <a:p>
            <a:r>
              <a:rPr lang="en-US" dirty="0" smtClean="0"/>
              <a:t>1994: 1.0</a:t>
            </a:r>
          </a:p>
          <a:p>
            <a:r>
              <a:rPr lang="en-US" smtClean="0"/>
              <a:t>1999: 2.2.0</a:t>
            </a:r>
          </a:p>
          <a:p>
            <a:r>
              <a:rPr lang="en-US" dirty="0" smtClean="0"/>
              <a:t>2001: 2.4</a:t>
            </a:r>
          </a:p>
          <a:p>
            <a:r>
              <a:rPr lang="en-US" dirty="0" smtClean="0"/>
              <a:t>2003: 2.6.0</a:t>
            </a:r>
          </a:p>
          <a:p>
            <a:r>
              <a:rPr lang="en-US" dirty="0" smtClean="0"/>
              <a:t>2009: 2.6.3</a:t>
            </a:r>
          </a:p>
          <a:p>
            <a:r>
              <a:rPr lang="en-US" dirty="0" err="1" smtClean="0"/>
              <a:t>Số</a:t>
            </a:r>
            <a:r>
              <a:rPr lang="en-US" dirty="0" smtClean="0"/>
              <a:t> </a:t>
            </a:r>
            <a:r>
              <a:rPr lang="en-US" dirty="0" err="1" smtClean="0"/>
              <a:t>đầu</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chính</a:t>
            </a:r>
            <a:endParaRPr lang="en-US" dirty="0" smtClean="0"/>
          </a:p>
          <a:p>
            <a:r>
              <a:rPr lang="en-US" dirty="0" err="1" smtClean="0"/>
              <a:t>Số</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phụ</a:t>
            </a:r>
            <a:endParaRPr lang="en-US" dirty="0" smtClean="0"/>
          </a:p>
          <a:p>
            <a:pPr lvl="1"/>
            <a:r>
              <a:rPr lang="en-US" dirty="0" err="1" smtClean="0"/>
              <a:t>Số</a:t>
            </a:r>
            <a:r>
              <a:rPr lang="en-US" dirty="0" smtClean="0"/>
              <a:t> </a:t>
            </a:r>
            <a:r>
              <a:rPr lang="en-US" dirty="0" err="1" smtClean="0"/>
              <a:t>lẻ</a:t>
            </a:r>
            <a:r>
              <a:rPr lang="en-US" dirty="0" smtClean="0"/>
              <a:t> </a:t>
            </a:r>
            <a:r>
              <a:rPr lang="en-US" dirty="0" err="1" smtClean="0"/>
              <a:t>là</a:t>
            </a:r>
            <a:r>
              <a:rPr lang="en-US" dirty="0" smtClean="0"/>
              <a:t> </a:t>
            </a:r>
            <a:r>
              <a:rPr lang="en-US" dirty="0" err="1" smtClean="0"/>
              <a:t>bản</a:t>
            </a:r>
            <a:r>
              <a:rPr lang="en-US" dirty="0" smtClean="0"/>
              <a:t> </a:t>
            </a:r>
            <a:r>
              <a:rPr lang="en-US" dirty="0" err="1" smtClean="0"/>
              <a:t>thử</a:t>
            </a:r>
            <a:r>
              <a:rPr lang="en-US" dirty="0" smtClean="0"/>
              <a:t> </a:t>
            </a:r>
            <a:r>
              <a:rPr lang="en-US" dirty="0" err="1" smtClean="0"/>
              <a:t>nghiệm</a:t>
            </a:r>
            <a:endParaRPr lang="en-US" dirty="0" smtClean="0"/>
          </a:p>
          <a:p>
            <a:pPr lvl="1"/>
            <a:r>
              <a:rPr lang="en-US" dirty="0" err="1" smtClean="0"/>
              <a:t>Số</a:t>
            </a:r>
            <a:r>
              <a:rPr lang="en-US" dirty="0" smtClean="0"/>
              <a:t> </a:t>
            </a:r>
            <a:r>
              <a:rPr lang="en-US" dirty="0" err="1" smtClean="0"/>
              <a:t>chẵn</a:t>
            </a:r>
            <a:r>
              <a:rPr lang="en-US" dirty="0" smtClean="0"/>
              <a:t> </a:t>
            </a:r>
            <a:r>
              <a:rPr lang="en-US" dirty="0" err="1" smtClean="0"/>
              <a:t>là</a:t>
            </a:r>
            <a:r>
              <a:rPr lang="en-US" dirty="0" smtClean="0"/>
              <a:t> </a:t>
            </a:r>
            <a:r>
              <a:rPr lang="en-US" dirty="0" err="1" smtClean="0"/>
              <a:t>bản</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t>Phần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bổ</a:t>
            </a:r>
            <a:r>
              <a:rPr lang="en-US" dirty="0" smtClean="0"/>
              <a:t> sung </a:t>
            </a:r>
            <a:r>
              <a:rPr lang="en-US" dirty="0" err="1" smtClean="0"/>
              <a:t>bởi</a:t>
            </a:r>
            <a:r>
              <a:rPr lang="en-US" dirty="0" smtClean="0"/>
              <a:t> </a:t>
            </a:r>
            <a:r>
              <a:rPr lang="en-US" dirty="0" err="1" smtClean="0"/>
              <a:t>các</a:t>
            </a:r>
            <a:r>
              <a:rPr lang="en-US" dirty="0" smtClean="0"/>
              <a:t> </a:t>
            </a:r>
            <a:r>
              <a:rPr lang="en-US" dirty="0" err="1" smtClean="0"/>
              <a:t>nhà</a:t>
            </a:r>
            <a:r>
              <a:rPr lang="en-US" dirty="0" smtClean="0"/>
              <a:t> </a:t>
            </a:r>
            <a:r>
              <a:rPr lang="en-US" dirty="0" err="1" smtClean="0"/>
              <a:t>phân</a:t>
            </a:r>
            <a:r>
              <a:rPr lang="en-US" dirty="0" smtClean="0"/>
              <a:t> </a:t>
            </a:r>
            <a:r>
              <a:rPr lang="en-US" dirty="0" err="1" smtClean="0"/>
              <a:t>phối</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err="1" smtClean="0"/>
              <a:t>Tanenbaum</a:t>
            </a:r>
            <a:endParaRPr lang="en-US" dirty="0" smtClean="0"/>
          </a:p>
          <a:p>
            <a:r>
              <a:rPr lang="vi-VN" dirty="0" smtClean="0"/>
              <a:t>Nhân </a:t>
            </a:r>
            <a:r>
              <a:rPr lang="vi-VN" dirty="0"/>
              <a:t>đơn khối (quá </a:t>
            </a:r>
            <a:r>
              <a:rPr lang="vi-VN" dirty="0" smtClean="0"/>
              <a:t>cũ)</a:t>
            </a:r>
            <a:endParaRPr lang="en-US" dirty="0" smtClean="0"/>
          </a:p>
          <a:p>
            <a:pPr lvl="1"/>
            <a:r>
              <a:rPr lang="en-US" dirty="0" err="1" smtClean="0"/>
              <a:t>Chỉ</a:t>
            </a:r>
            <a:r>
              <a:rPr lang="en-US" dirty="0" smtClean="0"/>
              <a:t> </a:t>
            </a:r>
            <a:r>
              <a:rPr lang="en-US" dirty="0" err="1"/>
              <a:t>hỗ</a:t>
            </a:r>
            <a:r>
              <a:rPr lang="en-US" dirty="0"/>
              <a:t> </a:t>
            </a:r>
            <a:r>
              <a:rPr lang="en-US" dirty="0" err="1"/>
              <a:t>trợ</a:t>
            </a:r>
            <a:r>
              <a:rPr lang="en-US" dirty="0"/>
              <a:t> </a:t>
            </a:r>
            <a:r>
              <a:rPr lang="en-US" dirty="0" smtClean="0"/>
              <a:t>PC</a:t>
            </a:r>
          </a:p>
          <a:p>
            <a:pPr lvl="1"/>
            <a:r>
              <a:rPr lang="en-US" dirty="0" err="1" smtClean="0"/>
              <a:t>Không</a:t>
            </a:r>
            <a:r>
              <a:rPr lang="en-US" dirty="0" smtClean="0"/>
              <a:t> </a:t>
            </a:r>
            <a:r>
              <a:rPr lang="en-US" dirty="0" err="1"/>
              <a:t>có</a:t>
            </a:r>
            <a:r>
              <a:rPr lang="en-US" dirty="0"/>
              <a:t> </a:t>
            </a:r>
            <a:r>
              <a:rPr lang="en-US" dirty="0" err="1"/>
              <a:t>kiểm</a:t>
            </a:r>
            <a:r>
              <a:rPr lang="en-US" dirty="0"/>
              <a:t> </a:t>
            </a:r>
            <a:r>
              <a:rPr lang="en-US" dirty="0" err="1"/>
              <a:t>soát</a:t>
            </a:r>
            <a:r>
              <a:rPr lang="en-US" dirty="0"/>
              <a:t> </a:t>
            </a:r>
            <a:r>
              <a:rPr lang="en-US" dirty="0" err="1"/>
              <a:t>mã</a:t>
            </a:r>
            <a:r>
              <a:rPr lang="en-US" dirty="0"/>
              <a:t> </a:t>
            </a:r>
            <a:r>
              <a:rPr lang="en-US" dirty="0" err="1" smtClean="0"/>
              <a:t>nguồn</a:t>
            </a:r>
            <a:endParaRPr lang="en-US" dirty="0" smtClean="0"/>
          </a:p>
          <a:p>
            <a:pPr lvl="1"/>
            <a:r>
              <a:rPr lang="vi-VN" dirty="0" smtClean="0"/>
              <a:t>Một </a:t>
            </a:r>
            <a:r>
              <a:rPr lang="vi-VN" dirty="0"/>
              <a:t>số chức </a:t>
            </a:r>
            <a:r>
              <a:rPr lang="vi-VN"/>
              <a:t>năng </a:t>
            </a:r>
            <a:r>
              <a:rPr lang="vi-VN" smtClean="0"/>
              <a:t>vô </a:t>
            </a:r>
            <a:r>
              <a:rPr lang="vi-VN" dirty="0" smtClean="0"/>
              <a:t>nghĩa</a:t>
            </a:r>
            <a:endParaRPr lang="en-US" dirty="0" smtClean="0"/>
          </a:p>
          <a:p>
            <a:pPr lvl="1"/>
            <a:r>
              <a:rPr lang="en-US" dirty="0" err="1" smtClean="0"/>
              <a:t>Sẽ</a:t>
            </a:r>
            <a:r>
              <a:rPr lang="en-US" dirty="0" smtClean="0"/>
              <a:t> </a:t>
            </a:r>
            <a:r>
              <a:rPr lang="en-US" dirty="0" err="1"/>
              <a:t>bị</a:t>
            </a:r>
            <a:r>
              <a:rPr lang="en-US" dirty="0"/>
              <a:t> </a:t>
            </a:r>
            <a:r>
              <a:rPr lang="en-US" dirty="0" err="1"/>
              <a:t>thay</a:t>
            </a:r>
            <a:r>
              <a:rPr lang="en-US" dirty="0"/>
              <a:t> </a:t>
            </a:r>
            <a:r>
              <a:rPr lang="en-US" dirty="0" err="1"/>
              <a:t>thế</a:t>
            </a:r>
            <a:r>
              <a:rPr lang="en-US" dirty="0"/>
              <a:t> </a:t>
            </a:r>
            <a:r>
              <a:rPr lang="en-US" dirty="0" err="1"/>
              <a:t>bởi</a:t>
            </a:r>
            <a:r>
              <a:rPr lang="en-US" dirty="0"/>
              <a:t> GNU </a:t>
            </a:r>
            <a:r>
              <a:rPr lang="en-US" dirty="0" err="1" smtClean="0"/>
              <a:t>Hurd</a:t>
            </a:r>
            <a:endParaRPr lang="en-US" dirty="0" smtClean="0"/>
          </a:p>
          <a:p>
            <a:r>
              <a:rPr lang="en-US" dirty="0" smtClean="0"/>
              <a:t>Samizdat</a:t>
            </a:r>
          </a:p>
          <a:p>
            <a:r>
              <a:rPr lang="en-US" dirty="0" smtClean="0"/>
              <a:t>Copy </a:t>
            </a:r>
            <a:r>
              <a:rPr lang="en-US" dirty="0" err="1"/>
              <a:t>mã</a:t>
            </a:r>
            <a:r>
              <a:rPr lang="en-US" dirty="0"/>
              <a:t> </a:t>
            </a:r>
            <a:r>
              <a:rPr lang="en-US" dirty="0" err="1"/>
              <a:t>nguồn</a:t>
            </a:r>
            <a:r>
              <a:rPr lang="en-US" dirty="0"/>
              <a:t> </a:t>
            </a:r>
            <a:r>
              <a:rPr lang="en-US" dirty="0" err="1"/>
              <a:t>của</a:t>
            </a:r>
            <a:r>
              <a:rPr lang="en-US" dirty="0"/>
              <a:t> </a:t>
            </a:r>
            <a:r>
              <a:rPr lang="en-US" dirty="0" smtClean="0"/>
              <a:t>MINIX</a:t>
            </a:r>
          </a:p>
          <a:p>
            <a:r>
              <a:rPr lang="vi-VN" dirty="0" smtClean="0"/>
              <a:t>Tannebaum</a:t>
            </a:r>
            <a:r>
              <a:rPr lang="vi-VN" dirty="0"/>
              <a:t>: Đã thiết kế lại, đơn nhân, không có mã nguồn của Linux</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Linux</a:t>
            </a:r>
            <a:endParaRPr lang="en-US" dirty="0"/>
          </a:p>
        </p:txBody>
      </p:sp>
      <p:sp>
        <p:nvSpPr>
          <p:cNvPr id="3" name="Content Placeholder 2"/>
          <p:cNvSpPr>
            <a:spLocks noGrp="1"/>
          </p:cNvSpPr>
          <p:nvPr>
            <p:ph idx="1"/>
          </p:nvPr>
        </p:nvSpPr>
        <p:spPr>
          <a:xfrm>
            <a:off x="457200" y="1600200"/>
            <a:ext cx="4329114" cy="4525963"/>
          </a:xfrm>
        </p:spPr>
        <p:txBody>
          <a:bodyPr>
            <a:normAutofit fontScale="92500" lnSpcReduction="10000"/>
          </a:bodyPr>
          <a:lstStyle/>
          <a:p>
            <a:r>
              <a:rPr lang="en-US" smtClean="0"/>
              <a:t>Nhân hệ điều hành</a:t>
            </a:r>
          </a:p>
          <a:p>
            <a:r>
              <a:rPr lang="en-US" smtClean="0"/>
              <a:t>Các drivers</a:t>
            </a:r>
          </a:p>
          <a:p>
            <a:r>
              <a:rPr lang="en-US" smtClean="0"/>
              <a:t>Các phần mềm hệ thống</a:t>
            </a:r>
          </a:p>
          <a:p>
            <a:r>
              <a:rPr lang="en-US" smtClean="0"/>
              <a:t>Các phần mềm ứng dụng</a:t>
            </a:r>
          </a:p>
          <a:p>
            <a:r>
              <a:rPr lang="en-US" smtClean="0"/>
              <a:t>X Windows</a:t>
            </a:r>
          </a:p>
          <a:p>
            <a:r>
              <a:rPr lang="en-US" smtClean="0"/>
              <a:t>Các phần mềm ứng dụng với giao diện đồ họa</a:t>
            </a:r>
          </a:p>
        </p:txBody>
      </p:sp>
      <p:pic>
        <p:nvPicPr>
          <p:cNvPr id="4" name="Picture 6"/>
          <p:cNvPicPr>
            <a:picLocks noChangeAspect="1" noChangeArrowheads="1"/>
          </p:cNvPicPr>
          <p:nvPr/>
        </p:nvPicPr>
        <p:blipFill>
          <a:blip r:embed="rId2" cstate="print"/>
          <a:srcRect/>
          <a:stretch>
            <a:fillRect/>
          </a:stretch>
        </p:blipFill>
        <p:spPr bwMode="auto">
          <a:xfrm>
            <a:off x="4679950" y="1428736"/>
            <a:ext cx="4464050" cy="3236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Tính</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Linux</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Mã</a:t>
            </a:r>
            <a:r>
              <a:rPr lang="en-US" sz="2800" dirty="0" smtClean="0"/>
              <a:t> </a:t>
            </a:r>
            <a:r>
              <a:rPr lang="en-US" sz="2800" dirty="0" err="1" smtClean="0"/>
              <a:t>nguồn</a:t>
            </a:r>
            <a:r>
              <a:rPr lang="en-US" sz="2800" dirty="0" smtClean="0"/>
              <a:t> </a:t>
            </a:r>
            <a:r>
              <a:rPr lang="en-US" sz="2800" dirty="0" err="1" smtClean="0"/>
              <a:t>mở</a:t>
            </a:r>
            <a:endParaRPr lang="en-US" sz="2800" dirty="0" smtClean="0"/>
          </a:p>
          <a:p>
            <a:pPr lvl="1">
              <a:lnSpc>
                <a:spcPct val="90000"/>
              </a:lnSpc>
            </a:pPr>
            <a:r>
              <a:rPr lang="en-US" sz="2400" dirty="0" err="1" smtClean="0"/>
              <a:t>Nguồn</a:t>
            </a:r>
            <a:r>
              <a:rPr lang="en-US" sz="2400" dirty="0" smtClean="0"/>
              <a:t> </a:t>
            </a:r>
            <a:r>
              <a:rPr lang="en-US" sz="2400" dirty="0" err="1" smtClean="0"/>
              <a:t>sáng</a:t>
            </a:r>
            <a:r>
              <a:rPr lang="en-US" sz="2400" dirty="0" smtClean="0"/>
              <a:t> </a:t>
            </a:r>
            <a:r>
              <a:rPr lang="en-US" sz="2400" err="1" smtClean="0"/>
              <a:t>tạo</a:t>
            </a:r>
            <a:r>
              <a:rPr lang="en-US" sz="2400" smtClean="0"/>
              <a:t> vô </a:t>
            </a:r>
            <a:r>
              <a:rPr lang="en-US" sz="2400" dirty="0" err="1" smtClean="0"/>
              <a:t>hạn</a:t>
            </a:r>
            <a:r>
              <a:rPr lang="en-US" sz="2400" dirty="0" smtClean="0"/>
              <a:t>?</a:t>
            </a:r>
          </a:p>
          <a:p>
            <a:pPr>
              <a:lnSpc>
                <a:spcPct val="90000"/>
              </a:lnSpc>
            </a:pPr>
            <a:r>
              <a:rPr lang="en-US" sz="2800" dirty="0" err="1" smtClean="0"/>
              <a:t>Hỗ</a:t>
            </a:r>
            <a:r>
              <a:rPr lang="en-US" sz="2800" dirty="0" smtClean="0"/>
              <a:t> </a:t>
            </a:r>
            <a:r>
              <a:rPr lang="en-US" sz="2800" dirty="0" err="1" smtClean="0"/>
              <a:t>trợ</a:t>
            </a:r>
            <a:r>
              <a:rPr lang="en-US" sz="2800" dirty="0" smtClean="0"/>
              <a:t> </a:t>
            </a:r>
            <a:r>
              <a:rPr lang="en-US" sz="2800" dirty="0" err="1" smtClean="0"/>
              <a:t>nhiều</a:t>
            </a:r>
            <a:r>
              <a:rPr lang="en-US" sz="2800" dirty="0" smtClean="0"/>
              <a:t> </a:t>
            </a:r>
            <a:r>
              <a:rPr lang="en-US" sz="2800" dirty="0" err="1" smtClean="0"/>
              <a:t>phần</a:t>
            </a:r>
            <a:r>
              <a:rPr lang="en-US" sz="2800" dirty="0" smtClean="0"/>
              <a:t> </a:t>
            </a:r>
            <a:r>
              <a:rPr lang="en-US" sz="2800" dirty="0" err="1" smtClean="0"/>
              <a:t>cứng</a:t>
            </a:r>
            <a:endParaRPr lang="en-US" sz="2800" dirty="0" smtClean="0"/>
          </a:p>
          <a:p>
            <a:pPr>
              <a:lnSpc>
                <a:spcPct val="90000"/>
              </a:lnSpc>
            </a:pPr>
            <a:r>
              <a:rPr lang="en-US" sz="2800" dirty="0" err="1" smtClean="0"/>
              <a:t>Có</a:t>
            </a:r>
            <a:r>
              <a:rPr lang="en-US" sz="2800" dirty="0" smtClean="0"/>
              <a:t> </a:t>
            </a:r>
            <a:r>
              <a:rPr lang="en-US" sz="2800" dirty="0" err="1" smtClean="0"/>
              <a:t>các</a:t>
            </a:r>
            <a:r>
              <a:rPr lang="en-US" sz="2800" dirty="0" smtClean="0"/>
              <a:t> </a:t>
            </a:r>
            <a:r>
              <a:rPr lang="en-US" sz="2800" dirty="0" err="1" smtClean="0"/>
              <a:t>phân</a:t>
            </a:r>
            <a:r>
              <a:rPr lang="en-US" sz="2800" dirty="0" smtClean="0"/>
              <a:t> </a:t>
            </a:r>
            <a:r>
              <a:rPr lang="en-US" sz="2800" dirty="0" err="1" smtClean="0"/>
              <a:t>phối</a:t>
            </a:r>
            <a:r>
              <a:rPr lang="en-US" sz="2800" dirty="0" smtClean="0"/>
              <a:t> </a:t>
            </a:r>
            <a:r>
              <a:rPr lang="en-US" sz="2800" dirty="0" err="1" smtClean="0"/>
              <a:t>khác</a:t>
            </a:r>
            <a:r>
              <a:rPr lang="en-US" sz="2800" dirty="0" smtClean="0"/>
              <a:t> </a:t>
            </a:r>
            <a:r>
              <a:rPr lang="en-US" sz="2800" dirty="0" err="1" smtClean="0"/>
              <a:t>nhau</a:t>
            </a:r>
            <a:endParaRPr lang="en-US" sz="2800" dirty="0" smtClean="0"/>
          </a:p>
          <a:p>
            <a:pPr>
              <a:lnSpc>
                <a:spcPct val="90000"/>
              </a:lnSpc>
            </a:pPr>
            <a:r>
              <a:rPr lang="en-US" sz="2800" dirty="0" err="1" smtClean="0"/>
              <a:t>Thừa</a:t>
            </a:r>
            <a:r>
              <a:rPr lang="en-US" sz="2800" dirty="0" smtClean="0"/>
              <a:t> </a:t>
            </a:r>
            <a:r>
              <a:rPr lang="en-US" sz="2800" dirty="0" err="1" smtClean="0"/>
              <a:t>kế</a:t>
            </a:r>
            <a:r>
              <a:rPr lang="en-US" sz="2800" dirty="0" smtClean="0"/>
              <a:t> </a:t>
            </a:r>
            <a:r>
              <a:rPr lang="en-US" sz="2800" dirty="0" err="1" smtClean="0"/>
              <a:t>các</a:t>
            </a:r>
            <a:r>
              <a:rPr lang="en-US" sz="2800" dirty="0" smtClean="0"/>
              <a:t> </a:t>
            </a:r>
            <a:r>
              <a:rPr lang="en-US" sz="2800" dirty="0" err="1" smtClean="0"/>
              <a:t>tính</a:t>
            </a:r>
            <a:r>
              <a:rPr lang="en-US" sz="2800" dirty="0" smtClean="0"/>
              <a:t> </a:t>
            </a:r>
            <a:r>
              <a:rPr lang="en-US" sz="2800" dirty="0" err="1" smtClean="0"/>
              <a:t>năng</a:t>
            </a:r>
            <a:r>
              <a:rPr lang="en-US" sz="2800" dirty="0" smtClean="0"/>
              <a:t> Unix</a:t>
            </a:r>
          </a:p>
          <a:p>
            <a:pPr lvl="1">
              <a:lnSpc>
                <a:spcPct val="90000"/>
              </a:lnSpc>
            </a:pPr>
            <a:r>
              <a:rPr lang="en-US" sz="2400" dirty="0" err="1" smtClean="0"/>
              <a:t>Khả</a:t>
            </a:r>
            <a:r>
              <a:rPr lang="en-US" sz="2400" dirty="0" smtClean="0"/>
              <a:t> </a:t>
            </a:r>
            <a:r>
              <a:rPr lang="en-US" sz="2400" dirty="0" err="1" smtClean="0"/>
              <a:t>chuyển</a:t>
            </a:r>
            <a:endParaRPr lang="en-US" sz="2400" dirty="0" smtClean="0"/>
          </a:p>
          <a:p>
            <a:pPr lvl="1">
              <a:lnSpc>
                <a:spcPct val="90000"/>
              </a:lnSpc>
            </a:pPr>
            <a:r>
              <a:rPr lang="en-US" sz="2400" dirty="0" err="1" smtClean="0"/>
              <a:t>Đa</a:t>
            </a:r>
            <a:r>
              <a:rPr lang="en-US" sz="2400" dirty="0" smtClean="0"/>
              <a:t> NSD, </a:t>
            </a:r>
            <a:r>
              <a:rPr lang="en-US" sz="2400" dirty="0" err="1" smtClean="0"/>
              <a:t>đa</a:t>
            </a:r>
            <a:r>
              <a:rPr lang="en-US" sz="2400" dirty="0" smtClean="0"/>
              <a:t> </a:t>
            </a:r>
            <a:r>
              <a:rPr lang="en-US" sz="2400" dirty="0" err="1" smtClean="0"/>
              <a:t>nhiệm</a:t>
            </a:r>
            <a:endParaRPr lang="en-US" sz="2400" dirty="0" smtClean="0"/>
          </a:p>
          <a:p>
            <a:pPr lvl="1">
              <a:lnSpc>
                <a:spcPct val="90000"/>
              </a:lnSpc>
            </a:pPr>
            <a:r>
              <a:rPr lang="en-US" sz="2400" dirty="0" err="1" smtClean="0"/>
              <a:t>Một</a:t>
            </a:r>
            <a:r>
              <a:rPr lang="en-US" sz="2400" dirty="0" smtClean="0"/>
              <a:t> </a:t>
            </a:r>
            <a:r>
              <a:rPr lang="en-US" sz="2400" dirty="0" err="1" smtClean="0"/>
              <a:t>hệ</a:t>
            </a:r>
            <a:r>
              <a:rPr lang="en-US" sz="2400" dirty="0" smtClean="0"/>
              <a:t> </a:t>
            </a:r>
            <a:r>
              <a:rPr lang="en-US" sz="2400" dirty="0" err="1" smtClean="0"/>
              <a:t>thống</a:t>
            </a:r>
            <a:r>
              <a:rPr lang="en-US" sz="2400" dirty="0" smtClean="0"/>
              <a:t> file </a:t>
            </a:r>
            <a:r>
              <a:rPr lang="en-US" sz="2400" dirty="0" err="1" smtClean="0"/>
              <a:t>duy</a:t>
            </a:r>
            <a:r>
              <a:rPr lang="en-US" sz="2400" dirty="0" smtClean="0"/>
              <a:t> </a:t>
            </a:r>
            <a:r>
              <a:rPr lang="en-US" sz="2400" dirty="0" err="1" smtClean="0"/>
              <a:t>nhất</a:t>
            </a:r>
            <a:endParaRPr lang="en-US" sz="2400" dirty="0" smtClean="0"/>
          </a:p>
          <a:p>
            <a:pPr lvl="1">
              <a:lnSpc>
                <a:spcPct val="90000"/>
              </a:lnSpc>
            </a:pPr>
            <a:r>
              <a:rPr lang="en-US" sz="2400" dirty="0" smtClean="0"/>
              <a:t>Shell</a:t>
            </a:r>
          </a:p>
          <a:p>
            <a:pPr lvl="1">
              <a:lnSpc>
                <a:spcPct val="90000"/>
              </a:lnSpc>
            </a:pPr>
            <a:r>
              <a:rPr lang="en-US" sz="2400" dirty="0" err="1" smtClean="0"/>
              <a:t>Các</a:t>
            </a:r>
            <a:r>
              <a:rPr lang="en-US" sz="2400" dirty="0" smtClean="0"/>
              <a:t> </a:t>
            </a:r>
            <a:r>
              <a:rPr lang="en-US" sz="2400" dirty="0" err="1" smtClean="0"/>
              <a:t>tính</a:t>
            </a:r>
            <a:r>
              <a:rPr lang="en-US" sz="2400" dirty="0" smtClean="0"/>
              <a:t> </a:t>
            </a:r>
            <a:r>
              <a:rPr lang="en-US" sz="2400" dirty="0" err="1" smtClean="0"/>
              <a:t>năng</a:t>
            </a:r>
            <a:r>
              <a:rPr lang="en-US" sz="2400" dirty="0" smtClean="0"/>
              <a:t> </a:t>
            </a:r>
            <a:r>
              <a:rPr lang="en-US" sz="2400" dirty="0" err="1" smtClean="0"/>
              <a:t>mạng</a:t>
            </a:r>
            <a:r>
              <a:rPr lang="en-US" sz="2400"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B1D82B76-C977-49AE-A95C-42BC9AFDE049}" type="slidenum">
              <a:rPr lang="en-US"/>
              <a:pPr/>
              <a:t>36</a:t>
            </a:fld>
            <a:endParaRPr lang="en-US"/>
          </a:p>
        </p:txBody>
      </p:sp>
      <p:sp>
        <p:nvSpPr>
          <p:cNvPr id="11267" name="Rectangle 2"/>
          <p:cNvSpPr>
            <a:spLocks noGrp="1" noChangeArrowheads="1"/>
          </p:cNvSpPr>
          <p:nvPr>
            <p:ph type="title"/>
          </p:nvPr>
        </p:nvSpPr>
        <p:spPr/>
        <p:txBody>
          <a:bodyPr/>
          <a:lstStyle/>
          <a:p>
            <a:pPr eaLnBrk="1" hangingPunct="1"/>
            <a:r>
              <a:rPr lang="en-US" dirty="0" smtClean="0"/>
              <a:t>e. </a:t>
            </a:r>
            <a:r>
              <a:rPr lang="en-US" dirty="0" err="1" smtClean="0"/>
              <a:t>Bản</a:t>
            </a:r>
            <a:r>
              <a:rPr lang="en-US" dirty="0" smtClean="0"/>
              <a:t> </a:t>
            </a:r>
            <a:r>
              <a:rPr lang="en-US" dirty="0" err="1" smtClean="0"/>
              <a:t>phân</a:t>
            </a:r>
            <a:r>
              <a:rPr lang="en-US" dirty="0" smtClean="0"/>
              <a:t> </a:t>
            </a:r>
            <a:r>
              <a:rPr lang="en-US" dirty="0" err="1" smtClean="0"/>
              <a:t>phối</a:t>
            </a:r>
            <a:r>
              <a:rPr lang="en-US" dirty="0" smtClean="0"/>
              <a:t> Linux</a:t>
            </a:r>
          </a:p>
        </p:txBody>
      </p:sp>
      <p:sp>
        <p:nvSpPr>
          <p:cNvPr id="11268" name="Text Box 3"/>
          <p:cNvSpPr txBox="1">
            <a:spLocks noChangeArrowheads="1"/>
          </p:cNvSpPr>
          <p:nvPr/>
        </p:nvSpPr>
        <p:spPr bwMode="auto">
          <a:xfrm>
            <a:off x="395288" y="1700213"/>
            <a:ext cx="4464050" cy="466725"/>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en-US" sz="2400"/>
              <a:t>Linux = Kernel (OS Basic Part)</a:t>
            </a:r>
          </a:p>
        </p:txBody>
      </p:sp>
      <p:sp>
        <p:nvSpPr>
          <p:cNvPr id="11269" name="Text Box 4"/>
          <p:cNvSpPr txBox="1">
            <a:spLocks noChangeArrowheads="1"/>
          </p:cNvSpPr>
          <p:nvPr/>
        </p:nvSpPr>
        <p:spPr bwMode="auto">
          <a:xfrm>
            <a:off x="755650" y="2997200"/>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Kernel</a:t>
            </a:r>
          </a:p>
        </p:txBody>
      </p:sp>
      <p:sp>
        <p:nvSpPr>
          <p:cNvPr id="11270" name="Text Box 5"/>
          <p:cNvSpPr txBox="1">
            <a:spLocks noChangeArrowheads="1"/>
          </p:cNvSpPr>
          <p:nvPr/>
        </p:nvSpPr>
        <p:spPr bwMode="auto">
          <a:xfrm>
            <a:off x="755650" y="35480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Software Packages</a:t>
            </a:r>
          </a:p>
        </p:txBody>
      </p:sp>
      <p:sp>
        <p:nvSpPr>
          <p:cNvPr id="11271" name="Text Box 6"/>
          <p:cNvSpPr txBox="1">
            <a:spLocks noChangeArrowheads="1"/>
          </p:cNvSpPr>
          <p:nvPr/>
        </p:nvSpPr>
        <p:spPr bwMode="auto">
          <a:xfrm>
            <a:off x="755650" y="46529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Installation tools</a:t>
            </a:r>
          </a:p>
        </p:txBody>
      </p:sp>
      <p:sp>
        <p:nvSpPr>
          <p:cNvPr id="11272" name="Text Box 7"/>
          <p:cNvSpPr txBox="1">
            <a:spLocks noChangeArrowheads="1"/>
          </p:cNvSpPr>
          <p:nvPr/>
        </p:nvSpPr>
        <p:spPr bwMode="auto">
          <a:xfrm>
            <a:off x="755650" y="410051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SW management toosl</a:t>
            </a:r>
          </a:p>
        </p:txBody>
      </p:sp>
      <p:sp>
        <p:nvSpPr>
          <p:cNvPr id="11273" name="Text Box 8"/>
          <p:cNvSpPr txBox="1">
            <a:spLocks noChangeArrowheads="1"/>
          </p:cNvSpPr>
          <p:nvPr/>
        </p:nvSpPr>
        <p:spPr bwMode="auto">
          <a:xfrm>
            <a:off x="7885113" y="2997200"/>
            <a:ext cx="558800" cy="2114550"/>
          </a:xfrm>
          <a:prstGeom prst="rect">
            <a:avLst/>
          </a:prstGeom>
          <a:solidFill>
            <a:srgbClr val="339966"/>
          </a:solidFill>
          <a:ln w="9525">
            <a:solidFill>
              <a:schemeClr val="tx1"/>
            </a:solidFill>
            <a:miter lim="800000"/>
            <a:headEnd/>
            <a:tailEnd/>
          </a:ln>
        </p:spPr>
        <p:txBody>
          <a:bodyPr vert="eaVert">
            <a:spAutoFit/>
          </a:bodyPr>
          <a:lstStyle/>
          <a:p>
            <a:pPr>
              <a:spcBef>
                <a:spcPct val="50000"/>
              </a:spcBef>
            </a:pPr>
            <a:r>
              <a:rPr lang="en-US" sz="2400"/>
              <a:t>User interface</a:t>
            </a:r>
          </a:p>
        </p:txBody>
      </p:sp>
      <p:sp>
        <p:nvSpPr>
          <p:cNvPr id="11274" name="Text Box 9"/>
          <p:cNvSpPr txBox="1">
            <a:spLocks noChangeArrowheads="1"/>
          </p:cNvSpPr>
          <p:nvPr/>
        </p:nvSpPr>
        <p:spPr bwMode="auto">
          <a:xfrm>
            <a:off x="5148263" y="3429000"/>
            <a:ext cx="2447925" cy="457200"/>
          </a:xfrm>
          <a:prstGeom prst="rect">
            <a:avLst/>
          </a:prstGeom>
          <a:noFill/>
          <a:ln w="9525">
            <a:noFill/>
            <a:miter lim="800000"/>
            <a:headEnd/>
            <a:tailEnd/>
          </a:ln>
        </p:spPr>
        <p:txBody>
          <a:bodyPr>
            <a:spAutoFit/>
          </a:bodyPr>
          <a:lstStyle/>
          <a:p>
            <a:pPr>
              <a:spcBef>
                <a:spcPct val="50000"/>
              </a:spcBef>
            </a:pPr>
            <a:r>
              <a:rPr lang="en-US" sz="2400"/>
              <a:t>Distributor</a:t>
            </a:r>
          </a:p>
        </p:txBody>
      </p:sp>
      <p:sp>
        <p:nvSpPr>
          <p:cNvPr id="11275" name="Text Box 10"/>
          <p:cNvSpPr txBox="1">
            <a:spLocks noChangeArrowheads="1"/>
          </p:cNvSpPr>
          <p:nvPr/>
        </p:nvSpPr>
        <p:spPr bwMode="auto">
          <a:xfrm>
            <a:off x="4643438" y="6021388"/>
            <a:ext cx="2519362" cy="469900"/>
          </a:xfrm>
          <a:prstGeom prst="rect">
            <a:avLst/>
          </a:prstGeom>
          <a:solidFill>
            <a:srgbClr val="00FF00"/>
          </a:solidFill>
          <a:ln w="12700">
            <a:solidFill>
              <a:schemeClr val="tx1"/>
            </a:solidFill>
            <a:miter lim="800000"/>
            <a:headEnd/>
            <a:tailEnd/>
          </a:ln>
        </p:spPr>
        <p:txBody>
          <a:bodyPr>
            <a:spAutoFit/>
          </a:bodyPr>
          <a:lstStyle/>
          <a:p>
            <a:pPr algn="ctr">
              <a:spcBef>
                <a:spcPct val="50000"/>
              </a:spcBef>
            </a:pPr>
            <a:r>
              <a:rPr lang="en-US" sz="2400"/>
              <a:t>Distribution</a:t>
            </a:r>
          </a:p>
        </p:txBody>
      </p:sp>
      <p:sp>
        <p:nvSpPr>
          <p:cNvPr id="11276" name="Text Box 11"/>
          <p:cNvSpPr txBox="1">
            <a:spLocks noChangeArrowheads="1"/>
          </p:cNvSpPr>
          <p:nvPr/>
        </p:nvSpPr>
        <p:spPr bwMode="auto">
          <a:xfrm>
            <a:off x="6372225" y="1484313"/>
            <a:ext cx="2447925" cy="457200"/>
          </a:xfrm>
          <a:prstGeom prst="rect">
            <a:avLst/>
          </a:prstGeom>
          <a:noFill/>
          <a:ln w="9525">
            <a:noFill/>
            <a:miter lim="800000"/>
            <a:headEnd/>
            <a:tailEnd/>
          </a:ln>
        </p:spPr>
        <p:txBody>
          <a:bodyPr>
            <a:spAutoFit/>
          </a:bodyPr>
          <a:lstStyle/>
          <a:p>
            <a:pPr>
              <a:spcBef>
                <a:spcPct val="50000"/>
              </a:spcBef>
            </a:pPr>
            <a:r>
              <a:rPr lang="en-US" sz="2400"/>
              <a:t>Developers</a:t>
            </a:r>
          </a:p>
        </p:txBody>
      </p:sp>
      <p:pic>
        <p:nvPicPr>
          <p:cNvPr id="11277" name="Picture 12" descr="1124959648-20161"/>
          <p:cNvPicPr>
            <a:picLocks noChangeAspect="1" noChangeArrowheads="1"/>
          </p:cNvPicPr>
          <p:nvPr/>
        </p:nvPicPr>
        <p:blipFill>
          <a:blip r:embed="rId3" cstate="print"/>
          <a:srcRect/>
          <a:stretch>
            <a:fillRect/>
          </a:stretch>
        </p:blipFill>
        <p:spPr bwMode="auto">
          <a:xfrm>
            <a:off x="6372225" y="2276475"/>
            <a:ext cx="609600" cy="609600"/>
          </a:xfrm>
          <a:prstGeom prst="rect">
            <a:avLst/>
          </a:prstGeom>
          <a:noFill/>
          <a:ln w="9525">
            <a:noFill/>
            <a:miter lim="800000"/>
            <a:headEnd/>
            <a:tailEnd/>
          </a:ln>
        </p:spPr>
      </p:pic>
      <p:sp>
        <p:nvSpPr>
          <p:cNvPr id="11278" name="AutoShape 13"/>
          <p:cNvSpPr>
            <a:spLocks noChangeArrowheads="1"/>
          </p:cNvSpPr>
          <p:nvPr/>
        </p:nvSpPr>
        <p:spPr bwMode="auto">
          <a:xfrm>
            <a:off x="4932363" y="17732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79" name="AutoShape 14"/>
          <p:cNvSpPr>
            <a:spLocks noChangeArrowheads="1"/>
          </p:cNvSpPr>
          <p:nvPr/>
        </p:nvSpPr>
        <p:spPr bwMode="auto">
          <a:xfrm rot="-1553619">
            <a:off x="4643438" y="28527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0" name="AutoShape 15"/>
          <p:cNvSpPr>
            <a:spLocks noChangeArrowheads="1"/>
          </p:cNvSpPr>
          <p:nvPr/>
        </p:nvSpPr>
        <p:spPr bwMode="auto">
          <a:xfrm rot="-9759111">
            <a:off x="6697663" y="3860800"/>
            <a:ext cx="1152525" cy="360363"/>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1" name="AutoShape 16"/>
          <p:cNvSpPr>
            <a:spLocks noChangeArrowheads="1"/>
          </p:cNvSpPr>
          <p:nvPr/>
        </p:nvSpPr>
        <p:spPr bwMode="auto">
          <a:xfrm rot="-5400000">
            <a:off x="5723731" y="4582320"/>
            <a:ext cx="720725" cy="187166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
            <a:ext cx="9144000" cy="7237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Lựa chọn bản phân phối phù hợp</a:t>
            </a:r>
            <a:endParaRPr lang="vi-VN"/>
          </a:p>
        </p:txBody>
      </p:sp>
      <p:pic>
        <p:nvPicPr>
          <p:cNvPr id="1026" name="Picture 2"/>
          <p:cNvPicPr>
            <a:picLocks noChangeAspect="1" noChangeArrowheads="1"/>
          </p:cNvPicPr>
          <p:nvPr/>
        </p:nvPicPr>
        <p:blipFill>
          <a:blip r:embed="rId2" cstate="print"/>
          <a:srcRect/>
          <a:stretch>
            <a:fillRect/>
          </a:stretch>
        </p:blipFill>
        <p:spPr bwMode="auto">
          <a:xfrm>
            <a:off x="0" y="1285860"/>
            <a:ext cx="9144000" cy="54599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 Các phần mềm mã nguồn mở khác</a:t>
            </a:r>
            <a:endParaRPr lang="en-US"/>
          </a:p>
        </p:txBody>
      </p:sp>
      <p:sp>
        <p:nvSpPr>
          <p:cNvPr id="3" name="Text Placeholder 2"/>
          <p:cNvSpPr>
            <a:spLocks noGrp="1"/>
          </p:cNvSpPr>
          <p:nvPr>
            <p:ph type="body" idx="4294967295"/>
          </p:nvPr>
        </p:nvSpPr>
        <p:spPr/>
        <p:txBody>
          <a:bodyPr/>
          <a:lstStyle/>
          <a:p>
            <a:r>
              <a:rPr lang="en-US" smtClean="0"/>
              <a:t>Trên Linux</a:t>
            </a:r>
          </a:p>
          <a:p>
            <a:pPr lvl="1"/>
            <a:r>
              <a:rPr lang="en-US" smtClean="0"/>
              <a:t>Webserver</a:t>
            </a:r>
          </a:p>
          <a:p>
            <a:pPr lvl="1"/>
            <a:r>
              <a:rPr lang="en-US" smtClean="0"/>
              <a:t>Mail server</a:t>
            </a:r>
          </a:p>
          <a:p>
            <a:pPr lvl="1"/>
            <a:r>
              <a:rPr lang="en-US" smtClean="0"/>
              <a:t>KDE, GNOME, …..</a:t>
            </a:r>
          </a:p>
          <a:p>
            <a:r>
              <a:rPr lang="en-US" smtClean="0"/>
              <a:t>Trên các hệ điều hành khác</a:t>
            </a:r>
          </a:p>
          <a:p>
            <a:pPr lvl="1"/>
            <a:r>
              <a:rPr lang="en-US" smtClean="0"/>
              <a:t>Open Office</a:t>
            </a:r>
          </a:p>
          <a:p>
            <a:pPr lvl="1"/>
            <a:r>
              <a:rPr lang="en-US" smtClean="0"/>
              <a:t>Gimp</a:t>
            </a:r>
          </a:p>
          <a:p>
            <a:pPr lvl="1"/>
            <a:r>
              <a:rPr lang="en-US" smtClean="0"/>
              <a:t>FireFox</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r>
              <a:rPr lang="vi-VN" dirty="0" smtClean="0"/>
              <a:t>Phần mềm m</a:t>
            </a:r>
            <a:r>
              <a:rPr lang="en-US" dirty="0" smtClean="0"/>
              <a:t>à </a:t>
            </a:r>
            <a:r>
              <a:rPr lang="en-US" dirty="0" err="1" smtClean="0"/>
              <a:t>mã</a:t>
            </a:r>
            <a:r>
              <a:rPr lang="vi-VN" dirty="0" smtClean="0"/>
              <a:t> nguồn được cung cấp c</a:t>
            </a:r>
            <a:r>
              <a:rPr lang="en-US" dirty="0" smtClean="0"/>
              <a:t>ô</a:t>
            </a:r>
            <a:r>
              <a:rPr lang="vi-VN" dirty="0" smtClean="0"/>
              <a:t>ng khai v</a:t>
            </a:r>
            <a:r>
              <a:rPr lang="en-US" dirty="0" smtClean="0"/>
              <a:t>à</a:t>
            </a:r>
            <a:endParaRPr lang="vi-VN" dirty="0" smtClean="0"/>
          </a:p>
          <a:p>
            <a:r>
              <a:rPr lang="vi-VN" dirty="0" smtClean="0"/>
              <a:t>một số quyền th</a:t>
            </a:r>
            <a:r>
              <a:rPr lang="en-US" dirty="0" smtClean="0"/>
              <a:t>ô</a:t>
            </a:r>
            <a:r>
              <a:rPr lang="vi-VN" dirty="0" smtClean="0"/>
              <a:t>ng thường chỉ thuộc về người nắm giữ bản</a:t>
            </a:r>
          </a:p>
          <a:p>
            <a:pPr>
              <a:buNone/>
            </a:pPr>
            <a:r>
              <a:rPr lang="en-US" dirty="0" smtClean="0"/>
              <a:t>	</a:t>
            </a:r>
            <a:r>
              <a:rPr lang="vi-VN" dirty="0" smtClean="0"/>
              <a:t>quyền (copyright) cũng được cung cấp theo giấy ph</a:t>
            </a:r>
            <a:r>
              <a:rPr lang="en-US" dirty="0" smtClean="0"/>
              <a:t>é</a:t>
            </a:r>
            <a:r>
              <a:rPr lang="vi-VN" dirty="0" smtClean="0"/>
              <a:t>p phần</a:t>
            </a:r>
          </a:p>
          <a:p>
            <a:pPr>
              <a:buNone/>
            </a:pPr>
            <a:r>
              <a:rPr lang="en-US" dirty="0" smtClean="0"/>
              <a:t>	</a:t>
            </a:r>
            <a:r>
              <a:rPr lang="en-US" dirty="0" err="1" smtClean="0"/>
              <a:t>mềm</a:t>
            </a:r>
            <a:r>
              <a:rPr lang="en-US" dirty="0" smtClean="0"/>
              <a:t> (software license):</a:t>
            </a:r>
          </a:p>
          <a:p>
            <a:pPr lvl="1"/>
            <a:r>
              <a:rPr lang="vi-VN" dirty="0" smtClean="0"/>
              <a:t>nghien cứu, thay đổi, cải tiến</a:t>
            </a:r>
          </a:p>
          <a:p>
            <a:pPr lvl="1"/>
            <a:r>
              <a:rPr lang="en-US" dirty="0" err="1" smtClean="0"/>
              <a:t>phân</a:t>
            </a:r>
            <a:r>
              <a:rPr lang="en-US" dirty="0" smtClean="0"/>
              <a:t> </a:t>
            </a:r>
            <a:r>
              <a:rPr lang="en-US" dirty="0" err="1" smtClean="0"/>
              <a:t>phối</a:t>
            </a:r>
            <a:r>
              <a:rPr lang="en-US" dirty="0" smtClean="0"/>
              <a:t>...</a:t>
            </a:r>
          </a:p>
          <a:p>
            <a:r>
              <a:rPr lang="en-US" dirty="0" err="1" smtClean="0"/>
              <a:t>Ví</a:t>
            </a:r>
            <a:r>
              <a:rPr lang="en-US" dirty="0" smtClean="0"/>
              <a:t> </a:t>
            </a:r>
            <a:r>
              <a:rPr lang="en-US" dirty="0" err="1" smtClean="0"/>
              <a:t>dụ</a:t>
            </a:r>
            <a:r>
              <a:rPr lang="en-US" dirty="0" smtClean="0"/>
              <a:t> PMMNM:</a:t>
            </a:r>
          </a:p>
          <a:p>
            <a:pPr lvl="1"/>
            <a:r>
              <a:rPr lang="en-US" dirty="0" smtClean="0"/>
              <a:t>Apache, Asterisk, Linux, Open Office, Firefox ...</a:t>
            </a:r>
          </a:p>
          <a:p>
            <a:r>
              <a:rPr lang="vi-VN" dirty="0" smtClean="0"/>
              <a:t>PMMNM thường miễn phi. Sử dụng PMMNM tiết kiệm 60 tỉ</a:t>
            </a:r>
            <a:r>
              <a:rPr lang="en-US" dirty="0" smtClean="0"/>
              <a:t> </a:t>
            </a:r>
            <a:r>
              <a:rPr lang="vi-VN" dirty="0" smtClean="0"/>
              <a:t>USD/năm.</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Cách thức trao đổi phần mềm mã nguồn mở</a:t>
            </a:r>
            <a:endParaRPr lang="vi-VN"/>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CVS</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SVN</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smtClean="0"/>
              <a:t>sourceforge.net và </a:t>
            </a:r>
            <a:r>
              <a:rPr lang="en-US" dirty="0" smtClean="0"/>
              <a:t>so </a:t>
            </a:r>
            <a:r>
              <a:rPr lang="en-US" dirty="0" err="1" smtClean="0"/>
              <a:t>sánh</a:t>
            </a:r>
            <a:r>
              <a:rPr lang="en-US" dirty="0" smtClean="0"/>
              <a:t> </a:t>
            </a:r>
            <a:r>
              <a:rPr lang="en-US" dirty="0" err="1" smtClean="0"/>
              <a:t>với</a:t>
            </a:r>
            <a:r>
              <a:rPr lang="en-US" dirty="0" smtClean="0"/>
              <a:t> download.com</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repositories</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Sản</a:t>
            </a:r>
            <a:r>
              <a:rPr lang="en-US" dirty="0" smtClean="0"/>
              <a:t> </a:t>
            </a:r>
            <a:r>
              <a:rPr lang="en-US" dirty="0" err="1" smtClean="0"/>
              <a:t>xuất</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endParaRPr lang="en-US" dirty="0" smtClean="0"/>
          </a:p>
          <a:p>
            <a:pPr marL="971550" lvl="1" indent="-514350"/>
            <a:r>
              <a:rPr lang="en-US" dirty="0" err="1" smtClean="0"/>
              <a:t>Cá</a:t>
            </a:r>
            <a:r>
              <a:rPr lang="en-US" dirty="0" smtClean="0"/>
              <a:t> </a:t>
            </a:r>
            <a:r>
              <a:rPr lang="en-US" dirty="0" err="1" smtClean="0"/>
              <a:t>nhân</a:t>
            </a:r>
            <a:r>
              <a:rPr lang="en-US" dirty="0" smtClean="0"/>
              <a:t>, </a:t>
            </a:r>
            <a:r>
              <a:rPr lang="en-US" dirty="0" err="1" smtClean="0"/>
              <a:t>công</a:t>
            </a:r>
            <a:r>
              <a:rPr lang="en-US" dirty="0" smtClean="0"/>
              <a:t> </a:t>
            </a:r>
            <a:r>
              <a:rPr lang="en-US" dirty="0" err="1" smtClean="0"/>
              <a:t>ty</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giáo</a:t>
            </a:r>
            <a:r>
              <a:rPr lang="en-US" dirty="0" smtClean="0"/>
              <a:t> </a:t>
            </a:r>
            <a:r>
              <a:rPr lang="en-US" dirty="0" err="1" smtClean="0"/>
              <a:t>dục</a:t>
            </a:r>
            <a:r>
              <a:rPr lang="en-US" dirty="0" smtClean="0"/>
              <a:t>, </a:t>
            </a:r>
            <a:r>
              <a:rPr lang="en-US" dirty="0" err="1" smtClean="0"/>
              <a:t>nghiên</a:t>
            </a:r>
            <a:r>
              <a:rPr lang="en-US" dirty="0" smtClean="0"/>
              <a:t> </a:t>
            </a:r>
            <a:r>
              <a:rPr lang="en-US" dirty="0" err="1" smtClean="0"/>
              <a:t>cứu</a:t>
            </a:r>
            <a:endParaRPr lang="en-US" dirty="0" smtClean="0"/>
          </a:p>
          <a:p>
            <a:pPr marL="514350" indent="-514350">
              <a:buFont typeface="+mj-lt"/>
              <a:buAutoNum type="arabicPeriod"/>
            </a:pPr>
            <a:r>
              <a:rPr lang="en-US" dirty="0" err="1" smtClean="0"/>
              <a:t>Thay</a:t>
            </a:r>
            <a:r>
              <a:rPr lang="en-US" dirty="0" smtClean="0"/>
              <a:t> </a:t>
            </a:r>
            <a:r>
              <a:rPr lang="en-US" dirty="0" err="1" smtClean="0"/>
              <a:t>đổi</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ngược</a:t>
            </a:r>
            <a:r>
              <a:rPr lang="en-US" dirty="0" smtClean="0"/>
              <a:t>: Reverse </a:t>
            </a:r>
            <a:r>
              <a:rPr lang="en-US" dirty="0" err="1" smtClean="0"/>
              <a:t>enginering</a:t>
            </a:r>
            <a:endParaRPr lang="en-US" dirty="0" smtClean="0"/>
          </a:p>
          <a:p>
            <a:pPr marL="514350" indent="-514350">
              <a:buFont typeface="+mj-lt"/>
              <a:buAutoNum type="arabicPeriod"/>
            </a:pP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endParaRPr lang="en-US" dirty="0" smtClean="0"/>
          </a:p>
          <a:p>
            <a:pPr marL="971550" lvl="1" indent="-514350"/>
            <a:r>
              <a:rPr lang="en-US" dirty="0" err="1" smtClean="0"/>
              <a:t>Bản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mã</a:t>
            </a:r>
            <a:r>
              <a:rPr lang="en-US" dirty="0" smtClean="0"/>
              <a:t> </a:t>
            </a:r>
            <a:r>
              <a:rPr lang="en-US" dirty="0" err="1" smtClean="0"/>
              <a:t>nguồn</a:t>
            </a:r>
            <a:endParaRPr lang="en-US" dirty="0" smtClean="0"/>
          </a:p>
          <a:p>
            <a:pPr marL="971550" lvl="1" indent="-514350"/>
            <a:r>
              <a:rPr lang="en-US" dirty="0" err="1" smtClean="0"/>
              <a:t>Nguyên</a:t>
            </a:r>
            <a:r>
              <a:rPr lang="en-US" dirty="0" smtClean="0"/>
              <a:t> </a:t>
            </a:r>
            <a:r>
              <a:rPr lang="en-US" dirty="0" err="1" smtClean="0"/>
              <a:t>bản</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thay</a:t>
            </a:r>
            <a:r>
              <a:rPr lang="en-US" dirty="0" smtClean="0"/>
              <a:t> </a:t>
            </a:r>
            <a:r>
              <a:rPr lang="en-US" dirty="0" err="1" smtClean="0"/>
              <a:t>đổi</a:t>
            </a:r>
            <a:endParaRPr lang="en-US" dirty="0" smtClean="0"/>
          </a:p>
          <a:p>
            <a:pPr marL="514350" indent="-514350">
              <a:buFont typeface="+mj-lt"/>
              <a:buAutoNum type="arabicPeriod"/>
            </a:pPr>
            <a:r>
              <a:rPr lang="en-US" dirty="0" err="1" smtClean="0"/>
              <a:t>Quản</a:t>
            </a:r>
            <a:r>
              <a:rPr lang="en-US" dirty="0" smtClean="0"/>
              <a:t> </a:t>
            </a:r>
            <a:r>
              <a:rPr lang="en-US" dirty="0" err="1" smtClean="0"/>
              <a:t>lý</a:t>
            </a:r>
            <a:r>
              <a:rPr lang="en-US" dirty="0" smtClean="0"/>
              <a:t> </a:t>
            </a:r>
            <a:r>
              <a:rPr lang="en-US" dirty="0" err="1" smtClean="0"/>
              <a:t>phần</a:t>
            </a:r>
            <a:r>
              <a:rPr lang="en-US" dirty="0" smtClean="0"/>
              <a:t> </a:t>
            </a:r>
            <a:r>
              <a:rPr lang="en-US" dirty="0" err="1" smtClean="0"/>
              <a:t>mềm</a:t>
            </a:r>
            <a:endParaRPr lang="en-US" dirty="0" smtClean="0"/>
          </a:p>
          <a:p>
            <a:pPr lvl="1"/>
            <a:r>
              <a:rPr lang="en-US" dirty="0" smtClean="0"/>
              <a:t>Cho </a:t>
            </a:r>
            <a:r>
              <a:rPr lang="en-US" dirty="0" err="1" smtClean="0"/>
              <a:t>phép</a:t>
            </a:r>
            <a:r>
              <a:rPr lang="en-US" dirty="0" smtClean="0"/>
              <a:t>/</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endParaRPr lang="en-US" dirty="0" smtClean="0"/>
          </a:p>
          <a:p>
            <a:pPr lvl="1">
              <a:buNone/>
            </a:pPr>
            <a:r>
              <a:rPr lang="en-US" dirty="0" smtClean="0"/>
              <a:t>PMMNM </a:t>
            </a:r>
            <a:r>
              <a:rPr lang="en-US" dirty="0" err="1" smtClean="0"/>
              <a:t>thông</a:t>
            </a:r>
            <a:r>
              <a:rPr lang="en-US" dirty="0" smtClean="0"/>
              <a:t> </a:t>
            </a:r>
            <a:r>
              <a:rPr lang="en-US" dirty="0" err="1" smtClean="0"/>
              <a:t>thường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từ</a:t>
            </a:r>
            <a:r>
              <a:rPr lang="en-US" dirty="0" smtClean="0"/>
              <a:t> 1-5</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a:buNone/>
            </a:pPr>
            <a:r>
              <a:rPr lang="en-US" dirty="0" smtClean="0"/>
              <a:t>*</a:t>
            </a:r>
            <a:r>
              <a:rPr lang="en-US" dirty="0" err="1" smtClean="0"/>
              <a:t>Phân</a:t>
            </a:r>
            <a:r>
              <a:rPr lang="en-US" dirty="0" smtClean="0"/>
              <a:t> </a:t>
            </a:r>
            <a:r>
              <a:rPr lang="en-US" dirty="0" err="1" smtClean="0"/>
              <a:t>biệt</a:t>
            </a:r>
            <a:r>
              <a:rPr lang="en-US" dirty="0" smtClean="0"/>
              <a:t> PMMNM </a:t>
            </a:r>
            <a:r>
              <a:rPr lang="en-US" dirty="0" err="1" smtClean="0"/>
              <a:t>với</a:t>
            </a:r>
            <a:r>
              <a:rPr lang="en-US" dirty="0" smtClean="0"/>
              <a:t> 1 </a:t>
            </a:r>
            <a:r>
              <a:rPr lang="en-US" dirty="0" err="1" smtClean="0"/>
              <a:t>số</a:t>
            </a:r>
            <a:r>
              <a:rPr lang="en-US" dirty="0" smtClean="0"/>
              <a:t> </a:t>
            </a:r>
            <a:r>
              <a:rPr lang="en-US" dirty="0" err="1" smtClean="0"/>
              <a:t>loại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khac</a:t>
            </a:r>
            <a:endParaRPr lang="en-US" dirty="0" smtClean="0"/>
          </a:p>
          <a:p>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r>
              <a:rPr lang="en-US" dirty="0" smtClean="0"/>
              <a:t> (proprietary software)</a:t>
            </a:r>
          </a:p>
          <a:p>
            <a:pPr lvl="1"/>
            <a:r>
              <a:rPr lang="vi-VN" dirty="0" smtClean="0"/>
              <a:t>Chỉ cho ph</a:t>
            </a:r>
            <a:r>
              <a:rPr lang="en-US" dirty="0" smtClean="0"/>
              <a:t>é</a:t>
            </a:r>
            <a:r>
              <a:rPr lang="vi-VN" dirty="0" smtClean="0"/>
              <a:t>p người d</a:t>
            </a:r>
            <a:r>
              <a:rPr lang="en-US" dirty="0" smtClean="0"/>
              <a:t>ù</a:t>
            </a:r>
            <a:r>
              <a:rPr lang="vi-VN" dirty="0" smtClean="0"/>
              <a:t>ng được sử dụng phần mềm với một số</a:t>
            </a:r>
            <a:r>
              <a:rPr lang="en-US" dirty="0" smtClean="0"/>
              <a:t> </a:t>
            </a:r>
            <a:r>
              <a:rPr lang="vi-VN" dirty="0" smtClean="0"/>
              <a:t>điều kiện</a:t>
            </a:r>
          </a:p>
          <a:p>
            <a:pPr lvl="1"/>
            <a:r>
              <a:rPr lang="vi-VN" dirty="0" smtClean="0"/>
              <a:t>Kh</a:t>
            </a:r>
            <a:r>
              <a:rPr lang="en-US" dirty="0" smtClean="0"/>
              <a:t>ô</a:t>
            </a:r>
            <a:r>
              <a:rPr lang="vi-VN" dirty="0" smtClean="0"/>
              <a:t>ng cho ph</a:t>
            </a:r>
            <a:r>
              <a:rPr lang="en-US" dirty="0" smtClean="0"/>
              <a:t>é</a:t>
            </a:r>
            <a:r>
              <a:rPr lang="vi-VN" dirty="0" smtClean="0"/>
              <a:t>p sửa đổi, ph</a:t>
            </a:r>
            <a:r>
              <a:rPr lang="en-US" dirty="0" smtClean="0"/>
              <a:t>â</a:t>
            </a:r>
            <a:r>
              <a:rPr lang="vi-VN" dirty="0" smtClean="0"/>
              <a:t>n phối hay ph</a:t>
            </a:r>
            <a:r>
              <a:rPr lang="en-US" dirty="0" smtClean="0"/>
              <a:t>â</a:t>
            </a:r>
            <a:r>
              <a:rPr lang="vi-VN" dirty="0" smtClean="0"/>
              <a:t>n t</a:t>
            </a:r>
            <a:r>
              <a:rPr lang="en-US" dirty="0" smtClean="0"/>
              <a:t>í</a:t>
            </a:r>
            <a:r>
              <a:rPr lang="vi-VN" dirty="0" smtClean="0"/>
              <a:t>ch m</a:t>
            </a:r>
            <a:r>
              <a:rPr lang="en-US" dirty="0" smtClean="0"/>
              <a:t>ã</a:t>
            </a:r>
            <a:r>
              <a:rPr lang="vi-VN" dirty="0" smtClean="0"/>
              <a:t> ngược</a:t>
            </a:r>
            <a:r>
              <a:rPr lang="en-US" dirty="0" smtClean="0"/>
              <a:t> </a:t>
            </a:r>
            <a:r>
              <a:rPr lang="en-US" dirty="0" err="1" smtClean="0"/>
              <a:t>phần</a:t>
            </a:r>
            <a:r>
              <a:rPr lang="en-US" dirty="0" smtClean="0"/>
              <a:t> </a:t>
            </a:r>
            <a:r>
              <a:rPr lang="en-US" dirty="0" err="1" smtClean="0"/>
              <a:t>mềm</a:t>
            </a:r>
            <a:r>
              <a:rPr lang="en-US" dirty="0" smtClean="0"/>
              <a:t>.</a:t>
            </a:r>
          </a:p>
          <a:p>
            <a:pPr lvl="1"/>
            <a:r>
              <a:rPr lang="en-US" dirty="0" smtClean="0"/>
              <a:t>VD: MS Office, Windows, MS Studio, Photoshop...</a:t>
            </a:r>
          </a:p>
          <a:p>
            <a:r>
              <a:rPr lang="en-US" dirty="0" err="1" smtClean="0"/>
              <a:t>Phần</a:t>
            </a:r>
            <a:r>
              <a:rPr lang="en-US" dirty="0" smtClean="0"/>
              <a:t> </a:t>
            </a:r>
            <a:r>
              <a:rPr lang="en-US" dirty="0" err="1" smtClean="0"/>
              <a:t>mềm</a:t>
            </a:r>
            <a:r>
              <a:rPr lang="en-US" dirty="0" smtClean="0"/>
              <a:t> </a:t>
            </a:r>
            <a:r>
              <a:rPr lang="en-US" dirty="0" err="1" smtClean="0"/>
              <a:t>miễn</a:t>
            </a:r>
            <a:r>
              <a:rPr lang="en-US" dirty="0" smtClean="0"/>
              <a:t> phi (freeware)</a:t>
            </a:r>
          </a:p>
          <a:p>
            <a:pPr lvl="1"/>
            <a:r>
              <a:rPr lang="vi-VN" dirty="0" smtClean="0"/>
              <a:t>Kh</a:t>
            </a:r>
            <a:r>
              <a:rPr lang="en-US" dirty="0" smtClean="0"/>
              <a:t>ô</a:t>
            </a:r>
            <a:r>
              <a:rPr lang="vi-VN" dirty="0" smtClean="0"/>
              <a:t>ng mất ph</a:t>
            </a:r>
            <a:r>
              <a:rPr lang="en-US" dirty="0" smtClean="0"/>
              <a:t>í </a:t>
            </a:r>
            <a:r>
              <a:rPr lang="vi-VN" dirty="0" smtClean="0"/>
              <a:t>sử dụng nhưng kh</a:t>
            </a:r>
            <a:r>
              <a:rPr lang="en-US" dirty="0" smtClean="0"/>
              <a:t>ô</a:t>
            </a:r>
            <a:r>
              <a:rPr lang="vi-VN" dirty="0" smtClean="0"/>
              <a:t>ng nhất thiết l</a:t>
            </a:r>
            <a:r>
              <a:rPr lang="en-US" dirty="0" smtClean="0"/>
              <a:t>à</a:t>
            </a:r>
            <a:r>
              <a:rPr lang="vi-VN" dirty="0" smtClean="0"/>
              <a:t> m</a:t>
            </a:r>
            <a:r>
              <a:rPr lang="en-US" dirty="0" smtClean="0"/>
              <a:t>ã</a:t>
            </a:r>
            <a:r>
              <a:rPr lang="vi-VN" dirty="0" smtClean="0"/>
              <a:t> nguồn</a:t>
            </a:r>
            <a:r>
              <a:rPr lang="en-US" dirty="0" smtClean="0"/>
              <a:t> </a:t>
            </a:r>
            <a:r>
              <a:rPr lang="en-US" dirty="0" err="1" smtClean="0"/>
              <a:t>mở</a:t>
            </a:r>
            <a:r>
              <a:rPr lang="en-US" dirty="0" smtClean="0"/>
              <a:t>.</a:t>
            </a:r>
          </a:p>
          <a:p>
            <a:pPr lvl="1"/>
            <a:r>
              <a:rPr lang="en-US" dirty="0" smtClean="0"/>
              <a:t>VD: Yahoo Messenger, Skype, IE, BKAV Home...</a:t>
            </a:r>
          </a:p>
          <a:p>
            <a:r>
              <a:rPr lang="en-US" dirty="0" err="1" smtClean="0"/>
              <a:t>Phần</a:t>
            </a:r>
            <a:r>
              <a:rPr lang="en-US" dirty="0" smtClean="0"/>
              <a:t> </a:t>
            </a:r>
            <a:r>
              <a:rPr lang="en-US" dirty="0" err="1" smtClean="0"/>
              <a:t>mềm</a:t>
            </a:r>
            <a:r>
              <a:rPr lang="en-US" dirty="0" smtClean="0"/>
              <a:t> </a:t>
            </a:r>
            <a:r>
              <a:rPr lang="en-US" dirty="0" err="1" smtClean="0"/>
              <a:t>chia</a:t>
            </a:r>
            <a:r>
              <a:rPr lang="en-US" dirty="0" smtClean="0"/>
              <a:t> </a:t>
            </a:r>
            <a:r>
              <a:rPr lang="en-US" dirty="0" err="1" smtClean="0"/>
              <a:t>sẻ</a:t>
            </a:r>
            <a:r>
              <a:rPr lang="en-US" dirty="0" smtClean="0"/>
              <a:t> (shareware)</a:t>
            </a:r>
          </a:p>
          <a:p>
            <a:pPr lvl="1"/>
            <a:r>
              <a:rPr lang="vi-VN" dirty="0" smtClean="0"/>
              <a:t>Phần mềm cung cấp miễn ph</a:t>
            </a:r>
            <a:r>
              <a:rPr lang="en-US" dirty="0" smtClean="0"/>
              <a:t>í </a:t>
            </a:r>
            <a:r>
              <a:rPr lang="vi-VN" dirty="0" smtClean="0"/>
              <a:t>với một số hạn chế chức năng</a:t>
            </a:r>
            <a:r>
              <a:rPr lang="en-US" dirty="0" smtClean="0"/>
              <a:t> </a:t>
            </a:r>
            <a:r>
              <a:rPr lang="vi-VN" dirty="0" smtClean="0"/>
              <a:t>hoặc mức độ thuận tiện.</a:t>
            </a:r>
            <a:endParaRPr lang="en-US" dirty="0" smtClean="0"/>
          </a:p>
          <a:p>
            <a:pPr lvl="1"/>
            <a:r>
              <a:rPr lang="vi-VN" dirty="0" smtClean="0"/>
              <a:t>Người d</a:t>
            </a:r>
            <a:r>
              <a:rPr lang="en-US" dirty="0" smtClean="0"/>
              <a:t>ù</a:t>
            </a:r>
            <a:r>
              <a:rPr lang="vi-VN" dirty="0" smtClean="0"/>
              <a:t>ng chỉ c</a:t>
            </a:r>
            <a:r>
              <a:rPr lang="en-US" dirty="0" smtClean="0"/>
              <a:t>ó</a:t>
            </a:r>
            <a:r>
              <a:rPr lang="vi-VN" dirty="0" smtClean="0"/>
              <a:t> được đầy đủ chức năng khi trả tiền mua</a:t>
            </a:r>
            <a:r>
              <a:rPr lang="en-US" dirty="0" smtClean="0"/>
              <a:t> </a:t>
            </a:r>
            <a:r>
              <a:rPr lang="en-US" dirty="0" err="1" smtClean="0"/>
              <a:t>giấy</a:t>
            </a:r>
            <a:r>
              <a:rPr lang="en-US" dirty="0" smtClean="0"/>
              <a:t> </a:t>
            </a:r>
            <a:r>
              <a:rPr lang="en-US" dirty="0" err="1" smtClean="0"/>
              <a:t>phép</a:t>
            </a:r>
            <a:r>
              <a:rPr lang="en-US" dirty="0" smtClean="0"/>
              <a: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Giấy</a:t>
            </a:r>
            <a:r>
              <a:rPr lang="en-US" dirty="0" smtClean="0"/>
              <a:t> </a:t>
            </a:r>
            <a:r>
              <a:rPr lang="en-US" dirty="0" err="1" smtClean="0"/>
              <a:t>phép</a:t>
            </a:r>
            <a:r>
              <a:rPr lang="en-US" dirty="0" smtClean="0"/>
              <a:t> </a:t>
            </a:r>
            <a:r>
              <a:rPr lang="en-US" dirty="0" err="1" smtClean="0"/>
              <a:t>phần</a:t>
            </a:r>
            <a:r>
              <a:rPr lang="en-US" dirty="0" smtClean="0"/>
              <a:t> </a:t>
            </a:r>
            <a:r>
              <a:rPr lang="en-US" dirty="0" err="1" smtClean="0"/>
              <a:t>mềm</a:t>
            </a:r>
            <a:r>
              <a:rPr lang="en-US" dirty="0" smtClean="0"/>
              <a:t> - Software License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Các</a:t>
            </a:r>
            <a:r>
              <a:rPr lang="en-US" dirty="0" smtClean="0"/>
              <a:t> </a:t>
            </a:r>
            <a:r>
              <a:rPr lang="en-US" dirty="0" err="1" smtClean="0"/>
              <a:t>quyền</a:t>
            </a:r>
            <a:r>
              <a:rPr lang="en-US" dirty="0" smtClean="0"/>
              <a:t> </a:t>
            </a:r>
            <a:r>
              <a:rPr lang="en-US" dirty="0" err="1" smtClean="0"/>
              <a:t>phần</a:t>
            </a:r>
            <a:r>
              <a:rPr lang="en-US" dirty="0" smtClean="0"/>
              <a:t> </a:t>
            </a:r>
            <a:r>
              <a:rPr lang="en-US" dirty="0" err="1" smtClean="0"/>
              <a:t>mềm</a:t>
            </a:r>
            <a:r>
              <a:rPr lang="en-US" dirty="0" smtClean="0"/>
              <a:t> qui </a:t>
            </a:r>
            <a:r>
              <a:rPr lang="en-US" dirty="0" err="1" smtClean="0"/>
              <a:t>định</a:t>
            </a:r>
            <a:r>
              <a:rPr lang="en-US" dirty="0" smtClean="0"/>
              <a:t> </a:t>
            </a:r>
            <a:r>
              <a:rPr lang="en-US" dirty="0" err="1" smtClean="0"/>
              <a:t>thông</a:t>
            </a:r>
            <a:r>
              <a:rPr lang="en-US" dirty="0" smtClean="0"/>
              <a:t> qua </a:t>
            </a:r>
            <a:r>
              <a:rPr lang="en-US" dirty="0" err="1" smtClean="0"/>
              <a:t>giấy</a:t>
            </a:r>
            <a:r>
              <a:rPr lang="en-US" dirty="0" smtClean="0"/>
              <a:t> </a:t>
            </a:r>
            <a:r>
              <a:rPr lang="en-US" dirty="0" err="1" smtClean="0"/>
              <a:t>phép</a:t>
            </a:r>
            <a:r>
              <a:rPr lang="en-US" dirty="0" smtClean="0"/>
              <a:t> </a:t>
            </a:r>
            <a:r>
              <a:rPr lang="en-US" dirty="0" err="1" smtClean="0"/>
              <a:t>phần</a:t>
            </a:r>
            <a:r>
              <a:rPr lang="en-US" dirty="0" smtClean="0"/>
              <a:t> </a:t>
            </a:r>
            <a:r>
              <a:rPr lang="en-US" dirty="0" err="1" smtClean="0"/>
              <a:t>mềm</a:t>
            </a:r>
            <a:endParaRPr lang="en-US" dirty="0" smtClean="0"/>
          </a:p>
          <a:p>
            <a:r>
              <a:rPr lang="vi-VN" dirty="0" smtClean="0"/>
              <a:t>Giấy ph</a:t>
            </a:r>
            <a:r>
              <a:rPr lang="en-US" dirty="0" smtClean="0"/>
              <a:t>é</a:t>
            </a:r>
            <a:r>
              <a:rPr lang="vi-VN" dirty="0" smtClean="0"/>
              <a:t>p phần mềm quy định về việc SỬ DỤNG va PH</a:t>
            </a:r>
            <a:r>
              <a:rPr lang="en-US" dirty="0" smtClean="0"/>
              <a:t>Â</a:t>
            </a:r>
            <a:r>
              <a:rPr lang="vi-VN" dirty="0" smtClean="0"/>
              <a:t>N</a:t>
            </a:r>
            <a:r>
              <a:rPr lang="en-US" dirty="0" smtClean="0"/>
              <a:t> PHỐI </a:t>
            </a:r>
            <a:r>
              <a:rPr lang="en-US" dirty="0" err="1" smtClean="0"/>
              <a:t>phần</a:t>
            </a:r>
            <a:r>
              <a:rPr lang="en-US" dirty="0" smtClean="0"/>
              <a:t> </a:t>
            </a:r>
            <a:r>
              <a:rPr lang="en-US" dirty="0" err="1" smtClean="0"/>
              <a:t>mềm</a:t>
            </a:r>
            <a:r>
              <a:rPr lang="en-US" dirty="0" smtClean="0"/>
              <a:t>.</a:t>
            </a:r>
          </a:p>
          <a:p>
            <a:r>
              <a:rPr lang="vi-VN" dirty="0" smtClean="0"/>
              <a:t>Th</a:t>
            </a:r>
            <a:r>
              <a:rPr lang="en-US" dirty="0" smtClean="0"/>
              <a:t>ô</a:t>
            </a:r>
            <a:r>
              <a:rPr lang="vi-VN" dirty="0" smtClean="0"/>
              <a:t>ng thường quy định c</a:t>
            </a:r>
            <a:r>
              <a:rPr lang="en-US" dirty="0" smtClean="0"/>
              <a:t>á</a:t>
            </a:r>
            <a:r>
              <a:rPr lang="vi-VN" dirty="0" smtClean="0"/>
              <a:t>ch người d</a:t>
            </a:r>
            <a:r>
              <a:rPr lang="en-US" dirty="0" smtClean="0"/>
              <a:t>ù</a:t>
            </a:r>
            <a:r>
              <a:rPr lang="vi-VN" dirty="0" smtClean="0"/>
              <a:t>ng cuối (end-user) sử</a:t>
            </a:r>
            <a:r>
              <a:rPr lang="en-US" dirty="0" smtClean="0"/>
              <a:t> </a:t>
            </a:r>
            <a:r>
              <a:rPr lang="vi-VN" dirty="0" smtClean="0"/>
              <a:t>dụng một/một v</a:t>
            </a:r>
            <a:r>
              <a:rPr lang="en-US" dirty="0" smtClean="0"/>
              <a:t>à</a:t>
            </a:r>
            <a:r>
              <a:rPr lang="vi-VN" dirty="0" smtClean="0"/>
              <a:t>i bản sao phần mềm ma kh</a:t>
            </a:r>
            <a:r>
              <a:rPr lang="en-US" dirty="0" smtClean="0"/>
              <a:t>ô</a:t>
            </a:r>
            <a:r>
              <a:rPr lang="vi-VN" dirty="0" smtClean="0"/>
              <a:t>ng phương hại</a:t>
            </a:r>
            <a:r>
              <a:rPr lang="en-US" dirty="0" smtClean="0"/>
              <a:t> </a:t>
            </a:r>
            <a:r>
              <a:rPr lang="vi-VN" dirty="0" smtClean="0"/>
              <a:t>đến bản quyền phần mềm.</a:t>
            </a:r>
          </a:p>
          <a:p>
            <a:r>
              <a:rPr lang="vi-VN" dirty="0" smtClean="0"/>
              <a:t>Đặc trưng quan trọng của PMMNM l</a:t>
            </a:r>
            <a:r>
              <a:rPr lang="en-US" dirty="0" smtClean="0"/>
              <a:t>à</a:t>
            </a:r>
            <a:r>
              <a:rPr lang="vi-VN" dirty="0" smtClean="0"/>
              <a:t> n</a:t>
            </a:r>
            <a:r>
              <a:rPr lang="en-US" dirty="0" smtClean="0"/>
              <a:t>ó</a:t>
            </a:r>
            <a:r>
              <a:rPr lang="vi-VN" dirty="0" smtClean="0"/>
              <a:t> kh</a:t>
            </a:r>
            <a:r>
              <a:rPr lang="en-US" dirty="0" smtClean="0"/>
              <a:t>ô</a:t>
            </a:r>
            <a:r>
              <a:rPr lang="vi-VN" dirty="0" smtClean="0"/>
              <a:t>ng hạn chế</a:t>
            </a:r>
            <a:r>
              <a:rPr lang="en-US" dirty="0" smtClean="0"/>
              <a:t> </a:t>
            </a:r>
            <a:r>
              <a:rPr lang="en-US" dirty="0" err="1" smtClean="0"/>
              <a:t>quyền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va</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Bản</a:t>
            </a:r>
            <a:r>
              <a:rPr lang="en-US" dirty="0" smtClean="0"/>
              <a:t> </a:t>
            </a:r>
            <a:r>
              <a:rPr lang="en-US" dirty="0" err="1" smtClean="0"/>
              <a:t>quyền</a:t>
            </a:r>
            <a:r>
              <a:rPr lang="en-US" dirty="0" smtClean="0"/>
              <a:t> </a:t>
            </a:r>
            <a:r>
              <a:rPr lang="en-US" dirty="0" err="1" smtClean="0"/>
              <a:t>phần</a:t>
            </a:r>
            <a:r>
              <a:rPr lang="en-US" dirty="0" smtClean="0"/>
              <a:t> </a:t>
            </a:r>
            <a:r>
              <a:rPr lang="en-US" dirty="0" err="1" smtClean="0"/>
              <a:t>mềm</a:t>
            </a:r>
            <a:r>
              <a:rPr lang="en-US" dirty="0" smtClean="0"/>
              <a:t> (COPY RIGHT)</a:t>
            </a:r>
            <a:endParaRPr lang="en-US" dirty="0"/>
          </a:p>
        </p:txBody>
      </p:sp>
      <p:sp>
        <p:nvSpPr>
          <p:cNvPr id="3" name="Content Placeholder 2"/>
          <p:cNvSpPr>
            <a:spLocks noGrp="1"/>
          </p:cNvSpPr>
          <p:nvPr>
            <p:ph idx="1"/>
          </p:nvPr>
        </p:nvSpPr>
        <p:spPr/>
        <p:txBody>
          <a:bodyPr>
            <a:normAutofit/>
          </a:bodyPr>
          <a:lstStyle/>
          <a:p>
            <a:r>
              <a:rPr lang="en-US" dirty="0" smtClean="0"/>
              <a:t>Qui </a:t>
            </a:r>
            <a:r>
              <a:rPr lang="vi-VN" dirty="0" smtClean="0"/>
              <a:t>định quyền của T</a:t>
            </a:r>
            <a:r>
              <a:rPr lang="en-US" dirty="0" smtClean="0"/>
              <a:t>Á</a:t>
            </a:r>
            <a:r>
              <a:rPr lang="vi-VN" dirty="0" smtClean="0"/>
              <a:t>C GIẢ, người tạo ra phần</a:t>
            </a:r>
            <a:r>
              <a:rPr lang="en-US" dirty="0" smtClean="0"/>
              <a:t> </a:t>
            </a:r>
            <a:r>
              <a:rPr lang="en-US" dirty="0" err="1" smtClean="0"/>
              <a:t>mềm</a:t>
            </a:r>
            <a:r>
              <a:rPr lang="en-US" dirty="0" smtClean="0"/>
              <a:t> </a:t>
            </a:r>
            <a:r>
              <a:rPr lang="en-US" dirty="0" err="1" smtClean="0"/>
              <a:t>bao</a:t>
            </a:r>
            <a:r>
              <a:rPr lang="en-US" dirty="0" smtClean="0"/>
              <a:t> </a:t>
            </a:r>
            <a:r>
              <a:rPr lang="en-US" dirty="0" err="1" smtClean="0"/>
              <a:t>gồm</a:t>
            </a:r>
            <a:endParaRPr lang="en-US" dirty="0" smtClean="0"/>
          </a:p>
          <a:p>
            <a:pPr lvl="1"/>
            <a:r>
              <a:rPr lang="en-US" dirty="0" err="1" smtClean="0"/>
              <a:t>quyền</a:t>
            </a:r>
            <a:r>
              <a:rPr lang="en-US" dirty="0" smtClean="0"/>
              <a:t> </a:t>
            </a:r>
            <a:r>
              <a:rPr lang="en-US" dirty="0" err="1" smtClean="0"/>
              <a:t>sao</a:t>
            </a:r>
            <a:r>
              <a:rPr lang="en-US" dirty="0" smtClean="0"/>
              <a:t> </a:t>
            </a:r>
            <a:r>
              <a:rPr lang="en-US" dirty="0" err="1" smtClean="0"/>
              <a:t>chép</a:t>
            </a:r>
            <a:r>
              <a:rPr lang="en-US" dirty="0" smtClean="0"/>
              <a:t> (copy),</a:t>
            </a:r>
          </a:p>
          <a:p>
            <a:pPr lvl="1"/>
            <a:r>
              <a:rPr lang="en-US" dirty="0" err="1" smtClean="0"/>
              <a:t>quyền</a:t>
            </a:r>
            <a:r>
              <a:rPr lang="en-US" dirty="0" smtClean="0"/>
              <a:t> </a:t>
            </a:r>
            <a:r>
              <a:rPr lang="en-US" dirty="0" err="1" smtClean="0"/>
              <a:t>phân</a:t>
            </a:r>
            <a:r>
              <a:rPr lang="en-US" dirty="0" smtClean="0"/>
              <a:t> </a:t>
            </a:r>
            <a:r>
              <a:rPr lang="en-US" dirty="0" err="1" smtClean="0"/>
              <a:t>phối</a:t>
            </a:r>
            <a:r>
              <a:rPr lang="en-US" dirty="0" smtClean="0"/>
              <a:t> (distribute)</a:t>
            </a:r>
          </a:p>
          <a:p>
            <a:pPr lvl="1"/>
            <a:r>
              <a:rPr lang="vi-VN" dirty="0" smtClean="0"/>
              <a:t>quyền thay đổi</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nâng</a:t>
            </a:r>
            <a:r>
              <a:rPr lang="en-US" dirty="0" smtClean="0"/>
              <a:t> </a:t>
            </a:r>
            <a:r>
              <a:rPr lang="en-US" dirty="0" err="1" smtClean="0"/>
              <a:t>cấp</a:t>
            </a:r>
            <a:r>
              <a:rPr lang="en-US" dirty="0" smtClean="0"/>
              <a:t>)</a:t>
            </a:r>
          </a:p>
          <a:p>
            <a:pPr lvl="1"/>
            <a:r>
              <a:rPr lang="en-US" dirty="0" err="1" smtClean="0"/>
              <a:t>Quyền</a:t>
            </a:r>
            <a:r>
              <a:rPr lang="en-US" dirty="0" smtClean="0"/>
              <a:t> </a:t>
            </a:r>
            <a:r>
              <a:rPr lang="en-US" dirty="0" err="1" smtClean="0"/>
              <a:t>quản</a:t>
            </a:r>
            <a:r>
              <a:rPr lang="en-US" dirty="0" smtClean="0"/>
              <a:t> </a:t>
            </a:r>
            <a:r>
              <a:rPr lang="en-US" dirty="0" err="1" smtClean="0"/>
              <a:t>lý</a:t>
            </a:r>
            <a:endParaRPr lang="vi-VN" dirty="0" smtClean="0"/>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Vì</a:t>
            </a:r>
            <a:r>
              <a:rPr lang="en-US" dirty="0" smtClean="0"/>
              <a:t> </a:t>
            </a:r>
            <a:r>
              <a:rPr lang="en-US" dirty="0" err="1" smtClean="0"/>
              <a:t>sao</a:t>
            </a:r>
            <a:r>
              <a:rPr lang="en-US" dirty="0" smtClean="0"/>
              <a:t> </a:t>
            </a:r>
            <a:r>
              <a:rPr lang="en-US" dirty="0" err="1" smtClean="0"/>
              <a:t>cần</a:t>
            </a:r>
            <a:r>
              <a:rPr lang="en-US" dirty="0" smtClean="0"/>
              <a:t> </a:t>
            </a:r>
            <a:r>
              <a:rPr lang="en-US" dirty="0" err="1" smtClean="0"/>
              <a:t>copyleft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vi-VN" dirty="0" smtClean="0"/>
              <a:t>C</a:t>
            </a:r>
            <a:r>
              <a:rPr lang="en-US" dirty="0" smtClean="0"/>
              <a:t>á</a:t>
            </a:r>
            <a:r>
              <a:rPr lang="vi-VN" dirty="0" smtClean="0"/>
              <a:t>ch đơn giản nhất để cung cấp phần mềm tự do l</a:t>
            </a:r>
            <a:r>
              <a:rPr lang="en-US" dirty="0" smtClean="0"/>
              <a:t>à</a:t>
            </a:r>
            <a:r>
              <a:rPr lang="vi-VN" dirty="0" smtClean="0"/>
              <a:t> để kh</a:t>
            </a:r>
            <a:r>
              <a:rPr lang="en-US" dirty="0" smtClean="0"/>
              <a:t>ô</a:t>
            </a:r>
            <a:r>
              <a:rPr lang="vi-VN" dirty="0" smtClean="0"/>
              <a:t>ng</a:t>
            </a:r>
            <a:r>
              <a:rPr lang="en-US" dirty="0" smtClean="0"/>
              <a:t> </a:t>
            </a:r>
            <a:r>
              <a:rPr lang="en-US" dirty="0" err="1" smtClean="0"/>
              <a:t>bản</a:t>
            </a:r>
            <a:r>
              <a:rPr lang="en-US" dirty="0" smtClean="0"/>
              <a:t> </a:t>
            </a:r>
            <a:r>
              <a:rPr lang="en-US" dirty="0" err="1" smtClean="0"/>
              <a:t>quyền</a:t>
            </a:r>
            <a:endParaRPr lang="en-US" dirty="0" smtClean="0"/>
          </a:p>
          <a:p>
            <a:r>
              <a:rPr lang="vi-VN" dirty="0" smtClean="0"/>
              <a:t>Phần mềm kh</a:t>
            </a:r>
            <a:r>
              <a:rPr lang="en-US" dirty="0" smtClean="0"/>
              <a:t>ô</a:t>
            </a:r>
            <a:r>
              <a:rPr lang="vi-VN" dirty="0" smtClean="0"/>
              <a:t>ng bản quyền c</a:t>
            </a:r>
            <a:r>
              <a:rPr lang="en-US" dirty="0" smtClean="0"/>
              <a:t>ó</a:t>
            </a:r>
            <a:r>
              <a:rPr lang="vi-VN" dirty="0" smtClean="0"/>
              <a:t> thể bị lợi d</a:t>
            </a:r>
            <a:r>
              <a:rPr lang="en-US" dirty="0" smtClean="0"/>
              <a:t>ụ</a:t>
            </a:r>
            <a:r>
              <a:rPr lang="vi-VN" dirty="0" smtClean="0"/>
              <a:t>ng để chuyển</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r>
              <a:rPr lang="en-US" dirty="0" smtClean="0"/>
              <a:t> ! </a:t>
            </a:r>
            <a:r>
              <a:rPr lang="en-US" dirty="0" err="1" smtClean="0"/>
              <a:t>nó</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tự</a:t>
            </a:r>
            <a:r>
              <a:rPr lang="en-US" dirty="0" smtClean="0"/>
              <a:t> do </a:t>
            </a:r>
            <a:r>
              <a:rPr lang="en-US" dirty="0" err="1" smtClean="0"/>
              <a:t>nữa</a:t>
            </a:r>
            <a:endParaRPr lang="en-US" dirty="0" smtClean="0"/>
          </a:p>
          <a:p>
            <a:r>
              <a:rPr lang="en-US" dirty="0" err="1" smtClean="0"/>
              <a:t>Copyleft</a:t>
            </a:r>
            <a:r>
              <a:rPr lang="en-US" dirty="0" smtClean="0"/>
              <a:t> </a:t>
            </a:r>
            <a:r>
              <a:rPr lang="en-US" dirty="0" err="1" smtClean="0"/>
              <a:t>là</a:t>
            </a:r>
            <a:r>
              <a:rPr lang="en-US" dirty="0" smtClean="0"/>
              <a:t> </a:t>
            </a:r>
            <a:r>
              <a:rPr lang="en-US" dirty="0" err="1" smtClean="0"/>
              <a:t>gì</a:t>
            </a:r>
            <a:r>
              <a:rPr lang="en-US" dirty="0" smtClean="0"/>
              <a:t>?: </a:t>
            </a:r>
            <a:r>
              <a:rPr lang="en-US" dirty="0" err="1" smtClean="0"/>
              <a:t>Là</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giấy</a:t>
            </a:r>
            <a:r>
              <a:rPr lang="en-US" dirty="0" smtClean="0"/>
              <a:t> </a:t>
            </a:r>
            <a:r>
              <a:rPr lang="en-US" dirty="0" err="1" smtClean="0"/>
              <a:t>phép</a:t>
            </a:r>
            <a:endParaRPr lang="en-US" dirty="0" smtClean="0"/>
          </a:p>
          <a:p>
            <a:r>
              <a:rPr lang="en-US" dirty="0" err="1" smtClean="0"/>
              <a:t>Yêu</a:t>
            </a:r>
            <a:r>
              <a:rPr lang="en-US" dirty="0" smtClean="0"/>
              <a:t> </a:t>
            </a:r>
            <a:r>
              <a:rPr lang="en-US" dirty="0" err="1" smtClean="0"/>
              <a:t>cầu</a:t>
            </a:r>
            <a:r>
              <a:rPr lang="en-US" dirty="0" smtClean="0"/>
              <a:t> </a:t>
            </a:r>
            <a:r>
              <a:rPr lang="en-US" dirty="0" err="1" smtClean="0"/>
              <a:t>khi</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lại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có</a:t>
            </a:r>
            <a:r>
              <a:rPr lang="en-US" dirty="0" smtClean="0"/>
              <a:t> </a:t>
            </a:r>
            <a:r>
              <a:rPr lang="en-US" dirty="0" err="1" smtClean="0"/>
              <a:t>sửa</a:t>
            </a:r>
            <a:r>
              <a:rPr lang="en-US" dirty="0" smtClean="0"/>
              <a:t> </a:t>
            </a:r>
            <a:r>
              <a:rPr lang="en-US" dirty="0" err="1" smtClean="0"/>
              <a:t>hoặc</a:t>
            </a:r>
            <a:r>
              <a:rPr lang="en-US" dirty="0" smtClean="0"/>
              <a:t> </a:t>
            </a:r>
            <a:r>
              <a:rPr lang="en-US" dirty="0" err="1" smtClean="0"/>
              <a:t>không</a:t>
            </a:r>
            <a:r>
              <a:rPr lang="en-US" dirty="0" smtClean="0"/>
              <a:t>) </a:t>
            </a:r>
            <a:r>
              <a:rPr lang="vi-VN" dirty="0" smtClean="0"/>
              <a:t>phải giữ nguy</a:t>
            </a:r>
            <a:r>
              <a:rPr lang="en-US" dirty="0" smtClean="0"/>
              <a:t>ê</a:t>
            </a:r>
            <a:r>
              <a:rPr lang="vi-VN" dirty="0" smtClean="0"/>
              <a:t>n cac điều khoản của giấy ph</a:t>
            </a:r>
            <a:r>
              <a:rPr lang="en-US" dirty="0" smtClean="0"/>
              <a:t>é</a:t>
            </a:r>
            <a:r>
              <a:rPr lang="vi-VN" dirty="0" smtClean="0"/>
              <a:t>p nguy</a:t>
            </a:r>
            <a:r>
              <a:rPr lang="en-US" dirty="0" smtClean="0"/>
              <a:t>ê</a:t>
            </a:r>
            <a:r>
              <a:rPr lang="vi-VN" dirty="0" smtClean="0"/>
              <a:t>n bản</a:t>
            </a:r>
          </a:p>
          <a:p>
            <a:r>
              <a:rPr lang="vi-VN" dirty="0" smtClean="0"/>
              <a:t>Đảm bảo người nhận phần mềm thứ cấp cũng c</a:t>
            </a:r>
            <a:r>
              <a:rPr lang="en-US" dirty="0" smtClean="0"/>
              <a:t>ó</a:t>
            </a:r>
            <a:r>
              <a:rPr lang="vi-VN" dirty="0" smtClean="0"/>
              <a:t> quyền như</a:t>
            </a:r>
            <a:r>
              <a:rPr lang="en-US" dirty="0" smtClean="0"/>
              <a:t> </a:t>
            </a:r>
            <a:r>
              <a:rPr lang="vi-VN" dirty="0" smtClean="0"/>
              <a:t>những người ph</a:t>
            </a:r>
            <a:r>
              <a:rPr lang="en-US" dirty="0" smtClean="0"/>
              <a:t>â</a:t>
            </a:r>
            <a:r>
              <a:rPr lang="vi-VN" dirty="0" smtClean="0"/>
              <a:t>n phối.</a:t>
            </a:r>
            <a:endParaRPr lang="en-US" dirty="0" smtClean="0"/>
          </a:p>
          <a:p>
            <a:r>
              <a:rPr lang="vi-VN" dirty="0" smtClean="0"/>
              <a:t>Thường được sử dụng đảm bảo một phần mềm v</a:t>
            </a:r>
            <a:r>
              <a:rPr lang="en-US" dirty="0" smtClean="0"/>
              <a:t>à</a:t>
            </a:r>
            <a:r>
              <a:rPr lang="vi-VN" dirty="0" smtClean="0"/>
              <a:t> bản sửa</a:t>
            </a:r>
            <a:r>
              <a:rPr lang="en-US" dirty="0" smtClean="0"/>
              <a:t> </a:t>
            </a:r>
            <a:r>
              <a:rPr lang="vi-VN" dirty="0" smtClean="0"/>
              <a:t>đổi của n</a:t>
            </a:r>
            <a:r>
              <a:rPr lang="en-US" dirty="0" smtClean="0"/>
              <a:t>ó</a:t>
            </a:r>
            <a:r>
              <a:rPr lang="vi-VN" dirty="0" smtClean="0"/>
              <a:t> la tự do.</a:t>
            </a:r>
          </a:p>
          <a:p>
            <a:r>
              <a:rPr lang="vi-VN" dirty="0" smtClean="0"/>
              <a:t>Lợi dụng luật bản quyền để cung cấp quyền tự do cho NSD.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2864</TotalTime>
  <Words>3356</Words>
  <Application>Microsoft Office PowerPoint</Application>
  <PresentationFormat>On-screen Show (4:3)</PresentationFormat>
  <Paragraphs>318</Paragraphs>
  <Slides>40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Times New Roman</vt:lpstr>
      <vt:lpstr>Office Theme</vt:lpstr>
      <vt:lpstr>Chương 1: Giới thiệu phần mềm mã nguồn mở và Linux</vt:lpstr>
      <vt:lpstr>Nội dung</vt:lpstr>
      <vt:lpstr>1. Phần mềm mã nguồn mở</vt:lpstr>
      <vt:lpstr>a. Khái niệm liên quan phần mềm:</vt:lpstr>
      <vt:lpstr>a. Khái niệm liên quan phần mềm:</vt:lpstr>
      <vt:lpstr>a. Khái niệm liên quan phần mềm:</vt:lpstr>
      <vt:lpstr>Giấy phép phần mềm - Software License</vt:lpstr>
      <vt:lpstr>Bản quyền phần mềm (COPY RIGHT)</vt:lpstr>
      <vt:lpstr>Vì sao cần copyleft?</vt:lpstr>
      <vt:lpstr>c. Phần mềm tự do/mã nguồn mở</vt:lpstr>
      <vt:lpstr>b. Phần mềm sở hữu</vt:lpstr>
      <vt:lpstr>MS Excel EULA</vt:lpstr>
      <vt:lpstr>Lỗ hổng bảo mật</vt:lpstr>
      <vt:lpstr>Phần mềm sở hữu</vt:lpstr>
      <vt:lpstr>Mô hình phát triển nhà thờ</vt:lpstr>
      <vt:lpstr>Mô hình phát triển bazar</vt:lpstr>
      <vt:lpstr>Lịch sử của PMTD-MNM</vt:lpstr>
      <vt:lpstr>Bản quyền của PMMNM</vt:lpstr>
      <vt:lpstr>d. Nguồn lực phát triển phần mềm MNM</vt:lpstr>
      <vt:lpstr>Dịch vụ do công ty Redhat cung cấp</vt:lpstr>
      <vt:lpstr>Dịch vụ do công ty canonical cung cấp</vt:lpstr>
      <vt:lpstr>e. So sánh phần mềm mở/không mở</vt:lpstr>
      <vt:lpstr>Ưu điểm</vt:lpstr>
      <vt:lpstr>Nhược điểm</vt:lpstr>
      <vt:lpstr>Nội dung</vt:lpstr>
      <vt:lpstr>2. Linux</vt:lpstr>
      <vt:lpstr>a Khái niệm Linux</vt:lpstr>
      <vt:lpstr>b. Lịch sử phát triển: Unix</vt:lpstr>
      <vt:lpstr>GNU Project</vt:lpstr>
      <vt:lpstr>Berkeley Software Distribution</vt:lpstr>
      <vt:lpstr>MINIX và Tannenbaum</vt:lpstr>
      <vt:lpstr>Linux kernel (nhân hệ điều hành Linux)</vt:lpstr>
      <vt:lpstr>Cons</vt:lpstr>
      <vt:lpstr>c. Thành phần của Linux</vt:lpstr>
      <vt:lpstr>d. Tính năng của Linux</vt:lpstr>
      <vt:lpstr>e. Bản phân phối Linux</vt:lpstr>
      <vt:lpstr>PowerPoint Presentation</vt:lpstr>
      <vt:lpstr>Lựa chọn bản phân phối phù hợp</vt:lpstr>
      <vt:lpstr>3. Các phần mềm mã nguồn mở khác</vt:lpstr>
      <vt:lpstr>4. Cách thức trao đổi phần mềm mã nguồn mở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 mã nguồn mở và Linux</dc:title>
  <dc:creator>TrungHQ</dc:creator>
  <cp:lastModifiedBy>User</cp:lastModifiedBy>
  <cp:revision>110</cp:revision>
  <dcterms:created xsi:type="dcterms:W3CDTF">2009-09-15T13:08:22Z</dcterms:created>
  <dcterms:modified xsi:type="dcterms:W3CDTF">2016-08-19T09:36:37Z</dcterms:modified>
</cp:coreProperties>
</file>