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66" r:id="rId4"/>
    <p:sldId id="272" r:id="rId5"/>
    <p:sldId id="267" r:id="rId6"/>
    <p:sldId id="271" r:id="rId7"/>
    <p:sldId id="269" r:id="rId8"/>
    <p:sldId id="259" r:id="rId9"/>
    <p:sldId id="260" r:id="rId10"/>
    <p:sldId id="261" r:id="rId11"/>
    <p:sldId id="262" r:id="rId12"/>
    <p:sldId id="265" r:id="rId13"/>
    <p:sldId id="263" r:id="rId14"/>
    <p:sldId id="264" r:id="rId15"/>
    <p:sldId id="273"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38" autoAdjust="0"/>
  </p:normalViewPr>
  <p:slideViewPr>
    <p:cSldViewPr>
      <p:cViewPr varScale="1">
        <p:scale>
          <a:sx n="46" d="100"/>
          <a:sy n="46" d="100"/>
        </p:scale>
        <p:origin x="-630" y="-102"/>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243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A7A5C6E-219F-4A4D-A039-DEAC2BB81DDE}" type="datetimeFigureOut">
              <a:rPr lang="en-US"/>
              <a:pPr>
                <a:defRPr/>
              </a:pPr>
              <a:t>9/26/2013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22B5338-F22F-4EB9-8B96-C2D840C5F2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100" kern="1200">
        <a:solidFill>
          <a:schemeClr val="tx1"/>
        </a:solidFill>
        <a:latin typeface="Arial" pitchFamily="34" charset="0"/>
        <a:ea typeface="+mn-ea"/>
        <a:cs typeface="Arial" pitchFamily="34" charset="0"/>
      </a:defRPr>
    </a:lvl1pPr>
    <a:lvl2pPr marL="457200" algn="just" rtl="0" eaLnBrk="0" fontAlgn="base" hangingPunct="0">
      <a:spcBef>
        <a:spcPct val="30000"/>
      </a:spcBef>
      <a:spcAft>
        <a:spcPct val="0"/>
      </a:spcAft>
      <a:defRPr sz="1100" kern="1200">
        <a:solidFill>
          <a:schemeClr val="tx1"/>
        </a:solidFill>
        <a:latin typeface="Arial" pitchFamily="34" charset="0"/>
        <a:ea typeface="+mn-ea"/>
        <a:cs typeface="Arial" pitchFamily="34" charset="0"/>
      </a:defRPr>
    </a:lvl2pPr>
    <a:lvl3pPr marL="914400" algn="just" rtl="0" eaLnBrk="0" fontAlgn="base" hangingPunct="0">
      <a:spcBef>
        <a:spcPct val="30000"/>
      </a:spcBef>
      <a:spcAft>
        <a:spcPct val="0"/>
      </a:spcAft>
      <a:defRPr sz="1100" kern="1200">
        <a:solidFill>
          <a:schemeClr val="tx1"/>
        </a:solidFill>
        <a:latin typeface="Arial" pitchFamily="34" charset="0"/>
        <a:ea typeface="+mn-ea"/>
        <a:cs typeface="Arial" pitchFamily="34" charset="0"/>
      </a:defRPr>
    </a:lvl3pPr>
    <a:lvl4pPr marL="1371600" algn="just" rtl="0" eaLnBrk="0" fontAlgn="base" hangingPunct="0">
      <a:spcBef>
        <a:spcPct val="30000"/>
      </a:spcBef>
      <a:spcAft>
        <a:spcPct val="0"/>
      </a:spcAft>
      <a:defRPr sz="1100" kern="1200">
        <a:solidFill>
          <a:schemeClr val="tx1"/>
        </a:solidFill>
        <a:latin typeface="Arial" pitchFamily="34" charset="0"/>
        <a:ea typeface="+mn-ea"/>
        <a:cs typeface="Arial" pitchFamily="34" charset="0"/>
      </a:defRPr>
    </a:lvl4pPr>
    <a:lvl5pPr marL="1828800" algn="just" rtl="0" eaLnBrk="0" fontAlgn="base" hangingPunct="0">
      <a:spcBef>
        <a:spcPct val="30000"/>
      </a:spcBef>
      <a:spcAft>
        <a:spcPct val="0"/>
      </a:spcAft>
      <a:defRPr sz="11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2B5338-F22F-4EB9-8B96-C2D840C5F24C}"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2B5338-F22F-4EB9-8B96-C2D840C5F24C}"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charset="0"/>
                <a:cs typeface="Arial" charset="0"/>
              </a:rPr>
              <a:t>The </a:t>
            </a:r>
            <a:r>
              <a:rPr lang="en-US" b="1" dirty="0" smtClean="0">
                <a:latin typeface="Arial" charset="0"/>
                <a:cs typeface="Arial" charset="0"/>
              </a:rPr>
              <a:t>tar command (abbreviation of Tape Archive) saves and restores the file to the backup destination, specifying </a:t>
            </a:r>
            <a:r>
              <a:rPr lang="en-US" dirty="0" smtClean="0">
                <a:latin typeface="Arial" charset="0"/>
                <a:cs typeface="Arial" charset="0"/>
              </a:rPr>
              <a:t>a device file such as tape unit or a usual file name.</a:t>
            </a:r>
          </a:p>
          <a:p>
            <a:pPr eaLnBrk="1" hangingPunct="1">
              <a:spcBef>
                <a:spcPct val="0"/>
              </a:spcBef>
            </a:pPr>
            <a:r>
              <a:rPr lang="en-US" b="1" dirty="0" smtClean="0">
                <a:latin typeface="Arial" charset="0"/>
                <a:cs typeface="Arial" charset="0"/>
              </a:rPr>
              <a:t>Usage:	tar [option] </a:t>
            </a:r>
            <a:r>
              <a:rPr lang="en-US" b="1" dirty="0" err="1" smtClean="0">
                <a:latin typeface="Arial" charset="0"/>
                <a:cs typeface="Arial" charset="0"/>
              </a:rPr>
              <a:t>file_or_directory_of_backup_source</a:t>
            </a:r>
            <a:endParaRPr lang="en-US" b="1" dirty="0" smtClean="0">
              <a:latin typeface="Arial" charset="0"/>
              <a:cs typeface="Arial" charset="0"/>
            </a:endParaRPr>
          </a:p>
          <a:p>
            <a:pPr eaLnBrk="1" hangingPunct="1">
              <a:spcBef>
                <a:spcPct val="0"/>
              </a:spcBef>
            </a:pPr>
            <a:r>
              <a:rPr lang="en-US" b="1" dirty="0" smtClean="0">
                <a:latin typeface="Arial" charset="0"/>
                <a:cs typeface="Arial" charset="0"/>
              </a:rPr>
              <a:t>Major options:</a:t>
            </a:r>
          </a:p>
          <a:p>
            <a:pPr eaLnBrk="1" hangingPunct="1">
              <a:spcBef>
                <a:spcPct val="0"/>
              </a:spcBef>
            </a:pPr>
            <a:r>
              <a:rPr lang="en-US" dirty="0" smtClean="0">
                <a:latin typeface="Arial" charset="0"/>
                <a:cs typeface="Arial" charset="0"/>
              </a:rPr>
              <a:t>c : Write it in the file of the ‘tar’ form.</a:t>
            </a:r>
          </a:p>
          <a:p>
            <a:pPr eaLnBrk="1" hangingPunct="1">
              <a:spcBef>
                <a:spcPct val="0"/>
              </a:spcBef>
            </a:pPr>
            <a:r>
              <a:rPr lang="en-US" dirty="0" smtClean="0">
                <a:latin typeface="Arial" charset="0"/>
                <a:cs typeface="Arial" charset="0"/>
              </a:rPr>
              <a:t>x : Restore it from the file of the ‘tar’ form.</a:t>
            </a:r>
          </a:p>
          <a:p>
            <a:pPr eaLnBrk="1" hangingPunct="1">
              <a:spcBef>
                <a:spcPct val="0"/>
              </a:spcBef>
            </a:pPr>
            <a:r>
              <a:rPr lang="en-US" dirty="0" smtClean="0">
                <a:latin typeface="Arial" charset="0"/>
                <a:cs typeface="Arial" charset="0"/>
              </a:rPr>
              <a:t>t : Display the contents of a file list of the ‘tar’ form.</a:t>
            </a:r>
          </a:p>
          <a:p>
            <a:pPr eaLnBrk="1" hangingPunct="1">
              <a:spcBef>
                <a:spcPct val="0"/>
              </a:spcBef>
            </a:pPr>
            <a:r>
              <a:rPr lang="en-US" dirty="0" smtClean="0">
                <a:latin typeface="Arial" charset="0"/>
                <a:cs typeface="Arial" charset="0"/>
              </a:rPr>
              <a:t>v : Display the message such as the file name while ‘tar’ form command is running.</a:t>
            </a:r>
          </a:p>
          <a:p>
            <a:pPr eaLnBrk="1" hangingPunct="1">
              <a:spcBef>
                <a:spcPct val="0"/>
              </a:spcBef>
            </a:pPr>
            <a:r>
              <a:rPr lang="en-US" dirty="0" smtClean="0">
                <a:latin typeface="Arial" charset="0"/>
                <a:cs typeface="Arial" charset="0"/>
              </a:rPr>
              <a:t>f : Specify the file name of the ‘tar’ form.</a:t>
            </a:r>
          </a:p>
          <a:p>
            <a:pPr eaLnBrk="1" hangingPunct="1">
              <a:spcBef>
                <a:spcPct val="0"/>
              </a:spcBef>
            </a:pPr>
            <a:r>
              <a:rPr lang="en-US" dirty="0" smtClean="0">
                <a:latin typeface="Arial" charset="0"/>
                <a:cs typeface="Arial" charset="0"/>
              </a:rPr>
              <a:t>z : Support the ‘tar’ file of the ‘</a:t>
            </a:r>
            <a:r>
              <a:rPr lang="en-US" dirty="0" err="1" smtClean="0">
                <a:latin typeface="Arial" charset="0"/>
                <a:cs typeface="Arial" charset="0"/>
              </a:rPr>
              <a:t>gzip</a:t>
            </a:r>
            <a:r>
              <a:rPr lang="en-US" dirty="0" smtClean="0">
                <a:latin typeface="Arial" charset="0"/>
                <a:cs typeface="Arial" charset="0"/>
              </a:rPr>
              <a:t>’ compressed format.</a:t>
            </a:r>
          </a:p>
          <a:p>
            <a:pPr eaLnBrk="1" hangingPunct="1">
              <a:spcBef>
                <a:spcPct val="0"/>
              </a:spcBef>
            </a:pPr>
            <a:endParaRPr lang="en-US" dirty="0" smtClean="0">
              <a:latin typeface="Arial" charset="0"/>
              <a:cs typeface="Arial" charset="0"/>
            </a:endParaRPr>
          </a:p>
          <a:p>
            <a:pPr eaLnBrk="1" hangingPunct="1">
              <a:spcBef>
                <a:spcPct val="0"/>
              </a:spcBef>
            </a:pPr>
            <a:r>
              <a:rPr lang="en-US" dirty="0" smtClean="0">
                <a:latin typeface="Arial" charset="0"/>
                <a:cs typeface="Arial" charset="0"/>
              </a:rPr>
              <a:t>(1) Save the subordinate file directory of the ‘homework1’ directory to the tape.</a:t>
            </a:r>
          </a:p>
          <a:p>
            <a:pPr eaLnBrk="1" hangingPunct="1">
              <a:spcBef>
                <a:spcPct val="0"/>
              </a:spcBef>
            </a:pPr>
            <a:r>
              <a:rPr lang="en-US" dirty="0" smtClean="0">
                <a:latin typeface="Arial" charset="0"/>
                <a:cs typeface="Arial" charset="0"/>
              </a:rPr>
              <a:t>(2) Display the contents of the tape.</a:t>
            </a:r>
          </a:p>
          <a:p>
            <a:pPr eaLnBrk="1" hangingPunct="1">
              <a:spcBef>
                <a:spcPct val="0"/>
              </a:spcBef>
            </a:pPr>
            <a:r>
              <a:rPr lang="en-US" dirty="0" smtClean="0">
                <a:latin typeface="Arial" charset="0"/>
                <a:cs typeface="Arial" charset="0"/>
              </a:rPr>
              <a:t>(3) Restore the subordinate of the ‘homework1’ directory in the tape.</a:t>
            </a:r>
          </a:p>
          <a:p>
            <a:pPr eaLnBrk="1" hangingPunct="1">
              <a:spcBef>
                <a:spcPct val="0"/>
              </a:spcBef>
            </a:pPr>
            <a:r>
              <a:rPr lang="en-US" dirty="0" smtClean="0">
                <a:latin typeface="Arial" charset="0"/>
                <a:cs typeface="Arial" charset="0"/>
              </a:rPr>
              <a:t>(4) 	(a) Bring three files together in one ‘tar’ form, and compress it with ‘</a:t>
            </a:r>
            <a:r>
              <a:rPr lang="en-US" dirty="0" err="1" smtClean="0">
                <a:latin typeface="Arial" charset="0"/>
                <a:cs typeface="Arial" charset="0"/>
              </a:rPr>
              <a:t>gzip</a:t>
            </a:r>
            <a:r>
              <a:rPr lang="en-US" dirty="0" smtClean="0">
                <a:latin typeface="Arial" charset="0"/>
                <a:cs typeface="Arial" charset="0"/>
              </a:rPr>
              <a:t>’ at the same time.</a:t>
            </a:r>
          </a:p>
          <a:p>
            <a:pPr eaLnBrk="1" hangingPunct="1">
              <a:spcBef>
                <a:spcPct val="0"/>
              </a:spcBef>
            </a:pPr>
            <a:r>
              <a:rPr lang="en-US" dirty="0" smtClean="0">
                <a:latin typeface="Arial" charset="0"/>
                <a:cs typeface="Arial" charset="0"/>
              </a:rPr>
              <a:t>	(b) Display the contents of a ‘tar’ form file compressed with ‘</a:t>
            </a:r>
            <a:r>
              <a:rPr lang="en-US" dirty="0" err="1" smtClean="0">
                <a:latin typeface="Arial" charset="0"/>
                <a:cs typeface="Arial" charset="0"/>
              </a:rPr>
              <a:t>gzip</a:t>
            </a:r>
            <a:r>
              <a:rPr lang="en-US" dirty="0" smtClean="0">
                <a:latin typeface="Arial" charset="0"/>
                <a:cs typeface="Arial" charset="0"/>
              </a:rPr>
              <a:t>’.</a:t>
            </a:r>
          </a:p>
          <a:p>
            <a:pPr eaLnBrk="1" hangingPunct="1">
              <a:spcBef>
                <a:spcPct val="0"/>
              </a:spcBef>
            </a:pPr>
            <a:r>
              <a:rPr lang="en-US" dirty="0" smtClean="0">
                <a:latin typeface="Arial" charset="0"/>
                <a:cs typeface="Arial" charset="0"/>
              </a:rPr>
              <a:t>	(c) Restore the file from the ‘tar’ form file compressed with ‘</a:t>
            </a:r>
            <a:r>
              <a:rPr lang="en-US" dirty="0" err="1" smtClean="0">
                <a:latin typeface="Arial" charset="0"/>
                <a:cs typeface="Arial" charset="0"/>
              </a:rPr>
              <a:t>gzip</a:t>
            </a:r>
            <a:r>
              <a:rPr lang="en-US" dirty="0" smtClean="0">
                <a:latin typeface="Arial" charset="0"/>
                <a:cs typeface="Arial" charset="0"/>
              </a:rPr>
              <a:t>’.</a:t>
            </a:r>
          </a:p>
          <a:p>
            <a:pPr eaLnBrk="1" hangingPunct="1">
              <a:spcBef>
                <a:spcPct val="0"/>
              </a:spcBef>
            </a:pPr>
            <a:r>
              <a:rPr lang="en-US" dirty="0" smtClean="0">
                <a:latin typeface="Arial" charset="0"/>
                <a:cs typeface="Arial" charset="0"/>
              </a:rPr>
              <a:t>The ‘tar’ command of Linux adopts ‘GNU tar (</a:t>
            </a:r>
            <a:r>
              <a:rPr lang="en-US" dirty="0" err="1" smtClean="0">
                <a:latin typeface="Arial" charset="0"/>
                <a:cs typeface="Arial" charset="0"/>
              </a:rPr>
              <a:t>gtar</a:t>
            </a:r>
            <a:r>
              <a:rPr lang="en-US" dirty="0" smtClean="0">
                <a:latin typeface="Arial" charset="0"/>
                <a:cs typeface="Arial" charset="0"/>
              </a:rPr>
              <a:t>)’ can do more functions:</a:t>
            </a:r>
          </a:p>
          <a:p>
            <a:pPr eaLnBrk="1" hangingPunct="1">
              <a:spcBef>
                <a:spcPct val="0"/>
              </a:spcBef>
            </a:pPr>
            <a:r>
              <a:rPr lang="en-US" dirty="0" smtClean="0">
                <a:latin typeface="Arial" charset="0"/>
                <a:cs typeface="Arial" charset="0"/>
              </a:rPr>
              <a:t>• The backup destinations can extend over several tapes (multi-volume).</a:t>
            </a:r>
          </a:p>
          <a:p>
            <a:pPr eaLnBrk="1" hangingPunct="1">
              <a:spcBef>
                <a:spcPct val="0"/>
              </a:spcBef>
            </a:pPr>
            <a:r>
              <a:rPr lang="en-US" dirty="0" smtClean="0">
                <a:latin typeface="Arial" charset="0"/>
                <a:cs typeface="Arial" charset="0"/>
              </a:rPr>
              <a:t>• When creating file from the ‘tar’ file and restoring file from the ‘tar’ file, files can be compressed and decompressed.</a:t>
            </a:r>
          </a:p>
          <a:p>
            <a:pPr eaLnBrk="1" hangingPunct="1">
              <a:spcBef>
                <a:spcPct val="0"/>
              </a:spcBef>
            </a:pPr>
            <a:endParaRPr lang="en-US" dirty="0" smtClean="0">
              <a:latin typeface="Arial" charset="0"/>
              <a:cs typeface="Arial" charset="0"/>
            </a:endParaRPr>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41A33F-7025-4F60-80CF-2F387CD98667}"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err="1" smtClean="0">
                <a:latin typeface="Arial" charset="0"/>
                <a:cs typeface="Arial" charset="0"/>
              </a:rPr>
              <a:t>mt</a:t>
            </a:r>
            <a:r>
              <a:rPr lang="en-US" dirty="0" smtClean="0">
                <a:latin typeface="Arial" charset="0"/>
                <a:cs typeface="Arial" charset="0"/>
              </a:rPr>
              <a:t> command can be used to send command to the tape such as rewind or forward to the head position of the tape and display the status of the tape etc.</a:t>
            </a:r>
          </a:p>
          <a:p>
            <a:pPr eaLnBrk="1" hangingPunct="1">
              <a:spcBef>
                <a:spcPct val="0"/>
              </a:spcBef>
            </a:pPr>
            <a:endParaRPr lang="en-US" b="1" dirty="0" smtClean="0">
              <a:latin typeface="Arial" charset="0"/>
              <a:cs typeface="Arial" charset="0"/>
            </a:endParaRPr>
          </a:p>
          <a:p>
            <a:pPr eaLnBrk="1" hangingPunct="1">
              <a:spcBef>
                <a:spcPct val="0"/>
              </a:spcBef>
            </a:pPr>
            <a:r>
              <a:rPr lang="en-US" b="1" dirty="0" smtClean="0">
                <a:latin typeface="Arial" charset="0"/>
                <a:cs typeface="Arial" charset="0"/>
              </a:rPr>
              <a:t>Usage: </a:t>
            </a:r>
            <a:r>
              <a:rPr lang="en-US" b="1" dirty="0" err="1" smtClean="0">
                <a:latin typeface="Arial" charset="0"/>
                <a:cs typeface="Arial" charset="0"/>
              </a:rPr>
              <a:t>mt</a:t>
            </a:r>
            <a:r>
              <a:rPr lang="en-US" b="1" dirty="0" smtClean="0">
                <a:latin typeface="Arial" charset="0"/>
                <a:cs typeface="Arial" charset="0"/>
              </a:rPr>
              <a:t> [-f </a:t>
            </a:r>
            <a:r>
              <a:rPr lang="en-US" b="1" dirty="0" err="1" smtClean="0">
                <a:latin typeface="Arial" charset="0"/>
                <a:cs typeface="Arial" charset="0"/>
              </a:rPr>
              <a:t>tape_station</a:t>
            </a:r>
            <a:r>
              <a:rPr lang="en-US" b="1" dirty="0" smtClean="0">
                <a:latin typeface="Arial" charset="0"/>
                <a:cs typeface="Arial" charset="0"/>
              </a:rPr>
              <a:t>] Command [frequency ]</a:t>
            </a:r>
          </a:p>
          <a:p>
            <a:pPr eaLnBrk="1" hangingPunct="1">
              <a:spcBef>
                <a:spcPct val="0"/>
              </a:spcBef>
            </a:pPr>
            <a:r>
              <a:rPr lang="en-US" b="1" dirty="0" smtClean="0">
                <a:latin typeface="Arial" charset="0"/>
                <a:cs typeface="Arial" charset="0"/>
              </a:rPr>
              <a:t>Major options:</a:t>
            </a:r>
          </a:p>
          <a:p>
            <a:pPr eaLnBrk="1" hangingPunct="1">
              <a:spcBef>
                <a:spcPct val="0"/>
              </a:spcBef>
            </a:pPr>
            <a:r>
              <a:rPr lang="en-US" dirty="0" smtClean="0">
                <a:latin typeface="Arial" charset="0"/>
                <a:cs typeface="Arial" charset="0"/>
              </a:rPr>
              <a:t>f </a:t>
            </a:r>
            <a:r>
              <a:rPr lang="en-US" dirty="0" err="1" smtClean="0">
                <a:latin typeface="Arial" charset="0"/>
                <a:cs typeface="Arial" charset="0"/>
              </a:rPr>
              <a:t>device_name</a:t>
            </a:r>
            <a:r>
              <a:rPr lang="en-US" dirty="0" smtClean="0">
                <a:latin typeface="Arial" charset="0"/>
                <a:cs typeface="Arial" charset="0"/>
              </a:rPr>
              <a:t>: 	Specify the device file name of tape unit.</a:t>
            </a:r>
          </a:p>
          <a:p>
            <a:pPr eaLnBrk="1" hangingPunct="1">
              <a:spcBef>
                <a:spcPct val="0"/>
              </a:spcBef>
            </a:pPr>
            <a:r>
              <a:rPr lang="en-US" b="1" dirty="0" smtClean="0">
                <a:latin typeface="Arial" charset="0"/>
                <a:cs typeface="Arial" charset="0"/>
              </a:rPr>
              <a:t>Command [frequency]</a:t>
            </a:r>
          </a:p>
          <a:p>
            <a:pPr eaLnBrk="1" hangingPunct="1">
              <a:spcBef>
                <a:spcPct val="0"/>
              </a:spcBef>
            </a:pPr>
            <a:r>
              <a:rPr lang="en-US" dirty="0" err="1" smtClean="0">
                <a:latin typeface="Arial" charset="0"/>
                <a:cs typeface="Arial" charset="0"/>
              </a:rPr>
              <a:t>fsf</a:t>
            </a:r>
            <a:r>
              <a:rPr lang="en-US" dirty="0" smtClean="0">
                <a:latin typeface="Arial" charset="0"/>
                <a:cs typeface="Arial" charset="0"/>
              </a:rPr>
              <a:t> n: 		Forward ‘n’ space(s) of reading position in the specified file.</a:t>
            </a:r>
          </a:p>
          <a:p>
            <a:pPr eaLnBrk="1" hangingPunct="1">
              <a:spcBef>
                <a:spcPct val="0"/>
              </a:spcBef>
            </a:pPr>
            <a:r>
              <a:rPr lang="en-US" dirty="0" err="1" smtClean="0">
                <a:latin typeface="Arial" charset="0"/>
                <a:cs typeface="Arial" charset="0"/>
              </a:rPr>
              <a:t>bsfm</a:t>
            </a:r>
            <a:r>
              <a:rPr lang="en-US" dirty="0" smtClean="0">
                <a:latin typeface="Arial" charset="0"/>
                <a:cs typeface="Arial" charset="0"/>
              </a:rPr>
              <a:t> n: 		Backward ‘n’ space(s) of reading position in the specified file.</a:t>
            </a:r>
          </a:p>
          <a:p>
            <a:pPr eaLnBrk="1" hangingPunct="1">
              <a:spcBef>
                <a:spcPct val="0"/>
              </a:spcBef>
            </a:pPr>
            <a:r>
              <a:rPr lang="en-US" dirty="0" smtClean="0">
                <a:latin typeface="Arial" charset="0"/>
                <a:cs typeface="Arial" charset="0"/>
              </a:rPr>
              <a:t>rewind: 		Rewind to the head of the tape.</a:t>
            </a:r>
          </a:p>
          <a:p>
            <a:pPr eaLnBrk="1" hangingPunct="1">
              <a:spcBef>
                <a:spcPct val="0"/>
              </a:spcBef>
            </a:pPr>
            <a:r>
              <a:rPr lang="en-US" dirty="0" smtClean="0">
                <a:latin typeface="Arial" charset="0"/>
                <a:cs typeface="Arial" charset="0"/>
              </a:rPr>
              <a:t>status: 		Display information about the tape.</a:t>
            </a:r>
          </a:p>
          <a:p>
            <a:pPr eaLnBrk="1" hangingPunct="1">
              <a:spcBef>
                <a:spcPct val="0"/>
              </a:spcBef>
            </a:pPr>
            <a:endParaRPr lang="en-US" dirty="0" smtClean="0">
              <a:latin typeface="Arial" charset="0"/>
              <a:cs typeface="Arial" charset="0"/>
            </a:endParaRPr>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59F426-5344-4AC4-905A-BDE1B0DF6698}"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cs typeface="Arial" charset="0"/>
              </a:rPr>
              <a:t>As hard disk is one type of physical components of a computer system, there is a possibility of hard disk failure during operation. Backup and restore file system using </a:t>
            </a:r>
            <a:r>
              <a:rPr lang="en-US" b="1" smtClean="0">
                <a:latin typeface="Arial" charset="0"/>
                <a:cs typeface="Arial" charset="0"/>
              </a:rPr>
              <a:t>dump</a:t>
            </a:r>
            <a:r>
              <a:rPr lang="en-US" smtClean="0">
                <a:latin typeface="Arial" charset="0"/>
                <a:cs typeface="Arial" charset="0"/>
              </a:rPr>
              <a:t> and </a:t>
            </a:r>
            <a:r>
              <a:rPr lang="en-US" b="1" smtClean="0">
                <a:latin typeface="Arial" charset="0"/>
                <a:cs typeface="Arial" charset="0"/>
              </a:rPr>
              <a:t>restore</a:t>
            </a:r>
            <a:r>
              <a:rPr lang="en-US" smtClean="0">
                <a:latin typeface="Arial" charset="0"/>
                <a:cs typeface="Arial" charset="0"/>
              </a:rPr>
              <a:t> command enables you to minimize the amount of recovery work at hard disk failure.</a:t>
            </a:r>
          </a:p>
          <a:p>
            <a:pPr eaLnBrk="1" hangingPunct="1">
              <a:spcBef>
                <a:spcPct val="0"/>
              </a:spcBef>
            </a:pPr>
            <a:r>
              <a:rPr lang="en-US" smtClean="0">
                <a:latin typeface="Arial" charset="0"/>
                <a:cs typeface="Arial" charset="0"/>
              </a:rPr>
              <a:t>The ‘</a:t>
            </a:r>
            <a:r>
              <a:rPr lang="en-US" b="1" smtClean="0">
                <a:latin typeface="Arial" charset="0"/>
                <a:cs typeface="Arial" charset="0"/>
              </a:rPr>
              <a:t>dump</a:t>
            </a:r>
            <a:r>
              <a:rPr lang="en-US" smtClean="0">
                <a:latin typeface="Arial" charset="0"/>
                <a:cs typeface="Arial" charset="0"/>
              </a:rPr>
              <a:t>’ command copies the complete file system onto the magnetic tape and the disk as well as performs ‘incremental dump’ which is an action that copies only the parts that was changed from the last backup.</a:t>
            </a:r>
          </a:p>
          <a:p>
            <a:pPr eaLnBrk="1" hangingPunct="1">
              <a:spcBef>
                <a:spcPct val="0"/>
              </a:spcBef>
            </a:pPr>
            <a:r>
              <a:rPr lang="en-US" smtClean="0">
                <a:latin typeface="Arial" charset="0"/>
                <a:cs typeface="Arial" charset="0"/>
              </a:rPr>
              <a:t>The ‘</a:t>
            </a:r>
            <a:r>
              <a:rPr lang="en-US" b="1" smtClean="0">
                <a:latin typeface="Arial" charset="0"/>
                <a:cs typeface="Arial" charset="0"/>
              </a:rPr>
              <a:t>restore</a:t>
            </a:r>
            <a:r>
              <a:rPr lang="en-US" smtClean="0">
                <a:latin typeface="Arial" charset="0"/>
                <a:cs typeface="Arial" charset="0"/>
              </a:rPr>
              <a:t>’ command restore the file system by the whole.</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F855C9-2525-4B36-A4CA-4861B8B52CFF}"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
        <p:nvSpPr>
          <p:cNvPr id="4" name="Slide Number Placeholder 3"/>
          <p:cNvSpPr>
            <a:spLocks noGrp="1"/>
          </p:cNvSpPr>
          <p:nvPr>
            <p:ph type="sldNum" sz="quarter" idx="5"/>
          </p:nvPr>
        </p:nvSpPr>
        <p:spPr/>
        <p:txBody>
          <a:bodyPr/>
          <a:lstStyle/>
          <a:p>
            <a:pPr>
              <a:defRPr/>
            </a:pPr>
            <a:fld id="{C1F1B484-25DD-4810-97F8-B1D2E3AF91A7}" type="slidenum">
              <a:rPr lang="en-US" smtClean="0"/>
              <a:pPr>
                <a:defRPr/>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
        <p:nvSpPr>
          <p:cNvPr id="4" name="Slide Number Placeholder 3"/>
          <p:cNvSpPr>
            <a:spLocks noGrp="1"/>
          </p:cNvSpPr>
          <p:nvPr>
            <p:ph type="sldNum" sz="quarter" idx="5"/>
          </p:nvPr>
        </p:nvSpPr>
        <p:spPr/>
        <p:txBody>
          <a:bodyPr/>
          <a:lstStyle/>
          <a:p>
            <a:pPr>
              <a:defRPr/>
            </a:pPr>
            <a:fld id="{5B8E08C8-5C1C-4B82-96DD-31E30DFCA042}" type="slidenum">
              <a:rPr lang="en-US" smtClean="0"/>
              <a:pPr>
                <a:defRPr/>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charset="0"/>
                <a:cs typeface="Arial" charset="0"/>
              </a:rPr>
              <a:t>The dump command allows to copy entire file system to backup device. Before doing it, it is recommended to login to single user mode, disconnect the driver to backup. To ensure that the backup process will be running  correctly, the file system has to be verified by the command fsck. Then the backup process can be started. The contents of the file systems will be copied to external tape device</a:t>
            </a:r>
          </a:p>
        </p:txBody>
      </p:sp>
      <p:sp>
        <p:nvSpPr>
          <p:cNvPr id="4" name="Slide Number Placeholder 3"/>
          <p:cNvSpPr>
            <a:spLocks noGrp="1"/>
          </p:cNvSpPr>
          <p:nvPr>
            <p:ph type="sldNum" sz="quarter" idx="5"/>
          </p:nvPr>
        </p:nvSpPr>
        <p:spPr/>
        <p:txBody>
          <a:bodyPr/>
          <a:lstStyle/>
          <a:p>
            <a:pPr>
              <a:defRPr/>
            </a:pPr>
            <a:fld id="{4D616AB6-6212-4F1B-B9B9-4678172D5A0B}" type="slidenum">
              <a:rPr lang="en-US" smtClean="0"/>
              <a:pPr>
                <a:defRPr/>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charset="0"/>
                <a:cs typeface="Arial" charset="0"/>
              </a:rPr>
              <a:t>When  the system need to be restore, we can use the command restore to do it. The command allows us to view the content of the backup, to restore all of files included in the backup to the current directory, or specify exactly which files to restore. The option if is used to specify interactive restoration.</a:t>
            </a:r>
          </a:p>
        </p:txBody>
      </p:sp>
      <p:sp>
        <p:nvSpPr>
          <p:cNvPr id="4" name="Slide Number Placeholder 3"/>
          <p:cNvSpPr>
            <a:spLocks noGrp="1"/>
          </p:cNvSpPr>
          <p:nvPr>
            <p:ph type="sldNum" sz="quarter" idx="5"/>
          </p:nvPr>
        </p:nvSpPr>
        <p:spPr/>
        <p:txBody>
          <a:bodyPr/>
          <a:lstStyle/>
          <a:p>
            <a:pPr>
              <a:defRPr/>
            </a:pPr>
            <a:fld id="{1BE0303A-53D1-443B-90F6-73D6487D72EE}" type="slidenum">
              <a:rPr lang="en-US" smtClean="0"/>
              <a:pPr>
                <a:defRPr/>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70EC9D93-D2F1-450A-8736-140FEFF96C71}" type="datetime1">
              <a:rPr lang="en-US" smtClean="0"/>
              <a:pPr>
                <a:defRPr/>
              </a:pPr>
              <a:t>9/26/2013</a:t>
            </a:fld>
            <a:endParaRPr lang="en-US"/>
          </a:p>
        </p:txBody>
      </p:sp>
      <p:sp>
        <p:nvSpPr>
          <p:cNvPr id="17" name="Footer Placeholder 16"/>
          <p:cNvSpPr>
            <a:spLocks noGrp="1"/>
          </p:cNvSpPr>
          <p:nvPr>
            <p:ph type="ftr" sz="quarter" idx="11"/>
          </p:nvPr>
        </p:nvSpPr>
        <p:spPr/>
        <p:txBody>
          <a:bodyPr/>
          <a:lstStyle/>
          <a:p>
            <a:pPr>
              <a:defRPr/>
            </a:pPr>
            <a:r>
              <a:rPr lang="en-US" smtClean="0"/>
              <a:t>@Hà Quốc Trung 2009</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08DA0F8A-E38C-4B6D-B985-CD10404037E2}"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DC2C45E-4357-48F8-8018-C840F3DCDBFE}" type="datetime1">
              <a:rPr lang="en-US" smtClean="0"/>
              <a:pPr>
                <a:defRPr/>
              </a:pPr>
              <a:t>9/26/2013</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6" name="Slide Number Placeholder 5"/>
          <p:cNvSpPr>
            <a:spLocks noGrp="1"/>
          </p:cNvSpPr>
          <p:nvPr>
            <p:ph type="sldNum" sz="quarter" idx="12"/>
          </p:nvPr>
        </p:nvSpPr>
        <p:spPr/>
        <p:txBody>
          <a:bodyPr/>
          <a:lstStyle/>
          <a:p>
            <a:pPr>
              <a:defRPr/>
            </a:pPr>
            <a:fld id="{1D0CADE3-48C6-4168-A44C-DBA3D406566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F1663C11-2454-4C4B-91C1-1692F5FA6378}"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9B0F41F6-D4CA-44B7-AC2C-81BDED9BD100}" type="datetime1">
              <a:rPr lang="en-US" smtClean="0"/>
              <a:pPr>
                <a:defRPr/>
              </a:pPr>
              <a:t>9/26/2013</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002117D8-685E-4165-B901-6A358642A46F}" type="datetime1">
              <a:rPr lang="en-US" smtClean="0"/>
              <a:pPr>
                <a:defRPr/>
              </a:pPr>
              <a:t>9/26/2013</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72741188-DCDB-46F0-B195-D68F91FEB0EE}"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
        <p:nvSpPr>
          <p:cNvPr id="4" name="Date Placeholder 3"/>
          <p:cNvSpPr>
            <a:spLocks noGrp="1"/>
          </p:cNvSpPr>
          <p:nvPr>
            <p:ph type="dt" sz="half" idx="10"/>
          </p:nvPr>
        </p:nvSpPr>
        <p:spPr/>
        <p:txBody>
          <a:bodyPr/>
          <a:lstStyle/>
          <a:p>
            <a:pPr>
              <a:defRPr/>
            </a:pPr>
            <a:fld id="{6D3F9FC1-A1AE-45CC-A609-50CB39C7572A}" type="datetime1">
              <a:rPr lang="en-US" smtClean="0"/>
              <a:pPr>
                <a:defRPr/>
              </a:pPr>
              <a:t>9/26/2013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3E47E7F6-2C7B-4748-A30B-278CC29A7CF9}"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fld id="{D732D043-2FAC-4527-91D3-2338F18792FC}" type="datetime1">
              <a:rPr lang="en-US" smtClean="0"/>
              <a:pPr>
                <a:defRPr/>
              </a:pPr>
              <a:t>9/26/2013</a:t>
            </a:fld>
            <a:endParaRPr lang="en-US"/>
          </a:p>
        </p:txBody>
      </p:sp>
      <p:sp>
        <p:nvSpPr>
          <p:cNvPr id="6" name="Footer Placeholder 5"/>
          <p:cNvSpPr>
            <a:spLocks noGrp="1"/>
          </p:cNvSpPr>
          <p:nvPr>
            <p:ph type="ftr" sz="quarter" idx="11"/>
          </p:nvPr>
        </p:nvSpPr>
        <p:spPr/>
        <p:txBody>
          <a:bodyPr/>
          <a:lstStyle/>
          <a:p>
            <a:pPr>
              <a:defRPr/>
            </a:pPr>
            <a:r>
              <a:rPr lang="en-US" smtClean="0"/>
              <a:t>@Hà Quốc Trung 2009</a:t>
            </a:r>
            <a:endParaRPr lang="en-US"/>
          </a:p>
        </p:txBody>
      </p:sp>
      <p:sp>
        <p:nvSpPr>
          <p:cNvPr id="7" name="Slide Number Placeholder 6"/>
          <p:cNvSpPr>
            <a:spLocks noGrp="1"/>
          </p:cNvSpPr>
          <p:nvPr>
            <p:ph type="sldNum" sz="quarter" idx="12"/>
          </p:nvPr>
        </p:nvSpPr>
        <p:spPr/>
        <p:txBody>
          <a:bodyPr/>
          <a:lstStyle/>
          <a:p>
            <a:pPr>
              <a:defRPr/>
            </a:pPr>
            <a:fld id="{53F1BC56-9595-4C86-B8EF-7F294D1BD308}"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4188DB6D-EE55-42CE-9E66-AF6A534E99AA}" type="datetime1">
              <a:rPr lang="en-US" smtClean="0"/>
              <a:pPr>
                <a:defRPr/>
              </a:pPr>
              <a:t>9/26/2013</a:t>
            </a:fld>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r>
              <a:rPr lang="en-US" smtClean="0"/>
              <a:t>@Hà Quốc Trung 2009</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CECC64CE-AC8F-4CBF-8E1F-F9655026C9DA}"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25F14B54-DC52-4A16-BDE7-49A6D0C2DF3C}" type="datetime1">
              <a:rPr lang="en-US" smtClean="0"/>
              <a:pPr>
                <a:defRPr/>
              </a:pPr>
              <a:t>9/26/2013</a:t>
            </a:fld>
            <a:endParaRPr lang="en-US"/>
          </a:p>
        </p:txBody>
      </p:sp>
      <p:sp>
        <p:nvSpPr>
          <p:cNvPr id="4" name="Footer Placeholder 3"/>
          <p:cNvSpPr>
            <a:spLocks noGrp="1"/>
          </p:cNvSpPr>
          <p:nvPr>
            <p:ph type="ftr" sz="quarter" idx="11"/>
          </p:nvPr>
        </p:nvSpPr>
        <p:spPr/>
        <p:txBody>
          <a:bodyPr/>
          <a:lstStyle/>
          <a:p>
            <a:pPr>
              <a:defRPr/>
            </a:pPr>
            <a:r>
              <a:rPr lang="en-US" smtClean="0"/>
              <a:t>@Hà Quốc Trung 2009</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2EB10028-6549-41B0-B6E4-D8162BE6E2F6}"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fld id="{1ACC8EF4-2BE5-47B6-87C1-59536CB1951A}" type="datetime1">
              <a:rPr lang="en-US" smtClean="0"/>
              <a:pPr>
                <a:defRPr/>
              </a:pPr>
              <a:t>9/26/2013</a:t>
            </a:fld>
            <a:endParaRPr lang="en-US"/>
          </a:p>
        </p:txBody>
      </p:sp>
      <p:sp>
        <p:nvSpPr>
          <p:cNvPr id="3" name="Footer Placeholder 2"/>
          <p:cNvSpPr>
            <a:spLocks noGrp="1"/>
          </p:cNvSpPr>
          <p:nvPr>
            <p:ph type="ftr" sz="quarter" idx="11"/>
          </p:nvPr>
        </p:nvSpPr>
        <p:spPr/>
        <p:txBody>
          <a:bodyPr/>
          <a:lstStyle/>
          <a:p>
            <a:pPr>
              <a:defRPr/>
            </a:pPr>
            <a:r>
              <a:rPr lang="en-US" smtClean="0"/>
              <a:t>@Hà Quốc Trung 2009</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BB862CEE-D0A0-4E0F-8341-E6289083E71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DB6F42B3-1D8F-4B05-B1BF-7CCE56C4E179}"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fld id="{CE747484-AE2B-40A8-8468-2E47C42A47F4}" type="datetime1">
              <a:rPr lang="en-US" smtClean="0"/>
              <a:pPr>
                <a:defRPr/>
              </a:pPr>
              <a:t>9/26/2013</a:t>
            </a:fld>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r>
              <a:rPr lang="en-US" smtClean="0"/>
              <a:t>@Hà Quốc Trung 2009</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3DD1598C-6267-4628-837E-7900061A30B9}"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fld id="{F0566456-9776-4E5D-8F79-A30799EBBDA6}" type="datetime1">
              <a:rPr lang="en-US" smtClean="0"/>
              <a:pPr>
                <a:defRPr/>
              </a:pPr>
              <a:t>9/26/2013</a:t>
            </a:fld>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r>
              <a:rPr lang="en-US" smtClean="0"/>
              <a:t>@Hà Quốc Trung 2009</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fld id="{CD1F11C9-7441-44E8-B963-79F01E419F33}" type="datetime1">
              <a:rPr lang="en-US" smtClean="0"/>
              <a:pPr>
                <a:defRPr/>
              </a:pPr>
              <a:t>9/26/2013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r>
              <a:rPr lang="en-US" smtClean="0"/>
              <a:t>@Hà Quốc Trung 2009</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ACD24FB7-C3D2-45AA-81D3-1972715D480E}"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smtClean="0"/>
              <a:t>Linux và phần mềm mã nguồn mở 2009</a:t>
            </a:r>
            <a:endParaRPr lang="en-US" dirty="0" smtClean="0"/>
          </a:p>
        </p:txBody>
      </p:sp>
      <p:sp>
        <p:nvSpPr>
          <p:cNvPr id="2050" name="Title 1"/>
          <p:cNvSpPr>
            <a:spLocks noGrp="1"/>
          </p:cNvSpPr>
          <p:nvPr>
            <p:ph type="ctrTitle"/>
          </p:nvPr>
        </p:nvSpPr>
        <p:spPr/>
        <p:txBody>
          <a:bodyPr/>
          <a:lstStyle/>
          <a:p>
            <a:pPr eaLnBrk="1" hangingPunct="1"/>
            <a:r>
              <a:rPr lang="en-US" smtClean="0"/>
              <a:t>Chương 9 </a:t>
            </a:r>
            <a:br>
              <a:rPr lang="en-US" smtClean="0"/>
            </a:br>
            <a:r>
              <a:rPr lang="en-US" smtClean="0"/>
              <a:t>Sao lưu dữ liệu</a:t>
            </a:r>
            <a:endParaRPr lang="en-US" dirty="0" smtClean="0"/>
          </a:p>
        </p:txBody>
      </p:sp>
      <p:sp>
        <p:nvSpPr>
          <p:cNvPr id="4" name="Slide Number Placeholder 3"/>
          <p:cNvSpPr>
            <a:spLocks noGrp="1"/>
          </p:cNvSpPr>
          <p:nvPr>
            <p:ph type="sldNum" sz="quarter" idx="12"/>
          </p:nvPr>
        </p:nvSpPr>
        <p:spPr/>
        <p:txBody>
          <a:bodyPr/>
          <a:lstStyle/>
          <a:p>
            <a:pPr>
              <a:defRPr/>
            </a:pPr>
            <a:fld id="{08DA0F8A-E38C-4B6D-B985-CD10404037E2}"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Sao lưu và phục hồi phân vùng</a:t>
            </a:r>
          </a:p>
        </p:txBody>
      </p:sp>
      <p:sp>
        <p:nvSpPr>
          <p:cNvPr id="7171" name="Content Placeholder 2"/>
          <p:cNvSpPr>
            <a:spLocks noGrp="1"/>
          </p:cNvSpPr>
          <p:nvPr>
            <p:ph sz="quarter" idx="1"/>
          </p:nvPr>
        </p:nvSpPr>
        <p:spPr/>
        <p:txBody>
          <a:bodyPr/>
          <a:lstStyle/>
          <a:p>
            <a:pPr eaLnBrk="1" hangingPunct="1">
              <a:buFont typeface="Arial" charset="0"/>
              <a:buNone/>
            </a:pPr>
            <a:r>
              <a:rPr lang="en-US" smtClean="0"/>
              <a:t>Các lệnh dump và restore</a:t>
            </a:r>
          </a:p>
          <a:p>
            <a:pPr eaLnBrk="1" hangingPunct="1">
              <a:buFont typeface="Arial" charset="0"/>
              <a:buNone/>
            </a:pPr>
            <a:endParaRPr lang="en-US" smtClean="0"/>
          </a:p>
          <a:p>
            <a:pPr eaLnBrk="1" hangingPunct="1">
              <a:buFont typeface="Arial" charset="0"/>
              <a:buNone/>
            </a:pPr>
            <a:r>
              <a:rPr lang="en-US" smtClean="0"/>
              <a:t>dump </a:t>
            </a:r>
            <a:r>
              <a:rPr lang="en-US" smtClean="0">
                <a:sym typeface="Wingdings" pitchFamily="2" charset="2"/>
              </a:rPr>
              <a:t> lưu bản sao của hệ thống tệp vào thiết bị lưu trữ và lưu lịch sử lưu trữ</a:t>
            </a:r>
          </a:p>
          <a:p>
            <a:pPr eaLnBrk="1" hangingPunct="1">
              <a:buFont typeface="Arial" charset="0"/>
              <a:buNone/>
            </a:pPr>
            <a:r>
              <a:rPr lang="en-US" smtClean="0">
                <a:sym typeface="Wingdings" pitchFamily="2" charset="2"/>
              </a:rPr>
              <a:t>restore  phục hồi hệ thống tệp từ bản sao trên thiết bị lưu trữ</a:t>
            </a:r>
            <a:endParaRPr lang="en-US" smtClean="0"/>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Các mức dump và quản lý các bản sao</a:t>
            </a:r>
          </a:p>
        </p:txBody>
      </p:sp>
      <p:sp>
        <p:nvSpPr>
          <p:cNvPr id="8195" name="Content Placeholder 2"/>
          <p:cNvSpPr>
            <a:spLocks noGrp="1"/>
          </p:cNvSpPr>
          <p:nvPr>
            <p:ph sz="quarter" idx="1"/>
          </p:nvPr>
        </p:nvSpPr>
        <p:spPr/>
        <p:txBody>
          <a:bodyPr/>
          <a:lstStyle/>
          <a:p>
            <a:pPr eaLnBrk="1" hangingPunct="1">
              <a:buFont typeface="Arial" charset="0"/>
              <a:buNone/>
            </a:pPr>
            <a:endParaRPr lang="en-US" smtClean="0"/>
          </a:p>
        </p:txBody>
      </p:sp>
      <p:pic>
        <p:nvPicPr>
          <p:cNvPr id="8196" name="Picture 4"/>
          <p:cNvPicPr>
            <a:picLocks noChangeAspect="1" noChangeArrowheads="1"/>
          </p:cNvPicPr>
          <p:nvPr/>
        </p:nvPicPr>
        <p:blipFill>
          <a:blip r:embed="rId3" cstate="print"/>
          <a:srcRect/>
          <a:stretch>
            <a:fillRect/>
          </a:stretch>
        </p:blipFill>
        <p:spPr bwMode="auto">
          <a:xfrm>
            <a:off x="1219200" y="2057400"/>
            <a:ext cx="6931025" cy="4343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72741188-DCDB-46F0-B195-D68F91FEB0EE}"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Ví dụ về sao lưu</a:t>
            </a:r>
          </a:p>
        </p:txBody>
      </p:sp>
      <p:pic>
        <p:nvPicPr>
          <p:cNvPr id="9219" name="Picture 2"/>
          <p:cNvPicPr>
            <a:picLocks noGrp="1" noChangeAspect="1" noChangeArrowheads="1"/>
          </p:cNvPicPr>
          <p:nvPr>
            <p:ph sz="quarter" idx="1"/>
          </p:nvPr>
        </p:nvPicPr>
        <p:blipFill>
          <a:blip r:embed="rId3" cstate="print"/>
          <a:stretch>
            <a:fillRect/>
          </a:stretch>
        </p:blipFill>
        <p:spPr>
          <a:xfrm>
            <a:off x="1131699" y="1527175"/>
            <a:ext cx="6844089" cy="4572000"/>
          </a:xfrm>
          <a:noFill/>
        </p:spPr>
      </p:pic>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Sử dụng câu lệnh dump</a:t>
            </a:r>
          </a:p>
        </p:txBody>
      </p:sp>
      <p:sp>
        <p:nvSpPr>
          <p:cNvPr id="3" name="Content Placeholder 2"/>
          <p:cNvSpPr>
            <a:spLocks noGrp="1"/>
          </p:cNvSpPr>
          <p:nvPr>
            <p:ph sz="quarter" idx="1"/>
          </p:nvPr>
        </p:nvSpPr>
        <p:spPr>
          <a:xfrm>
            <a:off x="457200" y="1600200"/>
            <a:ext cx="8229600" cy="4876800"/>
          </a:xfrm>
        </p:spPr>
        <p:txBody>
          <a:bodyPr>
            <a:normAutofit/>
          </a:bodyPr>
          <a:lstStyle/>
          <a:p>
            <a:pPr eaLnBrk="1" hangingPunct="1">
              <a:buFont typeface="Arial" charset="0"/>
              <a:buNone/>
              <a:defRPr/>
            </a:pPr>
            <a:r>
              <a:rPr lang="en-US" dirty="0" smtClean="0"/>
              <a:t>(1) </a:t>
            </a:r>
            <a:r>
              <a:rPr lang="en-US" dirty="0" err="1" smtClean="0"/>
              <a:t>Chuyển</a:t>
            </a:r>
            <a:r>
              <a:rPr lang="en-US" dirty="0" smtClean="0"/>
              <a:t> </a:t>
            </a:r>
            <a:r>
              <a:rPr lang="en-US" dirty="0" err="1" smtClean="0"/>
              <a:t>về</a:t>
            </a:r>
            <a:r>
              <a:rPr lang="en-US" dirty="0" smtClean="0"/>
              <a:t> </a:t>
            </a:r>
            <a:r>
              <a:rPr lang="en-US" dirty="0" err="1" smtClean="0"/>
              <a:t>chế</a:t>
            </a:r>
            <a:r>
              <a:rPr lang="en-US" dirty="0" smtClean="0"/>
              <a:t> </a:t>
            </a:r>
            <a:r>
              <a:rPr lang="en-US" dirty="0" err="1" smtClean="0"/>
              <a:t>độ</a:t>
            </a:r>
            <a:r>
              <a:rPr lang="en-US" dirty="0" smtClean="0"/>
              <a:t> 1 NSD</a:t>
            </a:r>
          </a:p>
          <a:p>
            <a:pPr lvl="1" eaLnBrk="1" hangingPunct="1">
              <a:buFont typeface="Arial" charset="0"/>
              <a:buNone/>
              <a:defRPr/>
            </a:pPr>
            <a:r>
              <a:rPr lang="en-US" dirty="0" smtClean="0">
                <a:latin typeface="Courier New" pitchFamily="49" charset="0"/>
                <a:cs typeface="Courier New" pitchFamily="49" charset="0"/>
              </a:rPr>
              <a:t>		# init 1</a:t>
            </a:r>
          </a:p>
          <a:p>
            <a:pPr eaLnBrk="1" hangingPunct="1">
              <a:buFont typeface="Arial" charset="0"/>
              <a:buNone/>
              <a:defRPr/>
            </a:pPr>
            <a:r>
              <a:rPr lang="en-US" dirty="0" smtClean="0"/>
              <a:t> (2) </a:t>
            </a:r>
            <a:r>
              <a:rPr lang="en-US" dirty="0" err="1" smtClean="0"/>
              <a:t>unmount</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tệp</a:t>
            </a:r>
            <a:endParaRPr lang="en-US" dirty="0" smtClean="0"/>
          </a:p>
          <a:p>
            <a:pPr lvl="1" eaLnBrk="1" hangingPunct="1">
              <a:buFont typeface="Arial" charset="0"/>
              <a:buNone/>
              <a:defRPr/>
            </a:pPr>
            <a:r>
              <a:rPr lang="en-US" dirty="0" smtClean="0"/>
              <a:t>	</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umount</a:t>
            </a:r>
            <a:r>
              <a:rPr lang="en-US" dirty="0" smtClean="0">
                <a:latin typeface="Courier New" pitchFamily="49" charset="0"/>
                <a:cs typeface="Courier New" pitchFamily="49" charset="0"/>
              </a:rPr>
              <a:t> /home; </a:t>
            </a:r>
            <a:r>
              <a:rPr lang="en-US" dirty="0" err="1" smtClean="0">
                <a:latin typeface="Courier New" pitchFamily="49" charset="0"/>
                <a:cs typeface="Courier New" pitchFamily="49" charset="0"/>
              </a:rPr>
              <a:t>fsck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aV</a:t>
            </a:r>
            <a:r>
              <a:rPr lang="en-US" dirty="0" smtClean="0">
                <a:latin typeface="Courier New" pitchFamily="49" charset="0"/>
                <a:cs typeface="Courier New" pitchFamily="49" charset="0"/>
              </a:rPr>
              <a:t> /dev/hda6</a:t>
            </a:r>
          </a:p>
          <a:p>
            <a:pPr eaLnBrk="1" hangingPunct="1">
              <a:buFont typeface="Arial" charset="0"/>
              <a:buNone/>
              <a:defRPr/>
            </a:pPr>
            <a:r>
              <a:rPr lang="en-US" dirty="0" smtClean="0"/>
              <a:t> (3) Dump </a:t>
            </a:r>
            <a:r>
              <a:rPr lang="en-US" dirty="0" err="1" smtClean="0"/>
              <a:t>vào</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lưu</a:t>
            </a:r>
            <a:r>
              <a:rPr lang="en-US" dirty="0" smtClean="0"/>
              <a:t> </a:t>
            </a:r>
            <a:r>
              <a:rPr lang="en-US" dirty="0" err="1" smtClean="0"/>
              <a:t>trữ</a:t>
            </a:r>
            <a:r>
              <a:rPr lang="en-US" dirty="0" smtClean="0"/>
              <a:t> </a:t>
            </a:r>
            <a:r>
              <a:rPr lang="en-US" dirty="0" err="1" smtClean="0"/>
              <a:t>ngoài</a:t>
            </a:r>
            <a:endParaRPr lang="en-US" dirty="0" smtClean="0"/>
          </a:p>
          <a:p>
            <a:pPr marL="971550" lvl="1" indent="-514350" eaLnBrk="1" hangingPunct="1">
              <a:buFont typeface="Arial" charset="0"/>
              <a:buNone/>
              <a:defRPr/>
            </a:pPr>
            <a:r>
              <a:rPr lang="en-US" dirty="0" smtClean="0">
                <a:latin typeface="Courier New" pitchFamily="49" charset="0"/>
                <a:cs typeface="Courier New" pitchFamily="49" charset="0"/>
              </a:rPr>
              <a:t>	(a)# dump 0uf /dev/st0 /dev/hda6</a:t>
            </a:r>
          </a:p>
          <a:p>
            <a:pPr marL="971550" lvl="1" indent="-514350" eaLnBrk="1" hangingPunct="1">
              <a:buFont typeface="Arial" charset="0"/>
              <a:buNone/>
              <a:defRPr/>
            </a:pPr>
            <a:r>
              <a:rPr lang="en-US" dirty="0" smtClean="0">
                <a:latin typeface="Courier New" pitchFamily="49" charset="0"/>
                <a:cs typeface="Courier New" pitchFamily="49" charset="0"/>
              </a:rPr>
              <a:t>	(b)# dump 5uf /dev/st0 /dev/hda6</a:t>
            </a:r>
          </a:p>
          <a:p>
            <a:pPr marL="971550" lvl="1" indent="-514350" eaLnBrk="1" hangingPunct="1">
              <a:buFont typeface="Arial" charset="0"/>
              <a:buNone/>
              <a:defRPr/>
            </a:pPr>
            <a:r>
              <a:rPr lang="en-US" dirty="0" smtClean="0">
                <a:latin typeface="Courier New" pitchFamily="49" charset="0"/>
                <a:cs typeface="Courier New" pitchFamily="49" charset="0"/>
              </a:rPr>
              <a:t>	(c)# dump 9uf /dev/nst0 /dev/hda6  </a:t>
            </a:r>
          </a:p>
          <a:p>
            <a:pPr marL="971550" lvl="1" indent="-514350" eaLnBrk="1" hangingPunct="1">
              <a:buFont typeface="Arial" charset="0"/>
              <a:buNone/>
              <a:defRPr/>
            </a:pPr>
            <a:r>
              <a:rPr lang="en-US" dirty="0" smtClean="0">
                <a:latin typeface="Courier New" pitchFamily="49" charset="0"/>
                <a:cs typeface="Courier New" pitchFamily="49" charset="0"/>
              </a:rPr>
              <a:t>	   # dump 9uf /dev/nst0 /dev/hda5</a:t>
            </a:r>
          </a:p>
          <a:p>
            <a:pPr marL="971550" lvl="1" indent="-514350" eaLnBrk="1" hangingPunct="1">
              <a:buFont typeface="Arial" charset="0"/>
              <a:buNone/>
              <a:defRPr/>
            </a:pPr>
            <a:r>
              <a:rPr lang="en-US" dirty="0" smtClean="0">
                <a:latin typeface="Courier New" pitchFamily="49" charset="0"/>
                <a:cs typeface="Courier New" pitchFamily="49" charset="0"/>
              </a:rPr>
              <a:t>	   # dump 9uf /dev/nst0 /dev/hda1  </a:t>
            </a:r>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Sử dụng câu lệnh restore</a:t>
            </a:r>
          </a:p>
        </p:txBody>
      </p:sp>
      <p:sp>
        <p:nvSpPr>
          <p:cNvPr id="11267" name="Content Placeholder 2"/>
          <p:cNvSpPr>
            <a:spLocks noGrp="1"/>
          </p:cNvSpPr>
          <p:nvPr>
            <p:ph sz="quarter" idx="1"/>
          </p:nvPr>
        </p:nvSpPr>
        <p:spPr/>
        <p:txBody>
          <a:bodyPr/>
          <a:lstStyle/>
          <a:p>
            <a:pPr marL="514350" indent="-514350" eaLnBrk="1" hangingPunct="1">
              <a:buFont typeface="Arial" charset="0"/>
              <a:buAutoNum type="arabicParenBoth"/>
            </a:pPr>
            <a:r>
              <a:rPr lang="en-US" dirty="0" err="1" smtClean="0"/>
              <a:t>Hiển</a:t>
            </a:r>
            <a:r>
              <a:rPr lang="en-US" dirty="0" smtClean="0"/>
              <a:t> </a:t>
            </a:r>
            <a:r>
              <a:rPr lang="en-US" dirty="0" err="1" smtClean="0"/>
              <a:t>thị</a:t>
            </a:r>
            <a:r>
              <a:rPr lang="en-US" dirty="0" smtClean="0"/>
              <a:t> </a:t>
            </a:r>
            <a:r>
              <a:rPr lang="en-US" dirty="0" err="1" smtClean="0"/>
              <a:t>các</a:t>
            </a:r>
            <a:r>
              <a:rPr lang="en-US" dirty="0" smtClean="0"/>
              <a:t> </a:t>
            </a:r>
            <a:r>
              <a:rPr lang="en-US" dirty="0" err="1" smtClean="0"/>
              <a:t>tệp</a:t>
            </a:r>
            <a:r>
              <a:rPr lang="en-US" dirty="0" smtClean="0"/>
              <a:t> </a:t>
            </a:r>
            <a:r>
              <a:rPr lang="en-US" dirty="0" err="1" smtClean="0"/>
              <a:t>đã</a:t>
            </a:r>
            <a:r>
              <a:rPr lang="en-US" dirty="0" smtClean="0"/>
              <a:t> </a:t>
            </a:r>
            <a:r>
              <a:rPr lang="en-US" dirty="0" err="1" smtClean="0"/>
              <a:t>sao</a:t>
            </a:r>
            <a:r>
              <a:rPr lang="en-US" dirty="0" smtClean="0"/>
              <a:t> </a:t>
            </a:r>
            <a:r>
              <a:rPr lang="en-US" dirty="0" err="1" smtClean="0"/>
              <a:t>lưu</a:t>
            </a:r>
            <a:endParaRPr lang="en-US" dirty="0" smtClean="0"/>
          </a:p>
          <a:p>
            <a:pPr marL="514350" indent="-514350" eaLnBrk="1" hangingPunct="1">
              <a:buFont typeface="Arial" charset="0"/>
              <a:buNone/>
            </a:pPr>
            <a:r>
              <a:rPr lang="en-US" sz="2800" dirty="0" smtClean="0">
                <a:latin typeface="Courier New" pitchFamily="49" charset="0"/>
                <a:cs typeface="Courier New" pitchFamily="49" charset="0"/>
              </a:rPr>
              <a:t>	# restore </a:t>
            </a:r>
            <a:r>
              <a:rPr lang="en-US" sz="2800" dirty="0" err="1" smtClean="0">
                <a:latin typeface="Courier New" pitchFamily="49" charset="0"/>
                <a:cs typeface="Courier New" pitchFamily="49" charset="0"/>
              </a:rPr>
              <a:t>tf</a:t>
            </a:r>
            <a:r>
              <a:rPr lang="en-US" sz="2800" dirty="0" smtClean="0">
                <a:latin typeface="Courier New" pitchFamily="49" charset="0"/>
                <a:cs typeface="Courier New" pitchFamily="49" charset="0"/>
              </a:rPr>
              <a:t> /dev/st0</a:t>
            </a:r>
          </a:p>
          <a:p>
            <a:pPr marL="514350" indent="-514350" eaLnBrk="1" hangingPunct="1">
              <a:buFont typeface="Wingdings" pitchFamily="2" charset="2"/>
              <a:buAutoNum type="arabicParenBoth" startAt="2"/>
            </a:pPr>
            <a:r>
              <a:rPr lang="en-US" dirty="0" err="1" smtClean="0"/>
              <a:t>Phục</a:t>
            </a:r>
            <a:r>
              <a:rPr lang="en-US" dirty="0" smtClean="0"/>
              <a:t> </a:t>
            </a:r>
            <a:r>
              <a:rPr lang="en-US" dirty="0" err="1" smtClean="0"/>
              <a:t>hồi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tệp</a:t>
            </a:r>
            <a:r>
              <a:rPr lang="en-US" dirty="0" smtClean="0"/>
              <a:t> </a:t>
            </a:r>
            <a:r>
              <a:rPr lang="en-US" dirty="0" err="1" smtClean="0"/>
              <a:t>vào</a:t>
            </a:r>
            <a:r>
              <a:rPr lang="en-US" dirty="0" smtClean="0"/>
              <a:t> </a:t>
            </a:r>
            <a:r>
              <a:rPr lang="en-US" dirty="0" err="1" smtClean="0"/>
              <a:t>thư</a:t>
            </a:r>
            <a:r>
              <a:rPr lang="en-US" dirty="0" smtClean="0"/>
              <a:t> </a:t>
            </a:r>
            <a:r>
              <a:rPr lang="en-US" dirty="0" err="1" smtClean="0"/>
              <a:t>mục</a:t>
            </a:r>
            <a:r>
              <a:rPr lang="en-US" dirty="0" smtClean="0"/>
              <a:t> </a:t>
            </a:r>
            <a:r>
              <a:rPr lang="en-US" dirty="0" err="1" smtClean="0"/>
              <a:t>hiện</a:t>
            </a:r>
            <a:r>
              <a:rPr lang="en-US" dirty="0" smtClean="0"/>
              <a:t> </a:t>
            </a:r>
            <a:r>
              <a:rPr lang="en-US" dirty="0" err="1" smtClean="0"/>
              <a:t>tại</a:t>
            </a:r>
            <a:endParaRPr lang="en-US" dirty="0" smtClean="0"/>
          </a:p>
          <a:p>
            <a:pPr marL="514350" indent="-514350" eaLnBrk="1" hangingPunct="1">
              <a:buFont typeface="Arial" charset="0"/>
              <a:buNone/>
            </a:pPr>
            <a:r>
              <a:rPr lang="en-US" sz="2800" dirty="0" smtClean="0">
                <a:latin typeface="Courier New" pitchFamily="49" charset="0"/>
                <a:cs typeface="Courier New" pitchFamily="49" charset="0"/>
              </a:rPr>
              <a:t>	# restore </a:t>
            </a:r>
            <a:r>
              <a:rPr lang="en-US" sz="2800" dirty="0" err="1" smtClean="0">
                <a:latin typeface="Courier New" pitchFamily="49" charset="0"/>
                <a:cs typeface="Courier New" pitchFamily="49" charset="0"/>
              </a:rPr>
              <a:t>rf</a:t>
            </a:r>
            <a:r>
              <a:rPr lang="en-US" sz="2800" dirty="0" smtClean="0">
                <a:latin typeface="Courier New" pitchFamily="49" charset="0"/>
                <a:cs typeface="Courier New" pitchFamily="49" charset="0"/>
              </a:rPr>
              <a:t> /dev/st0</a:t>
            </a:r>
          </a:p>
          <a:p>
            <a:pPr marL="514350" indent="-514350" eaLnBrk="1" hangingPunct="1">
              <a:buFont typeface="Arial" charset="0"/>
              <a:buNone/>
            </a:pPr>
            <a:r>
              <a:rPr lang="en-US" dirty="0" smtClean="0"/>
              <a:t>(3) </a:t>
            </a:r>
            <a:r>
              <a:rPr lang="en-US" dirty="0" err="1" smtClean="0"/>
              <a:t>Phục</a:t>
            </a:r>
            <a:r>
              <a:rPr lang="en-US" dirty="0" smtClean="0"/>
              <a:t> </a:t>
            </a:r>
            <a:r>
              <a:rPr lang="en-US" dirty="0" err="1" smtClean="0"/>
              <a:t>hồi</a:t>
            </a:r>
            <a:r>
              <a:rPr lang="en-US" dirty="0" smtClean="0"/>
              <a:t> </a:t>
            </a:r>
            <a:r>
              <a:rPr lang="en-US" dirty="0" err="1" smtClean="0"/>
              <a:t>một</a:t>
            </a:r>
            <a:r>
              <a:rPr lang="en-US" dirty="0" smtClean="0"/>
              <a:t> </a:t>
            </a:r>
            <a:r>
              <a:rPr lang="en-US" dirty="0" err="1" smtClean="0"/>
              <a:t>số</a:t>
            </a:r>
            <a:r>
              <a:rPr lang="en-US" dirty="0" smtClean="0"/>
              <a:t> </a:t>
            </a:r>
            <a:r>
              <a:rPr lang="en-US" dirty="0" err="1" smtClean="0"/>
              <a:t>tệp</a:t>
            </a:r>
            <a:r>
              <a:rPr lang="en-US" dirty="0" smtClean="0"/>
              <a:t> </a:t>
            </a:r>
            <a:r>
              <a:rPr lang="en-US" dirty="0" err="1" smtClean="0"/>
              <a:t>và</a:t>
            </a:r>
            <a:r>
              <a:rPr lang="en-US" dirty="0" smtClean="0"/>
              <a:t> </a:t>
            </a:r>
            <a:r>
              <a:rPr lang="en-US" dirty="0" err="1" smtClean="0"/>
              <a:t>thư</a:t>
            </a:r>
            <a:r>
              <a:rPr lang="en-US" dirty="0" smtClean="0"/>
              <a:t> </a:t>
            </a:r>
            <a:r>
              <a:rPr lang="en-US" dirty="0" err="1" smtClean="0"/>
              <a:t>mục</a:t>
            </a:r>
            <a:endParaRPr lang="en-US" dirty="0" smtClean="0"/>
          </a:p>
          <a:p>
            <a:pPr marL="514350" indent="-514350" eaLnBrk="1" hangingPunct="1">
              <a:buFont typeface="Arial" charset="0"/>
              <a:buNone/>
            </a:pPr>
            <a:r>
              <a:rPr lang="en-US" sz="2800" dirty="0" smtClean="0">
                <a:latin typeface="Courier New" pitchFamily="49" charset="0"/>
                <a:cs typeface="Courier New" pitchFamily="49" charset="0"/>
              </a:rPr>
              <a:t>	# restore </a:t>
            </a:r>
            <a:r>
              <a:rPr lang="en-US" sz="2800" dirty="0" err="1" smtClean="0">
                <a:latin typeface="Courier New" pitchFamily="49" charset="0"/>
                <a:cs typeface="Courier New" pitchFamily="49" charset="0"/>
              </a:rPr>
              <a:t>cf</a:t>
            </a:r>
            <a:r>
              <a:rPr lang="en-US" sz="2800" dirty="0" smtClean="0">
                <a:latin typeface="Courier New" pitchFamily="49" charset="0"/>
                <a:cs typeface="Courier New" pitchFamily="49" charset="0"/>
              </a:rPr>
              <a:t> /dev/st0 .x/usr00</a:t>
            </a:r>
          </a:p>
          <a:p>
            <a:pPr marL="514350" indent="-514350" eaLnBrk="1" hangingPunct="1">
              <a:buFont typeface="Arial" charset="0"/>
              <a:buNone/>
            </a:pPr>
            <a:r>
              <a:rPr lang="en-US" dirty="0" smtClean="0"/>
              <a:t>(4) </a:t>
            </a:r>
            <a:r>
              <a:rPr lang="en-US" dirty="0" err="1" smtClean="0"/>
              <a:t>Phục</a:t>
            </a:r>
            <a:r>
              <a:rPr lang="en-US" dirty="0" smtClean="0"/>
              <a:t> </a:t>
            </a:r>
            <a:r>
              <a:rPr lang="en-US" dirty="0" err="1" smtClean="0"/>
              <a:t>hồi</a:t>
            </a:r>
            <a:r>
              <a:rPr lang="en-US" dirty="0" smtClean="0"/>
              <a:t> </a:t>
            </a:r>
            <a:r>
              <a:rPr lang="en-US" dirty="0" err="1" smtClean="0"/>
              <a:t>một</a:t>
            </a:r>
            <a:r>
              <a:rPr lang="en-US" dirty="0" smtClean="0"/>
              <a:t> </a:t>
            </a:r>
            <a:r>
              <a:rPr lang="en-US" dirty="0" err="1" smtClean="0"/>
              <a:t>số</a:t>
            </a:r>
            <a:r>
              <a:rPr lang="en-US" dirty="0" smtClean="0"/>
              <a:t> </a:t>
            </a:r>
            <a:r>
              <a:rPr lang="en-US" dirty="0" err="1" smtClean="0"/>
              <a:t>tệp</a:t>
            </a:r>
            <a:r>
              <a:rPr lang="en-US" dirty="0" smtClean="0"/>
              <a:t> </a:t>
            </a:r>
            <a:r>
              <a:rPr lang="en-US" dirty="0" err="1" smtClean="0"/>
              <a:t>và</a:t>
            </a:r>
            <a:r>
              <a:rPr lang="en-US" dirty="0" smtClean="0"/>
              <a:t> </a:t>
            </a:r>
            <a:r>
              <a:rPr lang="en-US" dirty="0" err="1" smtClean="0"/>
              <a:t>thư</a:t>
            </a:r>
            <a:r>
              <a:rPr lang="en-US" dirty="0" smtClean="0"/>
              <a:t> </a:t>
            </a:r>
            <a:r>
              <a:rPr lang="en-US" dirty="0" err="1" smtClean="0"/>
              <a:t>mục</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tương</a:t>
            </a:r>
            <a:r>
              <a:rPr lang="en-US" dirty="0" smtClean="0"/>
              <a:t> </a:t>
            </a:r>
            <a:r>
              <a:rPr lang="en-US" dirty="0" err="1" smtClean="0"/>
              <a:t>tác</a:t>
            </a:r>
            <a:endParaRPr lang="en-US" dirty="0" smtClean="0"/>
          </a:p>
          <a:p>
            <a:pPr marL="514350" indent="-514350" eaLnBrk="1" hangingPunct="1">
              <a:buFont typeface="Arial" charset="0"/>
              <a:buNone/>
            </a:pPr>
            <a:r>
              <a:rPr lang="en-US" dirty="0" smtClean="0"/>
              <a:t>	 </a:t>
            </a:r>
            <a:r>
              <a:rPr lang="en-US" sz="2800" dirty="0" smtClean="0">
                <a:latin typeface="Courier New" pitchFamily="49" charset="0"/>
                <a:cs typeface="Courier New" pitchFamily="49" charset="0"/>
              </a:rPr>
              <a:t># restore if /dev/st0</a:t>
            </a:r>
          </a:p>
          <a:p>
            <a:pPr marL="514350" indent="-514350" eaLnBrk="1" hangingPunct="1">
              <a:buFont typeface="Arial" charset="0"/>
              <a:buNone/>
            </a:pPr>
            <a:endParaRPr lang="en-US" dirty="0" smtClean="0"/>
          </a:p>
          <a:p>
            <a:pPr marL="514350" indent="-514350" eaLnBrk="1" hangingPunct="1">
              <a:buFont typeface="Arial" charset="0"/>
              <a:buNone/>
            </a:pPr>
            <a:endParaRPr lang="en-US" dirty="0" smtClean="0"/>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phục hồi thư mục home</a:t>
            </a:r>
            <a:endParaRPr lang="en-US"/>
          </a:p>
        </p:txBody>
      </p:sp>
      <p:sp>
        <p:nvSpPr>
          <p:cNvPr id="3" name="Footer Placeholder 2"/>
          <p:cNvSpPr>
            <a:spLocks noGrp="1"/>
          </p:cNvSpPr>
          <p:nvPr>
            <p:ph type="ftr" sz="quarter" idx="11"/>
          </p:nvPr>
        </p:nvSpPr>
        <p:spPr/>
        <p:txBody>
          <a:bodyPr/>
          <a:lstStyle/>
          <a:p>
            <a:pPr>
              <a:defRPr/>
            </a:pPr>
            <a:r>
              <a:rPr lang="en-US" smtClean="0"/>
              <a:t>@Hà Quốc Trung 2009</a:t>
            </a:r>
            <a:endParaRPr lang="en-US"/>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15</a:t>
            </a:fld>
            <a:endParaRPr lang="en-US"/>
          </a:p>
        </p:txBody>
      </p:sp>
      <p:sp>
        <p:nvSpPr>
          <p:cNvPr id="5" name="Content Placeholder 4"/>
          <p:cNvSpPr>
            <a:spLocks noGrp="1"/>
          </p:cNvSpPr>
          <p:nvPr>
            <p:ph sz="quarter" idx="1"/>
          </p:nvPr>
        </p:nvSpPr>
        <p:spPr/>
        <p:txBody>
          <a:bodyPr/>
          <a:lstStyle/>
          <a:p>
            <a:pPr>
              <a:buNone/>
            </a:pPr>
            <a:r>
              <a:rPr lang="en-US" dirty="0" smtClean="0"/>
              <a:t>#  </a:t>
            </a:r>
            <a:r>
              <a:rPr lang="en-US" dirty="0" err="1" smtClean="0"/>
              <a:t>mkfs</a:t>
            </a:r>
            <a:r>
              <a:rPr lang="en-US" dirty="0" smtClean="0"/>
              <a:t> /dev/hda6</a:t>
            </a:r>
          </a:p>
          <a:p>
            <a:pPr>
              <a:buNone/>
            </a:pPr>
            <a:r>
              <a:rPr lang="en-US" dirty="0" smtClean="0"/>
              <a:t>#  </a:t>
            </a:r>
            <a:r>
              <a:rPr lang="en-US" dirty="0" err="1" smtClean="0"/>
              <a:t>fsck</a:t>
            </a:r>
            <a:r>
              <a:rPr lang="en-US" dirty="0" smtClean="0"/>
              <a:t> –</a:t>
            </a:r>
            <a:r>
              <a:rPr lang="en-US" dirty="0" err="1" smtClean="0"/>
              <a:t>aV</a:t>
            </a:r>
            <a:r>
              <a:rPr lang="en-US" dirty="0" smtClean="0"/>
              <a:t> /dev/hda6</a:t>
            </a:r>
          </a:p>
          <a:p>
            <a:pPr>
              <a:buNone/>
            </a:pPr>
            <a:r>
              <a:rPr lang="en-US" dirty="0" smtClean="0"/>
              <a:t>#  mount  /dev/hda6   /home</a:t>
            </a:r>
          </a:p>
          <a:p>
            <a:pPr>
              <a:buNone/>
            </a:pPr>
            <a:r>
              <a:rPr lang="en-US" dirty="0" smtClean="0"/>
              <a:t># </a:t>
            </a:r>
            <a:r>
              <a:rPr lang="en-US" dirty="0" err="1" smtClean="0"/>
              <a:t>cd</a:t>
            </a:r>
            <a:r>
              <a:rPr lang="en-US" dirty="0" smtClean="0"/>
              <a:t> /home #  </a:t>
            </a:r>
            <a:r>
              <a:rPr lang="en-US" dirty="0" err="1" smtClean="0"/>
              <a:t>cd</a:t>
            </a:r>
            <a:r>
              <a:rPr lang="en-US" dirty="0" smtClean="0"/>
              <a:t> /home</a:t>
            </a:r>
          </a:p>
          <a:p>
            <a:pPr>
              <a:buNone/>
            </a:pPr>
            <a:r>
              <a:rPr lang="en-US" dirty="0" smtClean="0"/>
              <a:t>#  restore  </a:t>
            </a:r>
            <a:r>
              <a:rPr lang="en-US" dirty="0" err="1" smtClean="0"/>
              <a:t>rf</a:t>
            </a:r>
            <a:r>
              <a:rPr lang="en-US" dirty="0" smtClean="0"/>
              <a:t> /</a:t>
            </a:r>
            <a:r>
              <a:rPr lang="en-US" dirty="0" smtClean="0"/>
              <a:t>dev/st</a:t>
            </a:r>
            <a:r>
              <a:rPr lang="en-US" dirty="0" smtClean="0"/>
              <a:t>0</a:t>
            </a:r>
            <a:endParaRPr lang="en-US" dirty="0" smtClean="0"/>
          </a:p>
          <a:p>
            <a:pPr>
              <a:buNone/>
            </a:pPr>
            <a:r>
              <a:rPr lang="en-US" dirty="0" smtClean="0"/>
              <a:t>#  </a:t>
            </a:r>
            <a:r>
              <a:rPr lang="en-US" dirty="0" err="1" smtClean="0"/>
              <a:t>rm</a:t>
            </a:r>
            <a:r>
              <a:rPr lang="en-US" dirty="0" smtClean="0"/>
              <a:t> </a:t>
            </a:r>
            <a:r>
              <a:rPr lang="en-US" dirty="0" err="1" smtClean="0"/>
              <a:t>restoresymtable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Nội dung</a:t>
            </a:r>
            <a:endParaRPr lang="en-US" dirty="0" smtClean="0"/>
          </a:p>
        </p:txBody>
      </p:sp>
      <p:sp>
        <p:nvSpPr>
          <p:cNvPr id="3075" name="Content Placeholder 2"/>
          <p:cNvSpPr>
            <a:spLocks noGrp="1"/>
          </p:cNvSpPr>
          <p:nvPr>
            <p:ph sz="quarter" idx="1"/>
          </p:nvPr>
        </p:nvSpPr>
        <p:spPr/>
        <p:txBody>
          <a:bodyPr/>
          <a:lstStyle/>
          <a:p>
            <a:pPr eaLnBrk="1" hangingPunct="1"/>
            <a:r>
              <a:rPr lang="en-US" smtClean="0"/>
              <a:t>Nhu cầu sao lưu và phục hồi dữ liệu</a:t>
            </a:r>
          </a:p>
          <a:p>
            <a:pPr eaLnBrk="1" hangingPunct="1"/>
            <a:r>
              <a:rPr lang="en-US" smtClean="0"/>
              <a:t>Công cụ để sao lưu và phục hồi</a:t>
            </a:r>
          </a:p>
          <a:p>
            <a:pPr eaLnBrk="1" hangingPunct="1"/>
            <a:r>
              <a:rPr lang="en-US" smtClean="0"/>
              <a:t>Sao lưu thư mục và tệp</a:t>
            </a:r>
          </a:p>
          <a:p>
            <a:pPr eaLnBrk="1" hangingPunct="1"/>
            <a:r>
              <a:rPr lang="en-US" smtClean="0"/>
              <a:t>Sao lưu phân vùng và ổ đĩa</a:t>
            </a:r>
          </a:p>
          <a:p>
            <a:pPr eaLnBrk="1" hangingPunct="1"/>
            <a:r>
              <a:rPr lang="en-US" smtClean="0"/>
              <a:t>Phục hồi</a:t>
            </a:r>
            <a:endParaRPr lang="en-US" dirty="0" smtClean="0"/>
          </a:p>
          <a:p>
            <a:pPr lvl="1" eaLnBrk="1" hangingPunct="1"/>
            <a:endParaRPr lang="en-US" dirty="0" smtClean="0"/>
          </a:p>
          <a:p>
            <a:pPr lvl="1" eaLnBrk="1" hangingPunct="1"/>
            <a:endParaRPr lang="en-US" dirty="0" smtClean="0"/>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Vì sao phải sao lưu và phục hồi</a:t>
            </a:r>
            <a:endParaRPr lang="en-US" dirty="0"/>
          </a:p>
        </p:txBody>
      </p:sp>
      <p:sp>
        <p:nvSpPr>
          <p:cNvPr id="3" name="Content Placeholder 2"/>
          <p:cNvSpPr>
            <a:spLocks noGrp="1"/>
          </p:cNvSpPr>
          <p:nvPr>
            <p:ph sz="quarter" idx="1"/>
          </p:nvPr>
        </p:nvSpPr>
        <p:spPr/>
        <p:txBody>
          <a:bodyPr>
            <a:normAutofit lnSpcReduction="10000"/>
          </a:bodyPr>
          <a:lstStyle/>
          <a:p>
            <a:r>
              <a:rPr lang="en-US" smtClean="0"/>
              <a:t>Hệ thống có thể bị lỗi</a:t>
            </a:r>
          </a:p>
          <a:p>
            <a:pPr lvl="1"/>
            <a:r>
              <a:rPr lang="en-US" smtClean="0"/>
              <a:t>Phần cứng, phần mềm, lỗi thao tác do quản trị viên</a:t>
            </a:r>
            <a:endParaRPr lang="en-US" dirty="0" smtClean="0"/>
          </a:p>
          <a:p>
            <a:r>
              <a:rPr lang="en-US" smtClean="0"/>
              <a:t>Dữ liệu có thể bị phá hủy </a:t>
            </a:r>
          </a:p>
          <a:p>
            <a:pPr lvl="1"/>
            <a:r>
              <a:rPr lang="en-US" smtClean="0"/>
              <a:t>Lỗi phần cứng, lỗi phần mềm, lỗi con người</a:t>
            </a:r>
          </a:p>
          <a:p>
            <a:pPr lvl="1"/>
            <a:r>
              <a:rPr lang="en-US" smtClean="0"/>
              <a:t>Thiên tai, hỏa hoạn, chập điện</a:t>
            </a:r>
          </a:p>
          <a:p>
            <a:r>
              <a:rPr lang="en-US" smtClean="0"/>
              <a:t>Cần phục hồi hệ thống sau sự cố</a:t>
            </a:r>
          </a:p>
          <a:p>
            <a:r>
              <a:rPr lang="en-US" smtClean="0"/>
              <a:t>Để phục hồi thành công, trước khi xảy ra sự cố cần tiến hành SAO LƯU hệ thống</a:t>
            </a:r>
          </a:p>
          <a:p>
            <a:r>
              <a:rPr lang="en-US" smtClean="0"/>
              <a:t>Sự cố có thể xảy ra bất cứ lúc nào</a:t>
            </a:r>
          </a:p>
          <a:p>
            <a:r>
              <a:rPr lang="en-US" smtClean="0"/>
              <a:t>Luôn luôn đảm bảo có bản sao lưu cập nhật nhất của hệ thống</a:t>
            </a:r>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loại sao lưu</a:t>
            </a:r>
            <a:endParaRPr lang="en-US"/>
          </a:p>
        </p:txBody>
      </p:sp>
      <p:sp>
        <p:nvSpPr>
          <p:cNvPr id="3" name="Footer Placeholder 2"/>
          <p:cNvSpPr>
            <a:spLocks noGrp="1"/>
          </p:cNvSpPr>
          <p:nvPr>
            <p:ph type="ftr" sz="quarter" idx="11"/>
          </p:nvPr>
        </p:nvSpPr>
        <p:spPr/>
        <p:txBody>
          <a:bodyPr/>
          <a:lstStyle/>
          <a:p>
            <a:pPr>
              <a:defRPr/>
            </a:pPr>
            <a:r>
              <a:rPr lang="en-US" smtClean="0"/>
              <a:t>@Hà Quốc Trung 2009</a:t>
            </a:r>
            <a:endParaRPr lang="en-US"/>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4</a:t>
            </a:fld>
            <a:endParaRPr lang="en-US"/>
          </a:p>
        </p:txBody>
      </p:sp>
      <p:sp>
        <p:nvSpPr>
          <p:cNvPr id="5" name="Content Placeholder 4"/>
          <p:cNvSpPr>
            <a:spLocks noGrp="1"/>
          </p:cNvSpPr>
          <p:nvPr>
            <p:ph sz="quarter" idx="1"/>
          </p:nvPr>
        </p:nvSpPr>
        <p:spPr/>
        <p:txBody>
          <a:bodyPr/>
          <a:lstStyle/>
          <a:p>
            <a:r>
              <a:rPr lang="en-US" smtClean="0"/>
              <a:t>Sử dụng các phần cứng dự trữ</a:t>
            </a:r>
          </a:p>
          <a:p>
            <a:r>
              <a:rPr lang="en-US" smtClean="0"/>
              <a:t>Sao lưu thư mục và tệp</a:t>
            </a:r>
          </a:p>
          <a:p>
            <a:pPr lvl="1"/>
            <a:r>
              <a:rPr lang="en-US" smtClean="0"/>
              <a:t>Sử dụng command tar</a:t>
            </a:r>
          </a:p>
          <a:p>
            <a:r>
              <a:rPr lang="en-US" smtClean="0"/>
              <a:t>Sao lưu phân vùng và ổ đĩa</a:t>
            </a:r>
          </a:p>
          <a:p>
            <a:pPr lvl="1"/>
            <a:r>
              <a:rPr lang="en-US" smtClean="0"/>
              <a:t>Sử dụng  lệnh dump  và restore </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Dự trữ thiết bị vật lý</a:t>
            </a:r>
            <a:endParaRPr lang="en-US"/>
          </a:p>
        </p:txBody>
      </p:sp>
      <p:sp>
        <p:nvSpPr>
          <p:cNvPr id="3" name="Content Placeholder 2"/>
          <p:cNvSpPr>
            <a:spLocks noGrp="1"/>
          </p:cNvSpPr>
          <p:nvPr>
            <p:ph sz="quarter" idx="1"/>
          </p:nvPr>
        </p:nvSpPr>
        <p:spPr/>
        <p:txBody>
          <a:bodyPr>
            <a:normAutofit fontScale="92500" lnSpcReduction="20000"/>
          </a:bodyPr>
          <a:lstStyle/>
          <a:p>
            <a:r>
              <a:rPr lang="en-US" smtClean="0"/>
              <a:t>Máy chủ dự trữ</a:t>
            </a:r>
          </a:p>
          <a:p>
            <a:r>
              <a:rPr lang="en-US" smtClean="0"/>
              <a:t>Ổ đĩa dự trữ</a:t>
            </a:r>
          </a:p>
          <a:p>
            <a:r>
              <a:rPr lang="en-US" smtClean="0"/>
              <a:t>Dịch vụ dự trữ</a:t>
            </a:r>
          </a:p>
          <a:p>
            <a:r>
              <a:rPr lang="en-US" smtClean="0"/>
              <a:t>Dạng dự trữ</a:t>
            </a:r>
          </a:p>
          <a:p>
            <a:pPr lvl="1"/>
            <a:r>
              <a:rPr lang="en-US" smtClean="0"/>
              <a:t>Cold backup: máy tính sẵn sàng để phục hồi dịch vụ khi có dữ liệu để phục hồi</a:t>
            </a:r>
          </a:p>
          <a:p>
            <a:pPr lvl="1"/>
            <a:r>
              <a:rPr lang="en-US" smtClean="0"/>
              <a:t>Warm: máy tính đã có sẵn dữ liệu để phục hồi</a:t>
            </a:r>
          </a:p>
          <a:p>
            <a:pPr lvl="1"/>
            <a:r>
              <a:rPr lang="en-US" smtClean="0"/>
              <a:t>Hot: máy tính đã ở trạng thái vận hành</a:t>
            </a:r>
          </a:p>
          <a:p>
            <a:r>
              <a:rPr lang="en-US" smtClean="0"/>
              <a:t>Vị trí</a:t>
            </a:r>
          </a:p>
          <a:p>
            <a:pPr lvl="1"/>
            <a:r>
              <a:rPr lang="en-US" smtClean="0"/>
              <a:t>Đơn vị chuyên thực hiện dự trữ</a:t>
            </a:r>
          </a:p>
          <a:p>
            <a:pPr lvl="1"/>
            <a:r>
              <a:rPr lang="en-US" smtClean="0"/>
              <a:t>Vị trí khác của đơn vị</a:t>
            </a:r>
          </a:p>
          <a:p>
            <a:pPr lvl="1"/>
            <a:r>
              <a:rPr lang="en-US" smtClean="0"/>
              <a:t>Một đơn vị khác, thỏa thuận chia sẻ thiết bị để sao lưu</a:t>
            </a:r>
          </a:p>
          <a:p>
            <a:pPr lvl="1"/>
            <a:r>
              <a:rPr lang="en-US" smtClean="0"/>
              <a:t>Không cùng một vị trí</a:t>
            </a:r>
            <a:endParaRPr lang="en-US"/>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Sao lưu dữ liệu</a:t>
            </a:r>
            <a:endParaRPr lang="en-US"/>
          </a:p>
        </p:txBody>
      </p:sp>
      <p:sp>
        <p:nvSpPr>
          <p:cNvPr id="3" name="Content Placeholder 2"/>
          <p:cNvSpPr>
            <a:spLocks noGrp="1"/>
          </p:cNvSpPr>
          <p:nvPr>
            <p:ph sz="quarter" idx="1"/>
          </p:nvPr>
        </p:nvSpPr>
        <p:spPr/>
        <p:txBody>
          <a:bodyPr/>
          <a:lstStyle/>
          <a:p>
            <a:r>
              <a:rPr lang="en-US" smtClean="0"/>
              <a:t>Nhiệm vụ</a:t>
            </a:r>
          </a:p>
          <a:p>
            <a:pPr lvl="1"/>
            <a:r>
              <a:rPr lang="en-US" smtClean="0"/>
              <a:t>Chép dữ liệu ra một vị trí an toàn</a:t>
            </a:r>
          </a:p>
          <a:p>
            <a:pPr lvl="1"/>
            <a:r>
              <a:rPr lang="en-US" smtClean="0"/>
              <a:t>Kiểm tra dữ liệu có thể phục hồi được</a:t>
            </a:r>
          </a:p>
          <a:p>
            <a:pPr lvl="1"/>
            <a:r>
              <a:rPr lang="en-US" smtClean="0"/>
              <a:t>Luôn sẵn sàng để phục hồi</a:t>
            </a:r>
          </a:p>
          <a:p>
            <a:r>
              <a:rPr lang="en-US" smtClean="0"/>
              <a:t>Chiến lược sao lưu</a:t>
            </a:r>
          </a:p>
          <a:p>
            <a:pPr lvl="1"/>
            <a:r>
              <a:rPr lang="en-US" smtClean="0"/>
              <a:t>Qui định khi nào, ai, công cụ nào để sao lưu</a:t>
            </a:r>
          </a:p>
          <a:p>
            <a:pPr lvl="1"/>
            <a:r>
              <a:rPr lang="en-US" smtClean="0"/>
              <a:t>Qui trình sao lưu và phục hồi</a:t>
            </a:r>
            <a:endParaRPr lang="en-US"/>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loại sao lưu</a:t>
            </a:r>
            <a:endParaRPr lang="en-US"/>
          </a:p>
        </p:txBody>
      </p:sp>
      <p:sp>
        <p:nvSpPr>
          <p:cNvPr id="3" name="Content Placeholder 2"/>
          <p:cNvSpPr>
            <a:spLocks noGrp="1"/>
          </p:cNvSpPr>
          <p:nvPr>
            <p:ph sz="quarter" idx="1"/>
          </p:nvPr>
        </p:nvSpPr>
        <p:spPr/>
        <p:txBody>
          <a:bodyPr/>
          <a:lstStyle/>
          <a:p>
            <a:r>
              <a:rPr lang="en-US" smtClean="0"/>
              <a:t>Theo đối tượng sao lưu</a:t>
            </a:r>
          </a:p>
          <a:p>
            <a:pPr lvl="1"/>
            <a:r>
              <a:rPr lang="en-US" smtClean="0"/>
              <a:t>Tệp và thư mục; toàn bộ hệ thống</a:t>
            </a:r>
          </a:p>
          <a:p>
            <a:r>
              <a:rPr lang="en-US" smtClean="0"/>
              <a:t>Theo phương pháp sao lưu</a:t>
            </a:r>
          </a:p>
          <a:p>
            <a:pPr lvl="1"/>
            <a:r>
              <a:rPr lang="en-US" smtClean="0"/>
              <a:t>Sao lưu toàn phần</a:t>
            </a:r>
          </a:p>
          <a:p>
            <a:pPr lvl="1"/>
            <a:r>
              <a:rPr lang="en-US" smtClean="0"/>
              <a:t>Sao lưu tăng dần</a:t>
            </a:r>
          </a:p>
          <a:p>
            <a:pPr lvl="1"/>
            <a:r>
              <a:rPr lang="en-US" smtClean="0"/>
              <a:t>Sao lưu vi sai</a:t>
            </a:r>
          </a:p>
          <a:p>
            <a:r>
              <a:rPr lang="en-US" smtClean="0"/>
              <a:t>Theo môi trường lưu trữ sao lưu</a:t>
            </a:r>
          </a:p>
          <a:p>
            <a:pPr lvl="1"/>
            <a:r>
              <a:rPr lang="en-US" smtClean="0"/>
              <a:t>Băng từ, ổ cứng, ổ mạng</a:t>
            </a:r>
            <a:endParaRPr lang="en-US"/>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mtClean="0"/>
              <a:t>Sao lưu tệp và thư mục</a:t>
            </a:r>
            <a:endParaRPr lang="en-US" dirty="0" smtClean="0"/>
          </a:p>
        </p:txBody>
      </p:sp>
      <p:sp>
        <p:nvSpPr>
          <p:cNvPr id="3" name="Content Placeholder 2"/>
          <p:cNvSpPr>
            <a:spLocks noGrp="1"/>
          </p:cNvSpPr>
          <p:nvPr>
            <p:ph sz="quarter" idx="1"/>
          </p:nvPr>
        </p:nvSpPr>
        <p:spPr>
          <a:xfrm>
            <a:off x="457200" y="1600200"/>
            <a:ext cx="8686800" cy="4525963"/>
          </a:xfrm>
          <a:ln>
            <a:solidFill>
              <a:schemeClr val="tx2">
                <a:lumMod val="20000"/>
                <a:lumOff val="80000"/>
              </a:schemeClr>
            </a:solidFill>
          </a:ln>
        </p:spPr>
        <p:txBody>
          <a:bodyPr rtlCol="0">
            <a:normAutofit/>
          </a:bodyPr>
          <a:lstStyle/>
          <a:p>
            <a:pPr eaLnBrk="1" fontAlgn="auto" hangingPunct="1">
              <a:spcAft>
                <a:spcPts val="0"/>
              </a:spcAft>
              <a:buFont typeface="Arial" pitchFamily="34" charset="0"/>
              <a:buNone/>
              <a:defRPr/>
            </a:pPr>
            <a:r>
              <a:rPr lang="en-US" dirty="0" smtClean="0"/>
              <a:t>Using ‘tar’ command</a:t>
            </a:r>
          </a:p>
          <a:p>
            <a:pPr eaLnBrk="1" fontAlgn="auto" hangingPunct="1">
              <a:spcAft>
                <a:spcPts val="0"/>
              </a:spcAft>
              <a:buFont typeface="Arial" pitchFamily="34" charset="0"/>
              <a:buNone/>
              <a:defRPr/>
            </a:pPr>
            <a:r>
              <a:rPr lang="en-US" sz="2200" dirty="0" smtClean="0">
                <a:latin typeface="Courier New" pitchFamily="49" charset="0"/>
                <a:cs typeface="Courier New" pitchFamily="49" charset="0"/>
              </a:rPr>
              <a:t>(1)	 # tar </a:t>
            </a:r>
            <a:r>
              <a:rPr lang="en-US" sz="2200" dirty="0" err="1" smtClean="0">
                <a:latin typeface="Courier New" pitchFamily="49" charset="0"/>
                <a:cs typeface="Courier New" pitchFamily="49" charset="0"/>
              </a:rPr>
              <a:t>cvf</a:t>
            </a:r>
            <a:r>
              <a:rPr lang="en-US" sz="2200" dirty="0" smtClean="0">
                <a:latin typeface="Courier New" pitchFamily="49" charset="0"/>
                <a:cs typeface="Courier New" pitchFamily="49" charset="0"/>
              </a:rPr>
              <a:t> /dev/st0 ./homework1</a:t>
            </a:r>
          </a:p>
          <a:p>
            <a:pPr eaLnBrk="1" fontAlgn="auto" hangingPunct="1">
              <a:spcAft>
                <a:spcPts val="0"/>
              </a:spcAft>
              <a:buFont typeface="Arial" pitchFamily="34" charset="0"/>
              <a:buNone/>
              <a:defRPr/>
            </a:pPr>
            <a:r>
              <a:rPr lang="en-US" sz="2200" dirty="0" smtClean="0">
                <a:latin typeface="Courier New" pitchFamily="49" charset="0"/>
                <a:cs typeface="Courier New" pitchFamily="49" charset="0"/>
              </a:rPr>
              <a:t>(2) 	 # tar </a:t>
            </a:r>
            <a:r>
              <a:rPr lang="en-US" sz="2200" dirty="0" err="1" smtClean="0">
                <a:latin typeface="Courier New" pitchFamily="49" charset="0"/>
                <a:cs typeface="Courier New" pitchFamily="49" charset="0"/>
              </a:rPr>
              <a:t>tvf</a:t>
            </a:r>
            <a:r>
              <a:rPr lang="en-US" sz="2200" dirty="0" smtClean="0">
                <a:latin typeface="Courier New" pitchFamily="49" charset="0"/>
                <a:cs typeface="Courier New" pitchFamily="49" charset="0"/>
              </a:rPr>
              <a:t> /dev/st0</a:t>
            </a:r>
          </a:p>
          <a:p>
            <a:pPr eaLnBrk="1" fontAlgn="auto" hangingPunct="1">
              <a:spcAft>
                <a:spcPts val="0"/>
              </a:spcAft>
              <a:buFont typeface="Arial" pitchFamily="34" charset="0"/>
              <a:buNone/>
              <a:defRPr/>
            </a:pPr>
            <a:r>
              <a:rPr lang="en-US" sz="2200" smtClean="0">
                <a:latin typeface="Courier New" pitchFamily="49" charset="0"/>
                <a:cs typeface="Courier New" pitchFamily="49" charset="0"/>
              </a:rPr>
              <a:t>(3)	 # </a:t>
            </a:r>
            <a:r>
              <a:rPr lang="en-US" sz="2200" dirty="0" smtClean="0">
                <a:latin typeface="Courier New" pitchFamily="49" charset="0"/>
                <a:cs typeface="Courier New" pitchFamily="49" charset="0"/>
              </a:rPr>
              <a:t>tar </a:t>
            </a:r>
            <a:r>
              <a:rPr lang="en-US" sz="2200" dirty="0" err="1" smtClean="0">
                <a:latin typeface="Courier New" pitchFamily="49" charset="0"/>
                <a:cs typeface="Courier New" pitchFamily="49" charset="0"/>
              </a:rPr>
              <a:t>xvf</a:t>
            </a:r>
            <a:r>
              <a:rPr lang="en-US" sz="2200" dirty="0" smtClean="0">
                <a:latin typeface="Courier New" pitchFamily="49" charset="0"/>
                <a:cs typeface="Courier New" pitchFamily="49" charset="0"/>
              </a:rPr>
              <a:t> /dev/st0 ./homework1</a:t>
            </a:r>
          </a:p>
          <a:p>
            <a:pPr eaLnBrk="1" fontAlgn="auto" hangingPunct="1">
              <a:spcAft>
                <a:spcPts val="0"/>
              </a:spcAft>
              <a:buFont typeface="Arial" pitchFamily="34" charset="0"/>
              <a:buNone/>
              <a:defRPr/>
            </a:pPr>
            <a:endParaRPr lang="en-US" sz="2200" smtClean="0">
              <a:latin typeface="Courier New" pitchFamily="49" charset="0"/>
              <a:cs typeface="Courier New" pitchFamily="49" charset="0"/>
            </a:endParaRPr>
          </a:p>
          <a:p>
            <a:pPr eaLnBrk="1" fontAlgn="auto" hangingPunct="1">
              <a:spcAft>
                <a:spcPts val="0"/>
              </a:spcAft>
              <a:buFont typeface="Arial" pitchFamily="34" charset="0"/>
              <a:buNone/>
              <a:defRPr/>
            </a:pPr>
            <a:r>
              <a:rPr lang="en-US" sz="2200" smtClean="0">
                <a:latin typeface="Courier New" pitchFamily="49" charset="0"/>
                <a:cs typeface="Courier New" pitchFamily="49" charset="0"/>
              </a:rPr>
              <a:t>(</a:t>
            </a:r>
            <a:r>
              <a:rPr lang="en-US" sz="2200" dirty="0" smtClean="0">
                <a:latin typeface="Courier New" pitchFamily="49" charset="0"/>
                <a:cs typeface="Courier New" pitchFamily="49" charset="0"/>
              </a:rPr>
              <a:t>a)# tar </a:t>
            </a:r>
            <a:r>
              <a:rPr lang="en-US" sz="2200" dirty="0" err="1" smtClean="0">
                <a:latin typeface="Courier New" pitchFamily="49" charset="0"/>
                <a:cs typeface="Courier New" pitchFamily="49" charset="0"/>
              </a:rPr>
              <a:t>cvfz</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backup.tar.gz</a:t>
            </a:r>
            <a:r>
              <a:rPr lang="en-US" sz="2200" dirty="0" smtClean="0">
                <a:latin typeface="Courier New" pitchFamily="49" charset="0"/>
                <a:cs typeface="Courier New" pitchFamily="49" charset="0"/>
              </a:rPr>
              <a:t> file1 </a:t>
            </a:r>
            <a:r>
              <a:rPr lang="en-US" sz="2200" smtClean="0">
                <a:latin typeface="Courier New" pitchFamily="49" charset="0"/>
                <a:cs typeface="Courier New" pitchFamily="49" charset="0"/>
              </a:rPr>
              <a:t>file2 file3</a:t>
            </a:r>
          </a:p>
          <a:p>
            <a:pPr eaLnBrk="1" fontAlgn="auto" hangingPunct="1">
              <a:spcAft>
                <a:spcPts val="0"/>
              </a:spcAft>
              <a:buFont typeface="Arial" pitchFamily="34" charset="0"/>
              <a:buNone/>
              <a:defRPr/>
            </a:pPr>
            <a:r>
              <a:rPr lang="en-US" sz="2200" smtClean="0">
                <a:latin typeface="Courier New" pitchFamily="49" charset="0"/>
                <a:cs typeface="Courier New" pitchFamily="49" charset="0"/>
              </a:rPr>
              <a:t>(</a:t>
            </a:r>
            <a:r>
              <a:rPr lang="en-US" sz="2200" dirty="0" smtClean="0">
                <a:latin typeface="Courier New" pitchFamily="49" charset="0"/>
                <a:cs typeface="Courier New" pitchFamily="49" charset="0"/>
              </a:rPr>
              <a:t>b)# tar </a:t>
            </a:r>
            <a:r>
              <a:rPr lang="en-US" sz="2200" dirty="0" err="1" smtClean="0">
                <a:latin typeface="Courier New" pitchFamily="49" charset="0"/>
                <a:cs typeface="Courier New" pitchFamily="49" charset="0"/>
              </a:rPr>
              <a:t>tvfz</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backup.tar.gz</a:t>
            </a:r>
            <a:endParaRPr lang="en-US" sz="2200" dirty="0" smtClean="0">
              <a:latin typeface="Courier New" pitchFamily="49" charset="0"/>
              <a:cs typeface="Courier New" pitchFamily="49" charset="0"/>
            </a:endParaRPr>
          </a:p>
          <a:p>
            <a:pPr eaLnBrk="1" fontAlgn="auto" hangingPunct="1">
              <a:spcAft>
                <a:spcPts val="0"/>
              </a:spcAft>
              <a:buFont typeface="Arial" pitchFamily="34" charset="0"/>
              <a:buNone/>
              <a:defRPr/>
            </a:pPr>
            <a:r>
              <a:rPr lang="en-US" sz="2200" smtClean="0">
                <a:latin typeface="Courier New" pitchFamily="49" charset="0"/>
                <a:cs typeface="Courier New" pitchFamily="49" charset="0"/>
              </a:rPr>
              <a:t>(</a:t>
            </a:r>
            <a:r>
              <a:rPr lang="en-US" sz="2200" dirty="0" smtClean="0">
                <a:latin typeface="Courier New" pitchFamily="49" charset="0"/>
                <a:cs typeface="Courier New" pitchFamily="49" charset="0"/>
              </a:rPr>
              <a:t>c)# tar </a:t>
            </a:r>
            <a:r>
              <a:rPr lang="en-US" sz="2200" dirty="0" err="1" smtClean="0">
                <a:latin typeface="Courier New" pitchFamily="49" charset="0"/>
                <a:cs typeface="Courier New" pitchFamily="49" charset="0"/>
              </a:rPr>
              <a:t>xvfz</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backup.tar.gz</a:t>
            </a:r>
            <a:endParaRPr lang="en-US" sz="2200" dirty="0" smtClean="0">
              <a:latin typeface="Courier New" pitchFamily="49" charset="0"/>
              <a:cs typeface="Courier New" pitchFamily="49" charset="0"/>
            </a:endParaRPr>
          </a:p>
          <a:p>
            <a:pPr eaLnBrk="1" fontAlgn="auto" hangingPunct="1">
              <a:spcAft>
                <a:spcPts val="0"/>
              </a:spcAft>
              <a:buFont typeface="Arial" charset="0"/>
              <a:buNone/>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Thao tác trên băng từ</a:t>
            </a:r>
          </a:p>
        </p:txBody>
      </p:sp>
      <p:sp>
        <p:nvSpPr>
          <p:cNvPr id="6147" name="Content Placeholder 2"/>
          <p:cNvSpPr>
            <a:spLocks noGrp="1"/>
          </p:cNvSpPr>
          <p:nvPr>
            <p:ph sz="quarter" idx="1"/>
          </p:nvPr>
        </p:nvSpPr>
        <p:spPr/>
        <p:txBody>
          <a:bodyPr>
            <a:normAutofit lnSpcReduction="10000"/>
          </a:bodyPr>
          <a:lstStyle/>
          <a:p>
            <a:pPr marL="514350" indent="-514350" eaLnBrk="1" hangingPunct="1">
              <a:buFont typeface="Arial" charset="0"/>
              <a:buAutoNum type="arabicParenBoth"/>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mt</a:t>
            </a:r>
            <a:r>
              <a:rPr lang="en-US" dirty="0" smtClean="0">
                <a:latin typeface="Courier New" pitchFamily="49" charset="0"/>
                <a:cs typeface="Courier New" pitchFamily="49" charset="0"/>
              </a:rPr>
              <a:t> -f /dev/nst0 </a:t>
            </a:r>
            <a:r>
              <a:rPr lang="en-US" dirty="0" err="1" smtClean="0">
                <a:latin typeface="Courier New" pitchFamily="49" charset="0"/>
                <a:cs typeface="Courier New" pitchFamily="49" charset="0"/>
              </a:rPr>
              <a:t>fsf</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2</a:t>
            </a:r>
          </a:p>
          <a:p>
            <a:pPr marL="514350" indent="-514350" eaLnBrk="1" hangingPunct="1">
              <a:buNone/>
            </a:pPr>
            <a:r>
              <a:rPr lang="en-US" dirty="0" err="1" smtClean="0">
                <a:latin typeface="Courier New" pitchFamily="49" charset="0"/>
                <a:cs typeface="Courier New" pitchFamily="49" charset="0"/>
              </a:rPr>
              <a:t>Tua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về</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phí</a:t>
            </a:r>
            <a:r>
              <a:rPr lang="en-US" dirty="0" err="1" smtClean="0">
                <a:latin typeface="Courier New" pitchFamily="49" charset="0"/>
                <a:cs typeface="Courier New" pitchFamily="49" charset="0"/>
              </a:rPr>
              <a:t>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trước</a:t>
            </a:r>
            <a:r>
              <a:rPr lang="en-US" dirty="0" smtClean="0">
                <a:latin typeface="Courier New" pitchFamily="49" charset="0"/>
                <a:cs typeface="Courier New" pitchFamily="49" charset="0"/>
              </a:rPr>
              <a:t> 2 </a:t>
            </a:r>
            <a:r>
              <a:rPr lang="en-US" dirty="0" err="1" smtClean="0">
                <a:latin typeface="Courier New" pitchFamily="49" charset="0"/>
                <a:cs typeface="Courier New" pitchFamily="49" charset="0"/>
              </a:rPr>
              <a:t>vị</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trí</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trong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băng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từ</a:t>
            </a:r>
            <a:r>
              <a:rPr lang="en-US" dirty="0" smtClean="0">
                <a:latin typeface="Courier New" pitchFamily="49" charset="0"/>
                <a:cs typeface="Courier New" pitchFamily="49" charset="0"/>
              </a:rPr>
              <a:t> /dev/nst0</a:t>
            </a:r>
            <a:endParaRPr lang="en-US" dirty="0" smtClean="0">
              <a:latin typeface="Courier New" pitchFamily="49" charset="0"/>
              <a:cs typeface="Courier New" pitchFamily="49" charset="0"/>
            </a:endParaRPr>
          </a:p>
          <a:p>
            <a:pPr eaLnBrk="1" hangingPunct="1">
              <a:buFont typeface="Arial" charset="0"/>
              <a:buNone/>
            </a:pPr>
            <a:endParaRPr lang="en-US" dirty="0" smtClean="0">
              <a:latin typeface="Courier New" pitchFamily="49" charset="0"/>
              <a:cs typeface="Courier New" pitchFamily="49" charset="0"/>
            </a:endParaRPr>
          </a:p>
          <a:p>
            <a:pPr eaLnBrk="1" hangingPunct="1">
              <a:buFont typeface="Arial" charset="0"/>
              <a:buNone/>
            </a:pPr>
            <a:r>
              <a:rPr lang="en-US" dirty="0" smtClean="0">
                <a:latin typeface="Courier New" pitchFamily="49" charset="0"/>
                <a:cs typeface="Courier New" pitchFamily="49" charset="0"/>
              </a:rPr>
              <a:t>(</a:t>
            </a:r>
            <a:r>
              <a:rPr lang="en-US" dirty="0" smtClean="0">
                <a:latin typeface="Courier New" pitchFamily="49" charset="0"/>
                <a:cs typeface="Courier New" pitchFamily="49" charset="0"/>
              </a:rPr>
              <a:t>2) #</a:t>
            </a:r>
            <a:r>
              <a:rPr lang="en-US" dirty="0" err="1" smtClean="0">
                <a:latin typeface="Courier New" pitchFamily="49" charset="0"/>
                <a:cs typeface="Courier New" pitchFamily="49" charset="0"/>
              </a:rPr>
              <a:t>mt</a:t>
            </a:r>
            <a:r>
              <a:rPr lang="en-US" dirty="0" smtClean="0">
                <a:latin typeface="Courier New" pitchFamily="49" charset="0"/>
                <a:cs typeface="Courier New" pitchFamily="49" charset="0"/>
              </a:rPr>
              <a:t> -f /dev/nst0 </a:t>
            </a:r>
            <a:r>
              <a:rPr lang="en-US" dirty="0" err="1" smtClean="0">
                <a:latin typeface="Courier New" pitchFamily="49" charset="0"/>
                <a:cs typeface="Courier New" pitchFamily="49" charset="0"/>
              </a:rPr>
              <a:t>bsfm</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1</a:t>
            </a:r>
          </a:p>
          <a:p>
            <a:pPr eaLnBrk="1" hangingPunct="1">
              <a:buFont typeface="Arial" charset="0"/>
              <a:buNone/>
            </a:pPr>
            <a:r>
              <a:rPr lang="en-US" dirty="0" err="1" smtClean="0">
                <a:latin typeface="Courier New" pitchFamily="49" charset="0"/>
                <a:cs typeface="Courier New" pitchFamily="49" charset="0"/>
              </a:rPr>
              <a:t>Tua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về</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phía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sau</a:t>
            </a:r>
            <a:r>
              <a:rPr lang="en-US" dirty="0" smtClean="0">
                <a:latin typeface="Courier New" pitchFamily="49" charset="0"/>
                <a:cs typeface="Courier New" pitchFamily="49" charset="0"/>
              </a:rPr>
              <a:t> 1 </a:t>
            </a:r>
            <a:r>
              <a:rPr lang="en-US" dirty="0" err="1" smtClean="0">
                <a:latin typeface="Courier New" pitchFamily="49" charset="0"/>
                <a:cs typeface="Courier New" pitchFamily="49" charset="0"/>
              </a:rPr>
              <a:t>vị</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trí</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trong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băng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từ</a:t>
            </a:r>
            <a:r>
              <a:rPr lang="en-US" dirty="0" smtClean="0">
                <a:latin typeface="Courier New" pitchFamily="49" charset="0"/>
                <a:cs typeface="Courier New" pitchFamily="49" charset="0"/>
              </a:rPr>
              <a:t> /dev/nst0</a:t>
            </a:r>
          </a:p>
          <a:p>
            <a:pPr eaLnBrk="1" hangingPunct="1">
              <a:buFont typeface="Arial" charset="0"/>
              <a:buNone/>
            </a:pPr>
            <a:endParaRPr lang="en-US" dirty="0" smtClean="0">
              <a:latin typeface="Courier New" pitchFamily="49" charset="0"/>
              <a:cs typeface="Courier New" pitchFamily="49" charset="0"/>
            </a:endParaRPr>
          </a:p>
          <a:p>
            <a:pPr eaLnBrk="1" hangingPunct="1">
              <a:buFont typeface="Arial" charset="0"/>
              <a:buNone/>
            </a:pPr>
            <a:r>
              <a:rPr lang="en-US" dirty="0" smtClean="0">
                <a:latin typeface="Courier New" pitchFamily="49" charset="0"/>
                <a:cs typeface="Courier New" pitchFamily="49" charset="0"/>
              </a:rPr>
              <a:t>(3) #</a:t>
            </a:r>
            <a:r>
              <a:rPr lang="en-US" dirty="0" err="1" smtClean="0">
                <a:latin typeface="Courier New" pitchFamily="49" charset="0"/>
                <a:cs typeface="Courier New" pitchFamily="49" charset="0"/>
              </a:rPr>
              <a:t>mt</a:t>
            </a:r>
            <a:r>
              <a:rPr lang="en-US" dirty="0" smtClean="0">
                <a:latin typeface="Courier New" pitchFamily="49" charset="0"/>
                <a:cs typeface="Courier New" pitchFamily="49" charset="0"/>
              </a:rPr>
              <a:t> -f /dev/st0 </a:t>
            </a:r>
            <a:r>
              <a:rPr lang="en-US" dirty="0" smtClean="0">
                <a:latin typeface="Courier New" pitchFamily="49" charset="0"/>
                <a:cs typeface="Courier New" pitchFamily="49" charset="0"/>
              </a:rPr>
              <a:t>rewind</a:t>
            </a:r>
          </a:p>
          <a:p>
            <a:pPr eaLnBrk="1" hangingPunct="1">
              <a:buFont typeface="Arial" charset="0"/>
              <a:buNone/>
            </a:pPr>
            <a:r>
              <a:rPr lang="en-US" dirty="0" err="1" smtClean="0">
                <a:latin typeface="Courier New" pitchFamily="49" charset="0"/>
                <a:cs typeface="Courier New" pitchFamily="49" charset="0"/>
              </a:rPr>
              <a:t>Tua</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về</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đầu</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băng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từ</a:t>
            </a:r>
            <a:r>
              <a:rPr lang="en-US" dirty="0" smtClean="0">
                <a:latin typeface="Courier New" pitchFamily="49" charset="0"/>
                <a:cs typeface="Courier New" pitchFamily="49" charset="0"/>
              </a:rPr>
              <a:t> /dev/st0</a:t>
            </a:r>
          </a:p>
          <a:p>
            <a:pPr eaLnBrk="1" hangingPunct="1">
              <a:buFont typeface="Arial" charset="0"/>
              <a:buNone/>
            </a:pPr>
            <a:endParaRPr lang="en-US"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72741188-DCDB-46F0-B195-D68F91FEB0EE}"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@Hà Quốc Trung 2009</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2328</TotalTime>
  <Words>1013</Words>
  <Application>Microsoft Office PowerPoint</Application>
  <PresentationFormat>On-screen Show (4:3)</PresentationFormat>
  <Paragraphs>180</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Chương 9  Sao lưu dữ liệu</vt:lpstr>
      <vt:lpstr>Nội dung</vt:lpstr>
      <vt:lpstr>Vì sao phải sao lưu và phục hồi</vt:lpstr>
      <vt:lpstr>Các loại sao lưu</vt:lpstr>
      <vt:lpstr>Dự trữ thiết bị vật lý</vt:lpstr>
      <vt:lpstr>Sao lưu dữ liệu</vt:lpstr>
      <vt:lpstr>Các loại sao lưu</vt:lpstr>
      <vt:lpstr>Sao lưu tệp và thư mục</vt:lpstr>
      <vt:lpstr>Thao tác trên băng từ</vt:lpstr>
      <vt:lpstr>Sao lưu và phục hồi phân vùng</vt:lpstr>
      <vt:lpstr>Các mức dump và quản lý các bản sao</vt:lpstr>
      <vt:lpstr>Ví dụ về sao lưu</vt:lpstr>
      <vt:lpstr>Sử dụng câu lệnh dump</vt:lpstr>
      <vt:lpstr>Sử dụng câu lệnh restore</vt:lpstr>
      <vt:lpstr>Ví dụ phục hồi thư mục home</vt:lpstr>
    </vt:vector>
  </TitlesOfParts>
  <Company>DHBK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 Back up</dc:title>
  <dc:creator>Quynh</dc:creator>
  <cp:lastModifiedBy>hep2</cp:lastModifiedBy>
  <cp:revision>53</cp:revision>
  <dcterms:created xsi:type="dcterms:W3CDTF">2007-10-15T07:10:38Z</dcterms:created>
  <dcterms:modified xsi:type="dcterms:W3CDTF">2013-09-26T05:46:12Z</dcterms:modified>
</cp:coreProperties>
</file>