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86" r:id="rId3"/>
    <p:sldId id="259" r:id="rId4"/>
    <p:sldId id="287" r:id="rId5"/>
    <p:sldId id="260" r:id="rId6"/>
    <p:sldId id="261" r:id="rId7"/>
    <p:sldId id="273" r:id="rId8"/>
    <p:sldId id="275" r:id="rId9"/>
    <p:sldId id="282" r:id="rId10"/>
    <p:sldId id="283" r:id="rId11"/>
    <p:sldId id="284" r:id="rId12"/>
    <p:sldId id="28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44" autoAdjust="0"/>
    <p:restoredTop sz="86465" autoAdjust="0"/>
  </p:normalViewPr>
  <p:slideViewPr>
    <p:cSldViewPr>
      <p:cViewPr varScale="1">
        <p:scale>
          <a:sx n="71" d="100"/>
          <a:sy n="71" d="100"/>
        </p:scale>
        <p:origin x="-86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E2127D-EFA4-4AF1-84F5-26FA924F4671}" type="datetimeFigureOut">
              <a:rPr lang="en-US" smtClean="0"/>
              <a:pPr/>
              <a:t>11/29/2009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39D942-8752-4B95-ACA0-A67177901DC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postfix.org/sendmail.1.htm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www.postfix.org/faq.html#procmai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postfix.org/sendmail.1.html" TargetMode="External"/><Relationship Id="rId7" Type="http://schemas.openxmlformats.org/officeDocument/2006/relationships/hyperlink" Target="http://www.postfix.org/"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www.akadia.com/services/postfix_uce.html" TargetMode="External"/><Relationship Id="rId5" Type="http://schemas.openxmlformats.org/officeDocument/2006/relationships/hyperlink" Target="http://www.postfix.org/smtp.8.html" TargetMode="External"/><Relationship Id="rId4" Type="http://schemas.openxmlformats.org/officeDocument/2006/relationships/hyperlink" Target="http://www.postfix.org/faq.html#procmai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email system generally consists</a:t>
            </a:r>
            <a:r>
              <a:rPr lang="en-US" baseline="0" dirty="0" smtClean="0"/>
              <a:t> of: MUA and MTA</a:t>
            </a:r>
          </a:p>
          <a:p>
            <a:r>
              <a:rPr lang="en-US" baseline="0" dirty="0" smtClean="0"/>
              <a:t>Sending and receiving mail for the user is done by MUA-s. They are software entity resize in the end user machine. MTAs coordinates to transfer mails between each other. To communicate with MTAs, MDA is responsible for delivering mail to the end user MTA. </a:t>
            </a:r>
          </a:p>
          <a:p>
            <a:r>
              <a:rPr lang="en-US" baseline="0" dirty="0" smtClean="0"/>
              <a:t>So in the global email system several kind of communication</a:t>
            </a:r>
          </a:p>
          <a:p>
            <a:r>
              <a:rPr lang="en-US" baseline="0" dirty="0" smtClean="0"/>
              <a:t>- Between user and MTU</a:t>
            </a:r>
          </a:p>
          <a:p>
            <a:r>
              <a:rPr lang="en-US" baseline="0" dirty="0" smtClean="0"/>
              <a:t>- Between MTU and MTA</a:t>
            </a:r>
          </a:p>
          <a:p>
            <a:pPr>
              <a:buFontTx/>
              <a:buChar char="-"/>
            </a:pPr>
            <a:r>
              <a:rPr lang="en-US" baseline="0" dirty="0" smtClean="0"/>
              <a:t> Between MDA and MTA</a:t>
            </a:r>
          </a:p>
          <a:p>
            <a:pPr>
              <a:buFontTx/>
              <a:buChar char="-"/>
            </a:pPr>
            <a:r>
              <a:rPr lang="en-US" baseline="0" dirty="0" smtClean="0"/>
              <a:t> Between MTA and MTA</a:t>
            </a:r>
          </a:p>
          <a:p>
            <a:pPr>
              <a:buFontTx/>
              <a:buNone/>
            </a:pPr>
            <a:r>
              <a:rPr lang="en-US" baseline="0" dirty="0" smtClean="0"/>
              <a:t>In fact, to function correctly, email </a:t>
            </a:r>
            <a:r>
              <a:rPr lang="en-US" baseline="0" dirty="0" err="1" smtClean="0"/>
              <a:t>servives</a:t>
            </a:r>
            <a:r>
              <a:rPr lang="en-US" baseline="0" dirty="0" smtClean="0"/>
              <a:t> need use DNS service to register the service’s coordinates  </a:t>
            </a:r>
            <a:endParaRPr lang="en-US" dirty="0"/>
          </a:p>
        </p:txBody>
      </p:sp>
      <p:sp>
        <p:nvSpPr>
          <p:cNvPr id="4" name="Slide Number Placeholder 3"/>
          <p:cNvSpPr>
            <a:spLocks noGrp="1"/>
          </p:cNvSpPr>
          <p:nvPr>
            <p:ph type="sldNum" sz="quarter" idx="10"/>
          </p:nvPr>
        </p:nvSpPr>
        <p:spPr/>
        <p:txBody>
          <a:bodyPr/>
          <a:lstStyle/>
          <a:p>
            <a:fld id="{0439D942-8752-4B95-ACA0-A67177901DC1}"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smtClean="0"/>
              <a:t>Mail queues </a:t>
            </a:r>
          </a:p>
          <a:p>
            <a:r>
              <a:rPr lang="en-US" dirty="0" smtClean="0"/>
              <a:t>Postfix has four different queues: </a:t>
            </a:r>
            <a:r>
              <a:rPr lang="en-US" b="1" dirty="0" err="1" smtClean="0"/>
              <a:t>maildrop</a:t>
            </a:r>
            <a:r>
              <a:rPr lang="en-US" dirty="0" smtClean="0"/>
              <a:t>, </a:t>
            </a:r>
            <a:r>
              <a:rPr lang="en-US" b="1" dirty="0" smtClean="0"/>
              <a:t>incoming</a:t>
            </a:r>
            <a:r>
              <a:rPr lang="en-US" dirty="0" smtClean="0"/>
              <a:t>, </a:t>
            </a:r>
            <a:r>
              <a:rPr lang="en-US" b="1" dirty="0" smtClean="0"/>
              <a:t>active</a:t>
            </a:r>
            <a:r>
              <a:rPr lang="en-US" dirty="0" smtClean="0"/>
              <a:t> and </a:t>
            </a:r>
            <a:r>
              <a:rPr lang="en-US" b="1" dirty="0" smtClean="0"/>
              <a:t>deferred</a:t>
            </a:r>
            <a:r>
              <a:rPr lang="en-US" dirty="0" smtClean="0"/>
              <a:t>. Locally-posted mail is deposited into the </a:t>
            </a:r>
            <a:r>
              <a:rPr lang="en-US" b="1" dirty="0" err="1" smtClean="0"/>
              <a:t>maildrop</a:t>
            </a:r>
            <a:r>
              <a:rPr lang="en-US" dirty="0" smtClean="0"/>
              <a:t>, and is copied to the </a:t>
            </a:r>
            <a:r>
              <a:rPr lang="en-US" b="1" dirty="0" smtClean="0"/>
              <a:t>incoming</a:t>
            </a:r>
            <a:r>
              <a:rPr lang="en-US" dirty="0" smtClean="0"/>
              <a:t> queue after some cleaning up. The </a:t>
            </a:r>
            <a:r>
              <a:rPr lang="en-US" b="1" dirty="0" smtClean="0"/>
              <a:t>incoming</a:t>
            </a:r>
            <a:r>
              <a:rPr lang="en-US" dirty="0" smtClean="0"/>
              <a:t> queue is for mail that is still arriving or that the queue manager hasn't looked at yet. The </a:t>
            </a:r>
            <a:r>
              <a:rPr lang="en-US" b="1" dirty="0" smtClean="0"/>
              <a:t>active</a:t>
            </a:r>
            <a:r>
              <a:rPr lang="en-US" dirty="0" smtClean="0"/>
              <a:t> queue is a limited-size queue for mail that the queue manager has opened for delivery. Mail that can't be delivered goes to the </a:t>
            </a:r>
            <a:r>
              <a:rPr lang="en-US" b="1" dirty="0" smtClean="0"/>
              <a:t>deferred</a:t>
            </a:r>
            <a:r>
              <a:rPr lang="en-US" dirty="0" smtClean="0"/>
              <a:t> queue, so that it does not get in the way of other deliveries. </a:t>
            </a:r>
          </a:p>
          <a:p>
            <a:r>
              <a:rPr lang="en-US" dirty="0" smtClean="0"/>
              <a:t>The queue manager </a:t>
            </a:r>
            <a:r>
              <a:rPr lang="en-US" b="1" dirty="0" err="1" smtClean="0"/>
              <a:t>qmgr</a:t>
            </a:r>
            <a:r>
              <a:rPr lang="en-US" dirty="0" smtClean="0"/>
              <a:t> keeps information in memory about the </a:t>
            </a:r>
            <a:r>
              <a:rPr lang="en-US" b="1" dirty="0" smtClean="0"/>
              <a:t>active</a:t>
            </a:r>
            <a:r>
              <a:rPr lang="en-US" dirty="0" smtClean="0"/>
              <a:t> queue only. The active queue size is limited on purpose: </a:t>
            </a:r>
            <a:r>
              <a:rPr lang="en-US" i="1" dirty="0" smtClean="0"/>
              <a:t>the queue manager should never run out of working memory because of a peak message workload</a:t>
            </a:r>
            <a:r>
              <a:rPr lang="en-US" dirty="0" smtClean="0"/>
              <a:t>. Whenever there is space in the </a:t>
            </a:r>
            <a:r>
              <a:rPr lang="en-US" b="1" dirty="0" smtClean="0"/>
              <a:t>active</a:t>
            </a:r>
            <a:r>
              <a:rPr lang="en-US" dirty="0" smtClean="0"/>
              <a:t> queue, the queue manager lets in one message from the </a:t>
            </a:r>
            <a:r>
              <a:rPr lang="en-US" b="1" dirty="0" smtClean="0"/>
              <a:t>incoming</a:t>
            </a:r>
            <a:r>
              <a:rPr lang="en-US" dirty="0" smtClean="0"/>
              <a:t> queue and one from the </a:t>
            </a:r>
            <a:r>
              <a:rPr lang="en-US" b="1" dirty="0" smtClean="0"/>
              <a:t>deferred</a:t>
            </a:r>
            <a:r>
              <a:rPr lang="en-US" dirty="0" smtClean="0"/>
              <a:t> queue. This guarantees that new mail will get through even when there is a large backlog. </a:t>
            </a:r>
          </a:p>
          <a:p>
            <a:r>
              <a:rPr lang="en-US" dirty="0" err="1" smtClean="0"/>
              <a:t>Sendmail</a:t>
            </a:r>
            <a:r>
              <a:rPr lang="en-US" dirty="0" smtClean="0"/>
              <a:t> </a:t>
            </a:r>
          </a:p>
          <a:p>
            <a:r>
              <a:rPr lang="en-US" dirty="0" smtClean="0"/>
              <a:t>The </a:t>
            </a:r>
            <a:r>
              <a:rPr lang="en-US" b="1" dirty="0" err="1" smtClean="0"/>
              <a:t>sendmail</a:t>
            </a:r>
            <a:r>
              <a:rPr lang="en-US" dirty="0" smtClean="0"/>
              <a:t> program implements the Postfix to </a:t>
            </a:r>
            <a:r>
              <a:rPr lang="en-US" dirty="0" err="1" smtClean="0"/>
              <a:t>Sendmail</a:t>
            </a:r>
            <a:r>
              <a:rPr lang="en-US" dirty="0" smtClean="0"/>
              <a:t> compatibility interface. For the sake of compatibility with existing applications, some </a:t>
            </a:r>
            <a:r>
              <a:rPr lang="en-US" dirty="0" err="1" smtClean="0"/>
              <a:t>Sendmail</a:t>
            </a:r>
            <a:r>
              <a:rPr lang="en-US" dirty="0" smtClean="0"/>
              <a:t> command-line options are recognized but silently ignored. </a:t>
            </a:r>
          </a:p>
          <a:p>
            <a:r>
              <a:rPr lang="en-US" dirty="0" smtClean="0"/>
              <a:t>By default, </a:t>
            </a:r>
            <a:r>
              <a:rPr lang="en-US" dirty="0" err="1" smtClean="0"/>
              <a:t>sendmail</a:t>
            </a:r>
            <a:r>
              <a:rPr lang="en-US" dirty="0" smtClean="0"/>
              <a:t> reads a message from standard input until EOF or until it reads a line with only a . character, and arranges for delivery. </a:t>
            </a:r>
            <a:r>
              <a:rPr lang="en-US" dirty="0" err="1" smtClean="0"/>
              <a:t>sendmail</a:t>
            </a:r>
            <a:r>
              <a:rPr lang="en-US" dirty="0" smtClean="0"/>
              <a:t> attempts to create a queue file in the </a:t>
            </a:r>
            <a:r>
              <a:rPr lang="en-US" dirty="0" err="1" smtClean="0"/>
              <a:t>maildrop</a:t>
            </a:r>
            <a:r>
              <a:rPr lang="en-US" dirty="0" smtClean="0"/>
              <a:t> directory. The command </a:t>
            </a:r>
            <a:r>
              <a:rPr lang="en-US" b="1" dirty="0" err="1" smtClean="0"/>
              <a:t>mailq</a:t>
            </a:r>
            <a:r>
              <a:rPr lang="en-US" dirty="0" smtClean="0"/>
              <a:t> List the mail queue. Each entry shows the queue file ID, message size, arrival time, sender, and the recipients that still need to be delivered. The command </a:t>
            </a:r>
            <a:r>
              <a:rPr lang="en-US" b="1" dirty="0" err="1" smtClean="0"/>
              <a:t>newaliases</a:t>
            </a:r>
            <a:r>
              <a:rPr lang="en-US" dirty="0" smtClean="0"/>
              <a:t> initialize the alias database. </a:t>
            </a:r>
          </a:p>
          <a:p>
            <a:r>
              <a:rPr lang="en-US" dirty="0" smtClean="0"/>
              <a:t>Sending local email with the </a:t>
            </a:r>
            <a:r>
              <a:rPr lang="en-US" dirty="0" err="1" smtClean="0"/>
              <a:t>sendmail</a:t>
            </a:r>
            <a:r>
              <a:rPr lang="en-US" dirty="0" smtClean="0"/>
              <a:t> interface. </a:t>
            </a:r>
          </a:p>
          <a:p>
            <a:r>
              <a:rPr lang="en-US" dirty="0" smtClean="0"/>
              <a:t>Suppose, you have the following file </a:t>
            </a:r>
            <a:r>
              <a:rPr lang="en-US" dirty="0" err="1" smtClean="0"/>
              <a:t>to_akadia</a:t>
            </a:r>
            <a:r>
              <a:rPr lang="en-US" dirty="0" smtClean="0"/>
              <a:t> ..... </a:t>
            </a:r>
          </a:p>
          <a:p>
            <a:r>
              <a:rPr lang="en-US" dirty="0" smtClean="0"/>
              <a:t>From: &lt;martin.zahn@plenaxx.ch&gt;</a:t>
            </a:r>
            <a:br>
              <a:rPr lang="en-US" dirty="0" smtClean="0"/>
            </a:br>
            <a:r>
              <a:rPr lang="en-US" dirty="0" smtClean="0"/>
              <a:t>To: &lt;rene.steiner@akadia.ch&gt;</a:t>
            </a:r>
            <a:br>
              <a:rPr lang="en-US" dirty="0" smtClean="0"/>
            </a:br>
            <a:r>
              <a:rPr lang="en-US" dirty="0" smtClean="0"/>
              <a:t>Subject: This is a Postfix </a:t>
            </a:r>
            <a:r>
              <a:rPr lang="en-US" dirty="0" err="1" smtClean="0"/>
              <a:t>Sendmail</a:t>
            </a:r>
            <a:r>
              <a:rPr lang="en-US" dirty="0" smtClean="0"/>
              <a:t> Test</a:t>
            </a:r>
            <a:br>
              <a:rPr lang="en-US" dirty="0" smtClean="0"/>
            </a:br>
            <a:r>
              <a:rPr lang="en-US" dirty="0" smtClean="0"/>
              <a:t/>
            </a:r>
            <a:br>
              <a:rPr lang="en-US" dirty="0" smtClean="0"/>
            </a:br>
            <a:r>
              <a:rPr lang="en-US" dirty="0" smtClean="0"/>
              <a:t>This message is sent with the </a:t>
            </a:r>
            <a:r>
              <a:rPr lang="en-US" dirty="0" err="1" smtClean="0"/>
              <a:t>sendmail</a:t>
            </a:r>
            <a:r>
              <a:rPr lang="en-US" dirty="0" smtClean="0"/>
              <a:t> front end from the postfix mail system</a:t>
            </a:r>
            <a:br>
              <a:rPr lang="en-US" dirty="0" smtClean="0"/>
            </a:br>
            <a:r>
              <a:rPr lang="en-US" dirty="0" smtClean="0"/>
              <a:t/>
            </a:r>
            <a:br>
              <a:rPr lang="en-US" dirty="0" smtClean="0"/>
            </a:br>
            <a:r>
              <a:rPr lang="en-US" dirty="0" smtClean="0"/>
              <a:t>-- Regards Martin </a:t>
            </a:r>
          </a:p>
          <a:p>
            <a:r>
              <a:rPr lang="en-US" dirty="0" smtClean="0"/>
              <a:t>.... then you can send this local email in the known </a:t>
            </a:r>
            <a:r>
              <a:rPr lang="en-US" dirty="0" err="1" smtClean="0"/>
              <a:t>sendmail</a:t>
            </a:r>
            <a:r>
              <a:rPr lang="en-US" dirty="0" smtClean="0"/>
              <a:t> syntax as follows: </a:t>
            </a:r>
          </a:p>
          <a:p>
            <a:r>
              <a:rPr lang="en-US" dirty="0" smtClean="0"/>
              <a:t># </a:t>
            </a:r>
            <a:r>
              <a:rPr lang="en-US" b="1" dirty="0" smtClean="0"/>
              <a:t>cat </a:t>
            </a:r>
            <a:r>
              <a:rPr lang="en-US" b="1" dirty="0" err="1" smtClean="0"/>
              <a:t>to_akadia</a:t>
            </a:r>
            <a:r>
              <a:rPr lang="en-US" b="1" dirty="0" smtClean="0"/>
              <a:t> | /</a:t>
            </a:r>
            <a:r>
              <a:rPr lang="en-US" b="1" dirty="0" err="1" smtClean="0"/>
              <a:t>usr</a:t>
            </a:r>
            <a:r>
              <a:rPr lang="en-US" b="1" dirty="0" smtClean="0"/>
              <a:t>/</a:t>
            </a:r>
            <a:r>
              <a:rPr lang="en-US" b="1" dirty="0" err="1" smtClean="0"/>
              <a:t>sbin</a:t>
            </a:r>
            <a:r>
              <a:rPr lang="en-US" b="1" dirty="0" smtClean="0"/>
              <a:t>/</a:t>
            </a:r>
            <a:r>
              <a:rPr lang="en-US" b="1" dirty="0" err="1" smtClean="0"/>
              <a:t>sendmail</a:t>
            </a:r>
            <a:r>
              <a:rPr lang="en-US" b="1" dirty="0" smtClean="0"/>
              <a:t> -t -</a:t>
            </a:r>
            <a:r>
              <a:rPr lang="en-US" b="1" dirty="0" err="1" smtClean="0"/>
              <a:t>bm</a:t>
            </a:r>
            <a:r>
              <a:rPr lang="en-US" b="1" dirty="0" smtClean="0"/>
              <a:t> -v</a:t>
            </a:r>
            <a:br>
              <a:rPr lang="en-US" b="1" dirty="0" smtClean="0"/>
            </a:br>
            <a:r>
              <a:rPr lang="en-US" dirty="0" err="1" smtClean="0"/>
              <a:t>sendmail</a:t>
            </a:r>
            <a:r>
              <a:rPr lang="en-US" dirty="0" smtClean="0"/>
              <a:t>: open </a:t>
            </a:r>
            <a:r>
              <a:rPr lang="en-US" dirty="0" err="1" smtClean="0"/>
              <a:t>maildrop</a:t>
            </a:r>
            <a:r>
              <a:rPr lang="en-US" dirty="0" smtClean="0"/>
              <a:t>/746D52C01F </a:t>
            </a:r>
          </a:p>
          <a:p>
            <a:r>
              <a:rPr lang="en-US" b="1" dirty="0" smtClean="0"/>
              <a:t>Show the mail queue</a:t>
            </a:r>
            <a:r>
              <a:rPr lang="en-US" dirty="0" smtClean="0"/>
              <a:t> </a:t>
            </a:r>
          </a:p>
          <a:p>
            <a:r>
              <a:rPr lang="en-US" dirty="0" smtClean="0"/>
              <a:t># </a:t>
            </a:r>
            <a:r>
              <a:rPr lang="en-US" b="1" dirty="0" err="1" smtClean="0"/>
              <a:t>mailq</a:t>
            </a:r>
            <a:r>
              <a:rPr lang="en-US" dirty="0" smtClean="0"/>
              <a:t>  or </a:t>
            </a:r>
            <a:r>
              <a:rPr lang="en-US" b="1" dirty="0" err="1" smtClean="0"/>
              <a:t>sendmail</a:t>
            </a:r>
            <a:r>
              <a:rPr lang="en-US" b="1" dirty="0" smtClean="0"/>
              <a:t> -</a:t>
            </a:r>
            <a:r>
              <a:rPr lang="en-US" b="1" dirty="0" err="1" smtClean="0"/>
              <a:t>bp</a:t>
            </a:r>
            <a:r>
              <a:rPr lang="en-US" dirty="0" smtClean="0"/>
              <a:t> </a:t>
            </a:r>
          </a:p>
          <a:p>
            <a:r>
              <a:rPr lang="en-US" dirty="0" smtClean="0"/>
              <a:t>Initialize the alias database </a:t>
            </a:r>
          </a:p>
          <a:p>
            <a:r>
              <a:rPr lang="en-US" dirty="0" smtClean="0"/>
              <a:t># </a:t>
            </a:r>
            <a:r>
              <a:rPr lang="en-US" b="1" dirty="0" err="1" smtClean="0"/>
              <a:t>newaliases</a:t>
            </a:r>
            <a:r>
              <a:rPr lang="en-US" dirty="0" smtClean="0"/>
              <a:t> or </a:t>
            </a:r>
            <a:r>
              <a:rPr lang="en-US" b="1" dirty="0" err="1" smtClean="0"/>
              <a:t>sendmail</a:t>
            </a:r>
            <a:r>
              <a:rPr lang="en-US" b="1" dirty="0" smtClean="0"/>
              <a:t> -bi</a:t>
            </a:r>
            <a:r>
              <a:rPr lang="en-US" dirty="0" smtClean="0"/>
              <a:t> </a:t>
            </a:r>
          </a:p>
          <a:p>
            <a:r>
              <a:rPr lang="en-US" b="1" dirty="0" smtClean="0"/>
              <a:t>Pickup</a:t>
            </a:r>
            <a:r>
              <a:rPr lang="en-US" dirty="0" smtClean="0"/>
              <a:t> </a:t>
            </a:r>
          </a:p>
          <a:p>
            <a:r>
              <a:rPr lang="en-US" dirty="0" smtClean="0"/>
              <a:t>The </a:t>
            </a:r>
            <a:r>
              <a:rPr lang="en-US" b="1" dirty="0" smtClean="0"/>
              <a:t>pickup</a:t>
            </a:r>
            <a:r>
              <a:rPr lang="en-US" dirty="0" smtClean="0"/>
              <a:t> daemon waits for hints that new mail has been dropped into the world-writable </a:t>
            </a:r>
            <a:r>
              <a:rPr lang="en-US" b="1" dirty="0" err="1" smtClean="0"/>
              <a:t>maildrop</a:t>
            </a:r>
            <a:r>
              <a:rPr lang="en-US" dirty="0" smtClean="0"/>
              <a:t> directory, and feeds it into the </a:t>
            </a:r>
            <a:r>
              <a:rPr lang="en-US" b="1" dirty="0" smtClean="0"/>
              <a:t>cleanup</a:t>
            </a:r>
            <a:r>
              <a:rPr lang="en-US" dirty="0" smtClean="0"/>
              <a:t> daemon. This program expects to be run from the </a:t>
            </a:r>
            <a:r>
              <a:rPr lang="en-US" b="1" dirty="0" smtClean="0"/>
              <a:t>master</a:t>
            </a:r>
            <a:r>
              <a:rPr lang="en-US" dirty="0" smtClean="0"/>
              <a:t> process manager. The </a:t>
            </a:r>
            <a:r>
              <a:rPr lang="en-US" b="1" dirty="0" smtClean="0"/>
              <a:t>pickup</a:t>
            </a:r>
            <a:r>
              <a:rPr lang="en-US" dirty="0" smtClean="0"/>
              <a:t> daemon does not interact with the outside world. It daemon </a:t>
            </a:r>
            <a:r>
              <a:rPr lang="en-US" b="1" dirty="0" smtClean="0"/>
              <a:t>runs with </a:t>
            </a:r>
            <a:r>
              <a:rPr lang="en-US" b="1" dirty="0" err="1" smtClean="0"/>
              <a:t>superuser</a:t>
            </a:r>
            <a:r>
              <a:rPr lang="en-US" b="1" dirty="0" smtClean="0"/>
              <a:t> privileges</a:t>
            </a:r>
            <a:r>
              <a:rPr lang="en-US" dirty="0" smtClean="0"/>
              <a:t> so that it 1) can open a queue file with the rights of the submitting user and 2) can access the Postfix private IPC channels. Pickup does some sanity checks, in order to protect the rest of the Postfix system. </a:t>
            </a:r>
          </a:p>
          <a:p>
            <a:r>
              <a:rPr lang="en-US" dirty="0" err="1" smtClean="0"/>
              <a:t>Smtpd</a:t>
            </a:r>
            <a:r>
              <a:rPr lang="en-US" dirty="0" smtClean="0"/>
              <a:t> </a:t>
            </a:r>
          </a:p>
          <a:p>
            <a:r>
              <a:rPr lang="en-US" dirty="0" smtClean="0"/>
              <a:t>The SMTP server accepts network connection requests and performs zero or more SMTP transactions per connection. Each received message is piped through the </a:t>
            </a:r>
            <a:r>
              <a:rPr lang="en-US" b="1" dirty="0" smtClean="0"/>
              <a:t>cleanup</a:t>
            </a:r>
            <a:r>
              <a:rPr lang="en-US" dirty="0" smtClean="0"/>
              <a:t> daemon, and is placed into the </a:t>
            </a:r>
            <a:r>
              <a:rPr lang="en-US" b="1" dirty="0" smtClean="0"/>
              <a:t>incoming</a:t>
            </a:r>
            <a:r>
              <a:rPr lang="en-US" dirty="0" smtClean="0"/>
              <a:t> queue as one single queue file. For this mode of operation, the program expects to be run from the </a:t>
            </a:r>
            <a:r>
              <a:rPr lang="en-US" b="1" dirty="0" smtClean="0"/>
              <a:t>master</a:t>
            </a:r>
            <a:r>
              <a:rPr lang="en-US" dirty="0" smtClean="0"/>
              <a:t> process manager. Alternatively, the SMTP server takes an established connection on standard input and deposits messages directly into the </a:t>
            </a:r>
            <a:r>
              <a:rPr lang="en-US" b="1" dirty="0" err="1" smtClean="0"/>
              <a:t>maildrop</a:t>
            </a:r>
            <a:r>
              <a:rPr lang="en-US" dirty="0" smtClean="0"/>
              <a:t> queue. In this so-called stand-alone mode, the SMTP server can accept mail even while the mail system is not running. </a:t>
            </a:r>
          </a:p>
          <a:p>
            <a:r>
              <a:rPr lang="en-US" dirty="0" smtClean="0"/>
              <a:t>Cleanup </a:t>
            </a:r>
          </a:p>
          <a:p>
            <a:r>
              <a:rPr lang="en-US" dirty="0" smtClean="0"/>
              <a:t>The cleanup daemon implements the final processing stage for new mail. It adds missing </a:t>
            </a:r>
            <a:r>
              <a:rPr lang="en-US" b="1" dirty="0" smtClean="0"/>
              <a:t>From:</a:t>
            </a:r>
            <a:r>
              <a:rPr lang="en-US" dirty="0" smtClean="0"/>
              <a:t> and other message headers, arranges for address rewriting to the standard </a:t>
            </a:r>
            <a:r>
              <a:rPr lang="en-US" i="1" dirty="0" smtClean="0"/>
              <a:t>user@fully.qualified.domain</a:t>
            </a:r>
            <a:r>
              <a:rPr lang="en-US" dirty="0" smtClean="0"/>
              <a:t> form, and optionally extracts recipient addresses from message headers. The cleanup daemon inserts the result as a single queue file into the </a:t>
            </a:r>
            <a:r>
              <a:rPr lang="en-US" b="1" dirty="0" smtClean="0"/>
              <a:t>incoming</a:t>
            </a:r>
            <a:r>
              <a:rPr lang="en-US" dirty="0" smtClean="0"/>
              <a:t> queue, and notifies the queue manager of the arrival of new mail. The cleanup daemon can be configured to transform addresses on the basis of </a:t>
            </a:r>
            <a:r>
              <a:rPr lang="en-US" b="1" dirty="0" smtClean="0"/>
              <a:t>canonical</a:t>
            </a:r>
            <a:r>
              <a:rPr lang="en-US" dirty="0" smtClean="0"/>
              <a:t> and </a:t>
            </a:r>
            <a:r>
              <a:rPr lang="en-US" b="1" dirty="0" smtClean="0"/>
              <a:t>virtual</a:t>
            </a:r>
            <a:r>
              <a:rPr lang="en-US" dirty="0" smtClean="0"/>
              <a:t> table lookups. </a:t>
            </a:r>
          </a:p>
          <a:p>
            <a:r>
              <a:rPr lang="en-US" dirty="0" smtClean="0"/>
              <a:t>On request by the </a:t>
            </a:r>
            <a:r>
              <a:rPr lang="en-US" b="1" dirty="0" smtClean="0"/>
              <a:t>cleanup</a:t>
            </a:r>
            <a:r>
              <a:rPr lang="en-US" dirty="0" smtClean="0"/>
              <a:t> daemon, the </a:t>
            </a:r>
            <a:r>
              <a:rPr lang="en-US" b="1" dirty="0" smtClean="0"/>
              <a:t>trivial-rewrite</a:t>
            </a:r>
            <a:r>
              <a:rPr lang="en-US" dirty="0" smtClean="0"/>
              <a:t> daemon rewrites addresses to the standard </a:t>
            </a:r>
            <a:r>
              <a:rPr lang="en-US" i="1" dirty="0" smtClean="0"/>
              <a:t>user@fully.qualified.domain</a:t>
            </a:r>
            <a:r>
              <a:rPr lang="en-US" dirty="0" smtClean="0"/>
              <a:t> form. The initial Postfix version does not implement a rewriting language. Implementing one would take a lot of effort, and most sites do not need it. Instead, Postfix makes extensive use of </a:t>
            </a:r>
            <a:r>
              <a:rPr lang="en-US" b="1" dirty="0" smtClean="0"/>
              <a:t>table lookups</a:t>
            </a:r>
            <a:r>
              <a:rPr lang="en-US" dirty="0" smtClean="0"/>
              <a:t>. </a:t>
            </a:r>
          </a:p>
          <a:p>
            <a:r>
              <a:rPr lang="en-US" dirty="0" err="1" smtClean="0"/>
              <a:t>Qmgr</a:t>
            </a:r>
            <a:r>
              <a:rPr lang="en-US" dirty="0" smtClean="0"/>
              <a:t> </a:t>
            </a:r>
          </a:p>
          <a:p>
            <a:r>
              <a:rPr lang="en-US" dirty="0" smtClean="0"/>
              <a:t>The queue manager is the </a:t>
            </a:r>
            <a:r>
              <a:rPr lang="en-US" b="1" dirty="0" smtClean="0"/>
              <a:t>heart of the Postfix mail system</a:t>
            </a:r>
            <a:r>
              <a:rPr lang="en-US" dirty="0" smtClean="0"/>
              <a:t>. It contacts the </a:t>
            </a:r>
            <a:r>
              <a:rPr lang="en-US" b="1" dirty="0" smtClean="0"/>
              <a:t>local</a:t>
            </a:r>
            <a:r>
              <a:rPr lang="en-US" dirty="0" smtClean="0"/>
              <a:t>, </a:t>
            </a:r>
            <a:r>
              <a:rPr lang="en-US" b="1" dirty="0" err="1" smtClean="0"/>
              <a:t>smtp</a:t>
            </a:r>
            <a:r>
              <a:rPr lang="en-US" dirty="0" smtClean="0"/>
              <a:t>, or </a:t>
            </a:r>
            <a:r>
              <a:rPr lang="en-US" b="1" dirty="0" smtClean="0"/>
              <a:t>pipe</a:t>
            </a:r>
            <a:r>
              <a:rPr lang="en-US" dirty="0" smtClean="0"/>
              <a:t> delivery agents, and sends a delivery request with queue file pathname information, the message sender address, the host to deliver to if the destination is remote, and one or more message recipient addresses. </a:t>
            </a:r>
          </a:p>
          <a:p>
            <a:r>
              <a:rPr lang="en-US" dirty="0" smtClean="0"/>
              <a:t>The queue manager maintains a separate </a:t>
            </a:r>
            <a:r>
              <a:rPr lang="en-US" b="1" dirty="0" smtClean="0"/>
              <a:t>deferred</a:t>
            </a:r>
            <a:r>
              <a:rPr lang="en-US" dirty="0" smtClean="0"/>
              <a:t> queue for mail that cannot be delivered, so that a large mail backlog will not slow down normal queue accesses. </a:t>
            </a:r>
          </a:p>
          <a:p>
            <a:r>
              <a:rPr lang="en-US" dirty="0" smtClean="0"/>
              <a:t>The queue manager maintains a small </a:t>
            </a:r>
            <a:r>
              <a:rPr lang="en-US" b="1" dirty="0" smtClean="0"/>
              <a:t>active</a:t>
            </a:r>
            <a:r>
              <a:rPr lang="en-US" dirty="0" smtClean="0"/>
              <a:t> queue with just the few messages that it has opened for delivery. The </a:t>
            </a:r>
            <a:r>
              <a:rPr lang="en-US" b="1" dirty="0" smtClean="0"/>
              <a:t>active</a:t>
            </a:r>
            <a:r>
              <a:rPr lang="en-US" dirty="0" smtClean="0"/>
              <a:t> queue acts as a limited window on the potentially much larger </a:t>
            </a:r>
            <a:r>
              <a:rPr lang="en-US" b="1" dirty="0" smtClean="0"/>
              <a:t>incoming</a:t>
            </a:r>
            <a:r>
              <a:rPr lang="en-US" dirty="0" smtClean="0"/>
              <a:t> or </a:t>
            </a:r>
            <a:r>
              <a:rPr lang="en-US" b="1" dirty="0" smtClean="0"/>
              <a:t>deferred</a:t>
            </a:r>
            <a:r>
              <a:rPr lang="en-US" dirty="0" smtClean="0"/>
              <a:t> queues. The small </a:t>
            </a:r>
            <a:r>
              <a:rPr lang="en-US" b="1" dirty="0" smtClean="0"/>
              <a:t>active</a:t>
            </a:r>
            <a:r>
              <a:rPr lang="en-US" dirty="0" smtClean="0"/>
              <a:t> queue prevents the queue manager from running out of memory under heavy load. </a:t>
            </a:r>
          </a:p>
          <a:p>
            <a:r>
              <a:rPr lang="en-US" dirty="0" smtClean="0"/>
              <a:t>Optionally, the queue manager bounces mail for recipients that are listed in the </a:t>
            </a:r>
            <a:r>
              <a:rPr lang="en-US" b="1" dirty="0" smtClean="0"/>
              <a:t>relocated</a:t>
            </a:r>
            <a:r>
              <a:rPr lang="en-US" dirty="0" smtClean="0"/>
              <a:t> table. This table contains contact information for users or even entire domains that no longer exist. </a:t>
            </a:r>
          </a:p>
          <a:p>
            <a:r>
              <a:rPr lang="en-US" dirty="0" smtClean="0"/>
              <a:t>Resolve </a:t>
            </a:r>
          </a:p>
          <a:p>
            <a:r>
              <a:rPr lang="en-US" dirty="0" smtClean="0"/>
              <a:t>On request by the queue manager, the </a:t>
            </a:r>
            <a:r>
              <a:rPr lang="en-US" b="1" dirty="0" smtClean="0"/>
              <a:t>resolve</a:t>
            </a:r>
            <a:r>
              <a:rPr lang="en-US" dirty="0" smtClean="0"/>
              <a:t> daemon resolves destinations. By default, it only distinguishes between </a:t>
            </a:r>
            <a:r>
              <a:rPr lang="en-US" i="1" dirty="0" smtClean="0"/>
              <a:t>local</a:t>
            </a:r>
            <a:r>
              <a:rPr lang="en-US" dirty="0" smtClean="0"/>
              <a:t> and </a:t>
            </a:r>
            <a:r>
              <a:rPr lang="en-US" i="1" dirty="0" smtClean="0"/>
              <a:t>remote</a:t>
            </a:r>
            <a:r>
              <a:rPr lang="en-US" dirty="0" smtClean="0"/>
              <a:t> destinations. Additional routing information can be specified with the optional </a:t>
            </a:r>
            <a:r>
              <a:rPr lang="en-US" b="1" dirty="0" smtClean="0"/>
              <a:t>transport</a:t>
            </a:r>
            <a:r>
              <a:rPr lang="en-US" dirty="0" smtClean="0"/>
              <a:t> table. </a:t>
            </a:r>
          </a:p>
          <a:p>
            <a:r>
              <a:rPr lang="en-US" dirty="0" smtClean="0"/>
              <a:t>Bounce and Defer </a:t>
            </a:r>
          </a:p>
          <a:p>
            <a:r>
              <a:rPr lang="en-US" dirty="0" smtClean="0"/>
              <a:t>On request by the queue manager, the bounce or defer daemon generates non-delivery reports when mail cannot be delivered, either due to an unrecoverable error or because the destination is unreachable for an extended period of time. </a:t>
            </a:r>
          </a:p>
          <a:p>
            <a:r>
              <a:rPr lang="en-US" dirty="0" smtClean="0"/>
              <a:t>Local </a:t>
            </a:r>
          </a:p>
          <a:p>
            <a:r>
              <a:rPr lang="en-US" dirty="0" smtClean="0"/>
              <a:t>The local delivery agent understands UNIX-style mailboxes, </a:t>
            </a:r>
            <a:r>
              <a:rPr lang="en-US" dirty="0" err="1" smtClean="0"/>
              <a:t>sendmail</a:t>
            </a:r>
            <a:r>
              <a:rPr lang="en-US" dirty="0" smtClean="0"/>
              <a:t>-style system-wide alias databases, and </a:t>
            </a:r>
            <a:r>
              <a:rPr lang="en-US" dirty="0" err="1" smtClean="0"/>
              <a:t>sendmail</a:t>
            </a:r>
            <a:r>
              <a:rPr lang="en-US" dirty="0" smtClean="0"/>
              <a:t>-style per-user .forward files. Multiple local delivery agents can be run in parallel, but parallel delivery to the same user is usually limited. Together with the </a:t>
            </a:r>
            <a:r>
              <a:rPr lang="en-US" dirty="0" err="1" smtClean="0">
                <a:hlinkClick r:id="rId3"/>
              </a:rPr>
              <a:t>sendmail</a:t>
            </a:r>
            <a:r>
              <a:rPr lang="en-US" dirty="0" smtClean="0"/>
              <a:t> mail posting agent, the local delivery agent implements the familiar </a:t>
            </a:r>
            <a:r>
              <a:rPr lang="en-US" dirty="0" err="1" smtClean="0"/>
              <a:t>Sendmail</a:t>
            </a:r>
            <a:r>
              <a:rPr lang="en-US" dirty="0" smtClean="0"/>
              <a:t> user interface. </a:t>
            </a:r>
          </a:p>
          <a:p>
            <a:r>
              <a:rPr lang="en-US" dirty="0" smtClean="0"/>
              <a:t>The local delivery agent has hooks for alternative forms of local delivery: you can configure it to </a:t>
            </a:r>
            <a:r>
              <a:rPr lang="en-US" b="1" dirty="0" smtClean="0"/>
              <a:t>deliver to mailbox file</a:t>
            </a:r>
            <a:r>
              <a:rPr lang="en-US" dirty="0" smtClean="0"/>
              <a:t>s in user home directories, and you can even configure it to delegate mailbox </a:t>
            </a:r>
            <a:r>
              <a:rPr lang="en-US" b="1" dirty="0" smtClean="0"/>
              <a:t>delivery to an external command</a:t>
            </a:r>
            <a:r>
              <a:rPr lang="en-US" dirty="0" smtClean="0"/>
              <a:t> such as the popular </a:t>
            </a:r>
            <a:r>
              <a:rPr lang="en-US" dirty="0" err="1" smtClean="0">
                <a:hlinkClick r:id="rId4"/>
              </a:rPr>
              <a:t>procmail</a:t>
            </a:r>
            <a:r>
              <a:rPr lang="en-US" dirty="0" smtClean="0"/>
              <a:t> program. </a:t>
            </a:r>
          </a:p>
          <a:p>
            <a:r>
              <a:rPr lang="en-US" dirty="0" err="1" smtClean="0"/>
              <a:t>Smtp</a:t>
            </a:r>
            <a:r>
              <a:rPr lang="en-US" dirty="0" smtClean="0"/>
              <a:t> </a:t>
            </a:r>
          </a:p>
          <a:p>
            <a:r>
              <a:rPr lang="en-US" dirty="0" smtClean="0"/>
              <a:t>The SMTP client looks up a list of mail exchangers for the destination host, sorts the list by preference, and tries each address in turn until it finds a server that responds. On a busy Postfix system you will see several SMTP client processes running in parallel. </a:t>
            </a:r>
          </a:p>
          <a:p>
            <a:r>
              <a:rPr lang="en-US" dirty="0" smtClean="0"/>
              <a:t>Pipe </a:t>
            </a:r>
          </a:p>
          <a:p>
            <a:r>
              <a:rPr lang="en-US" dirty="0" smtClean="0"/>
              <a:t>The pipe mailer is the outbound interface to other mail transports (the </a:t>
            </a:r>
            <a:r>
              <a:rPr lang="en-US" dirty="0" err="1" smtClean="0">
                <a:hlinkClick r:id="rId3"/>
              </a:rPr>
              <a:t>sendmail</a:t>
            </a:r>
            <a:r>
              <a:rPr lang="en-US" dirty="0" smtClean="0"/>
              <a:t> program is the inbound interface) such as UUCP. </a:t>
            </a:r>
          </a:p>
          <a:p>
            <a:endParaRPr lang="en-US" dirty="0"/>
          </a:p>
        </p:txBody>
      </p:sp>
      <p:sp>
        <p:nvSpPr>
          <p:cNvPr id="4" name="Slide Number Placeholder 3"/>
          <p:cNvSpPr>
            <a:spLocks noGrp="1"/>
          </p:cNvSpPr>
          <p:nvPr>
            <p:ph type="sldNum" sz="quarter" idx="10"/>
          </p:nvPr>
        </p:nvSpPr>
        <p:spPr/>
        <p:txBody>
          <a:bodyPr/>
          <a:lstStyle/>
          <a:p>
            <a:fld id="{0439D942-8752-4B95-ACA0-A67177901DC1}"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All of the many configuration parameters can be found in the main.cf file, located in the ./conf directory in the postfix source. You need not change every parameter, as they are set to sensible defaults. Here are the details on some of the more important parameters, which will affect the performance of Postfix the most. Please note that if you change the main.cf file after installation, you must issue the postfix reload command. </a:t>
            </a:r>
          </a:p>
          <a:p>
            <a:r>
              <a:rPr lang="en-US" dirty="0" smtClean="0"/>
              <a:t># </a:t>
            </a:r>
            <a:r>
              <a:rPr lang="en-US" b="1" dirty="0" err="1" smtClean="0"/>
              <a:t>postconf</a:t>
            </a:r>
            <a:r>
              <a:rPr lang="en-US" b="1" dirty="0" smtClean="0"/>
              <a:t> -d </a:t>
            </a:r>
            <a:r>
              <a:rPr lang="en-US" dirty="0" smtClean="0"/>
              <a:t> (Show default values)</a:t>
            </a:r>
            <a:br>
              <a:rPr lang="en-US" dirty="0" smtClean="0"/>
            </a:br>
            <a:r>
              <a:rPr lang="en-US" dirty="0" smtClean="0"/>
              <a:t># </a:t>
            </a:r>
            <a:r>
              <a:rPr lang="en-US" b="1" dirty="0" err="1" smtClean="0"/>
              <a:t>postconf</a:t>
            </a:r>
            <a:r>
              <a:rPr lang="en-US" b="1" dirty="0" smtClean="0"/>
              <a:t> -n </a:t>
            </a:r>
            <a:r>
              <a:rPr lang="en-US" dirty="0" smtClean="0"/>
              <a:t> (Show non default values) </a:t>
            </a:r>
          </a:p>
          <a:p>
            <a:r>
              <a:rPr lang="en-US" dirty="0" smtClean="0"/>
              <a:t>B</a:t>
            </a:r>
            <a:r>
              <a:rPr lang="en-US" b="1" dirty="0" smtClean="0"/>
              <a:t>asic Parameters</a:t>
            </a:r>
            <a:r>
              <a:rPr lang="en-US" dirty="0" smtClean="0"/>
              <a:t> </a:t>
            </a:r>
          </a:p>
          <a:p>
            <a:r>
              <a:rPr lang="en-US" b="1" dirty="0" err="1" smtClean="0"/>
              <a:t>queue_directory</a:t>
            </a:r>
            <a:r>
              <a:rPr lang="en-US" dirty="0" smtClean="0"/>
              <a:t> - the location of the Postfix queue as well as the root dir of the postfix daemons that run </a:t>
            </a:r>
            <a:r>
              <a:rPr lang="en-US" dirty="0" err="1" smtClean="0"/>
              <a:t>chrooted</a:t>
            </a:r>
            <a:r>
              <a:rPr lang="en-US" dirty="0" smtClean="0"/>
              <a:t>. This field should be left with the default /</a:t>
            </a:r>
            <a:r>
              <a:rPr lang="en-US" dirty="0" err="1" smtClean="0"/>
              <a:t>var</a:t>
            </a:r>
            <a:r>
              <a:rPr lang="en-US" dirty="0" smtClean="0"/>
              <a:t>/spool/postfix. </a:t>
            </a:r>
          </a:p>
          <a:p>
            <a:r>
              <a:rPr lang="en-US" b="1" dirty="0" smtClean="0"/>
              <a:t># Mail Queue</a:t>
            </a:r>
            <a:br>
              <a:rPr lang="en-US" b="1" dirty="0" smtClean="0"/>
            </a:br>
            <a:r>
              <a:rPr lang="en-US" b="1" dirty="0" err="1" smtClean="0"/>
              <a:t>queue_directory</a:t>
            </a:r>
            <a:r>
              <a:rPr lang="en-US" b="1" dirty="0" smtClean="0"/>
              <a:t> = /</a:t>
            </a:r>
            <a:r>
              <a:rPr lang="en-US" b="1" dirty="0" err="1" smtClean="0"/>
              <a:t>usr</a:t>
            </a:r>
            <a:r>
              <a:rPr lang="en-US" b="1" dirty="0" smtClean="0"/>
              <a:t>/local/postfix/spool</a:t>
            </a:r>
            <a:r>
              <a:rPr lang="en-US" dirty="0" smtClean="0"/>
              <a:t> </a:t>
            </a:r>
          </a:p>
          <a:p>
            <a:r>
              <a:rPr lang="en-US" b="1" dirty="0" err="1" smtClean="0"/>
              <a:t>daemon_directory</a:t>
            </a:r>
            <a:r>
              <a:rPr lang="en-US" dirty="0" smtClean="0"/>
              <a:t> - the location of the daemon programs such as </a:t>
            </a:r>
            <a:r>
              <a:rPr lang="en-US" dirty="0" err="1" smtClean="0"/>
              <a:t>smptd</a:t>
            </a:r>
            <a:r>
              <a:rPr lang="en-US" dirty="0" smtClean="0"/>
              <a:t>, pickup, cleanup, etc. </a:t>
            </a:r>
          </a:p>
          <a:p>
            <a:r>
              <a:rPr lang="en-US" b="1" dirty="0" smtClean="0"/>
              <a:t># Daemon Directory</a:t>
            </a:r>
            <a:r>
              <a:rPr lang="en-US" dirty="0" smtClean="0"/>
              <a:t/>
            </a:r>
            <a:br>
              <a:rPr lang="en-US" dirty="0" smtClean="0"/>
            </a:br>
            <a:r>
              <a:rPr lang="en-US" b="1" dirty="0" err="1" smtClean="0"/>
              <a:t>daemon_directory</a:t>
            </a:r>
            <a:r>
              <a:rPr lang="en-US" b="1" dirty="0" smtClean="0"/>
              <a:t> = /</a:t>
            </a:r>
            <a:r>
              <a:rPr lang="en-US" b="1" dirty="0" err="1" smtClean="0"/>
              <a:t>usr</a:t>
            </a:r>
            <a:r>
              <a:rPr lang="en-US" b="1" dirty="0" smtClean="0"/>
              <a:t>/local/postfix/bin</a:t>
            </a:r>
            <a:r>
              <a:rPr lang="en-US" dirty="0" smtClean="0"/>
              <a:t> </a:t>
            </a:r>
          </a:p>
          <a:p>
            <a:r>
              <a:rPr lang="en-US" b="1" dirty="0" err="1" smtClean="0"/>
              <a:t>mail_owner</a:t>
            </a:r>
            <a:r>
              <a:rPr lang="en-US" dirty="0" smtClean="0"/>
              <a:t> - the owner of Postfix's queue and most of the daemon processes. For this you must add a user to your machine, this has to be a user that owns no other files or processes (so using nobody here is a very bad idea for security reasons). </a:t>
            </a:r>
          </a:p>
          <a:p>
            <a:r>
              <a:rPr lang="en-US" b="1" dirty="0" smtClean="0"/>
              <a:t># Mail Owner</a:t>
            </a:r>
            <a:br>
              <a:rPr lang="en-US" b="1" dirty="0" smtClean="0"/>
            </a:br>
            <a:r>
              <a:rPr lang="en-US" b="1" dirty="0" err="1" smtClean="0"/>
              <a:t>mail_owner</a:t>
            </a:r>
            <a:r>
              <a:rPr lang="en-US" b="1" dirty="0" smtClean="0"/>
              <a:t> = postfix</a:t>
            </a:r>
            <a:r>
              <a:rPr lang="en-US" dirty="0" smtClean="0"/>
              <a:t> </a:t>
            </a:r>
          </a:p>
          <a:p>
            <a:r>
              <a:rPr lang="en-US" b="1" dirty="0" err="1" smtClean="0"/>
              <a:t>myorigin</a:t>
            </a:r>
            <a:r>
              <a:rPr lang="en-US" dirty="0" smtClean="0"/>
              <a:t> - the origin is set to $</a:t>
            </a:r>
            <a:r>
              <a:rPr lang="en-US" dirty="0" err="1" smtClean="0"/>
              <a:t>myhostname</a:t>
            </a:r>
            <a:r>
              <a:rPr lang="en-US" dirty="0" smtClean="0"/>
              <a:t> by default, which defaults to the local hostname of the machine. This should not be used unless you are running a very small site. Most people want to change </a:t>
            </a:r>
            <a:r>
              <a:rPr lang="en-US" dirty="0" err="1" smtClean="0"/>
              <a:t>myorigin</a:t>
            </a:r>
            <a:r>
              <a:rPr lang="en-US" dirty="0" smtClean="0"/>
              <a:t> to $</a:t>
            </a:r>
            <a:r>
              <a:rPr lang="en-US" dirty="0" err="1" smtClean="0"/>
              <a:t>mydomain</a:t>
            </a:r>
            <a:r>
              <a:rPr lang="en-US" dirty="0" smtClean="0"/>
              <a:t> which will default to the parent domain of the machine name (i.e. if the hostname is rabbit.akadia.com and you are using $</a:t>
            </a:r>
            <a:r>
              <a:rPr lang="en-US" dirty="0" err="1" smtClean="0"/>
              <a:t>myhostname</a:t>
            </a:r>
            <a:r>
              <a:rPr lang="en-US" dirty="0" smtClean="0"/>
              <a:t>, the origin will be rabbit.akadia.com. On the other hand if you were using $</a:t>
            </a:r>
            <a:r>
              <a:rPr lang="en-US" dirty="0" err="1" smtClean="0"/>
              <a:t>mydomain</a:t>
            </a:r>
            <a:r>
              <a:rPr lang="en-US" dirty="0" smtClean="0"/>
              <a:t>, the origin will be akadia.com.) </a:t>
            </a:r>
          </a:p>
          <a:p>
            <a:r>
              <a:rPr lang="en-US" b="1" dirty="0" smtClean="0"/>
              <a:t># My own domain name</a:t>
            </a:r>
            <a:r>
              <a:rPr lang="en-US" dirty="0" smtClean="0"/>
              <a:t/>
            </a:r>
            <a:br>
              <a:rPr lang="en-US" dirty="0" smtClean="0"/>
            </a:br>
            <a:r>
              <a:rPr lang="en-US" b="1" dirty="0" err="1" smtClean="0"/>
              <a:t>mydomain</a:t>
            </a:r>
            <a:r>
              <a:rPr lang="en-US" b="1" dirty="0" smtClean="0"/>
              <a:t> = akadia.com</a:t>
            </a:r>
            <a:r>
              <a:rPr lang="en-US" dirty="0" smtClean="0"/>
              <a:t> </a:t>
            </a:r>
          </a:p>
          <a:p>
            <a:r>
              <a:rPr lang="en-US" b="1" dirty="0" smtClean="0"/>
              <a:t># What domain to use in outbound mail</a:t>
            </a:r>
            <a:r>
              <a:rPr lang="en-US" dirty="0" smtClean="0"/>
              <a:t/>
            </a:r>
            <a:br>
              <a:rPr lang="en-US" dirty="0" smtClean="0"/>
            </a:br>
            <a:r>
              <a:rPr lang="en-US" b="1" dirty="0" err="1" smtClean="0"/>
              <a:t>myorigin</a:t>
            </a:r>
            <a:r>
              <a:rPr lang="en-US" b="1" dirty="0" smtClean="0"/>
              <a:t> = $</a:t>
            </a:r>
            <a:r>
              <a:rPr lang="en-US" b="1" dirty="0" err="1" smtClean="0"/>
              <a:t>mydomain</a:t>
            </a:r>
            <a:r>
              <a:rPr lang="en-US" dirty="0" smtClean="0"/>
              <a:t> </a:t>
            </a:r>
          </a:p>
          <a:p>
            <a:r>
              <a:rPr lang="en-US" b="1" dirty="0" err="1" smtClean="0"/>
              <a:t>inet_interfaces</a:t>
            </a:r>
            <a:r>
              <a:rPr lang="en-US" dirty="0" smtClean="0"/>
              <a:t> - the </a:t>
            </a:r>
            <a:r>
              <a:rPr lang="en-US" dirty="0" err="1" smtClean="0"/>
              <a:t>inet_interfaces</a:t>
            </a:r>
            <a:r>
              <a:rPr lang="en-US" dirty="0" smtClean="0"/>
              <a:t> parameter defines which network interface addresses that the </a:t>
            </a:r>
            <a:r>
              <a:rPr lang="en-US" dirty="0" err="1" smtClean="0"/>
              <a:t>stmp</a:t>
            </a:r>
            <a:r>
              <a:rPr lang="en-US" dirty="0" smtClean="0"/>
              <a:t> daemon will listen on. By default this is set to all, which will listen on any active interface on the machine. This will control the delivery to users@&lt;IP&gt;. </a:t>
            </a:r>
          </a:p>
          <a:p>
            <a:r>
              <a:rPr lang="en-US" b="1" dirty="0" smtClean="0"/>
              <a:t># Listen to</a:t>
            </a:r>
            <a:r>
              <a:rPr lang="en-US" dirty="0" smtClean="0"/>
              <a:t/>
            </a:r>
            <a:br>
              <a:rPr lang="en-US" dirty="0" smtClean="0"/>
            </a:br>
            <a:r>
              <a:rPr lang="en-US" b="1" dirty="0" err="1" smtClean="0"/>
              <a:t>inet_interfaces</a:t>
            </a:r>
            <a:r>
              <a:rPr lang="en-US" b="1" dirty="0" smtClean="0"/>
              <a:t> = all</a:t>
            </a:r>
            <a:r>
              <a:rPr lang="en-US" dirty="0" smtClean="0"/>
              <a:t> </a:t>
            </a:r>
          </a:p>
          <a:p>
            <a:r>
              <a:rPr lang="en-US" b="1" dirty="0" err="1" smtClean="0"/>
              <a:t>mydestination</a:t>
            </a:r>
            <a:r>
              <a:rPr lang="en-US" dirty="0" smtClean="0"/>
              <a:t> - this parameter specifies the list of domains that the machine considers itself. The default of $</a:t>
            </a:r>
            <a:r>
              <a:rPr lang="en-US" dirty="0" err="1" smtClean="0"/>
              <a:t>myhostname</a:t>
            </a:r>
            <a:r>
              <a:rPr lang="en-US" dirty="0" smtClean="0"/>
              <a:t> and </a:t>
            </a:r>
            <a:r>
              <a:rPr lang="en-US" dirty="0" err="1" smtClean="0"/>
              <a:t>localhost.$mydomain</a:t>
            </a:r>
            <a:r>
              <a:rPr lang="en-US" dirty="0" smtClean="0"/>
              <a:t> should do here. Don't specify the virtual domains that are hosted on the machine here! </a:t>
            </a:r>
          </a:p>
          <a:p>
            <a:r>
              <a:rPr lang="en-US" b="1" dirty="0" smtClean="0"/>
              <a:t># What domains to receive mail for</a:t>
            </a:r>
            <a:br>
              <a:rPr lang="en-US" b="1" dirty="0" smtClean="0"/>
            </a:br>
            <a:r>
              <a:rPr lang="en-US" b="1" dirty="0" err="1" smtClean="0"/>
              <a:t>mydestination</a:t>
            </a:r>
            <a:r>
              <a:rPr lang="en-US" b="1" dirty="0" smtClean="0"/>
              <a:t> = $</a:t>
            </a:r>
            <a:r>
              <a:rPr lang="en-US" b="1" dirty="0" err="1" smtClean="0"/>
              <a:t>myhostname</a:t>
            </a:r>
            <a:r>
              <a:rPr lang="en-US" b="1" dirty="0" smtClean="0"/>
              <a:t>, </a:t>
            </a:r>
            <a:r>
              <a:rPr lang="en-US" b="1" dirty="0" err="1" smtClean="0"/>
              <a:t>localhost.$mydomain</a:t>
            </a:r>
            <a:r>
              <a:rPr lang="en-US" dirty="0" smtClean="0"/>
              <a:t> </a:t>
            </a:r>
          </a:p>
          <a:p>
            <a:r>
              <a:rPr lang="en-US" b="1" dirty="0" err="1" smtClean="0"/>
              <a:t>mailbox_command</a:t>
            </a:r>
            <a:r>
              <a:rPr lang="en-US" dirty="0" smtClean="0"/>
              <a:t> - this parameter defines the external command to use instead of local mailbox delivery. It is a completely optional parameter. If you're interested in having </a:t>
            </a:r>
            <a:r>
              <a:rPr lang="en-US" dirty="0" err="1" smtClean="0"/>
              <a:t>procmail</a:t>
            </a:r>
            <a:r>
              <a:rPr lang="en-US" dirty="0" smtClean="0"/>
              <a:t> to do your mail, this is where you set it. </a:t>
            </a:r>
          </a:p>
          <a:p>
            <a:r>
              <a:rPr lang="en-US" b="1" dirty="0" err="1" smtClean="0"/>
              <a:t>mynetworks</a:t>
            </a:r>
            <a:r>
              <a:rPr lang="en-US" dirty="0" smtClean="0"/>
              <a:t> - </a:t>
            </a:r>
            <a:r>
              <a:rPr lang="en-US" dirty="0" err="1" smtClean="0"/>
              <a:t>mynetworks</a:t>
            </a:r>
            <a:r>
              <a:rPr lang="en-US" dirty="0" smtClean="0"/>
              <a:t> specifies a certain list of network addresses that are local to this machine. The list is used to distinguish </a:t>
            </a:r>
            <a:r>
              <a:rPr lang="en-US" dirty="0" err="1" smtClean="0"/>
              <a:t>lusers</a:t>
            </a:r>
            <a:r>
              <a:rPr lang="en-US" dirty="0" smtClean="0"/>
              <a:t> from strangers. The addresses go in the format of X.X.X.0/X and can be separated by a comma. By default the list of all of the networks attached to the machine is a complete class A network (X.0.0.0/8), a complete class B network (X.X.0.0/16), a complete class C network (X.X.X.0/24), and so on. You can also specify a path of a pattern file instead of listing the patterns here. </a:t>
            </a:r>
          </a:p>
          <a:p>
            <a:r>
              <a:rPr lang="en-US" b="1" dirty="0" smtClean="0"/>
              <a:t># Accept Mail only from</a:t>
            </a:r>
            <a:br>
              <a:rPr lang="en-US" b="1" dirty="0" smtClean="0"/>
            </a:br>
            <a:r>
              <a:rPr lang="en-US" b="1" dirty="0" err="1" smtClean="0"/>
              <a:t>mynetworks</a:t>
            </a:r>
            <a:r>
              <a:rPr lang="en-US" b="1" dirty="0" smtClean="0"/>
              <a:t> = 192.168.32.32/32, 195.65.134.0/26, 127.0.0.0/8</a:t>
            </a:r>
            <a:r>
              <a:rPr lang="en-US" dirty="0" smtClean="0"/>
              <a:t> </a:t>
            </a:r>
          </a:p>
          <a:p>
            <a:r>
              <a:rPr lang="en-US" b="1" dirty="0" err="1" smtClean="0"/>
              <a:t>notify_classes</a:t>
            </a:r>
            <a:r>
              <a:rPr lang="en-US" b="1" dirty="0" smtClean="0"/>
              <a:t> -</a:t>
            </a:r>
            <a:r>
              <a:rPr lang="en-US" dirty="0" smtClean="0"/>
              <a:t> You should set up a postmaster alias that points to a human person. This alias is required to exist, so that people can report mail delivery problems. The Postfix system itself also reports problems to the postmaster alias. You may not be interested in all types of trouble reports, so this reporting mechanism is configurable. The default is to report only serious problems (resource, software) to postmaster: </a:t>
            </a:r>
          </a:p>
          <a:p>
            <a:r>
              <a:rPr lang="en-US" b="1" dirty="0" smtClean="0"/>
              <a:t># Notify Errors to</a:t>
            </a:r>
            <a:br>
              <a:rPr lang="en-US" b="1" dirty="0" smtClean="0"/>
            </a:br>
            <a:r>
              <a:rPr lang="en-US" b="1" dirty="0" err="1" smtClean="0"/>
              <a:t>notify_classes</a:t>
            </a:r>
            <a:r>
              <a:rPr lang="en-US" b="1" dirty="0" smtClean="0"/>
              <a:t> = </a:t>
            </a:r>
            <a:r>
              <a:rPr lang="en-US" b="1" dirty="0" err="1" smtClean="0"/>
              <a:t>bounce,delay,policy,protocol</a:t>
            </a:r>
            <a:r>
              <a:rPr lang="en-US" b="1" dirty="0" smtClean="0"/>
              <a:t>,</a:t>
            </a:r>
            <a:br>
              <a:rPr lang="en-US" b="1" dirty="0" smtClean="0"/>
            </a:br>
            <a:r>
              <a:rPr lang="en-US" b="1" dirty="0" smtClean="0"/>
              <a:t>                 </a:t>
            </a:r>
            <a:r>
              <a:rPr lang="en-US" b="1" dirty="0" err="1" smtClean="0"/>
              <a:t>resource,software</a:t>
            </a:r>
            <a:r>
              <a:rPr lang="en-US" dirty="0" smtClean="0"/>
              <a:t> </a:t>
            </a:r>
          </a:p>
          <a:p>
            <a:endParaRPr lang="en-US" dirty="0"/>
          </a:p>
        </p:txBody>
      </p:sp>
      <p:sp>
        <p:nvSpPr>
          <p:cNvPr id="4" name="Slide Number Placeholder 3"/>
          <p:cNvSpPr>
            <a:spLocks noGrp="1"/>
          </p:cNvSpPr>
          <p:nvPr>
            <p:ph type="sldNum" sz="quarter" idx="10"/>
          </p:nvPr>
        </p:nvSpPr>
        <p:spPr/>
        <p:txBody>
          <a:bodyPr/>
          <a:lstStyle/>
          <a:p>
            <a:fld id="{0439D942-8752-4B95-ACA0-A67177901DC1}"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Email is saved on the Postfix Mailbox Host, located in the DMZ. All clients get their E-Mail using POP or IMAP. All clients uses the Mailbox Host as their Relay-Host. The Mailbox Host delivers E-Mail directly to the recipient using DNS and SMTP. The disadvantage of this solution is, that the Mailboxes are located in the DMZ. </a:t>
            </a:r>
          </a:p>
          <a:p>
            <a:endParaRPr lang="en-US" dirty="0" smtClean="0"/>
          </a:p>
          <a:p>
            <a:endParaRPr lang="en-US" dirty="0" smtClean="0"/>
          </a:p>
          <a:p>
            <a:r>
              <a:rPr lang="en-US" dirty="0" smtClean="0"/>
              <a:t>Main.cf </a:t>
            </a:r>
          </a:p>
          <a:p>
            <a:r>
              <a:rPr lang="en-US" dirty="0" err="1" smtClean="0"/>
              <a:t>postfix_root</a:t>
            </a:r>
            <a:r>
              <a:rPr lang="en-US" dirty="0" smtClean="0"/>
              <a:t> = /</a:t>
            </a:r>
            <a:r>
              <a:rPr lang="en-US" dirty="0" err="1" smtClean="0"/>
              <a:t>usr</a:t>
            </a:r>
            <a:r>
              <a:rPr lang="en-US" dirty="0" smtClean="0"/>
              <a:t>/local/postfix</a:t>
            </a:r>
            <a:br>
              <a:rPr lang="en-US" dirty="0" smtClean="0"/>
            </a:br>
            <a:r>
              <a:rPr lang="en-US" dirty="0" err="1" smtClean="0"/>
              <a:t>config_directory</a:t>
            </a:r>
            <a:r>
              <a:rPr lang="en-US" dirty="0" smtClean="0"/>
              <a:t> = $</a:t>
            </a:r>
            <a:r>
              <a:rPr lang="en-US" dirty="0" err="1" smtClean="0"/>
              <a:t>postfix_root</a:t>
            </a:r>
            <a:r>
              <a:rPr lang="en-US" dirty="0" smtClean="0"/>
              <a:t>/etc</a:t>
            </a:r>
            <a:br>
              <a:rPr lang="en-US" dirty="0" smtClean="0"/>
            </a:br>
            <a:r>
              <a:rPr lang="en-US" dirty="0" err="1" smtClean="0"/>
              <a:t>queue_directory</a:t>
            </a:r>
            <a:r>
              <a:rPr lang="en-US" dirty="0" smtClean="0"/>
              <a:t> = $</a:t>
            </a:r>
            <a:r>
              <a:rPr lang="en-US" dirty="0" err="1" smtClean="0"/>
              <a:t>postfix_root</a:t>
            </a:r>
            <a:r>
              <a:rPr lang="en-US" dirty="0" smtClean="0"/>
              <a:t>/spool</a:t>
            </a:r>
            <a:br>
              <a:rPr lang="en-US" dirty="0" smtClean="0"/>
            </a:br>
            <a:r>
              <a:rPr lang="en-US" dirty="0" err="1" smtClean="0"/>
              <a:t>program_directory</a:t>
            </a:r>
            <a:r>
              <a:rPr lang="en-US" dirty="0" smtClean="0"/>
              <a:t> = $</a:t>
            </a:r>
            <a:r>
              <a:rPr lang="en-US" dirty="0" err="1" smtClean="0"/>
              <a:t>postfix_root</a:t>
            </a:r>
            <a:r>
              <a:rPr lang="en-US" dirty="0" smtClean="0"/>
              <a:t>/</a:t>
            </a:r>
            <a:r>
              <a:rPr lang="en-US" dirty="0" err="1" smtClean="0"/>
              <a:t>sbin</a:t>
            </a:r>
            <a:r>
              <a:rPr lang="en-US" dirty="0" smtClean="0"/>
              <a:t/>
            </a:r>
            <a:br>
              <a:rPr lang="en-US" dirty="0" smtClean="0"/>
            </a:br>
            <a:r>
              <a:rPr lang="en-US" dirty="0" err="1" smtClean="0"/>
              <a:t>command_directory</a:t>
            </a:r>
            <a:r>
              <a:rPr lang="en-US" dirty="0" smtClean="0"/>
              <a:t> = $</a:t>
            </a:r>
            <a:r>
              <a:rPr lang="en-US" dirty="0" err="1" smtClean="0"/>
              <a:t>program_directory</a:t>
            </a:r>
            <a:r>
              <a:rPr lang="en-US" dirty="0" smtClean="0"/>
              <a:t/>
            </a:r>
            <a:br>
              <a:rPr lang="en-US" dirty="0" smtClean="0"/>
            </a:br>
            <a:r>
              <a:rPr lang="en-US" dirty="0" err="1" smtClean="0"/>
              <a:t>daemon_directory</a:t>
            </a:r>
            <a:r>
              <a:rPr lang="en-US" dirty="0" smtClean="0"/>
              <a:t> = $</a:t>
            </a:r>
            <a:r>
              <a:rPr lang="en-US" dirty="0" err="1" smtClean="0"/>
              <a:t>postfix_root</a:t>
            </a:r>
            <a:r>
              <a:rPr lang="en-US" dirty="0" smtClean="0"/>
              <a:t>/bin</a:t>
            </a:r>
            <a:br>
              <a:rPr lang="en-US" dirty="0" smtClean="0"/>
            </a:br>
            <a:r>
              <a:rPr lang="en-US" dirty="0" err="1" smtClean="0"/>
              <a:t>mail_owner</a:t>
            </a:r>
            <a:r>
              <a:rPr lang="en-US" dirty="0" smtClean="0"/>
              <a:t> = postfix</a:t>
            </a:r>
            <a:br>
              <a:rPr lang="en-US" dirty="0" smtClean="0"/>
            </a:br>
            <a:r>
              <a:rPr lang="en-US" b="1" dirty="0" err="1" smtClean="0"/>
              <a:t>mydomain</a:t>
            </a:r>
            <a:r>
              <a:rPr lang="en-US" b="1" dirty="0" smtClean="0"/>
              <a:t> = akadia.com</a:t>
            </a:r>
            <a:r>
              <a:rPr lang="en-US" dirty="0" smtClean="0"/>
              <a:t/>
            </a:r>
            <a:br>
              <a:rPr lang="en-US" dirty="0" smtClean="0"/>
            </a:br>
            <a:r>
              <a:rPr lang="en-US" dirty="0" err="1" smtClean="0"/>
              <a:t>myorigin</a:t>
            </a:r>
            <a:r>
              <a:rPr lang="en-US" dirty="0" smtClean="0"/>
              <a:t> = $</a:t>
            </a:r>
            <a:r>
              <a:rPr lang="en-US" dirty="0" err="1" smtClean="0"/>
              <a:t>mydomain</a:t>
            </a:r>
            <a:r>
              <a:rPr lang="en-US" dirty="0" smtClean="0"/>
              <a:t/>
            </a:r>
            <a:br>
              <a:rPr lang="en-US" dirty="0" smtClean="0"/>
            </a:br>
            <a:r>
              <a:rPr lang="en-US" b="1" dirty="0" err="1" smtClean="0"/>
              <a:t>mydestination</a:t>
            </a:r>
            <a:r>
              <a:rPr lang="en-US" b="1" dirty="0" smtClean="0"/>
              <a:t> = $</a:t>
            </a:r>
            <a:r>
              <a:rPr lang="en-US" b="1" dirty="0" err="1" smtClean="0"/>
              <a:t>myhostname</a:t>
            </a:r>
            <a:r>
              <a:rPr lang="en-US" b="1" dirty="0" smtClean="0"/>
              <a:t>, </a:t>
            </a:r>
            <a:r>
              <a:rPr lang="en-US" b="1" dirty="0" err="1" smtClean="0"/>
              <a:t>localhost.$mydomain</a:t>
            </a:r>
            <a:r>
              <a:rPr lang="en-US" b="1" dirty="0" smtClean="0"/>
              <a:t>,</a:t>
            </a:r>
            <a:br>
              <a:rPr lang="en-US" b="1" dirty="0" smtClean="0"/>
            </a:br>
            <a:r>
              <a:rPr lang="en-US" b="1" dirty="0" smtClean="0"/>
              <a:t>                $</a:t>
            </a:r>
            <a:r>
              <a:rPr lang="en-US" b="1" dirty="0" err="1" smtClean="0"/>
              <a:t>mydomain</a:t>
            </a:r>
            <a:r>
              <a:rPr lang="en-US" b="1" dirty="0" smtClean="0"/>
              <a:t>, akadia.ch, arkum.ch</a:t>
            </a:r>
            <a:r>
              <a:rPr lang="en-US" dirty="0" smtClean="0"/>
              <a:t/>
            </a:r>
            <a:br>
              <a:rPr lang="en-US" dirty="0" smtClean="0"/>
            </a:br>
            <a:r>
              <a:rPr lang="en-US" dirty="0" err="1" smtClean="0"/>
              <a:t>relayhost</a:t>
            </a:r>
            <a:r>
              <a:rPr lang="en-US" dirty="0" smtClean="0"/>
              <a:t> =</a:t>
            </a:r>
            <a:br>
              <a:rPr lang="en-US" dirty="0" smtClean="0"/>
            </a:br>
            <a:r>
              <a:rPr lang="en-US" dirty="0" err="1" smtClean="0"/>
              <a:t>masquerade_domains</a:t>
            </a:r>
            <a:r>
              <a:rPr lang="en-US" dirty="0" smtClean="0"/>
              <a:t> = $</a:t>
            </a:r>
            <a:r>
              <a:rPr lang="en-US" dirty="0" err="1" smtClean="0"/>
              <a:t>mydomain</a:t>
            </a:r>
            <a:r>
              <a:rPr lang="en-US" dirty="0" smtClean="0"/>
              <a:t/>
            </a:r>
            <a:br>
              <a:rPr lang="en-US" dirty="0" smtClean="0"/>
            </a:br>
            <a:r>
              <a:rPr lang="en-US" dirty="0" err="1" smtClean="0"/>
              <a:t>alias_maps</a:t>
            </a:r>
            <a:r>
              <a:rPr lang="en-US" dirty="0" smtClean="0"/>
              <a:t> = hash:$</a:t>
            </a:r>
            <a:r>
              <a:rPr lang="en-US" dirty="0" err="1" smtClean="0"/>
              <a:t>config_directory</a:t>
            </a:r>
            <a:r>
              <a:rPr lang="en-US" dirty="0" smtClean="0"/>
              <a:t>/aliases</a:t>
            </a:r>
            <a:br>
              <a:rPr lang="en-US" dirty="0" smtClean="0"/>
            </a:br>
            <a:r>
              <a:rPr lang="en-US" dirty="0" err="1" smtClean="0"/>
              <a:t>alias_database</a:t>
            </a:r>
            <a:r>
              <a:rPr lang="en-US" dirty="0" smtClean="0"/>
              <a:t> = hash:$</a:t>
            </a:r>
            <a:r>
              <a:rPr lang="en-US" dirty="0" err="1" smtClean="0"/>
              <a:t>config_directory</a:t>
            </a:r>
            <a:r>
              <a:rPr lang="en-US" dirty="0" smtClean="0"/>
              <a:t>/aliases</a:t>
            </a:r>
            <a:br>
              <a:rPr lang="en-US" dirty="0" smtClean="0"/>
            </a:br>
            <a:r>
              <a:rPr lang="en-US" dirty="0" err="1" smtClean="0"/>
              <a:t>notify_classes</a:t>
            </a:r>
            <a:r>
              <a:rPr lang="en-US" dirty="0" smtClean="0"/>
              <a:t> = </a:t>
            </a:r>
            <a:r>
              <a:rPr lang="en-US" dirty="0" err="1" smtClean="0"/>
              <a:t>bounce,delay,policy,protocol,resource,software</a:t>
            </a:r>
            <a:r>
              <a:rPr lang="en-US" dirty="0" smtClean="0"/>
              <a:t/>
            </a:r>
            <a:br>
              <a:rPr lang="en-US" dirty="0" smtClean="0"/>
            </a:br>
            <a:r>
              <a:rPr lang="en-US" b="1" dirty="0" err="1" smtClean="0"/>
              <a:t>mynetworks</a:t>
            </a:r>
            <a:r>
              <a:rPr lang="en-US" b="1" dirty="0" smtClean="0"/>
              <a:t> = 193.247.121.192/28, 192.168.138.0/24, 127.0.0.0/8</a:t>
            </a:r>
            <a:r>
              <a:rPr lang="en-US" dirty="0" smtClean="0"/>
              <a:t/>
            </a:r>
            <a:br>
              <a:rPr lang="en-US" dirty="0" smtClean="0"/>
            </a:br>
            <a:r>
              <a:rPr lang="en-US" dirty="0" err="1" smtClean="0"/>
              <a:t>maps_rbl_domains</a:t>
            </a:r>
            <a:r>
              <a:rPr lang="en-US" dirty="0" smtClean="0"/>
              <a:t> = rbl.maps.vix.com</a:t>
            </a:r>
            <a:br>
              <a:rPr lang="en-US" dirty="0" smtClean="0"/>
            </a:br>
            <a:r>
              <a:rPr lang="en-US" dirty="0" err="1" smtClean="0"/>
              <a:t>smtpd_client_restrictions</a:t>
            </a:r>
            <a:r>
              <a:rPr lang="en-US" dirty="0" smtClean="0"/>
              <a:t> =</a:t>
            </a:r>
            <a:br>
              <a:rPr lang="en-US" dirty="0" smtClean="0"/>
            </a:br>
            <a:r>
              <a:rPr lang="en-US" dirty="0" smtClean="0"/>
              <a:t>        </a:t>
            </a:r>
            <a:r>
              <a:rPr lang="en-US" dirty="0" err="1" smtClean="0"/>
              <a:t>permit_mynetworks</a:t>
            </a:r>
            <a:r>
              <a:rPr lang="en-US" dirty="0" smtClean="0"/>
              <a:t>,</a:t>
            </a:r>
            <a:br>
              <a:rPr lang="en-US" dirty="0" smtClean="0"/>
            </a:br>
            <a:r>
              <a:rPr lang="en-US" dirty="0" smtClean="0"/>
              <a:t>        </a:t>
            </a:r>
            <a:r>
              <a:rPr lang="en-US" dirty="0" err="1" smtClean="0"/>
              <a:t>check_client_access</a:t>
            </a:r>
            <a:r>
              <a:rPr lang="en-US" dirty="0" smtClean="0"/>
              <a:t> hash:$</a:t>
            </a:r>
            <a:r>
              <a:rPr lang="en-US" dirty="0" err="1" smtClean="0"/>
              <a:t>config_directory</a:t>
            </a:r>
            <a:r>
              <a:rPr lang="en-US" dirty="0" smtClean="0"/>
              <a:t>/access,</a:t>
            </a:r>
            <a:br>
              <a:rPr lang="en-US" dirty="0" smtClean="0"/>
            </a:br>
            <a:r>
              <a:rPr lang="en-US" dirty="0" smtClean="0"/>
              <a:t>        </a:t>
            </a:r>
            <a:r>
              <a:rPr lang="en-US" dirty="0" err="1" smtClean="0"/>
              <a:t>reject_maps_rbl</a:t>
            </a:r>
            <a:r>
              <a:rPr lang="en-US" dirty="0" smtClean="0"/>
              <a:t> </a:t>
            </a:r>
          </a:p>
          <a:p>
            <a:endParaRPr lang="en-US" dirty="0"/>
          </a:p>
        </p:txBody>
      </p:sp>
      <p:sp>
        <p:nvSpPr>
          <p:cNvPr id="4" name="Slide Number Placeholder 3"/>
          <p:cNvSpPr>
            <a:spLocks noGrp="1"/>
          </p:cNvSpPr>
          <p:nvPr>
            <p:ph type="sldNum" sz="quarter" idx="10"/>
          </p:nvPr>
        </p:nvSpPr>
        <p:spPr/>
        <p:txBody>
          <a:bodyPr/>
          <a:lstStyle/>
          <a:p>
            <a:fld id="{0439D942-8752-4B95-ACA0-A67177901DC1}"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dirty="0" smtClean="0"/>
              <a:t>Architecture </a:t>
            </a:r>
          </a:p>
          <a:p>
            <a:r>
              <a:rPr lang="en-US" dirty="0" smtClean="0"/>
              <a:t>Some mail systems such as </a:t>
            </a:r>
            <a:r>
              <a:rPr lang="en-US" dirty="0" err="1" smtClean="0"/>
              <a:t>Sendmail</a:t>
            </a:r>
            <a:r>
              <a:rPr lang="en-US" dirty="0" smtClean="0"/>
              <a:t> are implemented as one large monolithic program that does everything. One large program certainly makes it easy to share data between different parts of the system. Unfortunately, one large program also makes it easy to make fatal mistakes. </a:t>
            </a:r>
          </a:p>
          <a:p>
            <a:r>
              <a:rPr lang="en-US" dirty="0" smtClean="0"/>
              <a:t>Postfix is based on semi-resident, mutually-cooperating, processes that perform specific tasks for each other, </a:t>
            </a:r>
            <a:r>
              <a:rPr lang="en-US" b="1" dirty="0" smtClean="0"/>
              <a:t>without any particular parent-child relationship.</a:t>
            </a:r>
            <a:r>
              <a:rPr lang="en-US" dirty="0" smtClean="0"/>
              <a:t> Postfix is implemented as a </a:t>
            </a:r>
            <a:r>
              <a:rPr lang="en-US" b="1" dirty="0" smtClean="0"/>
              <a:t>resident master server</a:t>
            </a:r>
            <a:r>
              <a:rPr lang="en-US" dirty="0" smtClean="0"/>
              <a:t> that runs Postfix daemon processes on demand: daemon processes to send or receive network mail messages, daemon processes to deliver mail locally. Postfix is intended to be a </a:t>
            </a:r>
            <a:r>
              <a:rPr lang="en-US" b="1" dirty="0" err="1" smtClean="0"/>
              <a:t>sendmail</a:t>
            </a:r>
            <a:r>
              <a:rPr lang="en-US" b="1" dirty="0" smtClean="0"/>
              <a:t> replacement</a:t>
            </a:r>
            <a:r>
              <a:rPr lang="en-US" dirty="0" smtClean="0"/>
              <a:t>. For this reason it tries to be compatible with existing infrastructure. </a:t>
            </a:r>
          </a:p>
          <a:p>
            <a:r>
              <a:rPr lang="en-US" dirty="0" smtClean="0"/>
              <a:t>Mail queues </a:t>
            </a:r>
          </a:p>
          <a:p>
            <a:r>
              <a:rPr lang="en-US" dirty="0" smtClean="0"/>
              <a:t>Postfix has four different queues: </a:t>
            </a:r>
            <a:r>
              <a:rPr lang="en-US" b="1" dirty="0" err="1" smtClean="0"/>
              <a:t>maildrop</a:t>
            </a:r>
            <a:r>
              <a:rPr lang="en-US" dirty="0" smtClean="0"/>
              <a:t>, </a:t>
            </a:r>
            <a:r>
              <a:rPr lang="en-US" b="1" dirty="0" smtClean="0"/>
              <a:t>incoming</a:t>
            </a:r>
            <a:r>
              <a:rPr lang="en-US" dirty="0" smtClean="0"/>
              <a:t>, </a:t>
            </a:r>
            <a:r>
              <a:rPr lang="en-US" b="1" dirty="0" smtClean="0"/>
              <a:t>active</a:t>
            </a:r>
            <a:r>
              <a:rPr lang="en-US" dirty="0" smtClean="0"/>
              <a:t> and </a:t>
            </a:r>
            <a:r>
              <a:rPr lang="en-US" b="1" dirty="0" smtClean="0"/>
              <a:t>deferred</a:t>
            </a:r>
            <a:r>
              <a:rPr lang="en-US" dirty="0" smtClean="0"/>
              <a:t>. Locally-posted mail is deposited into the </a:t>
            </a:r>
            <a:r>
              <a:rPr lang="en-US" b="1" dirty="0" err="1" smtClean="0"/>
              <a:t>maildrop</a:t>
            </a:r>
            <a:r>
              <a:rPr lang="en-US" dirty="0" smtClean="0"/>
              <a:t>, and is copied to the </a:t>
            </a:r>
            <a:r>
              <a:rPr lang="en-US" b="1" dirty="0" smtClean="0"/>
              <a:t>incoming</a:t>
            </a:r>
            <a:r>
              <a:rPr lang="en-US" dirty="0" smtClean="0"/>
              <a:t> queue after some cleaning up. The </a:t>
            </a:r>
            <a:r>
              <a:rPr lang="en-US" b="1" dirty="0" smtClean="0"/>
              <a:t>incoming</a:t>
            </a:r>
            <a:r>
              <a:rPr lang="en-US" dirty="0" smtClean="0"/>
              <a:t> queue is for mail that is still arriving or that the queue manager hasn't looked at yet. The </a:t>
            </a:r>
            <a:r>
              <a:rPr lang="en-US" b="1" dirty="0" smtClean="0"/>
              <a:t>active</a:t>
            </a:r>
            <a:r>
              <a:rPr lang="en-US" dirty="0" smtClean="0"/>
              <a:t> queue is a limited-size queue for mail that the queue manager has opened for delivery. Mail that can't be delivered goes to the </a:t>
            </a:r>
            <a:r>
              <a:rPr lang="en-US" b="1" dirty="0" smtClean="0"/>
              <a:t>deferred</a:t>
            </a:r>
            <a:r>
              <a:rPr lang="en-US" dirty="0" smtClean="0"/>
              <a:t> queue, so that it does not get in the way of other deliveries. </a:t>
            </a:r>
          </a:p>
          <a:p>
            <a:r>
              <a:rPr lang="en-US" dirty="0" smtClean="0"/>
              <a:t>The queue manager </a:t>
            </a:r>
            <a:r>
              <a:rPr lang="en-US" b="1" dirty="0" err="1" smtClean="0"/>
              <a:t>qmgr</a:t>
            </a:r>
            <a:r>
              <a:rPr lang="en-US" dirty="0" smtClean="0"/>
              <a:t> keeps information in memory about the </a:t>
            </a:r>
            <a:r>
              <a:rPr lang="en-US" b="1" dirty="0" smtClean="0"/>
              <a:t>active</a:t>
            </a:r>
            <a:r>
              <a:rPr lang="en-US" dirty="0" smtClean="0"/>
              <a:t> queue only. The active queue size is limited on purpose: </a:t>
            </a:r>
            <a:r>
              <a:rPr lang="en-US" i="1" dirty="0" smtClean="0"/>
              <a:t>the queue manager should never run out of working memory because of a peak message workload</a:t>
            </a:r>
            <a:r>
              <a:rPr lang="en-US" dirty="0" smtClean="0"/>
              <a:t>. Whenever there is space in the </a:t>
            </a:r>
            <a:r>
              <a:rPr lang="en-US" b="1" dirty="0" smtClean="0"/>
              <a:t>active</a:t>
            </a:r>
            <a:r>
              <a:rPr lang="en-US" dirty="0" smtClean="0"/>
              <a:t> queue, the queue manager lets in one message from the </a:t>
            </a:r>
            <a:r>
              <a:rPr lang="en-US" b="1" dirty="0" smtClean="0"/>
              <a:t>incoming</a:t>
            </a:r>
            <a:r>
              <a:rPr lang="en-US" dirty="0" smtClean="0"/>
              <a:t> queue and one from the </a:t>
            </a:r>
            <a:r>
              <a:rPr lang="en-US" b="1" dirty="0" smtClean="0"/>
              <a:t>deferred</a:t>
            </a:r>
            <a:r>
              <a:rPr lang="en-US" dirty="0" smtClean="0"/>
              <a:t> queue. This guarantees that new mail will get through even when there is a large backlog. </a:t>
            </a:r>
          </a:p>
          <a:p>
            <a:r>
              <a:rPr lang="en-US" dirty="0" err="1" smtClean="0"/>
              <a:t>Sendmail</a:t>
            </a:r>
            <a:r>
              <a:rPr lang="en-US" dirty="0" smtClean="0"/>
              <a:t> </a:t>
            </a:r>
          </a:p>
          <a:p>
            <a:r>
              <a:rPr lang="en-US" dirty="0" smtClean="0"/>
              <a:t>The </a:t>
            </a:r>
            <a:r>
              <a:rPr lang="en-US" b="1" dirty="0" err="1" smtClean="0"/>
              <a:t>sendmail</a:t>
            </a:r>
            <a:r>
              <a:rPr lang="en-US" dirty="0" smtClean="0"/>
              <a:t> program implements the Postfix to </a:t>
            </a:r>
            <a:r>
              <a:rPr lang="en-US" dirty="0" err="1" smtClean="0"/>
              <a:t>Sendmail</a:t>
            </a:r>
            <a:r>
              <a:rPr lang="en-US" dirty="0" smtClean="0"/>
              <a:t> compatibility interface. For the sake of compatibility with existing applications, some </a:t>
            </a:r>
            <a:r>
              <a:rPr lang="en-US" dirty="0" err="1" smtClean="0"/>
              <a:t>Sendmail</a:t>
            </a:r>
            <a:r>
              <a:rPr lang="en-US" dirty="0" smtClean="0"/>
              <a:t> command-line options are recognized but silently ignored. </a:t>
            </a:r>
          </a:p>
          <a:p>
            <a:r>
              <a:rPr lang="en-US" dirty="0" smtClean="0"/>
              <a:t>By default, </a:t>
            </a:r>
            <a:r>
              <a:rPr lang="en-US" dirty="0" err="1" smtClean="0"/>
              <a:t>sendmail</a:t>
            </a:r>
            <a:r>
              <a:rPr lang="en-US" dirty="0" smtClean="0"/>
              <a:t> reads a message from standard input until EOF or until it reads a line with only a . character, and arranges for delivery. </a:t>
            </a:r>
            <a:r>
              <a:rPr lang="en-US" dirty="0" err="1" smtClean="0"/>
              <a:t>sendmail</a:t>
            </a:r>
            <a:r>
              <a:rPr lang="en-US" dirty="0" smtClean="0"/>
              <a:t> attempts to create a queue file in the </a:t>
            </a:r>
            <a:r>
              <a:rPr lang="en-US" dirty="0" err="1" smtClean="0"/>
              <a:t>maildrop</a:t>
            </a:r>
            <a:r>
              <a:rPr lang="en-US" dirty="0" smtClean="0"/>
              <a:t> directory. The command </a:t>
            </a:r>
            <a:r>
              <a:rPr lang="en-US" b="1" dirty="0" err="1" smtClean="0"/>
              <a:t>mailq</a:t>
            </a:r>
            <a:r>
              <a:rPr lang="en-US" dirty="0" smtClean="0"/>
              <a:t> List the mail queue. Each entry shows the queue file ID, message size, arrival time, sender, and the recipients that still need to be delivered. The command </a:t>
            </a:r>
            <a:r>
              <a:rPr lang="en-US" b="1" dirty="0" err="1" smtClean="0"/>
              <a:t>newaliases</a:t>
            </a:r>
            <a:r>
              <a:rPr lang="en-US" dirty="0" smtClean="0"/>
              <a:t> initialize the alias database. </a:t>
            </a:r>
          </a:p>
          <a:p>
            <a:r>
              <a:rPr lang="en-US" dirty="0" smtClean="0"/>
              <a:t>Sending local email with the </a:t>
            </a:r>
            <a:r>
              <a:rPr lang="en-US" dirty="0" err="1" smtClean="0"/>
              <a:t>sendmail</a:t>
            </a:r>
            <a:r>
              <a:rPr lang="en-US" dirty="0" smtClean="0"/>
              <a:t> interface. </a:t>
            </a:r>
          </a:p>
          <a:p>
            <a:r>
              <a:rPr lang="en-US" dirty="0" smtClean="0"/>
              <a:t>Suppose, you have the following file </a:t>
            </a:r>
            <a:r>
              <a:rPr lang="en-US" dirty="0" err="1" smtClean="0"/>
              <a:t>to_akadia</a:t>
            </a:r>
            <a:r>
              <a:rPr lang="en-US" dirty="0" smtClean="0"/>
              <a:t> ..... </a:t>
            </a:r>
          </a:p>
          <a:p>
            <a:r>
              <a:rPr lang="en-US" dirty="0" smtClean="0"/>
              <a:t>From: &lt;martin.zahn@plenaxx.ch&gt;</a:t>
            </a:r>
            <a:br>
              <a:rPr lang="en-US" dirty="0" smtClean="0"/>
            </a:br>
            <a:r>
              <a:rPr lang="en-US" dirty="0" smtClean="0"/>
              <a:t>To: &lt;rene.steiner@akadia.ch&gt;</a:t>
            </a:r>
            <a:br>
              <a:rPr lang="en-US" dirty="0" smtClean="0"/>
            </a:br>
            <a:r>
              <a:rPr lang="en-US" dirty="0" smtClean="0"/>
              <a:t>Subject: This is a Postfix </a:t>
            </a:r>
            <a:r>
              <a:rPr lang="en-US" dirty="0" err="1" smtClean="0"/>
              <a:t>Sendmail</a:t>
            </a:r>
            <a:r>
              <a:rPr lang="en-US" dirty="0" smtClean="0"/>
              <a:t> Test</a:t>
            </a:r>
            <a:br>
              <a:rPr lang="en-US" dirty="0" smtClean="0"/>
            </a:br>
            <a:r>
              <a:rPr lang="en-US" dirty="0" smtClean="0"/>
              <a:t/>
            </a:r>
            <a:br>
              <a:rPr lang="en-US" dirty="0" smtClean="0"/>
            </a:br>
            <a:r>
              <a:rPr lang="en-US" dirty="0" smtClean="0"/>
              <a:t>This message is sent with the </a:t>
            </a:r>
            <a:r>
              <a:rPr lang="en-US" dirty="0" err="1" smtClean="0"/>
              <a:t>sendmail</a:t>
            </a:r>
            <a:r>
              <a:rPr lang="en-US" dirty="0" smtClean="0"/>
              <a:t> front end from the postfix mail system</a:t>
            </a:r>
            <a:br>
              <a:rPr lang="en-US" dirty="0" smtClean="0"/>
            </a:br>
            <a:r>
              <a:rPr lang="en-US" dirty="0" smtClean="0"/>
              <a:t/>
            </a:r>
            <a:br>
              <a:rPr lang="en-US" dirty="0" smtClean="0"/>
            </a:br>
            <a:r>
              <a:rPr lang="en-US" dirty="0" smtClean="0"/>
              <a:t>-- Regards Martin </a:t>
            </a:r>
          </a:p>
          <a:p>
            <a:r>
              <a:rPr lang="en-US" dirty="0" smtClean="0"/>
              <a:t>.... then you can send this local email in the known </a:t>
            </a:r>
            <a:r>
              <a:rPr lang="en-US" dirty="0" err="1" smtClean="0"/>
              <a:t>sendmail</a:t>
            </a:r>
            <a:r>
              <a:rPr lang="en-US" dirty="0" smtClean="0"/>
              <a:t> syntax as follows: </a:t>
            </a:r>
          </a:p>
          <a:p>
            <a:r>
              <a:rPr lang="en-US" dirty="0" smtClean="0"/>
              <a:t># </a:t>
            </a:r>
            <a:r>
              <a:rPr lang="en-US" b="1" dirty="0" smtClean="0"/>
              <a:t>cat </a:t>
            </a:r>
            <a:r>
              <a:rPr lang="en-US" b="1" dirty="0" err="1" smtClean="0"/>
              <a:t>to_akadia</a:t>
            </a:r>
            <a:r>
              <a:rPr lang="en-US" b="1" dirty="0" smtClean="0"/>
              <a:t> | /</a:t>
            </a:r>
            <a:r>
              <a:rPr lang="en-US" b="1" dirty="0" err="1" smtClean="0"/>
              <a:t>usr</a:t>
            </a:r>
            <a:r>
              <a:rPr lang="en-US" b="1" dirty="0" smtClean="0"/>
              <a:t>/</a:t>
            </a:r>
            <a:r>
              <a:rPr lang="en-US" b="1" dirty="0" err="1" smtClean="0"/>
              <a:t>sbin</a:t>
            </a:r>
            <a:r>
              <a:rPr lang="en-US" b="1" dirty="0" smtClean="0"/>
              <a:t>/</a:t>
            </a:r>
            <a:r>
              <a:rPr lang="en-US" b="1" dirty="0" err="1" smtClean="0"/>
              <a:t>sendmail</a:t>
            </a:r>
            <a:r>
              <a:rPr lang="en-US" b="1" dirty="0" smtClean="0"/>
              <a:t> -t -</a:t>
            </a:r>
            <a:r>
              <a:rPr lang="en-US" b="1" dirty="0" err="1" smtClean="0"/>
              <a:t>bm</a:t>
            </a:r>
            <a:r>
              <a:rPr lang="en-US" b="1" dirty="0" smtClean="0"/>
              <a:t> -v</a:t>
            </a:r>
            <a:br>
              <a:rPr lang="en-US" b="1" dirty="0" smtClean="0"/>
            </a:br>
            <a:r>
              <a:rPr lang="en-US" dirty="0" err="1" smtClean="0"/>
              <a:t>sendmail</a:t>
            </a:r>
            <a:r>
              <a:rPr lang="en-US" dirty="0" smtClean="0"/>
              <a:t>: open </a:t>
            </a:r>
            <a:r>
              <a:rPr lang="en-US" dirty="0" err="1" smtClean="0"/>
              <a:t>maildrop</a:t>
            </a:r>
            <a:r>
              <a:rPr lang="en-US" dirty="0" smtClean="0"/>
              <a:t>/746D52C01F </a:t>
            </a:r>
          </a:p>
          <a:p>
            <a:r>
              <a:rPr lang="en-US" b="1" dirty="0" smtClean="0"/>
              <a:t>Show the mail queue</a:t>
            </a:r>
            <a:r>
              <a:rPr lang="en-US" dirty="0" smtClean="0"/>
              <a:t> </a:t>
            </a:r>
          </a:p>
          <a:p>
            <a:r>
              <a:rPr lang="en-US" dirty="0" smtClean="0"/>
              <a:t># </a:t>
            </a:r>
            <a:r>
              <a:rPr lang="en-US" b="1" dirty="0" err="1" smtClean="0"/>
              <a:t>mailq</a:t>
            </a:r>
            <a:r>
              <a:rPr lang="en-US" dirty="0" smtClean="0"/>
              <a:t>  or </a:t>
            </a:r>
            <a:r>
              <a:rPr lang="en-US" b="1" dirty="0" err="1" smtClean="0"/>
              <a:t>sendmail</a:t>
            </a:r>
            <a:r>
              <a:rPr lang="en-US" b="1" dirty="0" smtClean="0"/>
              <a:t> -</a:t>
            </a:r>
            <a:r>
              <a:rPr lang="en-US" b="1" dirty="0" err="1" smtClean="0"/>
              <a:t>bp</a:t>
            </a:r>
            <a:r>
              <a:rPr lang="en-US" dirty="0" smtClean="0"/>
              <a:t> </a:t>
            </a:r>
          </a:p>
          <a:p>
            <a:r>
              <a:rPr lang="en-US" dirty="0" smtClean="0"/>
              <a:t>Initialize the alias database </a:t>
            </a:r>
          </a:p>
          <a:p>
            <a:r>
              <a:rPr lang="en-US" dirty="0" smtClean="0"/>
              <a:t># </a:t>
            </a:r>
            <a:r>
              <a:rPr lang="en-US" b="1" dirty="0" err="1" smtClean="0"/>
              <a:t>newaliases</a:t>
            </a:r>
            <a:r>
              <a:rPr lang="en-US" dirty="0" smtClean="0"/>
              <a:t> or </a:t>
            </a:r>
            <a:r>
              <a:rPr lang="en-US" b="1" dirty="0" err="1" smtClean="0"/>
              <a:t>sendmail</a:t>
            </a:r>
            <a:r>
              <a:rPr lang="en-US" b="1" dirty="0" smtClean="0"/>
              <a:t> -bi</a:t>
            </a:r>
            <a:r>
              <a:rPr lang="en-US" dirty="0" smtClean="0"/>
              <a:t> </a:t>
            </a:r>
          </a:p>
          <a:p>
            <a:r>
              <a:rPr lang="en-US" b="1" dirty="0" smtClean="0"/>
              <a:t>Pickup</a:t>
            </a:r>
            <a:r>
              <a:rPr lang="en-US" dirty="0" smtClean="0"/>
              <a:t> </a:t>
            </a:r>
          </a:p>
          <a:p>
            <a:r>
              <a:rPr lang="en-US" dirty="0" smtClean="0"/>
              <a:t>The </a:t>
            </a:r>
            <a:r>
              <a:rPr lang="en-US" b="1" dirty="0" smtClean="0"/>
              <a:t>pickup</a:t>
            </a:r>
            <a:r>
              <a:rPr lang="en-US" dirty="0" smtClean="0"/>
              <a:t> daemon waits for hints that new mail has been dropped into the world-writable </a:t>
            </a:r>
            <a:r>
              <a:rPr lang="en-US" b="1" dirty="0" err="1" smtClean="0"/>
              <a:t>maildrop</a:t>
            </a:r>
            <a:r>
              <a:rPr lang="en-US" dirty="0" smtClean="0"/>
              <a:t> directory, and feeds it into the </a:t>
            </a:r>
            <a:r>
              <a:rPr lang="en-US" b="1" dirty="0" smtClean="0"/>
              <a:t>cleanup</a:t>
            </a:r>
            <a:r>
              <a:rPr lang="en-US" dirty="0" smtClean="0"/>
              <a:t> daemon. This program expects to be run from the </a:t>
            </a:r>
            <a:r>
              <a:rPr lang="en-US" b="1" dirty="0" smtClean="0"/>
              <a:t>master</a:t>
            </a:r>
            <a:r>
              <a:rPr lang="en-US" dirty="0" smtClean="0"/>
              <a:t> process manager. The </a:t>
            </a:r>
            <a:r>
              <a:rPr lang="en-US" b="1" dirty="0" smtClean="0"/>
              <a:t>pickup</a:t>
            </a:r>
            <a:r>
              <a:rPr lang="en-US" dirty="0" smtClean="0"/>
              <a:t> daemon does not interact with the outside world. It daemon </a:t>
            </a:r>
            <a:r>
              <a:rPr lang="en-US" b="1" dirty="0" smtClean="0"/>
              <a:t>runs with </a:t>
            </a:r>
            <a:r>
              <a:rPr lang="en-US" b="1" dirty="0" err="1" smtClean="0"/>
              <a:t>superuser</a:t>
            </a:r>
            <a:r>
              <a:rPr lang="en-US" b="1" dirty="0" smtClean="0"/>
              <a:t> privileges</a:t>
            </a:r>
            <a:r>
              <a:rPr lang="en-US" dirty="0" smtClean="0"/>
              <a:t> so that it 1) can open a queue file with the rights of the submitting user and 2) can access the Postfix private IPC channels. Pickup does some sanity checks, in order to protect the rest of the Postfix system. </a:t>
            </a:r>
          </a:p>
          <a:p>
            <a:r>
              <a:rPr lang="en-US" dirty="0" err="1" smtClean="0"/>
              <a:t>Smtpd</a:t>
            </a:r>
            <a:r>
              <a:rPr lang="en-US" dirty="0" smtClean="0"/>
              <a:t> </a:t>
            </a:r>
          </a:p>
          <a:p>
            <a:r>
              <a:rPr lang="en-US" dirty="0" smtClean="0"/>
              <a:t>The SMTP server accepts network connection requests and performs zero or more SMTP transactions per connection. Each received message is piped through the </a:t>
            </a:r>
            <a:r>
              <a:rPr lang="en-US" b="1" dirty="0" smtClean="0"/>
              <a:t>cleanup</a:t>
            </a:r>
            <a:r>
              <a:rPr lang="en-US" dirty="0" smtClean="0"/>
              <a:t> daemon, and is placed into the </a:t>
            </a:r>
            <a:r>
              <a:rPr lang="en-US" b="1" dirty="0" smtClean="0"/>
              <a:t>incoming</a:t>
            </a:r>
            <a:r>
              <a:rPr lang="en-US" dirty="0" smtClean="0"/>
              <a:t> queue as one single queue file. For this mode of operation, the program expects to be run from the </a:t>
            </a:r>
            <a:r>
              <a:rPr lang="en-US" b="1" dirty="0" smtClean="0"/>
              <a:t>master</a:t>
            </a:r>
            <a:r>
              <a:rPr lang="en-US" dirty="0" smtClean="0"/>
              <a:t> process manager. Alternatively, the SMTP server takes an established connection on standard input and deposits messages directly into the </a:t>
            </a:r>
            <a:r>
              <a:rPr lang="en-US" b="1" dirty="0" err="1" smtClean="0"/>
              <a:t>maildrop</a:t>
            </a:r>
            <a:r>
              <a:rPr lang="en-US" dirty="0" smtClean="0"/>
              <a:t> queue. In this so-called stand-alone mode, the SMTP server can accept mail even while the mail system is not running. </a:t>
            </a:r>
          </a:p>
          <a:p>
            <a:r>
              <a:rPr lang="en-US" dirty="0" smtClean="0"/>
              <a:t>Cleanup </a:t>
            </a:r>
          </a:p>
          <a:p>
            <a:r>
              <a:rPr lang="en-US" dirty="0" smtClean="0"/>
              <a:t>The cleanup daemon implements the final processing stage for new mail. It adds missing </a:t>
            </a:r>
            <a:r>
              <a:rPr lang="en-US" b="1" dirty="0" smtClean="0"/>
              <a:t>From:</a:t>
            </a:r>
            <a:r>
              <a:rPr lang="en-US" dirty="0" smtClean="0"/>
              <a:t> and other message headers, arranges for address rewriting to the standard </a:t>
            </a:r>
            <a:r>
              <a:rPr lang="en-US" i="1" dirty="0" smtClean="0"/>
              <a:t>user@fully.qualified.domain</a:t>
            </a:r>
            <a:r>
              <a:rPr lang="en-US" dirty="0" smtClean="0"/>
              <a:t> form, and optionally extracts recipient addresses from message headers. The cleanup daemon inserts the result as a single queue file into the </a:t>
            </a:r>
            <a:r>
              <a:rPr lang="en-US" b="1" dirty="0" smtClean="0"/>
              <a:t>incoming</a:t>
            </a:r>
            <a:r>
              <a:rPr lang="en-US" dirty="0" smtClean="0"/>
              <a:t> queue, and notifies the queue manager of the arrival of new mail. The cleanup daemon can be configured to transform addresses on the basis of </a:t>
            </a:r>
            <a:r>
              <a:rPr lang="en-US" b="1" dirty="0" smtClean="0"/>
              <a:t>canonical</a:t>
            </a:r>
            <a:r>
              <a:rPr lang="en-US" dirty="0" smtClean="0"/>
              <a:t> and </a:t>
            </a:r>
            <a:r>
              <a:rPr lang="en-US" b="1" dirty="0" smtClean="0"/>
              <a:t>virtual</a:t>
            </a:r>
            <a:r>
              <a:rPr lang="en-US" dirty="0" smtClean="0"/>
              <a:t> table lookups. </a:t>
            </a:r>
          </a:p>
          <a:p>
            <a:r>
              <a:rPr lang="en-US" dirty="0" smtClean="0"/>
              <a:t>On request by the </a:t>
            </a:r>
            <a:r>
              <a:rPr lang="en-US" b="1" dirty="0" smtClean="0"/>
              <a:t>cleanup</a:t>
            </a:r>
            <a:r>
              <a:rPr lang="en-US" dirty="0" smtClean="0"/>
              <a:t> daemon, the </a:t>
            </a:r>
            <a:r>
              <a:rPr lang="en-US" b="1" dirty="0" smtClean="0"/>
              <a:t>trivial-rewrite</a:t>
            </a:r>
            <a:r>
              <a:rPr lang="en-US" dirty="0" smtClean="0"/>
              <a:t> daemon rewrites addresses to the standard </a:t>
            </a:r>
            <a:r>
              <a:rPr lang="en-US" i="1" dirty="0" smtClean="0"/>
              <a:t>user@fully.qualified.domain</a:t>
            </a:r>
            <a:r>
              <a:rPr lang="en-US" dirty="0" smtClean="0"/>
              <a:t> form. The initial Postfix version does not implement a rewriting language. Implementing one would take a lot of effort, and most sites do not need it. Instead, Postfix makes extensive use of </a:t>
            </a:r>
            <a:r>
              <a:rPr lang="en-US" b="1" dirty="0" smtClean="0"/>
              <a:t>table lookups</a:t>
            </a:r>
            <a:r>
              <a:rPr lang="en-US" dirty="0" smtClean="0"/>
              <a:t>. </a:t>
            </a:r>
          </a:p>
          <a:p>
            <a:r>
              <a:rPr lang="en-US" dirty="0" err="1" smtClean="0"/>
              <a:t>Qmgr</a:t>
            </a:r>
            <a:r>
              <a:rPr lang="en-US" dirty="0" smtClean="0"/>
              <a:t> </a:t>
            </a:r>
          </a:p>
          <a:p>
            <a:r>
              <a:rPr lang="en-US" dirty="0" smtClean="0"/>
              <a:t>The queue manager is the </a:t>
            </a:r>
            <a:r>
              <a:rPr lang="en-US" b="1" dirty="0" smtClean="0"/>
              <a:t>heart of the Postfix mail system</a:t>
            </a:r>
            <a:r>
              <a:rPr lang="en-US" dirty="0" smtClean="0"/>
              <a:t>. It contacts the </a:t>
            </a:r>
            <a:r>
              <a:rPr lang="en-US" b="1" dirty="0" smtClean="0"/>
              <a:t>local</a:t>
            </a:r>
            <a:r>
              <a:rPr lang="en-US" dirty="0" smtClean="0"/>
              <a:t>, </a:t>
            </a:r>
            <a:r>
              <a:rPr lang="en-US" b="1" dirty="0" err="1" smtClean="0"/>
              <a:t>smtp</a:t>
            </a:r>
            <a:r>
              <a:rPr lang="en-US" dirty="0" smtClean="0"/>
              <a:t>, or </a:t>
            </a:r>
            <a:r>
              <a:rPr lang="en-US" b="1" dirty="0" smtClean="0"/>
              <a:t>pipe</a:t>
            </a:r>
            <a:r>
              <a:rPr lang="en-US" dirty="0" smtClean="0"/>
              <a:t> delivery agents, and sends a delivery request with queue file pathname information, the message sender address, the host to deliver to if the destination is remote, and one or more message recipient addresses. </a:t>
            </a:r>
          </a:p>
          <a:p>
            <a:r>
              <a:rPr lang="en-US" dirty="0" smtClean="0"/>
              <a:t>The queue manager maintains a separate </a:t>
            </a:r>
            <a:r>
              <a:rPr lang="en-US" b="1" dirty="0" smtClean="0"/>
              <a:t>deferred</a:t>
            </a:r>
            <a:r>
              <a:rPr lang="en-US" dirty="0" smtClean="0"/>
              <a:t> queue for mail that cannot be delivered, so that a large mail backlog will not slow down normal queue accesses. </a:t>
            </a:r>
          </a:p>
          <a:p>
            <a:r>
              <a:rPr lang="en-US" dirty="0" smtClean="0"/>
              <a:t>The queue manager maintains a small </a:t>
            </a:r>
            <a:r>
              <a:rPr lang="en-US" b="1" dirty="0" smtClean="0"/>
              <a:t>active</a:t>
            </a:r>
            <a:r>
              <a:rPr lang="en-US" dirty="0" smtClean="0"/>
              <a:t> queue with just the few messages that it has opened for delivery. The </a:t>
            </a:r>
            <a:r>
              <a:rPr lang="en-US" b="1" dirty="0" smtClean="0"/>
              <a:t>active</a:t>
            </a:r>
            <a:r>
              <a:rPr lang="en-US" dirty="0" smtClean="0"/>
              <a:t> queue acts as a limited window on the potentially much larger </a:t>
            </a:r>
            <a:r>
              <a:rPr lang="en-US" b="1" dirty="0" smtClean="0"/>
              <a:t>incoming</a:t>
            </a:r>
            <a:r>
              <a:rPr lang="en-US" dirty="0" smtClean="0"/>
              <a:t> or </a:t>
            </a:r>
            <a:r>
              <a:rPr lang="en-US" b="1" dirty="0" smtClean="0"/>
              <a:t>deferred</a:t>
            </a:r>
            <a:r>
              <a:rPr lang="en-US" dirty="0" smtClean="0"/>
              <a:t> queues. The small </a:t>
            </a:r>
            <a:r>
              <a:rPr lang="en-US" b="1" dirty="0" smtClean="0"/>
              <a:t>active</a:t>
            </a:r>
            <a:r>
              <a:rPr lang="en-US" dirty="0" smtClean="0"/>
              <a:t> queue prevents the queue manager from running out of memory under heavy load. </a:t>
            </a:r>
          </a:p>
          <a:p>
            <a:r>
              <a:rPr lang="en-US" dirty="0" smtClean="0"/>
              <a:t>Optionally, the queue manager bounces mail for recipients that are listed in the </a:t>
            </a:r>
            <a:r>
              <a:rPr lang="en-US" b="1" dirty="0" smtClean="0"/>
              <a:t>relocated</a:t>
            </a:r>
            <a:r>
              <a:rPr lang="en-US" dirty="0" smtClean="0"/>
              <a:t> table. This table contains contact information for users or even entire domains that no longer exist. </a:t>
            </a:r>
          </a:p>
          <a:p>
            <a:r>
              <a:rPr lang="en-US" dirty="0" smtClean="0"/>
              <a:t>Resolve </a:t>
            </a:r>
          </a:p>
          <a:p>
            <a:r>
              <a:rPr lang="en-US" dirty="0" smtClean="0"/>
              <a:t>On request by the queue manager, the </a:t>
            </a:r>
            <a:r>
              <a:rPr lang="en-US" b="1" dirty="0" smtClean="0"/>
              <a:t>resolve</a:t>
            </a:r>
            <a:r>
              <a:rPr lang="en-US" dirty="0" smtClean="0"/>
              <a:t> daemon resolves destinations. By default, it only distinguishes between </a:t>
            </a:r>
            <a:r>
              <a:rPr lang="en-US" i="1" dirty="0" smtClean="0"/>
              <a:t>local</a:t>
            </a:r>
            <a:r>
              <a:rPr lang="en-US" dirty="0" smtClean="0"/>
              <a:t> and </a:t>
            </a:r>
            <a:r>
              <a:rPr lang="en-US" i="1" dirty="0" smtClean="0"/>
              <a:t>remote</a:t>
            </a:r>
            <a:r>
              <a:rPr lang="en-US" dirty="0" smtClean="0"/>
              <a:t> destinations. Additional routing information can be specified with the optional </a:t>
            </a:r>
            <a:r>
              <a:rPr lang="en-US" b="1" dirty="0" smtClean="0"/>
              <a:t>transport</a:t>
            </a:r>
            <a:r>
              <a:rPr lang="en-US" dirty="0" smtClean="0"/>
              <a:t> table. </a:t>
            </a:r>
          </a:p>
          <a:p>
            <a:r>
              <a:rPr lang="en-US" dirty="0" smtClean="0"/>
              <a:t>Bounce and Defer </a:t>
            </a:r>
          </a:p>
          <a:p>
            <a:r>
              <a:rPr lang="en-US" dirty="0" smtClean="0"/>
              <a:t>On request by the queue manager, the bounce or defer daemon generates non-delivery reports when mail cannot be delivered, either due to an unrecoverable error or because the destination is unreachable for an extended period of time. </a:t>
            </a:r>
          </a:p>
          <a:p>
            <a:r>
              <a:rPr lang="en-US" dirty="0" smtClean="0"/>
              <a:t>Local </a:t>
            </a:r>
          </a:p>
          <a:p>
            <a:r>
              <a:rPr lang="en-US" dirty="0" smtClean="0"/>
              <a:t>The local delivery agent understands UNIX-style mailboxes, </a:t>
            </a:r>
            <a:r>
              <a:rPr lang="en-US" dirty="0" err="1" smtClean="0"/>
              <a:t>sendmail</a:t>
            </a:r>
            <a:r>
              <a:rPr lang="en-US" dirty="0" smtClean="0"/>
              <a:t>-style system-wide alias databases, and </a:t>
            </a:r>
            <a:r>
              <a:rPr lang="en-US" dirty="0" err="1" smtClean="0"/>
              <a:t>sendmail</a:t>
            </a:r>
            <a:r>
              <a:rPr lang="en-US" dirty="0" smtClean="0"/>
              <a:t>-style per-user .forward files. Multiple local delivery agents can be run in parallel, but parallel delivery to the same user is usually limited. Together with the </a:t>
            </a:r>
            <a:r>
              <a:rPr lang="en-US" dirty="0" err="1" smtClean="0">
                <a:hlinkClick r:id="rId3"/>
              </a:rPr>
              <a:t>sendmail</a:t>
            </a:r>
            <a:r>
              <a:rPr lang="en-US" dirty="0" smtClean="0"/>
              <a:t> mail posting agent, the local delivery agent implements the familiar </a:t>
            </a:r>
            <a:r>
              <a:rPr lang="en-US" dirty="0" err="1" smtClean="0"/>
              <a:t>Sendmail</a:t>
            </a:r>
            <a:r>
              <a:rPr lang="en-US" dirty="0" smtClean="0"/>
              <a:t> user interface. </a:t>
            </a:r>
          </a:p>
          <a:p>
            <a:r>
              <a:rPr lang="en-US" dirty="0" smtClean="0"/>
              <a:t>The local delivery agent has hooks for alternative forms of local delivery: you can configure it to </a:t>
            </a:r>
            <a:r>
              <a:rPr lang="en-US" b="1" dirty="0" smtClean="0"/>
              <a:t>deliver to mailbox file</a:t>
            </a:r>
            <a:r>
              <a:rPr lang="en-US" dirty="0" smtClean="0"/>
              <a:t>s in user home directories, and you can even configure it to delegate mailbox </a:t>
            </a:r>
            <a:r>
              <a:rPr lang="en-US" b="1" dirty="0" smtClean="0"/>
              <a:t>delivery to an external command</a:t>
            </a:r>
            <a:r>
              <a:rPr lang="en-US" dirty="0" smtClean="0"/>
              <a:t> such as the popular </a:t>
            </a:r>
            <a:r>
              <a:rPr lang="en-US" dirty="0" err="1" smtClean="0">
                <a:hlinkClick r:id="rId4"/>
              </a:rPr>
              <a:t>procmail</a:t>
            </a:r>
            <a:r>
              <a:rPr lang="en-US" dirty="0" smtClean="0"/>
              <a:t> program. </a:t>
            </a:r>
          </a:p>
          <a:p>
            <a:r>
              <a:rPr lang="en-US" dirty="0" err="1" smtClean="0"/>
              <a:t>Smtp</a:t>
            </a:r>
            <a:r>
              <a:rPr lang="en-US" dirty="0" smtClean="0"/>
              <a:t> </a:t>
            </a:r>
          </a:p>
          <a:p>
            <a:r>
              <a:rPr lang="en-US" dirty="0" smtClean="0"/>
              <a:t>The SMTP client looks up a list of mail exchangers for the destination host, sorts the list by preference, and tries each address in turn until it finds a server that responds. On a busy Postfix system you will see several SMTP client processes running in parallel. </a:t>
            </a:r>
          </a:p>
          <a:p>
            <a:r>
              <a:rPr lang="en-US" dirty="0" smtClean="0"/>
              <a:t>Pipe </a:t>
            </a:r>
          </a:p>
          <a:p>
            <a:r>
              <a:rPr lang="en-US" dirty="0" smtClean="0"/>
              <a:t>The pipe mailer is the outbound interface to other mail transports (the </a:t>
            </a:r>
            <a:r>
              <a:rPr lang="en-US" dirty="0" err="1" smtClean="0">
                <a:hlinkClick r:id="rId3"/>
              </a:rPr>
              <a:t>sendmail</a:t>
            </a:r>
            <a:r>
              <a:rPr lang="en-US" dirty="0" smtClean="0"/>
              <a:t> program is the inbound interface) such as UUCP. </a:t>
            </a:r>
          </a:p>
          <a:p>
            <a:r>
              <a:rPr lang="en-US" b="1" dirty="0" smtClean="0"/>
              <a:t>Basic Postfix Configuration </a:t>
            </a:r>
          </a:p>
          <a:p>
            <a:r>
              <a:rPr lang="en-US" dirty="0" smtClean="0"/>
              <a:t>All of the many configuration parameters can be found in the main.cf file, located in the ./conf directory in the postfix source. You need not change every parameter, as they are set to sensible defaults. Here are the details on some of the more important parameters, which will affect the performance of Postfix the most. Please note that if you change the main.cf file after installation, you must issue the postfix reload command. </a:t>
            </a:r>
          </a:p>
          <a:p>
            <a:r>
              <a:rPr lang="en-US" dirty="0" smtClean="0"/>
              <a:t># </a:t>
            </a:r>
            <a:r>
              <a:rPr lang="en-US" b="1" dirty="0" err="1" smtClean="0"/>
              <a:t>postconf</a:t>
            </a:r>
            <a:r>
              <a:rPr lang="en-US" b="1" dirty="0" smtClean="0"/>
              <a:t> -d </a:t>
            </a:r>
            <a:r>
              <a:rPr lang="en-US" dirty="0" smtClean="0"/>
              <a:t> (Show default values)</a:t>
            </a:r>
            <a:br>
              <a:rPr lang="en-US" dirty="0" smtClean="0"/>
            </a:br>
            <a:r>
              <a:rPr lang="en-US" dirty="0" smtClean="0"/>
              <a:t># </a:t>
            </a:r>
            <a:r>
              <a:rPr lang="en-US" b="1" dirty="0" err="1" smtClean="0"/>
              <a:t>postconf</a:t>
            </a:r>
            <a:r>
              <a:rPr lang="en-US" b="1" dirty="0" smtClean="0"/>
              <a:t> -n </a:t>
            </a:r>
            <a:r>
              <a:rPr lang="en-US" dirty="0" smtClean="0"/>
              <a:t> (Show non default values) </a:t>
            </a:r>
          </a:p>
          <a:p>
            <a:r>
              <a:rPr lang="en-US" dirty="0" smtClean="0"/>
              <a:t>B</a:t>
            </a:r>
            <a:r>
              <a:rPr lang="en-US" b="1" dirty="0" smtClean="0"/>
              <a:t>asic Parameters</a:t>
            </a:r>
            <a:r>
              <a:rPr lang="en-US" dirty="0" smtClean="0"/>
              <a:t> </a:t>
            </a:r>
          </a:p>
          <a:p>
            <a:r>
              <a:rPr lang="en-US" b="1" dirty="0" err="1" smtClean="0"/>
              <a:t>queue_directory</a:t>
            </a:r>
            <a:r>
              <a:rPr lang="en-US" dirty="0" smtClean="0"/>
              <a:t> - the location of the Postfix queue as well as the root dir of the postfix daemons that run </a:t>
            </a:r>
            <a:r>
              <a:rPr lang="en-US" dirty="0" err="1" smtClean="0"/>
              <a:t>chrooted</a:t>
            </a:r>
            <a:r>
              <a:rPr lang="en-US" dirty="0" smtClean="0"/>
              <a:t>. This field should be left with the default /</a:t>
            </a:r>
            <a:r>
              <a:rPr lang="en-US" dirty="0" err="1" smtClean="0"/>
              <a:t>var</a:t>
            </a:r>
            <a:r>
              <a:rPr lang="en-US" dirty="0" smtClean="0"/>
              <a:t>/spool/postfix. </a:t>
            </a:r>
          </a:p>
          <a:p>
            <a:r>
              <a:rPr lang="en-US" b="1" dirty="0" smtClean="0"/>
              <a:t># Mail Queue</a:t>
            </a:r>
            <a:br>
              <a:rPr lang="en-US" b="1" dirty="0" smtClean="0"/>
            </a:br>
            <a:r>
              <a:rPr lang="en-US" b="1" dirty="0" err="1" smtClean="0"/>
              <a:t>queue_directory</a:t>
            </a:r>
            <a:r>
              <a:rPr lang="en-US" b="1" dirty="0" smtClean="0"/>
              <a:t> = /</a:t>
            </a:r>
            <a:r>
              <a:rPr lang="en-US" b="1" dirty="0" err="1" smtClean="0"/>
              <a:t>usr</a:t>
            </a:r>
            <a:r>
              <a:rPr lang="en-US" b="1" dirty="0" smtClean="0"/>
              <a:t>/local/postfix/spool</a:t>
            </a:r>
            <a:r>
              <a:rPr lang="en-US" dirty="0" smtClean="0"/>
              <a:t> </a:t>
            </a:r>
          </a:p>
          <a:p>
            <a:r>
              <a:rPr lang="en-US" b="1" dirty="0" err="1" smtClean="0"/>
              <a:t>daemon_directory</a:t>
            </a:r>
            <a:r>
              <a:rPr lang="en-US" dirty="0" smtClean="0"/>
              <a:t> - the location of the daemon programs such as </a:t>
            </a:r>
            <a:r>
              <a:rPr lang="en-US" dirty="0" err="1" smtClean="0"/>
              <a:t>smptd</a:t>
            </a:r>
            <a:r>
              <a:rPr lang="en-US" dirty="0" smtClean="0"/>
              <a:t>, pickup, cleanup, etc. </a:t>
            </a:r>
          </a:p>
          <a:p>
            <a:r>
              <a:rPr lang="en-US" b="1" dirty="0" smtClean="0"/>
              <a:t># Daemon Directory</a:t>
            </a:r>
            <a:r>
              <a:rPr lang="en-US" dirty="0" smtClean="0"/>
              <a:t/>
            </a:r>
            <a:br>
              <a:rPr lang="en-US" dirty="0" smtClean="0"/>
            </a:br>
            <a:r>
              <a:rPr lang="en-US" b="1" dirty="0" err="1" smtClean="0"/>
              <a:t>daemon_directory</a:t>
            </a:r>
            <a:r>
              <a:rPr lang="en-US" b="1" dirty="0" smtClean="0"/>
              <a:t> = /</a:t>
            </a:r>
            <a:r>
              <a:rPr lang="en-US" b="1" dirty="0" err="1" smtClean="0"/>
              <a:t>usr</a:t>
            </a:r>
            <a:r>
              <a:rPr lang="en-US" b="1" dirty="0" smtClean="0"/>
              <a:t>/local/postfix/bin</a:t>
            </a:r>
            <a:r>
              <a:rPr lang="en-US" dirty="0" smtClean="0"/>
              <a:t> </a:t>
            </a:r>
          </a:p>
          <a:p>
            <a:r>
              <a:rPr lang="en-US" b="1" dirty="0" err="1" smtClean="0"/>
              <a:t>mail_owner</a:t>
            </a:r>
            <a:r>
              <a:rPr lang="en-US" dirty="0" smtClean="0"/>
              <a:t> - the owner of Postfix's queue and most of the daemon processes. For this you must add a user to your machine, this has to be a user that owns no other files or processes (so using nobody here is a very bad idea for security reasons). </a:t>
            </a:r>
          </a:p>
          <a:p>
            <a:r>
              <a:rPr lang="en-US" b="1" dirty="0" smtClean="0"/>
              <a:t># Mail Owner</a:t>
            </a:r>
            <a:br>
              <a:rPr lang="en-US" b="1" dirty="0" smtClean="0"/>
            </a:br>
            <a:r>
              <a:rPr lang="en-US" b="1" dirty="0" err="1" smtClean="0"/>
              <a:t>mail_owner</a:t>
            </a:r>
            <a:r>
              <a:rPr lang="en-US" b="1" dirty="0" smtClean="0"/>
              <a:t> = postfix</a:t>
            </a:r>
            <a:r>
              <a:rPr lang="en-US" dirty="0" smtClean="0"/>
              <a:t> </a:t>
            </a:r>
          </a:p>
          <a:p>
            <a:r>
              <a:rPr lang="en-US" b="1" dirty="0" err="1" smtClean="0"/>
              <a:t>myorigin</a:t>
            </a:r>
            <a:r>
              <a:rPr lang="en-US" dirty="0" smtClean="0"/>
              <a:t> - the origin is set to $</a:t>
            </a:r>
            <a:r>
              <a:rPr lang="en-US" dirty="0" err="1" smtClean="0"/>
              <a:t>myhostname</a:t>
            </a:r>
            <a:r>
              <a:rPr lang="en-US" dirty="0" smtClean="0"/>
              <a:t> by default, which defaults to the local hostname of the machine. This should not be used unless you are running a very small site. Most people want to change </a:t>
            </a:r>
            <a:r>
              <a:rPr lang="en-US" dirty="0" err="1" smtClean="0"/>
              <a:t>myorigin</a:t>
            </a:r>
            <a:r>
              <a:rPr lang="en-US" dirty="0" smtClean="0"/>
              <a:t> to $</a:t>
            </a:r>
            <a:r>
              <a:rPr lang="en-US" dirty="0" err="1" smtClean="0"/>
              <a:t>mydomain</a:t>
            </a:r>
            <a:r>
              <a:rPr lang="en-US" dirty="0" smtClean="0"/>
              <a:t> which will default to the parent domain of the machine name (i.e. if the hostname is rabbit.akadia.com and you are using $</a:t>
            </a:r>
            <a:r>
              <a:rPr lang="en-US" dirty="0" err="1" smtClean="0"/>
              <a:t>myhostname</a:t>
            </a:r>
            <a:r>
              <a:rPr lang="en-US" dirty="0" smtClean="0"/>
              <a:t>, the origin will be rabbit.akadia.com. On the other hand if you were using $</a:t>
            </a:r>
            <a:r>
              <a:rPr lang="en-US" dirty="0" err="1" smtClean="0"/>
              <a:t>mydomain</a:t>
            </a:r>
            <a:r>
              <a:rPr lang="en-US" dirty="0" smtClean="0"/>
              <a:t>, the origin will be akadia.com.) </a:t>
            </a:r>
          </a:p>
          <a:p>
            <a:r>
              <a:rPr lang="en-US" b="1" dirty="0" smtClean="0"/>
              <a:t># My own domain name</a:t>
            </a:r>
            <a:r>
              <a:rPr lang="en-US" dirty="0" smtClean="0"/>
              <a:t/>
            </a:r>
            <a:br>
              <a:rPr lang="en-US" dirty="0" smtClean="0"/>
            </a:br>
            <a:r>
              <a:rPr lang="en-US" b="1" dirty="0" err="1" smtClean="0"/>
              <a:t>mydomain</a:t>
            </a:r>
            <a:r>
              <a:rPr lang="en-US" b="1" dirty="0" smtClean="0"/>
              <a:t> = akadia.com</a:t>
            </a:r>
            <a:r>
              <a:rPr lang="en-US" dirty="0" smtClean="0"/>
              <a:t> </a:t>
            </a:r>
          </a:p>
          <a:p>
            <a:r>
              <a:rPr lang="en-US" b="1" dirty="0" smtClean="0"/>
              <a:t># What domain to use in outbound mail</a:t>
            </a:r>
            <a:r>
              <a:rPr lang="en-US" dirty="0" smtClean="0"/>
              <a:t/>
            </a:r>
            <a:br>
              <a:rPr lang="en-US" dirty="0" smtClean="0"/>
            </a:br>
            <a:r>
              <a:rPr lang="en-US" b="1" dirty="0" err="1" smtClean="0"/>
              <a:t>myorigin</a:t>
            </a:r>
            <a:r>
              <a:rPr lang="en-US" b="1" dirty="0" smtClean="0"/>
              <a:t> = $</a:t>
            </a:r>
            <a:r>
              <a:rPr lang="en-US" b="1" dirty="0" err="1" smtClean="0"/>
              <a:t>mydomain</a:t>
            </a:r>
            <a:r>
              <a:rPr lang="en-US" dirty="0" smtClean="0"/>
              <a:t> </a:t>
            </a:r>
          </a:p>
          <a:p>
            <a:r>
              <a:rPr lang="en-US" b="1" dirty="0" err="1" smtClean="0"/>
              <a:t>inet_interfaces</a:t>
            </a:r>
            <a:r>
              <a:rPr lang="en-US" dirty="0" smtClean="0"/>
              <a:t> - the </a:t>
            </a:r>
            <a:r>
              <a:rPr lang="en-US" dirty="0" err="1" smtClean="0"/>
              <a:t>inet_interfaces</a:t>
            </a:r>
            <a:r>
              <a:rPr lang="en-US" dirty="0" smtClean="0"/>
              <a:t> parameter defines which network interface addresses that the </a:t>
            </a:r>
            <a:r>
              <a:rPr lang="en-US" dirty="0" err="1" smtClean="0"/>
              <a:t>stmp</a:t>
            </a:r>
            <a:r>
              <a:rPr lang="en-US" dirty="0" smtClean="0"/>
              <a:t> daemon will listen on. By default this is set to all, which will listen on any active interface on the machine. This will control the delivery to users@&lt;IP&gt;. </a:t>
            </a:r>
          </a:p>
          <a:p>
            <a:r>
              <a:rPr lang="en-US" b="1" dirty="0" smtClean="0"/>
              <a:t># Listen to</a:t>
            </a:r>
            <a:r>
              <a:rPr lang="en-US" dirty="0" smtClean="0"/>
              <a:t/>
            </a:r>
            <a:br>
              <a:rPr lang="en-US" dirty="0" smtClean="0"/>
            </a:br>
            <a:r>
              <a:rPr lang="en-US" b="1" dirty="0" err="1" smtClean="0"/>
              <a:t>inet_interfaces</a:t>
            </a:r>
            <a:r>
              <a:rPr lang="en-US" b="1" dirty="0" smtClean="0"/>
              <a:t> = all</a:t>
            </a:r>
            <a:r>
              <a:rPr lang="en-US" dirty="0" smtClean="0"/>
              <a:t> </a:t>
            </a:r>
          </a:p>
          <a:p>
            <a:r>
              <a:rPr lang="en-US" b="1" dirty="0" err="1" smtClean="0"/>
              <a:t>mydestination</a:t>
            </a:r>
            <a:r>
              <a:rPr lang="en-US" dirty="0" smtClean="0"/>
              <a:t> - this parameter specifies the list of domains that the machine considers itself. The default of $</a:t>
            </a:r>
            <a:r>
              <a:rPr lang="en-US" dirty="0" err="1" smtClean="0"/>
              <a:t>myhostname</a:t>
            </a:r>
            <a:r>
              <a:rPr lang="en-US" dirty="0" smtClean="0"/>
              <a:t> and </a:t>
            </a:r>
            <a:r>
              <a:rPr lang="en-US" dirty="0" err="1" smtClean="0"/>
              <a:t>localhost.$mydomain</a:t>
            </a:r>
            <a:r>
              <a:rPr lang="en-US" dirty="0" smtClean="0"/>
              <a:t> should do here. Don't specify the virtual domains that are hosted on the machine here! </a:t>
            </a:r>
          </a:p>
          <a:p>
            <a:r>
              <a:rPr lang="en-US" b="1" dirty="0" smtClean="0"/>
              <a:t># What domains to receive mail for</a:t>
            </a:r>
            <a:br>
              <a:rPr lang="en-US" b="1" dirty="0" smtClean="0"/>
            </a:br>
            <a:r>
              <a:rPr lang="en-US" b="1" dirty="0" err="1" smtClean="0"/>
              <a:t>mydestination</a:t>
            </a:r>
            <a:r>
              <a:rPr lang="en-US" b="1" dirty="0" smtClean="0"/>
              <a:t> = $</a:t>
            </a:r>
            <a:r>
              <a:rPr lang="en-US" b="1" dirty="0" err="1" smtClean="0"/>
              <a:t>myhostname</a:t>
            </a:r>
            <a:r>
              <a:rPr lang="en-US" b="1" dirty="0" smtClean="0"/>
              <a:t>, </a:t>
            </a:r>
            <a:r>
              <a:rPr lang="en-US" b="1" dirty="0" err="1" smtClean="0"/>
              <a:t>localhost.$mydomain</a:t>
            </a:r>
            <a:r>
              <a:rPr lang="en-US" dirty="0" smtClean="0"/>
              <a:t> </a:t>
            </a:r>
          </a:p>
          <a:p>
            <a:r>
              <a:rPr lang="en-US" b="1" dirty="0" err="1" smtClean="0"/>
              <a:t>mailbox_command</a:t>
            </a:r>
            <a:r>
              <a:rPr lang="en-US" dirty="0" smtClean="0"/>
              <a:t> - this parameter defines the external command to use instead of local mailbox delivery. It is a completely optional parameter. If you're interested in having </a:t>
            </a:r>
            <a:r>
              <a:rPr lang="en-US" dirty="0" err="1" smtClean="0"/>
              <a:t>procmail</a:t>
            </a:r>
            <a:r>
              <a:rPr lang="en-US" dirty="0" smtClean="0"/>
              <a:t> to do your mail, this is where you set it. </a:t>
            </a:r>
          </a:p>
          <a:p>
            <a:r>
              <a:rPr lang="en-US" b="1" dirty="0" err="1" smtClean="0"/>
              <a:t>mynetworks</a:t>
            </a:r>
            <a:r>
              <a:rPr lang="en-US" dirty="0" smtClean="0"/>
              <a:t> - </a:t>
            </a:r>
            <a:r>
              <a:rPr lang="en-US" dirty="0" err="1" smtClean="0"/>
              <a:t>mynetworks</a:t>
            </a:r>
            <a:r>
              <a:rPr lang="en-US" dirty="0" smtClean="0"/>
              <a:t> specifies a certain list of network addresses that are local to this machine. The list is used to distinguish </a:t>
            </a:r>
            <a:r>
              <a:rPr lang="en-US" dirty="0" err="1" smtClean="0"/>
              <a:t>lusers</a:t>
            </a:r>
            <a:r>
              <a:rPr lang="en-US" dirty="0" smtClean="0"/>
              <a:t> from strangers. The addresses go in the format of X.X.X.0/X and can be separated by a comma. By default the list of all of the networks attached to the machine is a complete class A network (X.0.0.0/8), a complete class B network (X.X.0.0/16), a complete class C network (X.X.X.0/24), and so on. You can also specify a path of a pattern file instead of listing the patterns here. </a:t>
            </a:r>
          </a:p>
          <a:p>
            <a:r>
              <a:rPr lang="en-US" b="1" dirty="0" smtClean="0"/>
              <a:t># Accept Mail only from</a:t>
            </a:r>
            <a:br>
              <a:rPr lang="en-US" b="1" dirty="0" smtClean="0"/>
            </a:br>
            <a:r>
              <a:rPr lang="en-US" b="1" dirty="0" err="1" smtClean="0"/>
              <a:t>mynetworks</a:t>
            </a:r>
            <a:r>
              <a:rPr lang="en-US" b="1" dirty="0" smtClean="0"/>
              <a:t> = 192.168.32.32/32, 195.65.134.0/26, 127.0.0.0/8</a:t>
            </a:r>
            <a:r>
              <a:rPr lang="en-US" dirty="0" smtClean="0"/>
              <a:t> </a:t>
            </a:r>
          </a:p>
          <a:p>
            <a:r>
              <a:rPr lang="en-US" b="1" dirty="0" err="1" smtClean="0"/>
              <a:t>notify_classes</a:t>
            </a:r>
            <a:r>
              <a:rPr lang="en-US" b="1" dirty="0" smtClean="0"/>
              <a:t> -</a:t>
            </a:r>
            <a:r>
              <a:rPr lang="en-US" dirty="0" smtClean="0"/>
              <a:t> You should set up a postmaster alias that points to a human person. This alias is required to exist, so that people can report mail delivery problems. The Postfix system itself also reports problems to the postmaster alias. You may not be interested in all types of trouble reports, so this reporting mechanism is configurable. The default is to report only serious problems (resource, software) to postmaster: </a:t>
            </a:r>
          </a:p>
          <a:p>
            <a:r>
              <a:rPr lang="en-US" b="1" dirty="0" smtClean="0"/>
              <a:t># Notify Errors to</a:t>
            </a:r>
            <a:br>
              <a:rPr lang="en-US" b="1" dirty="0" smtClean="0"/>
            </a:br>
            <a:r>
              <a:rPr lang="en-US" b="1" dirty="0" err="1" smtClean="0"/>
              <a:t>notify_classes</a:t>
            </a:r>
            <a:r>
              <a:rPr lang="en-US" b="1" dirty="0" smtClean="0"/>
              <a:t> = </a:t>
            </a:r>
            <a:r>
              <a:rPr lang="en-US" b="1" dirty="0" err="1" smtClean="0"/>
              <a:t>bounce,delay,policy,protocol</a:t>
            </a:r>
            <a:r>
              <a:rPr lang="en-US" b="1" dirty="0" smtClean="0"/>
              <a:t>,</a:t>
            </a:r>
            <a:br>
              <a:rPr lang="en-US" b="1" dirty="0" smtClean="0"/>
            </a:br>
            <a:r>
              <a:rPr lang="en-US" b="1" dirty="0" smtClean="0"/>
              <a:t>                 </a:t>
            </a:r>
            <a:r>
              <a:rPr lang="en-US" b="1" dirty="0" err="1" smtClean="0"/>
              <a:t>resource,software</a:t>
            </a:r>
            <a:r>
              <a:rPr lang="en-US" dirty="0" smtClean="0"/>
              <a:t> </a:t>
            </a:r>
          </a:p>
          <a:p>
            <a:r>
              <a:rPr lang="en-US" b="1" dirty="0" smtClean="0"/>
              <a:t>Address Manipulation with Postfix </a:t>
            </a:r>
          </a:p>
          <a:p>
            <a:r>
              <a:rPr lang="en-US" dirty="0" smtClean="0"/>
              <a:t>Although the initial Postfix release has </a:t>
            </a:r>
            <a:r>
              <a:rPr lang="en-US" b="1" dirty="0" smtClean="0"/>
              <a:t>no address rewriting language</a:t>
            </a:r>
            <a:r>
              <a:rPr lang="en-US" dirty="0" smtClean="0"/>
              <a:t>, it can do quite a bit of </a:t>
            </a:r>
            <a:r>
              <a:rPr lang="en-US" b="1" dirty="0" smtClean="0"/>
              <a:t>address manipulation via table lookup</a:t>
            </a:r>
            <a:r>
              <a:rPr lang="en-US" dirty="0" smtClean="0"/>
              <a:t>. While a message flows through the Postfix system, its addresses are mangled in the order described in this document. Unless indicated otherwise, all parameters described here are in the </a:t>
            </a:r>
            <a:r>
              <a:rPr lang="en-US" b="1" dirty="0" smtClean="0"/>
              <a:t>main.cf</a:t>
            </a:r>
            <a:r>
              <a:rPr lang="en-US" dirty="0" smtClean="0"/>
              <a:t> file. If you change parameters of a running Postfix system, don't forget to issue a </a:t>
            </a:r>
            <a:r>
              <a:rPr lang="en-US" b="1" dirty="0" smtClean="0"/>
              <a:t>postfix reload</a:t>
            </a:r>
            <a:r>
              <a:rPr lang="en-US" dirty="0" smtClean="0"/>
              <a:t> command. </a:t>
            </a:r>
          </a:p>
          <a:p>
            <a:r>
              <a:rPr lang="en-US" dirty="0" smtClean="0"/>
              <a:t>Canonical address mapping </a:t>
            </a:r>
          </a:p>
          <a:p>
            <a:r>
              <a:rPr lang="en-US" dirty="0" smtClean="0"/>
              <a:t>Address masquerading </a:t>
            </a:r>
          </a:p>
          <a:p>
            <a:r>
              <a:rPr lang="en-US" dirty="0" smtClean="0"/>
              <a:t>Virtual address mapping </a:t>
            </a:r>
          </a:p>
          <a:p>
            <a:r>
              <a:rPr lang="en-US" dirty="0" smtClean="0"/>
              <a:t>Relocated users table </a:t>
            </a:r>
          </a:p>
          <a:p>
            <a:r>
              <a:rPr lang="en-US" dirty="0" smtClean="0"/>
              <a:t>Mail transport switch </a:t>
            </a:r>
          </a:p>
          <a:p>
            <a:r>
              <a:rPr lang="en-US" dirty="0" smtClean="0"/>
              <a:t>Canonical address mapping </a:t>
            </a:r>
          </a:p>
          <a:p>
            <a:r>
              <a:rPr lang="en-US" dirty="0" smtClean="0"/>
              <a:t>Before the cleanup daemon stores inbound mail into the </a:t>
            </a:r>
            <a:r>
              <a:rPr lang="en-US" b="1" dirty="0" smtClean="0"/>
              <a:t>incoming</a:t>
            </a:r>
            <a:r>
              <a:rPr lang="en-US" dirty="0" smtClean="0"/>
              <a:t> queue, it uses the canonical table to rewrite all addresses in message envelopes and in message headers, local or remote. The mapping is useful to replace login names by </a:t>
            </a:r>
            <a:r>
              <a:rPr lang="en-US" i="1" dirty="0" err="1" smtClean="0"/>
              <a:t>Firstname.Lastname</a:t>
            </a:r>
            <a:r>
              <a:rPr lang="en-US" dirty="0" smtClean="0"/>
              <a:t> style addresses, or to clean up invalid domains in mail addresses produced by legacy mail systems. In addition to the canonical maps which are applied to both sender and recipient addresses, you can specify canonical maps that are applied only to sender addresses or to recipient addresses. For example: </a:t>
            </a:r>
            <a:r>
              <a:rPr lang="en-US" dirty="0" err="1" smtClean="0"/>
              <a:t>sender_canonical_maps</a:t>
            </a:r>
            <a:r>
              <a:rPr lang="en-US" dirty="0" smtClean="0"/>
              <a:t> = hash:/etc/postfix/</a:t>
            </a:r>
            <a:r>
              <a:rPr lang="en-US" dirty="0" err="1" smtClean="0"/>
              <a:t>sender_canonical</a:t>
            </a:r>
            <a:r>
              <a:rPr lang="en-US" dirty="0" smtClean="0"/>
              <a:t/>
            </a:r>
            <a:br>
              <a:rPr lang="en-US" dirty="0" smtClean="0"/>
            </a:br>
            <a:r>
              <a:rPr lang="en-US" dirty="0" err="1" smtClean="0"/>
              <a:t>recipient_canonical_maps</a:t>
            </a:r>
            <a:r>
              <a:rPr lang="en-US" dirty="0" smtClean="0"/>
              <a:t> = hash:/etc/postfix/</a:t>
            </a:r>
            <a:r>
              <a:rPr lang="en-US" dirty="0" err="1" smtClean="0"/>
              <a:t>recipient_canonical</a:t>
            </a:r>
            <a:r>
              <a:rPr lang="en-US" dirty="0" smtClean="0"/>
              <a:t> </a:t>
            </a:r>
          </a:p>
          <a:p>
            <a:r>
              <a:rPr lang="en-US" dirty="0" smtClean="0"/>
              <a:t>The sender and recipient canonical maps are applied before the common canonical maps. </a:t>
            </a:r>
          </a:p>
          <a:p>
            <a:r>
              <a:rPr lang="en-US" dirty="0" smtClean="0"/>
              <a:t>Sender-specific rewriting is useful when you want to rewrite ugly sender addresses to pretty ones, and still want to be able to send mail to the those ugly address without creating a mailer loop. </a:t>
            </a:r>
          </a:p>
          <a:p>
            <a:r>
              <a:rPr lang="en-US" dirty="0" smtClean="0"/>
              <a:t>Example </a:t>
            </a:r>
          </a:p>
          <a:p>
            <a:r>
              <a:rPr lang="en-US" dirty="0" smtClean="0"/>
              <a:t>You are a dial-up with the local name "</a:t>
            </a:r>
            <a:r>
              <a:rPr lang="en-US" dirty="0" err="1" smtClean="0"/>
              <a:t>zahn@saphir</a:t>
            </a:r>
            <a:r>
              <a:rPr lang="en-US" dirty="0" smtClean="0"/>
              <a:t>" and you want to convert this address to "martin dot </a:t>
            </a:r>
            <a:r>
              <a:rPr lang="en-US" dirty="0" err="1" smtClean="0"/>
              <a:t>zahn</a:t>
            </a:r>
            <a:r>
              <a:rPr lang="en-US" dirty="0" smtClean="0"/>
              <a:t> at </a:t>
            </a:r>
            <a:r>
              <a:rPr lang="en-US" dirty="0" err="1" smtClean="0"/>
              <a:t>akadia</a:t>
            </a:r>
            <a:r>
              <a:rPr lang="en-US" dirty="0" smtClean="0"/>
              <a:t> dot </a:t>
            </a:r>
            <a:r>
              <a:rPr lang="en-US" dirty="0" err="1" smtClean="0"/>
              <a:t>ch</a:t>
            </a:r>
            <a:r>
              <a:rPr lang="en-US" dirty="0" smtClean="0"/>
              <a:t>", so the ISP will accept the name. Enter the following line in </a:t>
            </a:r>
            <a:r>
              <a:rPr lang="en-US" b="1" dirty="0" smtClean="0"/>
              <a:t>/</a:t>
            </a:r>
            <a:r>
              <a:rPr lang="en-US" b="1" dirty="0" err="1" smtClean="0"/>
              <a:t>usr</a:t>
            </a:r>
            <a:r>
              <a:rPr lang="en-US" b="1" dirty="0" smtClean="0"/>
              <a:t>/local/postfix/etc/canonical:</a:t>
            </a:r>
            <a:r>
              <a:rPr lang="en-US" dirty="0" smtClean="0"/>
              <a:t> </a:t>
            </a:r>
          </a:p>
          <a:p>
            <a:r>
              <a:rPr lang="en-US" b="1" dirty="0" err="1" smtClean="0"/>
              <a:t>zahn@saphir</a:t>
            </a:r>
            <a:r>
              <a:rPr lang="en-US" b="1" dirty="0" smtClean="0"/>
              <a:t>     martin dot </a:t>
            </a:r>
            <a:r>
              <a:rPr lang="en-US" b="1" dirty="0" err="1" smtClean="0"/>
              <a:t>zahn</a:t>
            </a:r>
            <a:r>
              <a:rPr lang="en-US" b="1" dirty="0" smtClean="0"/>
              <a:t> at </a:t>
            </a:r>
            <a:r>
              <a:rPr lang="en-US" b="1" dirty="0" err="1" smtClean="0"/>
              <a:t>akadia</a:t>
            </a:r>
            <a:r>
              <a:rPr lang="en-US" b="1" dirty="0" smtClean="0"/>
              <a:t> dot </a:t>
            </a:r>
            <a:r>
              <a:rPr lang="en-US" b="1" dirty="0" err="1" smtClean="0"/>
              <a:t>ch</a:t>
            </a:r>
            <a:r>
              <a:rPr lang="en-US" dirty="0" smtClean="0"/>
              <a:t> </a:t>
            </a:r>
          </a:p>
          <a:p>
            <a:r>
              <a:rPr lang="en-US" dirty="0" smtClean="0"/>
              <a:t>Canonical mapping is disabled by default. To enable, edit the </a:t>
            </a:r>
            <a:r>
              <a:rPr lang="en-US" b="1" dirty="0" err="1" smtClean="0"/>
              <a:t>canonical_maps</a:t>
            </a:r>
            <a:r>
              <a:rPr lang="en-US" dirty="0" smtClean="0"/>
              <a:t> parameter in the </a:t>
            </a:r>
            <a:r>
              <a:rPr lang="en-US" b="1" dirty="0" smtClean="0"/>
              <a:t>main.cf</a:t>
            </a:r>
            <a:r>
              <a:rPr lang="en-US" dirty="0" smtClean="0"/>
              <a:t> file and specify one or more lookup tables, separated by whitespace or commas. For example: </a:t>
            </a:r>
          </a:p>
          <a:p>
            <a:r>
              <a:rPr lang="en-US" b="1" dirty="0" err="1" smtClean="0"/>
              <a:t>canonical_maps</a:t>
            </a:r>
            <a:r>
              <a:rPr lang="en-US" b="1" dirty="0" smtClean="0"/>
              <a:t> = hash:/</a:t>
            </a:r>
            <a:r>
              <a:rPr lang="en-US" b="1" dirty="0" err="1" smtClean="0"/>
              <a:t>usr</a:t>
            </a:r>
            <a:r>
              <a:rPr lang="en-US" b="1" dirty="0" smtClean="0"/>
              <a:t>/local/postfix/etc/canonical</a:t>
            </a:r>
            <a:r>
              <a:rPr lang="en-US" dirty="0" smtClean="0"/>
              <a:t> </a:t>
            </a:r>
          </a:p>
          <a:p>
            <a:r>
              <a:rPr lang="en-US" dirty="0" smtClean="0"/>
              <a:t>Be sure to run </a:t>
            </a:r>
          </a:p>
          <a:p>
            <a:r>
              <a:rPr lang="en-US" dirty="0" smtClean="0"/>
              <a:t># </a:t>
            </a:r>
            <a:r>
              <a:rPr lang="en-US" b="1" dirty="0" err="1" smtClean="0"/>
              <a:t>postmap</a:t>
            </a:r>
            <a:r>
              <a:rPr lang="en-US" b="1" dirty="0" smtClean="0"/>
              <a:t> /</a:t>
            </a:r>
            <a:r>
              <a:rPr lang="en-US" b="1" dirty="0" err="1" smtClean="0"/>
              <a:t>usr</a:t>
            </a:r>
            <a:r>
              <a:rPr lang="en-US" b="1" dirty="0" smtClean="0"/>
              <a:t>/local/postfix/etc/canonical</a:t>
            </a:r>
            <a:br>
              <a:rPr lang="en-US" b="1" dirty="0" smtClean="0"/>
            </a:br>
            <a:r>
              <a:rPr lang="en-US" dirty="0" smtClean="0"/>
              <a:t># </a:t>
            </a:r>
            <a:r>
              <a:rPr lang="en-US" b="1" dirty="0" smtClean="0"/>
              <a:t>postfix reload</a:t>
            </a:r>
            <a:r>
              <a:rPr lang="en-US" dirty="0" smtClean="0"/>
              <a:t> </a:t>
            </a:r>
          </a:p>
          <a:p>
            <a:r>
              <a:rPr lang="en-US" b="1" dirty="0" smtClean="0"/>
              <a:t>Important Note</a:t>
            </a:r>
            <a:r>
              <a:rPr lang="en-US" dirty="0" smtClean="0"/>
              <a:t> </a:t>
            </a:r>
          </a:p>
          <a:p>
            <a:r>
              <a:rPr lang="en-US" dirty="0" smtClean="0"/>
              <a:t>For canonical address mapping the address must not be a local user as it is in Alias mapping Address masquerading </a:t>
            </a:r>
          </a:p>
          <a:p>
            <a:r>
              <a:rPr lang="en-US" dirty="0" smtClean="0"/>
              <a:t>Address masquerading is a method to hide all hosts below a domain behind their mail gateway, and to make it appear as if the mail comes from the gateway itself, instead of from individual machines. </a:t>
            </a:r>
          </a:p>
          <a:p>
            <a:r>
              <a:rPr lang="en-US" dirty="0" smtClean="0"/>
              <a:t>Address masquerading is disabled by default. To enable, edit the </a:t>
            </a:r>
            <a:r>
              <a:rPr lang="en-US" b="1" dirty="0" err="1" smtClean="0"/>
              <a:t>masquerade_domains</a:t>
            </a:r>
            <a:r>
              <a:rPr lang="en-US" dirty="0" smtClean="0"/>
              <a:t> parameter in the </a:t>
            </a:r>
            <a:r>
              <a:rPr lang="en-US" b="1" dirty="0" smtClean="0"/>
              <a:t>main.cf</a:t>
            </a:r>
            <a:r>
              <a:rPr lang="en-US" dirty="0" smtClean="0"/>
              <a:t> file and specify one or more domain names separated by whitespace or commas. For example: </a:t>
            </a:r>
          </a:p>
          <a:p>
            <a:r>
              <a:rPr lang="en-US" b="1" dirty="0" err="1" smtClean="0"/>
              <a:t>masquerade_domains</a:t>
            </a:r>
            <a:r>
              <a:rPr lang="en-US" b="1" dirty="0" smtClean="0"/>
              <a:t> = $</a:t>
            </a:r>
            <a:r>
              <a:rPr lang="en-US" b="1" dirty="0" err="1" smtClean="0"/>
              <a:t>mydomain</a:t>
            </a:r>
            <a:r>
              <a:rPr lang="en-US" dirty="0" smtClean="0"/>
              <a:t>, </a:t>
            </a:r>
            <a:r>
              <a:rPr lang="en-US" b="1" dirty="0" smtClean="0"/>
              <a:t>akadia.ch</a:t>
            </a:r>
            <a:r>
              <a:rPr lang="en-US" dirty="0" smtClean="0"/>
              <a:t> </a:t>
            </a:r>
          </a:p>
          <a:p>
            <a:r>
              <a:rPr lang="en-US" dirty="0" smtClean="0"/>
              <a:t>In this example, addresses of the form </a:t>
            </a:r>
            <a:r>
              <a:rPr lang="en-US" i="1" dirty="0" smtClean="0"/>
              <a:t>martin.zahn@rabbit.akadia.com</a:t>
            </a:r>
            <a:r>
              <a:rPr lang="en-US" dirty="0" smtClean="0"/>
              <a:t> would be rewritten to </a:t>
            </a:r>
            <a:r>
              <a:rPr lang="en-US" i="1" dirty="0" smtClean="0"/>
              <a:t>martin dot </a:t>
            </a:r>
            <a:r>
              <a:rPr lang="en-US" i="1" dirty="0" err="1" smtClean="0"/>
              <a:t>zahn</a:t>
            </a:r>
            <a:r>
              <a:rPr lang="en-US" i="1" dirty="0" smtClean="0"/>
              <a:t> at </a:t>
            </a:r>
            <a:r>
              <a:rPr lang="en-US" i="1" dirty="0" err="1" smtClean="0"/>
              <a:t>akadia</a:t>
            </a:r>
            <a:r>
              <a:rPr lang="en-US" i="1" dirty="0" smtClean="0"/>
              <a:t> dot </a:t>
            </a:r>
            <a:r>
              <a:rPr lang="en-US" i="1" dirty="0" err="1" smtClean="0"/>
              <a:t>ch</a:t>
            </a:r>
            <a:r>
              <a:rPr lang="en-US" dirty="0" smtClean="0"/>
              <a:t>. </a:t>
            </a:r>
          </a:p>
          <a:p>
            <a:r>
              <a:rPr lang="en-US" dirty="0" smtClean="0"/>
              <a:t>The </a:t>
            </a:r>
            <a:r>
              <a:rPr lang="en-US" b="1" dirty="0" err="1" smtClean="0"/>
              <a:t>masquerade_exceptions</a:t>
            </a:r>
            <a:r>
              <a:rPr lang="en-US" dirty="0" smtClean="0"/>
              <a:t> configuration parameter specifies what user names should not be subjected to address masquerading. Specify one or more user names separated by whitespace or commas. For example, </a:t>
            </a:r>
            <a:r>
              <a:rPr lang="en-US" b="1" dirty="0" err="1" smtClean="0"/>
              <a:t>masquerade_exceptions</a:t>
            </a:r>
            <a:r>
              <a:rPr lang="en-US" b="1" dirty="0" smtClean="0"/>
              <a:t> = root.</a:t>
            </a:r>
            <a:r>
              <a:rPr lang="en-US" dirty="0" smtClean="0"/>
              <a:t> By default, Postfix makes no exceptions.  </a:t>
            </a:r>
          </a:p>
          <a:p>
            <a:r>
              <a:rPr lang="en-US" b="1" dirty="0" smtClean="0"/>
              <a:t>Important Note</a:t>
            </a:r>
            <a:r>
              <a:rPr lang="en-US" dirty="0" smtClean="0"/>
              <a:t> </a:t>
            </a:r>
          </a:p>
          <a:p>
            <a:r>
              <a:rPr lang="en-US" b="1" dirty="0" smtClean="0"/>
              <a:t>Address masquerading is applied only to message headers and envelope sender addresses, not to envelope recipients</a:t>
            </a:r>
            <a:r>
              <a:rPr lang="en-US" dirty="0" smtClean="0"/>
              <a:t>, envelope addresses can be manipulated with virtual address mapping ... see next section. Virtual address mapping </a:t>
            </a:r>
          </a:p>
          <a:p>
            <a:r>
              <a:rPr lang="en-US" dirty="0" smtClean="0"/>
              <a:t>After applying the canonical and masquerade mappings, the cleanup daemon uses the virtual table to redirect mail for all recipients, local or remote. Virtual lookups are useful to redirect mail for virtual domains to real user mailboxes, and to redirect mail for domains that no longer exist. Virtual lookups can also be used to transform </a:t>
            </a:r>
            <a:r>
              <a:rPr lang="en-US" i="1" dirty="0" err="1" smtClean="0"/>
              <a:t>Firstname.Lastname</a:t>
            </a:r>
            <a:r>
              <a:rPr lang="en-US" dirty="0" smtClean="0"/>
              <a:t> back into UNIX login names, although it seems that local aliases are a more appropriate vehicle. </a:t>
            </a:r>
          </a:p>
          <a:p>
            <a:r>
              <a:rPr lang="en-US" b="1" dirty="0" err="1" smtClean="0"/>
              <a:t>virtual_alias_maps</a:t>
            </a:r>
            <a:r>
              <a:rPr lang="en-US" b="1" dirty="0" smtClean="0"/>
              <a:t> = hash:$</a:t>
            </a:r>
            <a:r>
              <a:rPr lang="en-US" b="1" dirty="0" err="1" smtClean="0"/>
              <a:t>config_directory</a:t>
            </a:r>
            <a:r>
              <a:rPr lang="en-US" b="1" dirty="0" smtClean="0"/>
              <a:t>/virtual</a:t>
            </a:r>
            <a:br>
              <a:rPr lang="en-US" b="1" dirty="0" smtClean="0"/>
            </a:br>
            <a:r>
              <a:rPr lang="en-US" b="1" dirty="0" err="1" smtClean="0"/>
              <a:t>virtual_alias_domains</a:t>
            </a:r>
            <a:r>
              <a:rPr lang="en-US" b="1" dirty="0" smtClean="0"/>
              <a:t> = $</a:t>
            </a:r>
            <a:r>
              <a:rPr lang="en-US" b="1" dirty="0" err="1" smtClean="0"/>
              <a:t>virtual_alias_maps</a:t>
            </a:r>
            <a:r>
              <a:rPr lang="en-US" dirty="0" smtClean="0"/>
              <a:t> </a:t>
            </a:r>
          </a:p>
          <a:p>
            <a:r>
              <a:rPr lang="en-US" b="1" dirty="0" smtClean="0"/>
              <a:t>Important Note</a:t>
            </a:r>
            <a:r>
              <a:rPr lang="en-US" dirty="0" smtClean="0"/>
              <a:t> </a:t>
            </a:r>
          </a:p>
          <a:p>
            <a:r>
              <a:rPr lang="en-US" b="1" dirty="0" smtClean="0"/>
              <a:t>Virtual address mapping is applied only to envelope recipients; it has no effect on message headers or envelope senders,</a:t>
            </a:r>
            <a:r>
              <a:rPr lang="en-US" dirty="0" smtClean="0"/>
              <a:t> message headers and envelope sender addresses can be manipulated with address masquerading ... see previous section. Virtual Table </a:t>
            </a:r>
          </a:p>
          <a:p>
            <a:r>
              <a:rPr lang="en-US" dirty="0" smtClean="0"/>
              <a:t>The </a:t>
            </a:r>
            <a:r>
              <a:rPr lang="en-US" b="1" dirty="0" smtClean="0"/>
              <a:t>first line</a:t>
            </a:r>
            <a:r>
              <a:rPr lang="en-US" dirty="0" smtClean="0"/>
              <a:t> in the virtual table describes the virtual domain. This line is necessary to avoid </a:t>
            </a:r>
          </a:p>
          <a:p>
            <a:r>
              <a:rPr lang="en-US" dirty="0" smtClean="0"/>
              <a:t>Postfix does not refuse mail for unknown virtual users. </a:t>
            </a:r>
          </a:p>
          <a:p>
            <a:r>
              <a:rPr lang="en-US" dirty="0" smtClean="0"/>
              <a:t>Mail for unknown virtual users fails with "mail loops back to myself". </a:t>
            </a:r>
          </a:p>
          <a:p>
            <a:r>
              <a:rPr lang="en-US" dirty="0" smtClean="0"/>
              <a:t>Postfix refuses mail for virtual domains with "user unknown". </a:t>
            </a:r>
          </a:p>
          <a:p>
            <a:r>
              <a:rPr lang="en-US" dirty="0" smtClean="0"/>
              <a:t>Postfix refuses mail for virtual domains with "relay access denied". </a:t>
            </a:r>
          </a:p>
          <a:p>
            <a:r>
              <a:rPr lang="en-US" dirty="0" smtClean="0"/>
              <a:t>The </a:t>
            </a:r>
            <a:r>
              <a:rPr lang="en-US" b="1" dirty="0" smtClean="0"/>
              <a:t>left part</a:t>
            </a:r>
            <a:r>
              <a:rPr lang="en-US" dirty="0" smtClean="0"/>
              <a:t> of the next lines defines the E-Mail address which should be forwarded, the right part are local users or external E-Mail addresses. </a:t>
            </a:r>
          </a:p>
          <a:p>
            <a:r>
              <a:rPr lang="en-US" dirty="0" smtClean="0"/>
              <a:t>Example of /etc/postfix/virtual for individual addresses </a:t>
            </a:r>
          </a:p>
          <a:p>
            <a:r>
              <a:rPr lang="en-US" dirty="0" smtClean="0"/>
              <a:t>arkum.ch              My Virtual Domain</a:t>
            </a:r>
            <a:br>
              <a:rPr lang="en-US" dirty="0" smtClean="0"/>
            </a:br>
            <a:r>
              <a:rPr lang="en-US" dirty="0" smtClean="0"/>
              <a:t>info@arkum.ch         info@akadia.ch, martin dot </a:t>
            </a:r>
            <a:r>
              <a:rPr lang="en-US" dirty="0" err="1" smtClean="0"/>
              <a:t>zahn</a:t>
            </a:r>
            <a:r>
              <a:rPr lang="en-US" dirty="0" smtClean="0"/>
              <a:t> at </a:t>
            </a:r>
            <a:r>
              <a:rPr lang="en-US" dirty="0" err="1" smtClean="0"/>
              <a:t>akadia</a:t>
            </a:r>
            <a:r>
              <a:rPr lang="en-US" dirty="0" smtClean="0"/>
              <a:t> dot </a:t>
            </a:r>
            <a:r>
              <a:rPr lang="en-US" dirty="0" err="1" smtClean="0"/>
              <a:t>ch</a:t>
            </a:r>
            <a:r>
              <a:rPr lang="en-US" dirty="0" smtClean="0"/>
              <a:t/>
            </a:r>
            <a:br>
              <a:rPr lang="en-US" dirty="0" smtClean="0"/>
            </a:br>
            <a:r>
              <a:rPr lang="en-US" dirty="0" smtClean="0"/>
              <a:t>zahn@arkum.ch         zahn_martin@hotmail.com </a:t>
            </a:r>
          </a:p>
          <a:p>
            <a:r>
              <a:rPr lang="en-US" dirty="0" smtClean="0"/>
              <a:t>Example of /etc/postfix/virtual if all addresses should be transparently </a:t>
            </a:r>
            <a:r>
              <a:rPr lang="en-US" dirty="0" err="1" smtClean="0"/>
              <a:t>forwared</a:t>
            </a:r>
            <a:r>
              <a:rPr lang="en-US" dirty="0" smtClean="0"/>
              <a:t> </a:t>
            </a:r>
          </a:p>
          <a:p>
            <a:r>
              <a:rPr lang="en-US" dirty="0" smtClean="0"/>
              <a:t>arkum.ch              My Virtual Domain</a:t>
            </a:r>
            <a:br>
              <a:rPr lang="en-US" dirty="0" smtClean="0"/>
            </a:br>
            <a:r>
              <a:rPr lang="en-US" dirty="0" smtClean="0"/>
              <a:t>@</a:t>
            </a:r>
            <a:r>
              <a:rPr lang="en-US" dirty="0" err="1" smtClean="0"/>
              <a:t>arkum.ch</a:t>
            </a:r>
            <a:r>
              <a:rPr lang="en-US" dirty="0" smtClean="0"/>
              <a:t>             @</a:t>
            </a:r>
            <a:r>
              <a:rPr lang="en-US" dirty="0" err="1" smtClean="0"/>
              <a:t>akadia.com</a:t>
            </a:r>
            <a:r>
              <a:rPr lang="en-US" dirty="0" smtClean="0"/>
              <a:t> </a:t>
            </a:r>
          </a:p>
          <a:p>
            <a:r>
              <a:rPr lang="en-US" dirty="0" smtClean="0"/>
              <a:t>The second line defines, that all E-Mail for ARKUM.CH should be forwarded to AKADIA.COM </a:t>
            </a:r>
          </a:p>
          <a:p>
            <a:r>
              <a:rPr lang="en-US" dirty="0" smtClean="0"/>
              <a:t>Relocated users table </a:t>
            </a:r>
          </a:p>
          <a:p>
            <a:r>
              <a:rPr lang="en-US" dirty="0" smtClean="0"/>
              <a:t>Next, the queue manager runs each recipient name through the relocated database. This table provides information on how to reach users that no longer have an account, or what to do with mail for entire domains that no longer exist. When mail is sent to an address that is listed in this table, the message is bounced with an informative message. </a:t>
            </a:r>
          </a:p>
          <a:p>
            <a:r>
              <a:rPr lang="en-US" dirty="0" smtClean="0"/>
              <a:t>Lookups of relocated users are disabled by default. To enable, edit the </a:t>
            </a:r>
            <a:r>
              <a:rPr lang="en-US" b="1" dirty="0" err="1" smtClean="0"/>
              <a:t>relocated_maps</a:t>
            </a:r>
            <a:r>
              <a:rPr lang="en-US" dirty="0" smtClean="0"/>
              <a:t> parameter in the </a:t>
            </a:r>
            <a:r>
              <a:rPr lang="en-US" b="1" dirty="0" smtClean="0"/>
              <a:t>main.cf</a:t>
            </a:r>
            <a:r>
              <a:rPr lang="en-US" dirty="0" smtClean="0"/>
              <a:t> file and specify one or more lookup tables, separated by whitespace or commas. </a:t>
            </a:r>
          </a:p>
          <a:p>
            <a:r>
              <a:rPr lang="en-US" b="1" dirty="0" err="1" smtClean="0"/>
              <a:t>relocated_maps</a:t>
            </a:r>
            <a:r>
              <a:rPr lang="en-US" b="1" dirty="0" smtClean="0"/>
              <a:t> = hash:/etc/postfix/relocated</a:t>
            </a:r>
            <a:r>
              <a:rPr lang="en-US" dirty="0" smtClean="0"/>
              <a:t> </a:t>
            </a:r>
          </a:p>
          <a:p>
            <a:r>
              <a:rPr lang="en-US" dirty="0" smtClean="0"/>
              <a:t>Example of /etc/postfix/relocated </a:t>
            </a:r>
          </a:p>
          <a:p>
            <a:r>
              <a:rPr lang="en-US" dirty="0" smtClean="0"/>
              <a:t>hans.mueller@infoline.ch    Hans Mueller has left </a:t>
            </a:r>
          </a:p>
          <a:p>
            <a:r>
              <a:rPr lang="en-US" dirty="0" smtClean="0"/>
              <a:t>Alias database </a:t>
            </a:r>
          </a:p>
          <a:p>
            <a:r>
              <a:rPr lang="en-US" dirty="0" smtClean="0"/>
              <a:t>When mail is to be </a:t>
            </a:r>
            <a:r>
              <a:rPr lang="en-US" b="1" dirty="0" smtClean="0"/>
              <a:t>delivered locally</a:t>
            </a:r>
            <a:r>
              <a:rPr lang="en-US" dirty="0" smtClean="0"/>
              <a:t>, the local delivery agent runs each local recipient name through the aliases database. The mapping does not affect addresses in message headers. Local aliases are typically used to implement distribution lists, or to direct mail for standard aliases such as </a:t>
            </a:r>
            <a:r>
              <a:rPr lang="en-US" b="1" dirty="0" smtClean="0"/>
              <a:t>postmaster</a:t>
            </a:r>
            <a:r>
              <a:rPr lang="en-US" dirty="0" smtClean="0"/>
              <a:t> to real people. The table can also be used to map </a:t>
            </a:r>
            <a:r>
              <a:rPr lang="en-US" i="1" dirty="0" err="1" smtClean="0"/>
              <a:t>Firstname.Lastname</a:t>
            </a:r>
            <a:r>
              <a:rPr lang="en-US" dirty="0" smtClean="0"/>
              <a:t> addresses to login names. Alias lookups are enabled by default. The default configuration depends on the system environment, but it is typically one of the following: </a:t>
            </a:r>
          </a:p>
          <a:p>
            <a:r>
              <a:rPr lang="en-US" b="1" dirty="0" err="1" smtClean="0"/>
              <a:t>alias_maps</a:t>
            </a:r>
            <a:r>
              <a:rPr lang="en-US" b="1" dirty="0" smtClean="0"/>
              <a:t> = hash:/etc/aliases</a:t>
            </a:r>
            <a:br>
              <a:rPr lang="en-US" b="1" dirty="0" smtClean="0"/>
            </a:br>
            <a:r>
              <a:rPr lang="en-US" b="1" dirty="0" err="1" smtClean="0"/>
              <a:t>alias_database</a:t>
            </a:r>
            <a:r>
              <a:rPr lang="en-US" b="1" dirty="0" smtClean="0"/>
              <a:t> = hash:/etc/aliases</a:t>
            </a:r>
            <a:r>
              <a:rPr lang="en-US" dirty="0" smtClean="0"/>
              <a:t> </a:t>
            </a:r>
          </a:p>
          <a:p>
            <a:r>
              <a:rPr lang="en-US" dirty="0" smtClean="0"/>
              <a:t>The path to the alias database file is controlled via the </a:t>
            </a:r>
            <a:r>
              <a:rPr lang="en-US" b="1" dirty="0" err="1" smtClean="0"/>
              <a:t>alias_database</a:t>
            </a:r>
            <a:r>
              <a:rPr lang="en-US" dirty="0" smtClean="0"/>
              <a:t> configuration parameter. The value is system dependent. Usually it is one of the following: </a:t>
            </a:r>
          </a:p>
          <a:p>
            <a:r>
              <a:rPr lang="en-US" dirty="0" smtClean="0"/>
              <a:t>Example of /etc/aliases </a:t>
            </a:r>
          </a:p>
          <a:p>
            <a:r>
              <a:rPr lang="en-US" dirty="0" smtClean="0"/>
              <a:t># Postfix User</a:t>
            </a:r>
            <a:br>
              <a:rPr lang="en-US" dirty="0" smtClean="0"/>
            </a:br>
            <a:r>
              <a:rPr lang="en-US" dirty="0" smtClean="0"/>
              <a:t>postfix:   root</a:t>
            </a:r>
            <a:br>
              <a:rPr lang="en-US" dirty="0" smtClean="0"/>
            </a:br>
            <a:r>
              <a:rPr lang="en-US" dirty="0" smtClean="0"/>
              <a:t># Person who should get root's mail</a:t>
            </a:r>
            <a:br>
              <a:rPr lang="en-US" dirty="0" smtClean="0"/>
            </a:br>
            <a:r>
              <a:rPr lang="en-US" dirty="0" smtClean="0"/>
              <a:t>root:      martin dot </a:t>
            </a:r>
            <a:r>
              <a:rPr lang="en-US" dirty="0" err="1" smtClean="0"/>
              <a:t>zahn</a:t>
            </a:r>
            <a:r>
              <a:rPr lang="en-US" dirty="0" smtClean="0"/>
              <a:t> at </a:t>
            </a:r>
            <a:r>
              <a:rPr lang="en-US" dirty="0" err="1" smtClean="0"/>
              <a:t>akadia</a:t>
            </a:r>
            <a:r>
              <a:rPr lang="en-US" dirty="0" smtClean="0"/>
              <a:t> dot </a:t>
            </a:r>
            <a:r>
              <a:rPr lang="en-US" dirty="0" err="1" smtClean="0"/>
              <a:t>ch</a:t>
            </a:r>
            <a:r>
              <a:rPr lang="en-US" dirty="0" smtClean="0"/>
              <a:t> </a:t>
            </a:r>
          </a:p>
          <a:p>
            <a:r>
              <a:rPr lang="en-US" dirty="0" smtClean="0"/>
              <a:t>Mail transport switch (Mail Proxy, Mail Gateway) </a:t>
            </a:r>
          </a:p>
          <a:p>
            <a:r>
              <a:rPr lang="en-US" dirty="0" smtClean="0"/>
              <a:t>Once the queue manager has established the destination of a message, the optional transport table controls how the message will be delivered (this table is used by the address rewriting and resolving daemon). By default, everything is sent via the </a:t>
            </a:r>
            <a:r>
              <a:rPr lang="en-US" dirty="0" err="1" smtClean="0">
                <a:hlinkClick r:id="rId5"/>
              </a:rPr>
              <a:t>smtp</a:t>
            </a:r>
            <a:r>
              <a:rPr lang="en-US" dirty="0" smtClean="0"/>
              <a:t> transport. The transport table can be used to send mail to a mail server in the HSZ, in this case we implement a mail gateway (proxy) in the DMZ. </a:t>
            </a:r>
          </a:p>
          <a:p>
            <a:r>
              <a:rPr lang="en-US" dirty="0" smtClean="0"/>
              <a:t>Transport table lookups are disabled by default. To enable, edit the </a:t>
            </a:r>
            <a:r>
              <a:rPr lang="en-US" b="1" dirty="0" err="1" smtClean="0"/>
              <a:t>transport_maps</a:t>
            </a:r>
            <a:r>
              <a:rPr lang="en-US" dirty="0" smtClean="0"/>
              <a:t> parameter in the </a:t>
            </a:r>
            <a:r>
              <a:rPr lang="en-US" b="1" dirty="0" smtClean="0"/>
              <a:t>main.cf</a:t>
            </a:r>
            <a:r>
              <a:rPr lang="en-US" dirty="0" smtClean="0"/>
              <a:t> file and specify one or more lookup tables, separated by whitespace or commas. </a:t>
            </a:r>
          </a:p>
          <a:p>
            <a:r>
              <a:rPr lang="en-US" b="1" dirty="0" err="1" smtClean="0"/>
              <a:t>transport_maps</a:t>
            </a:r>
            <a:r>
              <a:rPr lang="en-US" b="1" dirty="0" smtClean="0"/>
              <a:t> = hash:/etc/postfix/transport</a:t>
            </a:r>
            <a:r>
              <a:rPr lang="en-US" dirty="0" smtClean="0"/>
              <a:t> </a:t>
            </a:r>
          </a:p>
          <a:p>
            <a:r>
              <a:rPr lang="en-US" dirty="0" smtClean="0"/>
              <a:t>Example of /etc/postfix/transport </a:t>
            </a:r>
          </a:p>
          <a:p>
            <a:r>
              <a:rPr lang="en-US" dirty="0" smtClean="0"/>
              <a:t>arkum.ch             </a:t>
            </a:r>
            <a:r>
              <a:rPr lang="en-US" dirty="0" err="1" smtClean="0"/>
              <a:t>smtp</a:t>
            </a:r>
            <a:r>
              <a:rPr lang="en-US" dirty="0" smtClean="0"/>
              <a:t>:[192.168.32.32]</a:t>
            </a:r>
            <a:br>
              <a:rPr lang="en-US" dirty="0" smtClean="0"/>
            </a:br>
            <a:r>
              <a:rPr lang="en-US" dirty="0" smtClean="0"/>
              <a:t>.</a:t>
            </a:r>
            <a:r>
              <a:rPr lang="en-US" dirty="0" err="1" smtClean="0"/>
              <a:t>arkum.ch</a:t>
            </a:r>
            <a:r>
              <a:rPr lang="en-US" dirty="0" smtClean="0"/>
              <a:t>            </a:t>
            </a:r>
            <a:r>
              <a:rPr lang="en-US" dirty="0" err="1" smtClean="0"/>
              <a:t>smtp</a:t>
            </a:r>
            <a:r>
              <a:rPr lang="en-US" dirty="0" smtClean="0"/>
              <a:t>:[192.168.32.32]</a:t>
            </a:r>
            <a:br>
              <a:rPr lang="en-US" dirty="0" smtClean="0"/>
            </a:br>
            <a:r>
              <a:rPr lang="en-US" dirty="0" smtClean="0"/>
              <a:t>paragon.akadia.com   local:</a:t>
            </a:r>
            <a:br>
              <a:rPr lang="en-US" dirty="0" smtClean="0"/>
            </a:br>
            <a:r>
              <a:rPr lang="en-US" dirty="0" smtClean="0"/>
              <a:t>localhost.akadia.com local: </a:t>
            </a:r>
          </a:p>
          <a:p>
            <a:r>
              <a:rPr lang="en-US" dirty="0" smtClean="0"/>
              <a:t>The first line (arkum.ch) forwards all E-Mails user@arkum.ch the internal E-Mail server on 192.168.32.32. The second line is used to forward E-Mails for </a:t>
            </a:r>
            <a:r>
              <a:rPr lang="en-US" dirty="0" err="1" smtClean="0"/>
              <a:t>user@firewall</a:t>
            </a:r>
            <a:r>
              <a:rPr lang="en-US" dirty="0" smtClean="0"/>
              <a:t> to 192.168.32.32. Do not omit the entries that deliver mail locally, or else mail will bounce with a "mail loops to myself" condition. </a:t>
            </a:r>
          </a:p>
          <a:p>
            <a:r>
              <a:rPr lang="en-US" b="1" dirty="0" smtClean="0"/>
              <a:t>Keeping out Unsolicited Commercial E-mail </a:t>
            </a:r>
          </a:p>
          <a:p>
            <a:r>
              <a:rPr lang="en-US" dirty="0" smtClean="0"/>
              <a:t>Junk mail is one of the most common and annoying types of e-mail abuse. Postfix offers protection against UCE (Unsolicited Commercial E-mail) via a couple of settings in main.cf. Some caution is in order, however: there's a fine line between spam and legitimate dissemination, and it's entirely possible that even modest UCE controls will cause some legitimate (i.e., desired) mail to be dropped. </a:t>
            </a:r>
          </a:p>
          <a:p>
            <a:r>
              <a:rPr lang="en-US" dirty="0" smtClean="0"/>
              <a:t>See more information </a:t>
            </a:r>
            <a:r>
              <a:rPr lang="en-US" b="1" dirty="0" smtClean="0">
                <a:hlinkClick r:id="rId6"/>
              </a:rPr>
              <a:t>here</a:t>
            </a:r>
            <a:r>
              <a:rPr lang="en-US" dirty="0" smtClean="0"/>
              <a:t> </a:t>
            </a:r>
          </a:p>
          <a:p>
            <a:r>
              <a:rPr lang="en-US" b="1" dirty="0" smtClean="0"/>
              <a:t>Postfix Installation </a:t>
            </a:r>
          </a:p>
          <a:p>
            <a:r>
              <a:rPr lang="en-US" dirty="0" smtClean="0"/>
              <a:t>Download </a:t>
            </a:r>
          </a:p>
          <a:p>
            <a:r>
              <a:rPr lang="en-US" dirty="0" smtClean="0"/>
              <a:t>Download Source for </a:t>
            </a:r>
            <a:r>
              <a:rPr lang="en-US" dirty="0" smtClean="0">
                <a:hlinkClick r:id="rId7"/>
              </a:rPr>
              <a:t>http://www.postfix.org</a:t>
            </a:r>
            <a:r>
              <a:rPr lang="en-US" dirty="0" smtClean="0"/>
              <a:t> </a:t>
            </a:r>
          </a:p>
          <a:p>
            <a:r>
              <a:rPr lang="en-US" dirty="0" smtClean="0"/>
              <a:t># </a:t>
            </a:r>
            <a:r>
              <a:rPr lang="en-US" b="1" dirty="0" err="1" smtClean="0"/>
              <a:t>gunzip</a:t>
            </a:r>
            <a:r>
              <a:rPr lang="en-US" b="1" dirty="0" smtClean="0"/>
              <a:t> postfix-2.2.0.tar.gz</a:t>
            </a:r>
            <a:r>
              <a:rPr lang="en-US" dirty="0" smtClean="0"/>
              <a:t/>
            </a:r>
            <a:br>
              <a:rPr lang="en-US" dirty="0" smtClean="0"/>
            </a:br>
            <a:r>
              <a:rPr lang="en-US" dirty="0" smtClean="0"/>
              <a:t># </a:t>
            </a:r>
            <a:r>
              <a:rPr lang="en-US" b="1" dirty="0" smtClean="0"/>
              <a:t>tar </a:t>
            </a:r>
            <a:r>
              <a:rPr lang="en-US" b="1" dirty="0" err="1" smtClean="0"/>
              <a:t>xvf</a:t>
            </a:r>
            <a:r>
              <a:rPr lang="en-US" b="1" dirty="0" smtClean="0"/>
              <a:t> postfix-2.2.0.tar</a:t>
            </a:r>
            <a:r>
              <a:rPr lang="en-US" dirty="0" smtClean="0"/>
              <a:t/>
            </a:r>
            <a:br>
              <a:rPr lang="en-US" dirty="0" smtClean="0"/>
            </a:br>
            <a:r>
              <a:rPr lang="en-US" dirty="0" smtClean="0"/>
              <a:t># </a:t>
            </a:r>
            <a:r>
              <a:rPr lang="en-US" b="1" dirty="0" err="1" smtClean="0"/>
              <a:t>cd</a:t>
            </a:r>
            <a:r>
              <a:rPr lang="en-US" b="1" dirty="0" smtClean="0"/>
              <a:t> postfix-2.2.0</a:t>
            </a:r>
            <a:br>
              <a:rPr lang="en-US" b="1" dirty="0" smtClean="0"/>
            </a:br>
            <a:r>
              <a:rPr lang="en-US" dirty="0" smtClean="0"/>
              <a:t># </a:t>
            </a:r>
            <a:r>
              <a:rPr lang="en-US" b="1" dirty="0" smtClean="0"/>
              <a:t>make </a:t>
            </a:r>
            <a:r>
              <a:rPr lang="en-US" b="1" dirty="0" err="1" smtClean="0"/>
              <a:t>makefiles</a:t>
            </a:r>
            <a:r>
              <a:rPr lang="en-US" b="1" dirty="0" smtClean="0"/>
              <a:t> CCARGS='-DDEF_CONFIG_DIR=\"/</a:t>
            </a:r>
            <a:r>
              <a:rPr lang="en-US" b="1" dirty="0" err="1" smtClean="0"/>
              <a:t>usr</a:t>
            </a:r>
            <a:r>
              <a:rPr lang="en-US" b="1" dirty="0" smtClean="0"/>
              <a:t>/local/postfix/etc\"'</a:t>
            </a:r>
            <a:r>
              <a:rPr lang="en-US" dirty="0" smtClean="0"/>
              <a:t> </a:t>
            </a:r>
          </a:p>
          <a:p>
            <a:r>
              <a:rPr lang="en-US" b="1" dirty="0" smtClean="0"/>
              <a:t># For Postfix 1.1.x</a:t>
            </a:r>
            <a:r>
              <a:rPr lang="en-US" dirty="0" smtClean="0"/>
              <a:t/>
            </a:r>
            <a:br>
              <a:rPr lang="en-US" dirty="0" smtClean="0"/>
            </a:br>
            <a:r>
              <a:rPr lang="en-US" dirty="0" smtClean="0"/>
              <a:t># </a:t>
            </a:r>
            <a:r>
              <a:rPr lang="en-US" b="1" dirty="0" smtClean="0"/>
              <a:t>make </a:t>
            </a:r>
            <a:r>
              <a:rPr lang="en-US" b="1" dirty="0" err="1" smtClean="0"/>
              <a:t>makefiles</a:t>
            </a:r>
            <a:r>
              <a:rPr lang="en-US" b="1" dirty="0" smtClean="0"/>
              <a:t> CCARGS=-DDEF_CONFIG_DIR=</a:t>
            </a:r>
            <a:br>
              <a:rPr lang="en-US" b="1" dirty="0" smtClean="0"/>
            </a:br>
            <a:r>
              <a:rPr lang="en-US" b="1" dirty="0" smtClean="0"/>
              <a:t>  \\\\\\\"/</a:t>
            </a:r>
            <a:r>
              <a:rPr lang="en-US" b="1" dirty="0" err="1" smtClean="0"/>
              <a:t>usr</a:t>
            </a:r>
            <a:r>
              <a:rPr lang="en-US" b="1" dirty="0" smtClean="0"/>
              <a:t>/local/postfix/etc\\\\\\\"</a:t>
            </a:r>
            <a:r>
              <a:rPr lang="en-US" dirty="0" smtClean="0"/>
              <a:t> </a:t>
            </a:r>
          </a:p>
          <a:p>
            <a:r>
              <a:rPr lang="en-US" dirty="0" smtClean="0"/>
              <a:t># </a:t>
            </a:r>
            <a:r>
              <a:rPr lang="en-US" b="1" dirty="0" smtClean="0"/>
              <a:t>make</a:t>
            </a:r>
            <a:r>
              <a:rPr lang="en-US" dirty="0" smtClean="0"/>
              <a:t> </a:t>
            </a:r>
          </a:p>
          <a:p>
            <a:r>
              <a:rPr lang="en-US" dirty="0" smtClean="0"/>
              <a:t>This will install Postfix in </a:t>
            </a:r>
            <a:r>
              <a:rPr lang="en-US" b="1" dirty="0" smtClean="0"/>
              <a:t>/</a:t>
            </a:r>
            <a:r>
              <a:rPr lang="en-US" b="1" dirty="0" err="1" smtClean="0"/>
              <a:t>usr</a:t>
            </a:r>
            <a:r>
              <a:rPr lang="en-US" b="1" dirty="0" smtClean="0"/>
              <a:t>/local/postfix</a:t>
            </a:r>
            <a:r>
              <a:rPr lang="en-US" dirty="0" smtClean="0"/>
              <a:t>, and therefore no conflicts with an existing </a:t>
            </a:r>
            <a:r>
              <a:rPr lang="en-US" dirty="0" err="1" smtClean="0"/>
              <a:t>sendmail</a:t>
            </a:r>
            <a:r>
              <a:rPr lang="en-US" dirty="0" smtClean="0"/>
              <a:t> configuration will happen. </a:t>
            </a:r>
          </a:p>
          <a:p>
            <a:r>
              <a:rPr lang="en-US" dirty="0" smtClean="0"/>
              <a:t>Configuration </a:t>
            </a:r>
          </a:p>
          <a:p>
            <a:r>
              <a:rPr lang="en-US" dirty="0" smtClean="0"/>
              <a:t>If you are replacing an existing </a:t>
            </a:r>
            <a:r>
              <a:rPr lang="en-US" dirty="0" err="1" smtClean="0"/>
              <a:t>sendmail</a:t>
            </a:r>
            <a:r>
              <a:rPr lang="en-US" dirty="0" smtClean="0"/>
              <a:t> installation with Postfix, you may need to keep the old </a:t>
            </a:r>
            <a:r>
              <a:rPr lang="en-US" dirty="0" err="1" smtClean="0"/>
              <a:t>sendmail</a:t>
            </a:r>
            <a:r>
              <a:rPr lang="en-US" dirty="0" smtClean="0"/>
              <a:t> program running for some time in order to flush the mail queue. As </a:t>
            </a:r>
            <a:r>
              <a:rPr lang="en-US" dirty="0" err="1" smtClean="0"/>
              <a:t>superuser</a:t>
            </a:r>
            <a:r>
              <a:rPr lang="en-US" dirty="0" smtClean="0"/>
              <a:t>,</a:t>
            </a:r>
            <a:br>
              <a:rPr lang="en-US" dirty="0" smtClean="0"/>
            </a:br>
            <a:r>
              <a:rPr lang="en-US" dirty="0" smtClean="0"/>
              <a:t>execute the following commands (your </a:t>
            </a:r>
            <a:r>
              <a:rPr lang="en-US" dirty="0" err="1" smtClean="0"/>
              <a:t>sendmail</a:t>
            </a:r>
            <a:r>
              <a:rPr lang="en-US" dirty="0" smtClean="0"/>
              <a:t>, </a:t>
            </a:r>
            <a:r>
              <a:rPr lang="en-US" dirty="0" err="1" smtClean="0"/>
              <a:t>newaliases</a:t>
            </a:r>
            <a:r>
              <a:rPr lang="en-US" dirty="0" smtClean="0"/>
              <a:t> and </a:t>
            </a:r>
            <a:r>
              <a:rPr lang="en-US" dirty="0" err="1" smtClean="0"/>
              <a:t>mailq</a:t>
            </a:r>
            <a:r>
              <a:rPr lang="en-US" dirty="0" smtClean="0"/>
              <a:t> programs may be in a different place). </a:t>
            </a:r>
          </a:p>
          <a:p>
            <a:r>
              <a:rPr lang="en-US" dirty="0" smtClean="0"/>
              <a:t># </a:t>
            </a:r>
            <a:r>
              <a:rPr lang="en-US" b="1" dirty="0" err="1" smtClean="0"/>
              <a:t>mv</a:t>
            </a:r>
            <a:r>
              <a:rPr lang="en-US" b="1" dirty="0" smtClean="0"/>
              <a:t> /</a:t>
            </a:r>
            <a:r>
              <a:rPr lang="en-US" b="1" dirty="0" err="1" smtClean="0"/>
              <a:t>usr</a:t>
            </a:r>
            <a:r>
              <a:rPr lang="en-US" b="1" dirty="0" smtClean="0"/>
              <a:t>/</a:t>
            </a:r>
            <a:r>
              <a:rPr lang="en-US" b="1" dirty="0" err="1" smtClean="0"/>
              <a:t>sbin</a:t>
            </a:r>
            <a:r>
              <a:rPr lang="en-US" b="1" dirty="0" smtClean="0"/>
              <a:t>/</a:t>
            </a:r>
            <a:r>
              <a:rPr lang="en-US" b="1" dirty="0" err="1" smtClean="0"/>
              <a:t>sendmail</a:t>
            </a:r>
            <a:r>
              <a:rPr lang="en-US" b="1" dirty="0" smtClean="0"/>
              <a:t> /</a:t>
            </a:r>
            <a:r>
              <a:rPr lang="en-US" b="1" dirty="0" err="1" smtClean="0"/>
              <a:t>usr</a:t>
            </a:r>
            <a:r>
              <a:rPr lang="en-US" b="1" dirty="0" smtClean="0"/>
              <a:t>/</a:t>
            </a:r>
            <a:r>
              <a:rPr lang="en-US" b="1" dirty="0" err="1" smtClean="0"/>
              <a:t>sbin</a:t>
            </a:r>
            <a:r>
              <a:rPr lang="en-US" b="1" dirty="0" smtClean="0"/>
              <a:t>/</a:t>
            </a:r>
            <a:r>
              <a:rPr lang="en-US" b="1" dirty="0" err="1" smtClean="0"/>
              <a:t>sendmail.OFF</a:t>
            </a:r>
            <a:r>
              <a:rPr lang="en-US" dirty="0" smtClean="0"/>
              <a:t/>
            </a:r>
            <a:br>
              <a:rPr lang="en-US" dirty="0" smtClean="0"/>
            </a:br>
            <a:r>
              <a:rPr lang="en-US" dirty="0" smtClean="0"/>
              <a:t># </a:t>
            </a:r>
            <a:r>
              <a:rPr lang="en-US" b="1" dirty="0" err="1" smtClean="0"/>
              <a:t>mv</a:t>
            </a:r>
            <a:r>
              <a:rPr lang="en-US" b="1" dirty="0" smtClean="0"/>
              <a:t> /</a:t>
            </a:r>
            <a:r>
              <a:rPr lang="en-US" b="1" dirty="0" err="1" smtClean="0"/>
              <a:t>usr</a:t>
            </a:r>
            <a:r>
              <a:rPr lang="en-US" b="1" dirty="0" smtClean="0"/>
              <a:t>/bin/</a:t>
            </a:r>
            <a:r>
              <a:rPr lang="en-US" b="1" dirty="0" err="1" smtClean="0"/>
              <a:t>newaliases</a:t>
            </a:r>
            <a:r>
              <a:rPr lang="en-US" b="1" dirty="0" smtClean="0"/>
              <a:t> /</a:t>
            </a:r>
            <a:r>
              <a:rPr lang="en-US" b="1" dirty="0" err="1" smtClean="0"/>
              <a:t>usr</a:t>
            </a:r>
            <a:r>
              <a:rPr lang="en-US" b="1" dirty="0" smtClean="0"/>
              <a:t>/bin/</a:t>
            </a:r>
            <a:r>
              <a:rPr lang="en-US" b="1" dirty="0" err="1" smtClean="0"/>
              <a:t>newaliases.OFF</a:t>
            </a:r>
            <a:r>
              <a:rPr lang="en-US" dirty="0" smtClean="0"/>
              <a:t/>
            </a:r>
            <a:br>
              <a:rPr lang="en-US" dirty="0" smtClean="0"/>
            </a:br>
            <a:r>
              <a:rPr lang="en-US" dirty="0" smtClean="0"/>
              <a:t># </a:t>
            </a:r>
            <a:r>
              <a:rPr lang="en-US" b="1" dirty="0" err="1" smtClean="0"/>
              <a:t>mv</a:t>
            </a:r>
            <a:r>
              <a:rPr lang="en-US" b="1" dirty="0" smtClean="0"/>
              <a:t> /</a:t>
            </a:r>
            <a:r>
              <a:rPr lang="en-US" b="1" dirty="0" err="1" smtClean="0"/>
              <a:t>usr</a:t>
            </a:r>
            <a:r>
              <a:rPr lang="en-US" b="1" dirty="0" smtClean="0"/>
              <a:t>/bin/</a:t>
            </a:r>
            <a:r>
              <a:rPr lang="en-US" b="1" dirty="0" err="1" smtClean="0"/>
              <a:t>mailq</a:t>
            </a:r>
            <a:r>
              <a:rPr lang="en-US" b="1" dirty="0" smtClean="0"/>
              <a:t> /</a:t>
            </a:r>
            <a:r>
              <a:rPr lang="en-US" b="1" dirty="0" err="1" smtClean="0"/>
              <a:t>usr</a:t>
            </a:r>
            <a:r>
              <a:rPr lang="en-US" b="1" dirty="0" smtClean="0"/>
              <a:t>/bin/</a:t>
            </a:r>
            <a:r>
              <a:rPr lang="en-US" b="1" dirty="0" err="1" smtClean="0"/>
              <a:t>mailq.OFF</a:t>
            </a:r>
            <a:r>
              <a:rPr lang="en-US" dirty="0" smtClean="0"/>
              <a:t/>
            </a:r>
            <a:br>
              <a:rPr lang="en-US" dirty="0" smtClean="0"/>
            </a:br>
            <a:r>
              <a:rPr lang="en-US" dirty="0" smtClean="0"/>
              <a:t># </a:t>
            </a:r>
            <a:r>
              <a:rPr lang="en-US" b="1" dirty="0" err="1" smtClean="0"/>
              <a:t>chmod</a:t>
            </a:r>
            <a:r>
              <a:rPr lang="en-US" b="1" dirty="0" smtClean="0"/>
              <a:t> 755 /</a:t>
            </a:r>
            <a:r>
              <a:rPr lang="en-US" b="1" dirty="0" err="1" smtClean="0"/>
              <a:t>usr</a:t>
            </a:r>
            <a:r>
              <a:rPr lang="en-US" b="1" dirty="0" smtClean="0"/>
              <a:t>/</a:t>
            </a:r>
            <a:r>
              <a:rPr lang="en-US" b="1" dirty="0" err="1" smtClean="0"/>
              <a:t>sbin</a:t>
            </a:r>
            <a:r>
              <a:rPr lang="en-US" b="1" dirty="0" smtClean="0"/>
              <a:t>/</a:t>
            </a:r>
            <a:r>
              <a:rPr lang="en-US" b="1" dirty="0" err="1" smtClean="0"/>
              <a:t>sendmail.OFF</a:t>
            </a:r>
            <a:r>
              <a:rPr lang="en-US" b="1" dirty="0" smtClean="0"/>
              <a:t> /</a:t>
            </a:r>
            <a:r>
              <a:rPr lang="en-US" b="1" dirty="0" err="1" smtClean="0"/>
              <a:t>usr</a:t>
            </a:r>
            <a:r>
              <a:rPr lang="en-US" b="1" dirty="0" smtClean="0"/>
              <a:t>/bin/</a:t>
            </a:r>
            <a:r>
              <a:rPr lang="en-US" b="1" dirty="0" err="1" smtClean="0"/>
              <a:t>newaliases.OFF</a:t>
            </a:r>
            <a:r>
              <a:rPr lang="en-US" b="1" dirty="0" smtClean="0"/>
              <a:t/>
            </a:r>
            <a:br>
              <a:rPr lang="en-US" b="1" dirty="0" smtClean="0"/>
            </a:br>
            <a:r>
              <a:rPr lang="en-US" b="1" dirty="0" smtClean="0"/>
              <a:t>  /</a:t>
            </a:r>
            <a:r>
              <a:rPr lang="en-US" b="1" dirty="0" err="1" smtClean="0"/>
              <a:t>usr</a:t>
            </a:r>
            <a:r>
              <a:rPr lang="en-US" b="1" dirty="0" smtClean="0"/>
              <a:t>/bin/</a:t>
            </a:r>
            <a:r>
              <a:rPr lang="en-US" b="1" dirty="0" err="1" smtClean="0"/>
              <a:t>mailq.OFF</a:t>
            </a:r>
            <a:r>
              <a:rPr lang="en-US" dirty="0" smtClean="0"/>
              <a:t> </a:t>
            </a:r>
          </a:p>
          <a:p>
            <a:r>
              <a:rPr lang="en-US" dirty="0" smtClean="0"/>
              <a:t>In order to install or upgrade Postfix </a:t>
            </a:r>
          </a:p>
          <a:p>
            <a:r>
              <a:rPr lang="en-US" dirty="0" smtClean="0"/>
              <a:t>Create a user "postfix" with a unique user id and group id. Preferably, this is an account that no-one can log into. The account does not need an executable login shell, and needs no existing home directory. </a:t>
            </a:r>
          </a:p>
          <a:p>
            <a:r>
              <a:rPr lang="en-US" b="1" dirty="0" smtClean="0"/>
              <a:t>postfix:*:12345:12345:postfix:/no/where:/no/shell</a:t>
            </a:r>
            <a:r>
              <a:rPr lang="en-US" dirty="0" smtClean="0"/>
              <a:t> </a:t>
            </a:r>
          </a:p>
          <a:p>
            <a:r>
              <a:rPr lang="en-US" dirty="0" smtClean="0"/>
              <a:t>Make sure there is a corresponding alias in /etc/aliases </a:t>
            </a:r>
          </a:p>
          <a:p>
            <a:r>
              <a:rPr lang="en-US" b="1" dirty="0" smtClean="0"/>
              <a:t>postfix: root</a:t>
            </a:r>
            <a:r>
              <a:rPr lang="en-US" dirty="0" smtClean="0"/>
              <a:t> </a:t>
            </a:r>
          </a:p>
          <a:p>
            <a:r>
              <a:rPr lang="en-US" dirty="0" smtClean="0"/>
              <a:t>Create a group "</a:t>
            </a:r>
            <a:r>
              <a:rPr lang="en-US" dirty="0" err="1" smtClean="0"/>
              <a:t>postdrop</a:t>
            </a:r>
            <a:r>
              <a:rPr lang="en-US" dirty="0" smtClean="0"/>
              <a:t>" with a group id that is not used by any other user account. Not even by the postfix user account. </a:t>
            </a:r>
          </a:p>
          <a:p>
            <a:r>
              <a:rPr lang="en-US" b="1" dirty="0" err="1" smtClean="0"/>
              <a:t>postdrop</a:t>
            </a:r>
            <a:r>
              <a:rPr lang="en-US" b="1" dirty="0" smtClean="0"/>
              <a:t>:*:54321:</a:t>
            </a:r>
            <a:r>
              <a:rPr lang="en-US" dirty="0" smtClean="0"/>
              <a:t> </a:t>
            </a:r>
          </a:p>
          <a:p>
            <a:r>
              <a:rPr lang="en-US" dirty="0" smtClean="0"/>
              <a:t>Run the "make install" script as the super-user </a:t>
            </a:r>
          </a:p>
          <a:p>
            <a:r>
              <a:rPr lang="en-US" dirty="0" smtClean="0"/>
              <a:t># </a:t>
            </a:r>
            <a:r>
              <a:rPr lang="en-US" b="1" dirty="0" smtClean="0"/>
              <a:t>make install</a:t>
            </a:r>
            <a:r>
              <a:rPr lang="en-US" dirty="0" smtClean="0"/>
              <a:t> </a:t>
            </a:r>
          </a:p>
          <a:p>
            <a:r>
              <a:rPr lang="en-US" dirty="0" err="1" smtClean="0"/>
              <a:t>install_root</a:t>
            </a:r>
            <a:r>
              <a:rPr lang="en-US" dirty="0" smtClean="0"/>
              <a:t>: [/] </a:t>
            </a:r>
            <a:r>
              <a:rPr lang="en-US" b="1" dirty="0" smtClean="0"/>
              <a:t>/</a:t>
            </a:r>
            <a:r>
              <a:rPr lang="en-US" dirty="0" smtClean="0"/>
              <a:t/>
            </a:r>
            <a:br>
              <a:rPr lang="en-US" dirty="0" smtClean="0"/>
            </a:br>
            <a:r>
              <a:rPr lang="en-US" dirty="0" err="1" smtClean="0"/>
              <a:t>tempdir</a:t>
            </a:r>
            <a:r>
              <a:rPr lang="en-US" dirty="0" smtClean="0"/>
              <a:t>: </a:t>
            </a:r>
            <a:r>
              <a:rPr lang="en-US" b="1" dirty="0" smtClean="0"/>
              <a:t>/</a:t>
            </a:r>
            <a:r>
              <a:rPr lang="en-US" b="1" dirty="0" err="1" smtClean="0"/>
              <a:t>tmp</a:t>
            </a:r>
            <a:r>
              <a:rPr lang="en-US" dirty="0" smtClean="0"/>
              <a:t/>
            </a:r>
            <a:br>
              <a:rPr lang="en-US" dirty="0" smtClean="0"/>
            </a:br>
            <a:r>
              <a:rPr lang="en-US" dirty="0" err="1" smtClean="0"/>
              <a:t>config_directory</a:t>
            </a:r>
            <a:r>
              <a:rPr lang="en-US" dirty="0" smtClean="0"/>
              <a:t>: </a:t>
            </a:r>
            <a:r>
              <a:rPr lang="en-US" b="1" dirty="0" smtClean="0"/>
              <a:t>/</a:t>
            </a:r>
            <a:r>
              <a:rPr lang="en-US" b="1" dirty="0" err="1" smtClean="0"/>
              <a:t>usr</a:t>
            </a:r>
            <a:r>
              <a:rPr lang="en-US" b="1" dirty="0" smtClean="0"/>
              <a:t>/local/postfix/etc</a:t>
            </a:r>
            <a:r>
              <a:rPr lang="en-US" dirty="0" smtClean="0"/>
              <a:t/>
            </a:r>
            <a:br>
              <a:rPr lang="en-US" dirty="0" smtClean="0"/>
            </a:br>
            <a:r>
              <a:rPr lang="en-US" dirty="0" err="1" smtClean="0"/>
              <a:t>daemon_directory</a:t>
            </a:r>
            <a:r>
              <a:rPr lang="en-US" dirty="0" smtClean="0"/>
              <a:t>: </a:t>
            </a:r>
            <a:r>
              <a:rPr lang="en-US" b="1" dirty="0" smtClean="0"/>
              <a:t>/</a:t>
            </a:r>
            <a:r>
              <a:rPr lang="en-US" b="1" dirty="0" err="1" smtClean="0"/>
              <a:t>usr</a:t>
            </a:r>
            <a:r>
              <a:rPr lang="en-US" b="1" dirty="0" smtClean="0"/>
              <a:t>/local/postfix/bin</a:t>
            </a:r>
            <a:r>
              <a:rPr lang="en-US" dirty="0" smtClean="0"/>
              <a:t/>
            </a:r>
            <a:br>
              <a:rPr lang="en-US" dirty="0" smtClean="0"/>
            </a:br>
            <a:r>
              <a:rPr lang="en-US" dirty="0" err="1" smtClean="0"/>
              <a:t>command_directory</a:t>
            </a:r>
            <a:r>
              <a:rPr lang="en-US" dirty="0" smtClean="0"/>
              <a:t>: </a:t>
            </a:r>
            <a:r>
              <a:rPr lang="en-US" b="1" dirty="0" smtClean="0"/>
              <a:t>/</a:t>
            </a:r>
            <a:r>
              <a:rPr lang="en-US" b="1" dirty="0" err="1" smtClean="0"/>
              <a:t>usr</a:t>
            </a:r>
            <a:r>
              <a:rPr lang="en-US" b="1" dirty="0" smtClean="0"/>
              <a:t>/local/postfix/</a:t>
            </a:r>
            <a:r>
              <a:rPr lang="en-US" b="1" dirty="0" err="1" smtClean="0"/>
              <a:t>sbin</a:t>
            </a:r>
            <a:r>
              <a:rPr lang="en-US" dirty="0" smtClean="0"/>
              <a:t/>
            </a:r>
            <a:br>
              <a:rPr lang="en-US" dirty="0" smtClean="0"/>
            </a:br>
            <a:r>
              <a:rPr lang="en-US" dirty="0" err="1" smtClean="0"/>
              <a:t>queue_directory</a:t>
            </a:r>
            <a:r>
              <a:rPr lang="en-US" dirty="0" smtClean="0"/>
              <a:t>: </a:t>
            </a:r>
            <a:r>
              <a:rPr lang="en-US" b="1" dirty="0" smtClean="0"/>
              <a:t>/</a:t>
            </a:r>
            <a:r>
              <a:rPr lang="en-US" b="1" dirty="0" err="1" smtClean="0"/>
              <a:t>usr</a:t>
            </a:r>
            <a:r>
              <a:rPr lang="en-US" b="1" dirty="0" smtClean="0"/>
              <a:t>/local/postfix/spool</a:t>
            </a:r>
            <a:r>
              <a:rPr lang="en-US" dirty="0" smtClean="0"/>
              <a:t/>
            </a:r>
            <a:br>
              <a:rPr lang="en-US" dirty="0" smtClean="0"/>
            </a:br>
            <a:r>
              <a:rPr lang="en-US" dirty="0" err="1" smtClean="0"/>
              <a:t>sendmail_path</a:t>
            </a:r>
            <a:r>
              <a:rPr lang="en-US" dirty="0" smtClean="0"/>
              <a:t>: </a:t>
            </a:r>
            <a:r>
              <a:rPr lang="en-US" b="1" dirty="0" smtClean="0"/>
              <a:t>/</a:t>
            </a:r>
            <a:r>
              <a:rPr lang="en-US" b="1" dirty="0" err="1" smtClean="0"/>
              <a:t>usr</a:t>
            </a:r>
            <a:r>
              <a:rPr lang="en-US" b="1" dirty="0" smtClean="0"/>
              <a:t>/local/postfix/</a:t>
            </a:r>
            <a:r>
              <a:rPr lang="en-US" b="1" dirty="0" err="1" smtClean="0"/>
              <a:t>sendmail</a:t>
            </a:r>
            <a:r>
              <a:rPr lang="en-US" b="1" dirty="0" smtClean="0"/>
              <a:t>/</a:t>
            </a:r>
            <a:r>
              <a:rPr lang="en-US" b="1" dirty="0" err="1" smtClean="0"/>
              <a:t>sendmail</a:t>
            </a:r>
            <a:r>
              <a:rPr lang="en-US" dirty="0" smtClean="0"/>
              <a:t/>
            </a:r>
            <a:br>
              <a:rPr lang="en-US" dirty="0" smtClean="0"/>
            </a:br>
            <a:r>
              <a:rPr lang="en-US" dirty="0" err="1" smtClean="0"/>
              <a:t>newaliases_path</a:t>
            </a:r>
            <a:r>
              <a:rPr lang="en-US" dirty="0" smtClean="0"/>
              <a:t>: </a:t>
            </a:r>
            <a:r>
              <a:rPr lang="en-US" b="1" dirty="0" smtClean="0"/>
              <a:t>/</a:t>
            </a:r>
            <a:r>
              <a:rPr lang="en-US" b="1" dirty="0" err="1" smtClean="0"/>
              <a:t>usr</a:t>
            </a:r>
            <a:r>
              <a:rPr lang="en-US" b="1" dirty="0" smtClean="0"/>
              <a:t>/local/postfix/</a:t>
            </a:r>
            <a:r>
              <a:rPr lang="en-US" b="1" dirty="0" err="1" smtClean="0"/>
              <a:t>sendmail</a:t>
            </a:r>
            <a:r>
              <a:rPr lang="en-US" b="1" dirty="0" smtClean="0"/>
              <a:t>/</a:t>
            </a:r>
            <a:r>
              <a:rPr lang="en-US" b="1" dirty="0" err="1" smtClean="0"/>
              <a:t>newaliases</a:t>
            </a:r>
            <a:r>
              <a:rPr lang="en-US" dirty="0" smtClean="0"/>
              <a:t/>
            </a:r>
            <a:br>
              <a:rPr lang="en-US" dirty="0" smtClean="0"/>
            </a:br>
            <a:r>
              <a:rPr lang="en-US" dirty="0" err="1" smtClean="0"/>
              <a:t>mailq_path</a:t>
            </a:r>
            <a:r>
              <a:rPr lang="en-US" dirty="0" smtClean="0"/>
              <a:t>: </a:t>
            </a:r>
            <a:r>
              <a:rPr lang="en-US" b="1" dirty="0" smtClean="0"/>
              <a:t>/</a:t>
            </a:r>
            <a:r>
              <a:rPr lang="en-US" b="1" dirty="0" err="1" smtClean="0"/>
              <a:t>usr</a:t>
            </a:r>
            <a:r>
              <a:rPr lang="en-US" b="1" dirty="0" smtClean="0"/>
              <a:t>/local/postfix/</a:t>
            </a:r>
            <a:r>
              <a:rPr lang="en-US" b="1" dirty="0" err="1" smtClean="0"/>
              <a:t>sendmail</a:t>
            </a:r>
            <a:r>
              <a:rPr lang="en-US" b="1" dirty="0" smtClean="0"/>
              <a:t>/</a:t>
            </a:r>
            <a:r>
              <a:rPr lang="en-US" b="1" dirty="0" err="1" smtClean="0"/>
              <a:t>mailq</a:t>
            </a:r>
            <a:r>
              <a:rPr lang="en-US" dirty="0" smtClean="0"/>
              <a:t/>
            </a:r>
            <a:br>
              <a:rPr lang="en-US" dirty="0" smtClean="0"/>
            </a:br>
            <a:r>
              <a:rPr lang="en-US" dirty="0" err="1" smtClean="0"/>
              <a:t>mail_owner</a:t>
            </a:r>
            <a:r>
              <a:rPr lang="en-US" dirty="0" smtClean="0"/>
              <a:t>: </a:t>
            </a:r>
            <a:r>
              <a:rPr lang="en-US" b="1" dirty="0" smtClean="0"/>
              <a:t>postfix</a:t>
            </a:r>
            <a:r>
              <a:rPr lang="en-US" dirty="0" smtClean="0"/>
              <a:t/>
            </a:r>
            <a:br>
              <a:rPr lang="en-US" dirty="0" smtClean="0"/>
            </a:br>
            <a:r>
              <a:rPr lang="en-US" dirty="0" err="1" smtClean="0"/>
              <a:t>setgid_group</a:t>
            </a:r>
            <a:r>
              <a:rPr lang="en-US" dirty="0" smtClean="0"/>
              <a:t>: </a:t>
            </a:r>
            <a:r>
              <a:rPr lang="en-US" b="1" dirty="0" err="1" smtClean="0"/>
              <a:t>postdrop</a:t>
            </a:r>
            <a:r>
              <a:rPr lang="en-US" dirty="0" smtClean="0"/>
              <a:t/>
            </a:r>
            <a:br>
              <a:rPr lang="en-US" dirty="0" smtClean="0"/>
            </a:br>
            <a:r>
              <a:rPr lang="en-US" dirty="0" err="1" smtClean="0"/>
              <a:t>manpages</a:t>
            </a:r>
            <a:r>
              <a:rPr lang="en-US" dirty="0" smtClean="0"/>
              <a:t>: </a:t>
            </a:r>
            <a:r>
              <a:rPr lang="en-US" b="1" dirty="0" smtClean="0"/>
              <a:t>/</a:t>
            </a:r>
            <a:r>
              <a:rPr lang="en-US" b="1" dirty="0" err="1" smtClean="0"/>
              <a:t>usr</a:t>
            </a:r>
            <a:r>
              <a:rPr lang="en-US" b="1" dirty="0" smtClean="0"/>
              <a:t>/local/postfix/man</a:t>
            </a:r>
            <a:r>
              <a:rPr lang="en-US" dirty="0" smtClean="0"/>
              <a:t/>
            </a:r>
            <a:br>
              <a:rPr lang="en-US" dirty="0" smtClean="0"/>
            </a:br>
            <a:r>
              <a:rPr lang="en-US" dirty="0" err="1" smtClean="0"/>
              <a:t>sample_directory</a:t>
            </a:r>
            <a:r>
              <a:rPr lang="en-US" dirty="0" smtClean="0"/>
              <a:t>: </a:t>
            </a:r>
            <a:r>
              <a:rPr lang="en-US" b="1" dirty="0" smtClean="0"/>
              <a:t>/</a:t>
            </a:r>
            <a:r>
              <a:rPr lang="en-US" b="1" dirty="0" err="1" smtClean="0"/>
              <a:t>usr</a:t>
            </a:r>
            <a:r>
              <a:rPr lang="en-US" b="1" dirty="0" smtClean="0"/>
              <a:t>/local/postfix/sample</a:t>
            </a:r>
            <a:r>
              <a:rPr lang="en-US" dirty="0" smtClean="0"/>
              <a:t/>
            </a:r>
            <a:br>
              <a:rPr lang="en-US" dirty="0" smtClean="0"/>
            </a:br>
            <a:r>
              <a:rPr lang="en-US" dirty="0" err="1" smtClean="0"/>
              <a:t>readme_directory</a:t>
            </a:r>
            <a:r>
              <a:rPr lang="en-US" dirty="0" smtClean="0"/>
              <a:t>: </a:t>
            </a:r>
            <a:r>
              <a:rPr lang="en-US" b="1" dirty="0" smtClean="0"/>
              <a:t>/</a:t>
            </a:r>
            <a:r>
              <a:rPr lang="en-US" b="1" dirty="0" err="1" smtClean="0"/>
              <a:t>usr</a:t>
            </a:r>
            <a:r>
              <a:rPr lang="en-US" b="1" dirty="0" smtClean="0"/>
              <a:t>/local/postfix/readme</a:t>
            </a:r>
            <a:r>
              <a:rPr lang="en-US" dirty="0" smtClean="0"/>
              <a:t> </a:t>
            </a:r>
          </a:p>
          <a:p>
            <a:r>
              <a:rPr lang="en-US" dirty="0" smtClean="0"/>
              <a:t>Copy /etc/aliases to /</a:t>
            </a:r>
            <a:r>
              <a:rPr lang="en-US" dirty="0" err="1" smtClean="0"/>
              <a:t>usr</a:t>
            </a:r>
            <a:r>
              <a:rPr lang="en-US" dirty="0" smtClean="0"/>
              <a:t>/local/postfix/etc </a:t>
            </a:r>
          </a:p>
          <a:p>
            <a:r>
              <a:rPr lang="en-US" dirty="0" smtClean="0"/>
              <a:t># </a:t>
            </a:r>
            <a:r>
              <a:rPr lang="en-US" b="1" dirty="0" err="1" smtClean="0"/>
              <a:t>cd</a:t>
            </a:r>
            <a:r>
              <a:rPr lang="en-US" b="1" dirty="0" smtClean="0"/>
              <a:t> /</a:t>
            </a:r>
            <a:r>
              <a:rPr lang="en-US" b="1" dirty="0" err="1" smtClean="0"/>
              <a:t>usr</a:t>
            </a:r>
            <a:r>
              <a:rPr lang="en-US" b="1" dirty="0" smtClean="0"/>
              <a:t>/local/postfix/</a:t>
            </a:r>
            <a:r>
              <a:rPr lang="en-US" b="1" dirty="0" err="1" smtClean="0"/>
              <a:t>sendmail</a:t>
            </a:r>
            <a:r>
              <a:rPr lang="en-US" dirty="0" smtClean="0"/>
              <a:t/>
            </a:r>
            <a:br>
              <a:rPr lang="en-US" dirty="0" smtClean="0"/>
            </a:br>
            <a:r>
              <a:rPr lang="en-US" dirty="0" smtClean="0"/>
              <a:t># </a:t>
            </a:r>
            <a:r>
              <a:rPr lang="en-US" b="1" dirty="0" smtClean="0"/>
              <a:t>./</a:t>
            </a:r>
            <a:r>
              <a:rPr lang="en-US" b="1" dirty="0" err="1" smtClean="0"/>
              <a:t>newaliases</a:t>
            </a:r>
            <a:r>
              <a:rPr lang="en-US" dirty="0" smtClean="0"/>
              <a:t> </a:t>
            </a:r>
          </a:p>
          <a:p>
            <a:r>
              <a:rPr lang="en-US" b="1" dirty="0" smtClean="0"/>
              <a:t>Important Commands </a:t>
            </a:r>
          </a:p>
          <a:p>
            <a:r>
              <a:rPr lang="en-US" b="1" dirty="0" err="1" smtClean="0"/>
              <a:t>postconf</a:t>
            </a:r>
            <a:r>
              <a:rPr lang="en-US" b="1" dirty="0" smtClean="0"/>
              <a:t> </a:t>
            </a:r>
            <a:r>
              <a:rPr lang="en-US" b="1" dirty="0" err="1" smtClean="0"/>
              <a:t>mail_version</a:t>
            </a:r>
            <a:r>
              <a:rPr lang="en-US" dirty="0" smtClean="0"/>
              <a:t> </a:t>
            </a:r>
          </a:p>
          <a:p>
            <a:r>
              <a:rPr lang="en-US" dirty="0" smtClean="0"/>
              <a:t>Find out what Postfix Version is installed </a:t>
            </a:r>
            <a:r>
              <a:rPr lang="en-US" b="1" dirty="0" err="1" smtClean="0"/>
              <a:t>mailq</a:t>
            </a:r>
            <a:r>
              <a:rPr lang="en-US" dirty="0" smtClean="0"/>
              <a:t> </a:t>
            </a:r>
          </a:p>
          <a:p>
            <a:r>
              <a:rPr lang="en-US" dirty="0" smtClean="0"/>
              <a:t>Show Mail Queue </a:t>
            </a:r>
            <a:r>
              <a:rPr lang="en-US" b="1" dirty="0" err="1" smtClean="0"/>
              <a:t>postsuper</a:t>
            </a:r>
            <a:r>
              <a:rPr lang="en-US" b="1" dirty="0" smtClean="0"/>
              <a:t> -d ALL</a:t>
            </a:r>
            <a:r>
              <a:rPr lang="en-US" dirty="0" smtClean="0"/>
              <a:t> </a:t>
            </a:r>
          </a:p>
          <a:p>
            <a:r>
              <a:rPr lang="en-US" dirty="0" smtClean="0"/>
              <a:t>Remove bounced mail from the queue. </a:t>
            </a:r>
            <a:r>
              <a:rPr lang="en-US" b="1" dirty="0" smtClean="0"/>
              <a:t>postfix flush</a:t>
            </a:r>
            <a:r>
              <a:rPr lang="en-US" dirty="0" smtClean="0"/>
              <a:t> </a:t>
            </a:r>
          </a:p>
          <a:p>
            <a:r>
              <a:rPr lang="en-US" dirty="0" smtClean="0"/>
              <a:t>Flush the Mail Queue </a:t>
            </a:r>
            <a:r>
              <a:rPr lang="en-US" b="1" dirty="0" smtClean="0"/>
              <a:t>postfix check</a:t>
            </a:r>
            <a:r>
              <a:rPr lang="en-US" dirty="0" smtClean="0"/>
              <a:t> </a:t>
            </a:r>
          </a:p>
          <a:p>
            <a:r>
              <a:rPr lang="en-US" dirty="0" smtClean="0"/>
              <a:t>Check Installation </a:t>
            </a:r>
            <a:r>
              <a:rPr lang="en-US" b="1" dirty="0" smtClean="0"/>
              <a:t>telnet mail-abuse.org</a:t>
            </a:r>
            <a:r>
              <a:rPr lang="en-US" dirty="0" smtClean="0"/>
              <a:t> </a:t>
            </a:r>
          </a:p>
          <a:p>
            <a:r>
              <a:rPr lang="en-US" dirty="0" smtClean="0"/>
              <a:t>Test your own </a:t>
            </a:r>
            <a:r>
              <a:rPr lang="en-US" dirty="0" err="1" smtClean="0"/>
              <a:t>Mailserver</a:t>
            </a:r>
            <a:r>
              <a:rPr lang="en-US" dirty="0" smtClean="0"/>
              <a:t> against attacks. </a:t>
            </a:r>
            <a:r>
              <a:rPr lang="en-US" b="1" dirty="0" smtClean="0"/>
              <a:t>  </a:t>
            </a:r>
          </a:p>
          <a:p>
            <a:r>
              <a:rPr lang="en-US" b="1" dirty="0" smtClean="0"/>
              <a:t>How to check your </a:t>
            </a:r>
            <a:r>
              <a:rPr lang="en-US" b="1" dirty="0" err="1" smtClean="0"/>
              <a:t>mailserver</a:t>
            </a:r>
            <a:r>
              <a:rPr lang="en-US" b="1" dirty="0" smtClean="0"/>
              <a:t> against attacks </a:t>
            </a:r>
          </a:p>
          <a:p>
            <a:r>
              <a:rPr lang="en-US" dirty="0" smtClean="0"/>
              <a:t>The delivery of unsolicited commercial email (UCE) must be avoided on a secure </a:t>
            </a:r>
            <a:r>
              <a:rPr lang="en-US" dirty="0" err="1" smtClean="0"/>
              <a:t>mailserver</a:t>
            </a:r>
            <a:r>
              <a:rPr lang="en-US" dirty="0" smtClean="0"/>
              <a:t>. But how to check the </a:t>
            </a:r>
            <a:r>
              <a:rPr lang="en-US" dirty="0" err="1" smtClean="0"/>
              <a:t>mailserver</a:t>
            </a:r>
            <a:r>
              <a:rPr lang="en-US" dirty="0" smtClean="0"/>
              <a:t> against relaying and attacks? Abuse.org offers a public </a:t>
            </a:r>
            <a:r>
              <a:rPr lang="en-US" dirty="0" err="1" smtClean="0"/>
              <a:t>mailserver</a:t>
            </a:r>
            <a:r>
              <a:rPr lang="en-US" dirty="0" smtClean="0"/>
              <a:t>, which can be used to check the own </a:t>
            </a:r>
            <a:r>
              <a:rPr lang="en-US" dirty="0" err="1" smtClean="0"/>
              <a:t>mailserver</a:t>
            </a:r>
            <a:r>
              <a:rPr lang="en-US" dirty="0" smtClean="0"/>
              <a:t>. </a:t>
            </a:r>
          </a:p>
          <a:p>
            <a:r>
              <a:rPr lang="en-US" dirty="0" smtClean="0"/>
              <a:t>Login to your </a:t>
            </a:r>
            <a:r>
              <a:rPr lang="en-US" dirty="0" err="1" smtClean="0"/>
              <a:t>mailserver</a:t>
            </a:r>
            <a:r>
              <a:rPr lang="en-US" dirty="0" smtClean="0"/>
              <a:t> </a:t>
            </a:r>
          </a:p>
          <a:p>
            <a:r>
              <a:rPr lang="en-US" dirty="0" smtClean="0"/>
              <a:t>Execute: </a:t>
            </a:r>
            <a:r>
              <a:rPr lang="en-US" b="1" dirty="0" smtClean="0"/>
              <a:t>telnet mail-abuse.org</a:t>
            </a:r>
            <a:r>
              <a:rPr lang="en-US" dirty="0" smtClean="0"/>
              <a:t> </a:t>
            </a:r>
          </a:p>
          <a:p>
            <a:r>
              <a:rPr lang="en-US" dirty="0" smtClean="0"/>
              <a:t>Now you can see, how your system will be attacked and how secure it is. </a:t>
            </a:r>
          </a:p>
          <a:p>
            <a:r>
              <a:rPr lang="en-US" dirty="0" smtClean="0"/>
              <a:t>Escape character is '^]'.</a:t>
            </a:r>
            <a:br>
              <a:rPr lang="en-US" dirty="0" smtClean="0"/>
            </a:br>
            <a:r>
              <a:rPr lang="en-US" dirty="0" smtClean="0"/>
              <a:t>&lt;&lt;&lt; 220 SMTP service ready</a:t>
            </a:r>
            <a:br>
              <a:rPr lang="en-US" dirty="0" smtClean="0"/>
            </a:br>
            <a:r>
              <a:rPr lang="en-US" dirty="0" smtClean="0"/>
              <a:t>&gt;&gt;&gt; HELO dante.mail-abuse.org</a:t>
            </a:r>
            <a:br>
              <a:rPr lang="en-US" dirty="0" smtClean="0"/>
            </a:br>
            <a:r>
              <a:rPr lang="en-US" dirty="0" smtClean="0"/>
              <a:t>&lt;&lt;&lt; 250 Requested mail action okay, completed</a:t>
            </a:r>
            <a:br>
              <a:rPr lang="en-US" dirty="0" smtClean="0"/>
            </a:br>
            <a:r>
              <a:rPr lang="en-US" b="1" dirty="0" smtClean="0"/>
              <a:t>:Relay test: #Test 1</a:t>
            </a:r>
            <a:r>
              <a:rPr lang="en-US" dirty="0" smtClean="0"/>
              <a:t/>
            </a:r>
            <a:br>
              <a:rPr lang="en-US" dirty="0" smtClean="0"/>
            </a:br>
            <a:r>
              <a:rPr lang="en-US" dirty="0" smtClean="0"/>
              <a:t>&gt;&gt;&gt; mail from: &lt;nobody@mail-abuse.org&gt;</a:t>
            </a:r>
            <a:br>
              <a:rPr lang="en-US" dirty="0" smtClean="0"/>
            </a:br>
            <a:r>
              <a:rPr lang="en-US" dirty="0" smtClean="0"/>
              <a:t>&lt;&lt;&lt; 250 Requested mail action okay, completed</a:t>
            </a:r>
            <a:br>
              <a:rPr lang="en-US" dirty="0" smtClean="0"/>
            </a:br>
            <a:r>
              <a:rPr lang="en-US" dirty="0" smtClean="0"/>
              <a:t>&gt;&gt;&gt; rcpt to: &lt;nobody@mail-abuse.org&gt;</a:t>
            </a:r>
            <a:br>
              <a:rPr lang="en-US" dirty="0" smtClean="0"/>
            </a:br>
            <a:r>
              <a:rPr lang="en-US" dirty="0" smtClean="0"/>
              <a:t>&lt;&lt;&lt; </a:t>
            </a:r>
            <a:r>
              <a:rPr lang="en-US" b="1" dirty="0" smtClean="0"/>
              <a:t>554 Transaction failed</a:t>
            </a:r>
            <a:r>
              <a:rPr lang="en-US" dirty="0" smtClean="0"/>
              <a:t/>
            </a:r>
            <a:br>
              <a:rPr lang="en-US" dirty="0" smtClean="0"/>
            </a:br>
            <a:r>
              <a:rPr lang="en-US" dirty="0" smtClean="0"/>
              <a:t>&gt;&gt;&gt; </a:t>
            </a:r>
            <a:r>
              <a:rPr lang="en-US" dirty="0" err="1" smtClean="0"/>
              <a:t>rset</a:t>
            </a:r>
            <a:r>
              <a:rPr lang="en-US" dirty="0" smtClean="0"/>
              <a:t/>
            </a:r>
            <a:br>
              <a:rPr lang="en-US" dirty="0" smtClean="0"/>
            </a:br>
            <a:r>
              <a:rPr lang="en-US" dirty="0" smtClean="0"/>
              <a:t>&lt;&lt;&lt; 250 Requested mail action okay, completed</a:t>
            </a:r>
            <a:br>
              <a:rPr lang="en-US" dirty="0" smtClean="0"/>
            </a:br>
            <a:r>
              <a:rPr lang="en-US" b="1" dirty="0" smtClean="0"/>
              <a:t>:Relay test: #Test 2</a:t>
            </a:r>
            <a:r>
              <a:rPr lang="en-US" dirty="0" smtClean="0"/>
              <a:t/>
            </a:r>
            <a:br>
              <a:rPr lang="en-US" dirty="0" smtClean="0"/>
            </a:br>
            <a:r>
              <a:rPr lang="en-US" dirty="0" smtClean="0"/>
              <a:t>.....</a:t>
            </a:r>
            <a:br>
              <a:rPr lang="en-US" dirty="0" smtClean="0"/>
            </a:br>
            <a:r>
              <a:rPr lang="en-US" dirty="0" smtClean="0"/>
              <a:t>.....</a:t>
            </a:r>
            <a:br>
              <a:rPr lang="en-US" dirty="0" smtClean="0"/>
            </a:br>
            <a:r>
              <a:rPr lang="en-US" dirty="0" smtClean="0"/>
              <a:t>&lt;&lt;&lt; 250 Requested mail action okay, completed</a:t>
            </a:r>
            <a:br>
              <a:rPr lang="en-US" dirty="0" smtClean="0"/>
            </a:br>
            <a:r>
              <a:rPr lang="en-US" dirty="0" smtClean="0"/>
              <a:t>&gt;&gt;&gt; QUIT</a:t>
            </a:r>
            <a:br>
              <a:rPr lang="en-US" dirty="0" smtClean="0"/>
            </a:br>
            <a:r>
              <a:rPr lang="en-US" dirty="0" smtClean="0"/>
              <a:t>&lt;&lt;&lt; 221 SMTP server closing transmission channel</a:t>
            </a:r>
            <a:br>
              <a:rPr lang="en-US" dirty="0" smtClean="0"/>
            </a:br>
            <a:r>
              <a:rPr lang="en-US" dirty="0" smtClean="0"/>
              <a:t>Tested host banner: 220 SMTP service ready</a:t>
            </a:r>
            <a:br>
              <a:rPr lang="en-US" dirty="0" smtClean="0"/>
            </a:br>
            <a:r>
              <a:rPr lang="en-US" dirty="0" smtClean="0"/>
              <a:t/>
            </a:r>
            <a:br>
              <a:rPr lang="en-US" dirty="0" smtClean="0"/>
            </a:br>
            <a:r>
              <a:rPr lang="en-US" b="1" dirty="0" smtClean="0"/>
              <a:t>System appeared to reject relay attempts</a:t>
            </a:r>
            <a:r>
              <a:rPr lang="en-US" dirty="0" smtClean="0"/>
              <a:t> </a:t>
            </a:r>
          </a:p>
          <a:p>
            <a:r>
              <a:rPr lang="en-US" b="1" dirty="0" smtClean="0"/>
              <a:t>Typical Configurations </a:t>
            </a:r>
          </a:p>
          <a:p>
            <a:r>
              <a:rPr lang="en-US" dirty="0" smtClean="0"/>
              <a:t>Postfix Mailbox Host in the DMZ </a:t>
            </a:r>
          </a:p>
          <a:p>
            <a:r>
              <a:rPr lang="en-US" dirty="0" smtClean="0"/>
              <a:t>Email is saved on the Postfix Mailbox Host, located in the DMZ. All clients get their E-Mail using POP or IMAP. All clients uses the Mailbox Host as their Relay-Host. The Mailbox Host delivers E-Mail directly to the recipient using DNS and SMTP. The disadvantage of this solution is, that the Mailboxes are located in the DMZ. </a:t>
            </a:r>
          </a:p>
          <a:p>
            <a:r>
              <a:rPr lang="en-US" dirty="0" smtClean="0"/>
              <a:t>Main.cf </a:t>
            </a:r>
          </a:p>
          <a:p>
            <a:r>
              <a:rPr lang="en-US" dirty="0" err="1" smtClean="0"/>
              <a:t>postfix_root</a:t>
            </a:r>
            <a:r>
              <a:rPr lang="en-US" dirty="0" smtClean="0"/>
              <a:t> = /</a:t>
            </a:r>
            <a:r>
              <a:rPr lang="en-US" dirty="0" err="1" smtClean="0"/>
              <a:t>usr</a:t>
            </a:r>
            <a:r>
              <a:rPr lang="en-US" dirty="0" smtClean="0"/>
              <a:t>/local/postfix</a:t>
            </a:r>
            <a:br>
              <a:rPr lang="en-US" dirty="0" smtClean="0"/>
            </a:br>
            <a:r>
              <a:rPr lang="en-US" dirty="0" err="1" smtClean="0"/>
              <a:t>config_directory</a:t>
            </a:r>
            <a:r>
              <a:rPr lang="en-US" dirty="0" smtClean="0"/>
              <a:t> = $</a:t>
            </a:r>
            <a:r>
              <a:rPr lang="en-US" dirty="0" err="1" smtClean="0"/>
              <a:t>postfix_root</a:t>
            </a:r>
            <a:r>
              <a:rPr lang="en-US" dirty="0" smtClean="0"/>
              <a:t>/etc</a:t>
            </a:r>
            <a:br>
              <a:rPr lang="en-US" dirty="0" smtClean="0"/>
            </a:br>
            <a:r>
              <a:rPr lang="en-US" dirty="0" err="1" smtClean="0"/>
              <a:t>queue_directory</a:t>
            </a:r>
            <a:r>
              <a:rPr lang="en-US" dirty="0" smtClean="0"/>
              <a:t> = $</a:t>
            </a:r>
            <a:r>
              <a:rPr lang="en-US" dirty="0" err="1" smtClean="0"/>
              <a:t>postfix_root</a:t>
            </a:r>
            <a:r>
              <a:rPr lang="en-US" dirty="0" smtClean="0"/>
              <a:t>/spool</a:t>
            </a:r>
            <a:br>
              <a:rPr lang="en-US" dirty="0" smtClean="0"/>
            </a:br>
            <a:r>
              <a:rPr lang="en-US" dirty="0" err="1" smtClean="0"/>
              <a:t>program_directory</a:t>
            </a:r>
            <a:r>
              <a:rPr lang="en-US" dirty="0" smtClean="0"/>
              <a:t> = $</a:t>
            </a:r>
            <a:r>
              <a:rPr lang="en-US" dirty="0" err="1" smtClean="0"/>
              <a:t>postfix_root</a:t>
            </a:r>
            <a:r>
              <a:rPr lang="en-US" dirty="0" smtClean="0"/>
              <a:t>/</a:t>
            </a:r>
            <a:r>
              <a:rPr lang="en-US" dirty="0" err="1" smtClean="0"/>
              <a:t>sbin</a:t>
            </a:r>
            <a:r>
              <a:rPr lang="en-US" dirty="0" smtClean="0"/>
              <a:t/>
            </a:r>
            <a:br>
              <a:rPr lang="en-US" dirty="0" smtClean="0"/>
            </a:br>
            <a:r>
              <a:rPr lang="en-US" dirty="0" err="1" smtClean="0"/>
              <a:t>command_directory</a:t>
            </a:r>
            <a:r>
              <a:rPr lang="en-US" dirty="0" smtClean="0"/>
              <a:t> = $</a:t>
            </a:r>
            <a:r>
              <a:rPr lang="en-US" dirty="0" err="1" smtClean="0"/>
              <a:t>program_directory</a:t>
            </a:r>
            <a:r>
              <a:rPr lang="en-US" dirty="0" smtClean="0"/>
              <a:t/>
            </a:r>
            <a:br>
              <a:rPr lang="en-US" dirty="0" smtClean="0"/>
            </a:br>
            <a:r>
              <a:rPr lang="en-US" dirty="0" err="1" smtClean="0"/>
              <a:t>daemon_directory</a:t>
            </a:r>
            <a:r>
              <a:rPr lang="en-US" dirty="0" smtClean="0"/>
              <a:t> = $</a:t>
            </a:r>
            <a:r>
              <a:rPr lang="en-US" dirty="0" err="1" smtClean="0"/>
              <a:t>postfix_root</a:t>
            </a:r>
            <a:r>
              <a:rPr lang="en-US" dirty="0" smtClean="0"/>
              <a:t>/bin</a:t>
            </a:r>
            <a:br>
              <a:rPr lang="en-US" dirty="0" smtClean="0"/>
            </a:br>
            <a:r>
              <a:rPr lang="en-US" dirty="0" err="1" smtClean="0"/>
              <a:t>mail_owner</a:t>
            </a:r>
            <a:r>
              <a:rPr lang="en-US" dirty="0" smtClean="0"/>
              <a:t> = postfix</a:t>
            </a:r>
            <a:br>
              <a:rPr lang="en-US" dirty="0" smtClean="0"/>
            </a:br>
            <a:r>
              <a:rPr lang="en-US" b="1" dirty="0" err="1" smtClean="0"/>
              <a:t>mydomain</a:t>
            </a:r>
            <a:r>
              <a:rPr lang="en-US" b="1" dirty="0" smtClean="0"/>
              <a:t> = akadia.com</a:t>
            </a:r>
            <a:r>
              <a:rPr lang="en-US" dirty="0" smtClean="0"/>
              <a:t/>
            </a:r>
            <a:br>
              <a:rPr lang="en-US" dirty="0" smtClean="0"/>
            </a:br>
            <a:r>
              <a:rPr lang="en-US" dirty="0" err="1" smtClean="0"/>
              <a:t>myorigin</a:t>
            </a:r>
            <a:r>
              <a:rPr lang="en-US" dirty="0" smtClean="0"/>
              <a:t> = $</a:t>
            </a:r>
            <a:r>
              <a:rPr lang="en-US" dirty="0" err="1" smtClean="0"/>
              <a:t>mydomain</a:t>
            </a:r>
            <a:r>
              <a:rPr lang="en-US" dirty="0" smtClean="0"/>
              <a:t/>
            </a:r>
            <a:br>
              <a:rPr lang="en-US" dirty="0" smtClean="0"/>
            </a:br>
            <a:r>
              <a:rPr lang="en-US" b="1" dirty="0" err="1" smtClean="0"/>
              <a:t>mydestination</a:t>
            </a:r>
            <a:r>
              <a:rPr lang="en-US" b="1" dirty="0" smtClean="0"/>
              <a:t> = $</a:t>
            </a:r>
            <a:r>
              <a:rPr lang="en-US" b="1" dirty="0" err="1" smtClean="0"/>
              <a:t>myhostname</a:t>
            </a:r>
            <a:r>
              <a:rPr lang="en-US" b="1" dirty="0" smtClean="0"/>
              <a:t>, </a:t>
            </a:r>
            <a:r>
              <a:rPr lang="en-US" b="1" dirty="0" err="1" smtClean="0"/>
              <a:t>localhost.$mydomain</a:t>
            </a:r>
            <a:r>
              <a:rPr lang="en-US" b="1" dirty="0" smtClean="0"/>
              <a:t>,</a:t>
            </a:r>
            <a:br>
              <a:rPr lang="en-US" b="1" dirty="0" smtClean="0"/>
            </a:br>
            <a:r>
              <a:rPr lang="en-US" b="1" dirty="0" smtClean="0"/>
              <a:t>                $</a:t>
            </a:r>
            <a:r>
              <a:rPr lang="en-US" b="1" dirty="0" err="1" smtClean="0"/>
              <a:t>mydomain</a:t>
            </a:r>
            <a:r>
              <a:rPr lang="en-US" b="1" dirty="0" smtClean="0"/>
              <a:t>, akadia.ch, arkum.ch</a:t>
            </a:r>
            <a:r>
              <a:rPr lang="en-US" dirty="0" smtClean="0"/>
              <a:t/>
            </a:r>
            <a:br>
              <a:rPr lang="en-US" dirty="0" smtClean="0"/>
            </a:br>
            <a:r>
              <a:rPr lang="en-US" dirty="0" err="1" smtClean="0"/>
              <a:t>relayhost</a:t>
            </a:r>
            <a:r>
              <a:rPr lang="en-US" dirty="0" smtClean="0"/>
              <a:t> =</a:t>
            </a:r>
            <a:br>
              <a:rPr lang="en-US" dirty="0" smtClean="0"/>
            </a:br>
            <a:r>
              <a:rPr lang="en-US" dirty="0" err="1" smtClean="0"/>
              <a:t>masquerade_domains</a:t>
            </a:r>
            <a:r>
              <a:rPr lang="en-US" dirty="0" smtClean="0"/>
              <a:t> = $</a:t>
            </a:r>
            <a:r>
              <a:rPr lang="en-US" dirty="0" err="1" smtClean="0"/>
              <a:t>mydomain</a:t>
            </a:r>
            <a:r>
              <a:rPr lang="en-US" dirty="0" smtClean="0"/>
              <a:t/>
            </a:r>
            <a:br>
              <a:rPr lang="en-US" dirty="0" smtClean="0"/>
            </a:br>
            <a:r>
              <a:rPr lang="en-US" dirty="0" err="1" smtClean="0"/>
              <a:t>alias_maps</a:t>
            </a:r>
            <a:r>
              <a:rPr lang="en-US" dirty="0" smtClean="0"/>
              <a:t> = hash:$</a:t>
            </a:r>
            <a:r>
              <a:rPr lang="en-US" dirty="0" err="1" smtClean="0"/>
              <a:t>config_directory</a:t>
            </a:r>
            <a:r>
              <a:rPr lang="en-US" dirty="0" smtClean="0"/>
              <a:t>/aliases</a:t>
            </a:r>
            <a:br>
              <a:rPr lang="en-US" dirty="0" smtClean="0"/>
            </a:br>
            <a:r>
              <a:rPr lang="en-US" dirty="0" err="1" smtClean="0"/>
              <a:t>alias_database</a:t>
            </a:r>
            <a:r>
              <a:rPr lang="en-US" dirty="0" smtClean="0"/>
              <a:t> = hash:$</a:t>
            </a:r>
            <a:r>
              <a:rPr lang="en-US" dirty="0" err="1" smtClean="0"/>
              <a:t>config_directory</a:t>
            </a:r>
            <a:r>
              <a:rPr lang="en-US" dirty="0" smtClean="0"/>
              <a:t>/aliases</a:t>
            </a:r>
            <a:br>
              <a:rPr lang="en-US" dirty="0" smtClean="0"/>
            </a:br>
            <a:r>
              <a:rPr lang="en-US" dirty="0" err="1" smtClean="0"/>
              <a:t>notify_classes</a:t>
            </a:r>
            <a:r>
              <a:rPr lang="en-US" dirty="0" smtClean="0"/>
              <a:t> = </a:t>
            </a:r>
            <a:r>
              <a:rPr lang="en-US" dirty="0" err="1" smtClean="0"/>
              <a:t>bounce,delay,policy,protocol,resource,software</a:t>
            </a:r>
            <a:r>
              <a:rPr lang="en-US" dirty="0" smtClean="0"/>
              <a:t/>
            </a:r>
            <a:br>
              <a:rPr lang="en-US" dirty="0" smtClean="0"/>
            </a:br>
            <a:r>
              <a:rPr lang="en-US" b="1" dirty="0" err="1" smtClean="0"/>
              <a:t>mynetworks</a:t>
            </a:r>
            <a:r>
              <a:rPr lang="en-US" b="1" dirty="0" smtClean="0"/>
              <a:t> = 193.247.121.192/28, 192.168.138.0/24, 127.0.0.0/8</a:t>
            </a:r>
            <a:r>
              <a:rPr lang="en-US" dirty="0" smtClean="0"/>
              <a:t/>
            </a:r>
            <a:br>
              <a:rPr lang="en-US" dirty="0" smtClean="0"/>
            </a:br>
            <a:r>
              <a:rPr lang="en-US" dirty="0" err="1" smtClean="0"/>
              <a:t>maps_rbl_domains</a:t>
            </a:r>
            <a:r>
              <a:rPr lang="en-US" dirty="0" smtClean="0"/>
              <a:t> = rbl.maps.vix.com</a:t>
            </a:r>
            <a:br>
              <a:rPr lang="en-US" dirty="0" smtClean="0"/>
            </a:br>
            <a:r>
              <a:rPr lang="en-US" dirty="0" err="1" smtClean="0"/>
              <a:t>smtpd_client_restrictions</a:t>
            </a:r>
            <a:r>
              <a:rPr lang="en-US" dirty="0" smtClean="0"/>
              <a:t> =</a:t>
            </a:r>
            <a:br>
              <a:rPr lang="en-US" dirty="0" smtClean="0"/>
            </a:br>
            <a:r>
              <a:rPr lang="en-US" dirty="0" smtClean="0"/>
              <a:t>        </a:t>
            </a:r>
            <a:r>
              <a:rPr lang="en-US" dirty="0" err="1" smtClean="0"/>
              <a:t>permit_mynetworks</a:t>
            </a:r>
            <a:r>
              <a:rPr lang="en-US" dirty="0" smtClean="0"/>
              <a:t>,</a:t>
            </a:r>
            <a:br>
              <a:rPr lang="en-US" dirty="0" smtClean="0"/>
            </a:br>
            <a:r>
              <a:rPr lang="en-US" dirty="0" smtClean="0"/>
              <a:t>        </a:t>
            </a:r>
            <a:r>
              <a:rPr lang="en-US" dirty="0" err="1" smtClean="0"/>
              <a:t>check_client_access</a:t>
            </a:r>
            <a:r>
              <a:rPr lang="en-US" dirty="0" smtClean="0"/>
              <a:t> hash:$</a:t>
            </a:r>
            <a:r>
              <a:rPr lang="en-US" dirty="0" err="1" smtClean="0"/>
              <a:t>config_directory</a:t>
            </a:r>
            <a:r>
              <a:rPr lang="en-US" dirty="0" smtClean="0"/>
              <a:t>/access,</a:t>
            </a:r>
            <a:br>
              <a:rPr lang="en-US" dirty="0" smtClean="0"/>
            </a:br>
            <a:r>
              <a:rPr lang="en-US" dirty="0" smtClean="0"/>
              <a:t>        </a:t>
            </a:r>
            <a:r>
              <a:rPr lang="en-US" dirty="0" err="1" smtClean="0"/>
              <a:t>reject_maps_rbl</a:t>
            </a:r>
            <a:r>
              <a:rPr lang="en-US" dirty="0" smtClean="0"/>
              <a:t> </a:t>
            </a:r>
          </a:p>
          <a:p>
            <a:r>
              <a:rPr lang="en-US" dirty="0" smtClean="0"/>
              <a:t>Postfix Host inside the Intranet (on HSZ) </a:t>
            </a:r>
          </a:p>
          <a:p>
            <a:r>
              <a:rPr lang="en-US" dirty="0" smtClean="0"/>
              <a:t>Email is saved on the Postfix Mailbox Host, located in the DMZ. All clients get their E-Mail using POP or IMAP. This example shows how to configure a Postfix Client in the HSZ, which delivers all Mail to the </a:t>
            </a:r>
            <a:r>
              <a:rPr lang="en-US" dirty="0" err="1" smtClean="0"/>
              <a:t>Relayhost</a:t>
            </a:r>
            <a:r>
              <a:rPr lang="en-US" dirty="0" smtClean="0"/>
              <a:t> 193.247.121.196. </a:t>
            </a:r>
          </a:p>
          <a:p>
            <a:r>
              <a:rPr lang="en-US" dirty="0" smtClean="0"/>
              <a:t>Main.cf </a:t>
            </a:r>
          </a:p>
          <a:p>
            <a:r>
              <a:rPr lang="en-US" dirty="0" err="1" smtClean="0"/>
              <a:t>postfix_root</a:t>
            </a:r>
            <a:r>
              <a:rPr lang="en-US" dirty="0" smtClean="0"/>
              <a:t> = /</a:t>
            </a:r>
            <a:r>
              <a:rPr lang="en-US" dirty="0" err="1" smtClean="0"/>
              <a:t>usr</a:t>
            </a:r>
            <a:r>
              <a:rPr lang="en-US" dirty="0" smtClean="0"/>
              <a:t>/local/postfix</a:t>
            </a:r>
            <a:br>
              <a:rPr lang="en-US" dirty="0" smtClean="0"/>
            </a:br>
            <a:r>
              <a:rPr lang="en-US" dirty="0" err="1" smtClean="0"/>
              <a:t>config_directory</a:t>
            </a:r>
            <a:r>
              <a:rPr lang="en-US" dirty="0" smtClean="0"/>
              <a:t> = $</a:t>
            </a:r>
            <a:r>
              <a:rPr lang="en-US" dirty="0" err="1" smtClean="0"/>
              <a:t>postfix_root</a:t>
            </a:r>
            <a:r>
              <a:rPr lang="en-US" dirty="0" smtClean="0"/>
              <a:t>/etc</a:t>
            </a:r>
            <a:br>
              <a:rPr lang="en-US" dirty="0" smtClean="0"/>
            </a:br>
            <a:r>
              <a:rPr lang="en-US" dirty="0" err="1" smtClean="0"/>
              <a:t>queue_directory</a:t>
            </a:r>
            <a:r>
              <a:rPr lang="en-US" dirty="0" smtClean="0"/>
              <a:t> = $</a:t>
            </a:r>
            <a:r>
              <a:rPr lang="en-US" dirty="0" err="1" smtClean="0"/>
              <a:t>postfix_root</a:t>
            </a:r>
            <a:r>
              <a:rPr lang="en-US" dirty="0" smtClean="0"/>
              <a:t>/spool</a:t>
            </a:r>
            <a:br>
              <a:rPr lang="en-US" dirty="0" smtClean="0"/>
            </a:br>
            <a:r>
              <a:rPr lang="en-US" dirty="0" err="1" smtClean="0"/>
              <a:t>program_directory</a:t>
            </a:r>
            <a:r>
              <a:rPr lang="en-US" dirty="0" smtClean="0"/>
              <a:t> = $</a:t>
            </a:r>
            <a:r>
              <a:rPr lang="en-US" dirty="0" err="1" smtClean="0"/>
              <a:t>postfix_root</a:t>
            </a:r>
            <a:r>
              <a:rPr lang="en-US" dirty="0" smtClean="0"/>
              <a:t>/</a:t>
            </a:r>
            <a:r>
              <a:rPr lang="en-US" dirty="0" err="1" smtClean="0"/>
              <a:t>sbin</a:t>
            </a:r>
            <a:r>
              <a:rPr lang="en-US" dirty="0" smtClean="0"/>
              <a:t/>
            </a:r>
            <a:br>
              <a:rPr lang="en-US" dirty="0" smtClean="0"/>
            </a:br>
            <a:r>
              <a:rPr lang="en-US" dirty="0" err="1" smtClean="0"/>
              <a:t>command_directory</a:t>
            </a:r>
            <a:r>
              <a:rPr lang="en-US" dirty="0" smtClean="0"/>
              <a:t> = $</a:t>
            </a:r>
            <a:r>
              <a:rPr lang="en-US" dirty="0" err="1" smtClean="0"/>
              <a:t>program_directory</a:t>
            </a:r>
            <a:r>
              <a:rPr lang="en-US" dirty="0" smtClean="0"/>
              <a:t/>
            </a:r>
            <a:br>
              <a:rPr lang="en-US" dirty="0" smtClean="0"/>
            </a:br>
            <a:r>
              <a:rPr lang="en-US" dirty="0" err="1" smtClean="0"/>
              <a:t>daemon_directory</a:t>
            </a:r>
            <a:r>
              <a:rPr lang="en-US" dirty="0" smtClean="0"/>
              <a:t> = $</a:t>
            </a:r>
            <a:r>
              <a:rPr lang="en-US" dirty="0" err="1" smtClean="0"/>
              <a:t>postfix_root</a:t>
            </a:r>
            <a:r>
              <a:rPr lang="en-US" dirty="0" smtClean="0"/>
              <a:t>/bin</a:t>
            </a:r>
            <a:br>
              <a:rPr lang="en-US" dirty="0" smtClean="0"/>
            </a:br>
            <a:r>
              <a:rPr lang="en-US" dirty="0" err="1" smtClean="0"/>
              <a:t>mail_owner</a:t>
            </a:r>
            <a:r>
              <a:rPr lang="en-US" dirty="0" smtClean="0"/>
              <a:t> = postfix</a:t>
            </a:r>
            <a:br>
              <a:rPr lang="en-US" dirty="0" smtClean="0"/>
            </a:br>
            <a:r>
              <a:rPr lang="en-US" b="1" dirty="0" err="1" smtClean="0"/>
              <a:t>mydomain</a:t>
            </a:r>
            <a:r>
              <a:rPr lang="en-US" b="1" dirty="0" smtClean="0"/>
              <a:t> = akadia.com</a:t>
            </a:r>
            <a:r>
              <a:rPr lang="en-US" dirty="0" smtClean="0"/>
              <a:t/>
            </a:r>
            <a:br>
              <a:rPr lang="en-US" dirty="0" smtClean="0"/>
            </a:br>
            <a:r>
              <a:rPr lang="en-US" dirty="0" err="1" smtClean="0"/>
              <a:t>myorigin</a:t>
            </a:r>
            <a:r>
              <a:rPr lang="en-US" dirty="0" smtClean="0"/>
              <a:t> = $</a:t>
            </a:r>
            <a:r>
              <a:rPr lang="en-US" dirty="0" err="1" smtClean="0"/>
              <a:t>mydomain</a:t>
            </a:r>
            <a:r>
              <a:rPr lang="en-US" dirty="0" smtClean="0"/>
              <a:t/>
            </a:r>
            <a:br>
              <a:rPr lang="en-US" dirty="0" smtClean="0"/>
            </a:br>
            <a:r>
              <a:rPr lang="en-US" dirty="0" err="1" smtClean="0"/>
              <a:t>mydestination</a:t>
            </a:r>
            <a:r>
              <a:rPr lang="en-US" dirty="0" smtClean="0"/>
              <a:t> = $</a:t>
            </a:r>
            <a:r>
              <a:rPr lang="en-US" dirty="0" err="1" smtClean="0"/>
              <a:t>myhostname</a:t>
            </a:r>
            <a:r>
              <a:rPr lang="en-US" dirty="0" smtClean="0"/>
              <a:t>, </a:t>
            </a:r>
            <a:r>
              <a:rPr lang="en-US" dirty="0" err="1" smtClean="0"/>
              <a:t>localhost.$mydomain</a:t>
            </a:r>
            <a:r>
              <a:rPr lang="en-US" dirty="0" smtClean="0"/>
              <a:t>,</a:t>
            </a:r>
            <a:br>
              <a:rPr lang="en-US" dirty="0" smtClean="0"/>
            </a:br>
            <a:r>
              <a:rPr lang="en-US" dirty="0" smtClean="0"/>
              <a:t>                $</a:t>
            </a:r>
            <a:r>
              <a:rPr lang="en-US" dirty="0" err="1" smtClean="0"/>
              <a:t>mydomain</a:t>
            </a:r>
            <a:r>
              <a:rPr lang="en-US" dirty="0" smtClean="0"/>
              <a:t>, akadia.ch, arkum.ch</a:t>
            </a:r>
            <a:br>
              <a:rPr lang="en-US" dirty="0" smtClean="0"/>
            </a:br>
            <a:r>
              <a:rPr lang="en-US" b="1" dirty="0" err="1" smtClean="0"/>
              <a:t>relayhost</a:t>
            </a:r>
            <a:r>
              <a:rPr lang="en-US" b="1" dirty="0" smtClean="0"/>
              <a:t> = $</a:t>
            </a:r>
            <a:r>
              <a:rPr lang="en-US" b="1" dirty="0" err="1" smtClean="0"/>
              <a:t>mydomain</a:t>
            </a:r>
            <a:r>
              <a:rPr lang="en-US" dirty="0" smtClean="0"/>
              <a:t/>
            </a:r>
            <a:br>
              <a:rPr lang="en-US" dirty="0" smtClean="0"/>
            </a:br>
            <a:r>
              <a:rPr lang="en-US" dirty="0" err="1" smtClean="0"/>
              <a:t>masquerade_domains</a:t>
            </a:r>
            <a:r>
              <a:rPr lang="en-US" dirty="0" smtClean="0"/>
              <a:t> = $</a:t>
            </a:r>
            <a:r>
              <a:rPr lang="en-US" dirty="0" err="1" smtClean="0"/>
              <a:t>mydomain</a:t>
            </a:r>
            <a:r>
              <a:rPr lang="en-US" dirty="0" smtClean="0"/>
              <a:t/>
            </a:r>
            <a:br>
              <a:rPr lang="en-US" dirty="0" smtClean="0"/>
            </a:br>
            <a:r>
              <a:rPr lang="en-US" b="1" dirty="0" err="1" smtClean="0"/>
              <a:t>transport_maps</a:t>
            </a:r>
            <a:r>
              <a:rPr lang="en-US" b="1" dirty="0" smtClean="0"/>
              <a:t> = hash:$</a:t>
            </a:r>
            <a:r>
              <a:rPr lang="en-US" b="1" dirty="0" err="1" smtClean="0"/>
              <a:t>config_directory</a:t>
            </a:r>
            <a:r>
              <a:rPr lang="en-US" b="1" dirty="0" smtClean="0"/>
              <a:t>/transport</a:t>
            </a:r>
            <a:r>
              <a:rPr lang="en-US" dirty="0" smtClean="0"/>
              <a:t/>
            </a:r>
            <a:br>
              <a:rPr lang="en-US" dirty="0" smtClean="0"/>
            </a:br>
            <a:r>
              <a:rPr lang="en-US" dirty="0" err="1" smtClean="0"/>
              <a:t>alias_maps</a:t>
            </a:r>
            <a:r>
              <a:rPr lang="en-US" dirty="0" smtClean="0"/>
              <a:t> = hash:$</a:t>
            </a:r>
            <a:r>
              <a:rPr lang="en-US" dirty="0" err="1" smtClean="0"/>
              <a:t>config_directory</a:t>
            </a:r>
            <a:r>
              <a:rPr lang="en-US" dirty="0" smtClean="0"/>
              <a:t>/aliases</a:t>
            </a:r>
            <a:br>
              <a:rPr lang="en-US" dirty="0" smtClean="0"/>
            </a:br>
            <a:r>
              <a:rPr lang="en-US" dirty="0" err="1" smtClean="0"/>
              <a:t>alias_database</a:t>
            </a:r>
            <a:r>
              <a:rPr lang="en-US" dirty="0" smtClean="0"/>
              <a:t> = hash:$</a:t>
            </a:r>
            <a:r>
              <a:rPr lang="en-US" dirty="0" err="1" smtClean="0"/>
              <a:t>config_directory</a:t>
            </a:r>
            <a:r>
              <a:rPr lang="en-US" dirty="0" smtClean="0"/>
              <a:t>/aliases</a:t>
            </a:r>
            <a:br>
              <a:rPr lang="en-US" dirty="0" smtClean="0"/>
            </a:br>
            <a:r>
              <a:rPr lang="en-US" dirty="0" err="1" smtClean="0"/>
              <a:t>notify_classes</a:t>
            </a:r>
            <a:r>
              <a:rPr lang="en-US" dirty="0" smtClean="0"/>
              <a:t> = </a:t>
            </a:r>
            <a:r>
              <a:rPr lang="en-US" dirty="0" err="1" smtClean="0"/>
              <a:t>bounce,delay,policy,protocol,resource,software</a:t>
            </a:r>
            <a:r>
              <a:rPr lang="en-US" dirty="0" smtClean="0"/>
              <a:t/>
            </a:r>
            <a:br>
              <a:rPr lang="en-US" dirty="0" smtClean="0"/>
            </a:br>
            <a:r>
              <a:rPr lang="en-US" b="1" dirty="0" err="1" smtClean="0"/>
              <a:t>mynetworks</a:t>
            </a:r>
            <a:r>
              <a:rPr lang="en-US" b="1" dirty="0" smtClean="0"/>
              <a:t> = 192.168.138.0/24, 127.0.0.0/8</a:t>
            </a:r>
            <a:r>
              <a:rPr lang="en-US" dirty="0" smtClean="0"/>
              <a:t/>
            </a:r>
            <a:br>
              <a:rPr lang="en-US" dirty="0" smtClean="0"/>
            </a:br>
            <a:r>
              <a:rPr lang="en-US" dirty="0" err="1" smtClean="0"/>
              <a:t>smtpd_client_restrictions</a:t>
            </a:r>
            <a:r>
              <a:rPr lang="en-US" dirty="0" smtClean="0"/>
              <a:t> = </a:t>
            </a:r>
            <a:r>
              <a:rPr lang="en-US" dirty="0" err="1" smtClean="0"/>
              <a:t>permit_mynetworks</a:t>
            </a:r>
            <a:r>
              <a:rPr lang="en-US" dirty="0" smtClean="0"/>
              <a:t> </a:t>
            </a:r>
          </a:p>
          <a:p>
            <a:r>
              <a:rPr lang="en-US" dirty="0" smtClean="0"/>
              <a:t>Transport Table </a:t>
            </a:r>
          </a:p>
          <a:p>
            <a:r>
              <a:rPr lang="en-US" dirty="0" smtClean="0"/>
              <a:t>akadia.com             </a:t>
            </a:r>
            <a:r>
              <a:rPr lang="en-US" dirty="0" err="1" smtClean="0"/>
              <a:t>smtp</a:t>
            </a:r>
            <a:r>
              <a:rPr lang="en-US" dirty="0" smtClean="0"/>
              <a:t>:[193.247.121.196]</a:t>
            </a:r>
            <a:br>
              <a:rPr lang="en-US" dirty="0" smtClean="0"/>
            </a:br>
            <a:r>
              <a:rPr lang="en-US" dirty="0" smtClean="0"/>
              <a:t>.</a:t>
            </a:r>
            <a:r>
              <a:rPr lang="en-US" dirty="0" err="1" smtClean="0"/>
              <a:t>akadia.com</a:t>
            </a:r>
            <a:r>
              <a:rPr lang="en-US" dirty="0" smtClean="0"/>
              <a:t>            </a:t>
            </a:r>
            <a:r>
              <a:rPr lang="en-US" dirty="0" err="1" smtClean="0"/>
              <a:t>smtp</a:t>
            </a:r>
            <a:r>
              <a:rPr lang="en-US" dirty="0" smtClean="0"/>
              <a:t>:[193.247.121.196]</a:t>
            </a:r>
            <a:br>
              <a:rPr lang="en-US" dirty="0" smtClean="0"/>
            </a:br>
            <a:r>
              <a:rPr lang="en-US" dirty="0" smtClean="0"/>
              <a:t>akadia.ch              </a:t>
            </a:r>
            <a:r>
              <a:rPr lang="en-US" dirty="0" err="1" smtClean="0"/>
              <a:t>smtp</a:t>
            </a:r>
            <a:r>
              <a:rPr lang="en-US" dirty="0" smtClean="0"/>
              <a:t>:[193.247.121.196]</a:t>
            </a:r>
            <a:br>
              <a:rPr lang="en-US" dirty="0" smtClean="0"/>
            </a:br>
            <a:r>
              <a:rPr lang="en-US" dirty="0" smtClean="0"/>
              <a:t>.</a:t>
            </a:r>
            <a:r>
              <a:rPr lang="en-US" dirty="0" err="1" smtClean="0"/>
              <a:t>akadia.ch</a:t>
            </a:r>
            <a:r>
              <a:rPr lang="en-US" dirty="0" smtClean="0"/>
              <a:t>             </a:t>
            </a:r>
            <a:r>
              <a:rPr lang="en-US" dirty="0" err="1" smtClean="0"/>
              <a:t>smtp</a:t>
            </a:r>
            <a:r>
              <a:rPr lang="en-US" dirty="0" smtClean="0"/>
              <a:t>:[193.247.121.196]</a:t>
            </a:r>
            <a:br>
              <a:rPr lang="en-US" dirty="0" smtClean="0"/>
            </a:br>
            <a:r>
              <a:rPr lang="en-US" dirty="0" smtClean="0"/>
              <a:t>arkum.ch               </a:t>
            </a:r>
            <a:r>
              <a:rPr lang="en-US" dirty="0" err="1" smtClean="0"/>
              <a:t>smtp</a:t>
            </a:r>
            <a:r>
              <a:rPr lang="en-US" dirty="0" smtClean="0"/>
              <a:t>:[193.247.121.196]</a:t>
            </a:r>
            <a:br>
              <a:rPr lang="en-US" dirty="0" smtClean="0"/>
            </a:br>
            <a:r>
              <a:rPr lang="en-US" dirty="0" smtClean="0"/>
              <a:t>.</a:t>
            </a:r>
            <a:r>
              <a:rPr lang="en-US" dirty="0" err="1" smtClean="0"/>
              <a:t>arkum.ch</a:t>
            </a:r>
            <a:r>
              <a:rPr lang="en-US" dirty="0" smtClean="0"/>
              <a:t>              </a:t>
            </a:r>
            <a:r>
              <a:rPr lang="en-US" dirty="0" err="1" smtClean="0"/>
              <a:t>smtp</a:t>
            </a:r>
            <a:r>
              <a:rPr lang="en-US" dirty="0" smtClean="0"/>
              <a:t>:[193.247.121.196]</a:t>
            </a:r>
            <a:br>
              <a:rPr lang="en-US" dirty="0" smtClean="0"/>
            </a:br>
            <a:r>
              <a:rPr lang="en-US" dirty="0" smtClean="0"/>
              <a:t>paragon                local:</a:t>
            </a:r>
            <a:br>
              <a:rPr lang="en-US" dirty="0" smtClean="0"/>
            </a:br>
            <a:r>
              <a:rPr lang="en-US" dirty="0" smtClean="0"/>
              <a:t>paragon.akadia.com     local:</a:t>
            </a:r>
            <a:br>
              <a:rPr lang="en-US" dirty="0" smtClean="0"/>
            </a:br>
            <a:r>
              <a:rPr lang="en-US" dirty="0" smtClean="0"/>
              <a:t>localhost.akadia.com   local: </a:t>
            </a:r>
          </a:p>
          <a:p>
            <a:r>
              <a:rPr lang="en-US" dirty="0" smtClean="0"/>
              <a:t>Postfix as a Proxy </a:t>
            </a:r>
            <a:r>
              <a:rPr lang="en-US" dirty="0" err="1" smtClean="0"/>
              <a:t>Mailhost</a:t>
            </a:r>
            <a:r>
              <a:rPr lang="en-US" dirty="0" smtClean="0"/>
              <a:t> in the DMZ </a:t>
            </a:r>
          </a:p>
          <a:p>
            <a:r>
              <a:rPr lang="en-US" dirty="0" smtClean="0"/>
              <a:t>Email is saved on the Postfix Mailbox Host (192.168.138.10), located in the HSZ. The Postfix Mail-Proxy (193.247.121.196) forwards all E-Mail to the Mailbox Host in the HSZ. All clients get their E-Mail using POP or IMAP from the Mailbox Host in the HSZ. All clients use the Mail-Proxy as their Relay-Host. The Mail-Proxy delivers E-Mail directly to the recipient using DNS and SMTP. The advantage of this solution is, that the Mailboxes are located in the HSZ, therefore we suggest to use this architecture. </a:t>
            </a:r>
          </a:p>
          <a:p>
            <a:r>
              <a:rPr lang="en-US" dirty="0" smtClean="0"/>
              <a:t>Main.cf </a:t>
            </a:r>
          </a:p>
          <a:p>
            <a:r>
              <a:rPr lang="en-US" dirty="0" err="1" smtClean="0"/>
              <a:t>postfix_root</a:t>
            </a:r>
            <a:r>
              <a:rPr lang="en-US" dirty="0" smtClean="0"/>
              <a:t> = /</a:t>
            </a:r>
            <a:r>
              <a:rPr lang="en-US" dirty="0" err="1" smtClean="0"/>
              <a:t>usr</a:t>
            </a:r>
            <a:r>
              <a:rPr lang="en-US" dirty="0" smtClean="0"/>
              <a:t>/local/postfix</a:t>
            </a:r>
            <a:br>
              <a:rPr lang="en-US" dirty="0" smtClean="0"/>
            </a:br>
            <a:r>
              <a:rPr lang="en-US" dirty="0" err="1" smtClean="0"/>
              <a:t>config_directory</a:t>
            </a:r>
            <a:r>
              <a:rPr lang="en-US" dirty="0" smtClean="0"/>
              <a:t> = $</a:t>
            </a:r>
            <a:r>
              <a:rPr lang="en-US" dirty="0" err="1" smtClean="0"/>
              <a:t>postfix_root</a:t>
            </a:r>
            <a:r>
              <a:rPr lang="en-US" dirty="0" smtClean="0"/>
              <a:t>/etc</a:t>
            </a:r>
            <a:br>
              <a:rPr lang="en-US" dirty="0" smtClean="0"/>
            </a:br>
            <a:r>
              <a:rPr lang="en-US" dirty="0" err="1" smtClean="0"/>
              <a:t>queue_directory</a:t>
            </a:r>
            <a:r>
              <a:rPr lang="en-US" dirty="0" smtClean="0"/>
              <a:t> = $</a:t>
            </a:r>
            <a:r>
              <a:rPr lang="en-US" dirty="0" err="1" smtClean="0"/>
              <a:t>postfix_root</a:t>
            </a:r>
            <a:r>
              <a:rPr lang="en-US" dirty="0" smtClean="0"/>
              <a:t>/spool</a:t>
            </a:r>
            <a:br>
              <a:rPr lang="en-US" dirty="0" smtClean="0"/>
            </a:br>
            <a:r>
              <a:rPr lang="en-US" dirty="0" err="1" smtClean="0"/>
              <a:t>program_directory</a:t>
            </a:r>
            <a:r>
              <a:rPr lang="en-US" dirty="0" smtClean="0"/>
              <a:t> = $</a:t>
            </a:r>
            <a:r>
              <a:rPr lang="en-US" dirty="0" err="1" smtClean="0"/>
              <a:t>postfix_root</a:t>
            </a:r>
            <a:r>
              <a:rPr lang="en-US" dirty="0" smtClean="0"/>
              <a:t>/</a:t>
            </a:r>
            <a:r>
              <a:rPr lang="en-US" dirty="0" err="1" smtClean="0"/>
              <a:t>sbin</a:t>
            </a:r>
            <a:r>
              <a:rPr lang="en-US" dirty="0" smtClean="0"/>
              <a:t/>
            </a:r>
            <a:br>
              <a:rPr lang="en-US" dirty="0" smtClean="0"/>
            </a:br>
            <a:r>
              <a:rPr lang="en-US" dirty="0" err="1" smtClean="0"/>
              <a:t>command_directory</a:t>
            </a:r>
            <a:r>
              <a:rPr lang="en-US" dirty="0" smtClean="0"/>
              <a:t> = $</a:t>
            </a:r>
            <a:r>
              <a:rPr lang="en-US" dirty="0" err="1" smtClean="0"/>
              <a:t>program_directory</a:t>
            </a:r>
            <a:r>
              <a:rPr lang="en-US" dirty="0" smtClean="0"/>
              <a:t/>
            </a:r>
            <a:br>
              <a:rPr lang="en-US" dirty="0" smtClean="0"/>
            </a:br>
            <a:r>
              <a:rPr lang="en-US" dirty="0" err="1" smtClean="0"/>
              <a:t>daemon_directory</a:t>
            </a:r>
            <a:r>
              <a:rPr lang="en-US" dirty="0" smtClean="0"/>
              <a:t> = $</a:t>
            </a:r>
            <a:r>
              <a:rPr lang="en-US" dirty="0" err="1" smtClean="0"/>
              <a:t>postfix_root</a:t>
            </a:r>
            <a:r>
              <a:rPr lang="en-US" dirty="0" smtClean="0"/>
              <a:t>/bin</a:t>
            </a:r>
            <a:br>
              <a:rPr lang="en-US" dirty="0" smtClean="0"/>
            </a:br>
            <a:r>
              <a:rPr lang="en-US" dirty="0" err="1" smtClean="0"/>
              <a:t>mail_owner</a:t>
            </a:r>
            <a:r>
              <a:rPr lang="en-US" dirty="0" smtClean="0"/>
              <a:t> = postfix</a:t>
            </a:r>
            <a:br>
              <a:rPr lang="en-US" dirty="0" smtClean="0"/>
            </a:br>
            <a:r>
              <a:rPr lang="en-US" b="1" dirty="0" err="1" smtClean="0"/>
              <a:t>mydomain</a:t>
            </a:r>
            <a:r>
              <a:rPr lang="en-US" b="1" dirty="0" smtClean="0"/>
              <a:t> = akadia.com</a:t>
            </a:r>
            <a:r>
              <a:rPr lang="en-US" dirty="0" smtClean="0"/>
              <a:t/>
            </a:r>
            <a:br>
              <a:rPr lang="en-US" dirty="0" smtClean="0"/>
            </a:br>
            <a:r>
              <a:rPr lang="en-US" dirty="0" err="1" smtClean="0"/>
              <a:t>myorigin</a:t>
            </a:r>
            <a:r>
              <a:rPr lang="en-US" dirty="0" smtClean="0"/>
              <a:t> = $</a:t>
            </a:r>
            <a:r>
              <a:rPr lang="en-US" dirty="0" err="1" smtClean="0"/>
              <a:t>mydomain</a:t>
            </a:r>
            <a:r>
              <a:rPr lang="en-US" dirty="0" smtClean="0"/>
              <a:t/>
            </a:r>
            <a:br>
              <a:rPr lang="en-US" dirty="0" smtClean="0"/>
            </a:br>
            <a:r>
              <a:rPr lang="en-US" dirty="0" err="1" smtClean="0"/>
              <a:t>mydestination</a:t>
            </a:r>
            <a:r>
              <a:rPr lang="en-US" dirty="0" smtClean="0"/>
              <a:t> = $</a:t>
            </a:r>
            <a:r>
              <a:rPr lang="en-US" dirty="0" err="1" smtClean="0"/>
              <a:t>myhostname</a:t>
            </a:r>
            <a:r>
              <a:rPr lang="en-US" dirty="0" smtClean="0"/>
              <a:t>, </a:t>
            </a:r>
            <a:r>
              <a:rPr lang="en-US" dirty="0" err="1" smtClean="0"/>
              <a:t>localhost.$mydomain</a:t>
            </a:r>
            <a:r>
              <a:rPr lang="en-US" dirty="0" smtClean="0"/>
              <a:t>,</a:t>
            </a:r>
            <a:br>
              <a:rPr lang="en-US" dirty="0" smtClean="0"/>
            </a:br>
            <a:r>
              <a:rPr lang="en-US" dirty="0" smtClean="0"/>
              <a:t>                $</a:t>
            </a:r>
            <a:r>
              <a:rPr lang="en-US" dirty="0" err="1" smtClean="0"/>
              <a:t>mydomain</a:t>
            </a:r>
            <a:r>
              <a:rPr lang="en-US" dirty="0" smtClean="0"/>
              <a:t>, akadia.ch, arkum.ch</a:t>
            </a:r>
            <a:br>
              <a:rPr lang="en-US" dirty="0" smtClean="0"/>
            </a:br>
            <a:r>
              <a:rPr lang="en-US" b="1" dirty="0" err="1" smtClean="0"/>
              <a:t>relayhost</a:t>
            </a:r>
            <a:r>
              <a:rPr lang="en-US" b="1" dirty="0" smtClean="0"/>
              <a:t> = </a:t>
            </a:r>
            <a:r>
              <a:rPr lang="en-US" dirty="0" smtClean="0"/>
              <a:t/>
            </a:r>
            <a:br>
              <a:rPr lang="en-US" dirty="0" smtClean="0"/>
            </a:br>
            <a:r>
              <a:rPr lang="en-US" dirty="0" err="1" smtClean="0"/>
              <a:t>masquerade_domains</a:t>
            </a:r>
            <a:r>
              <a:rPr lang="en-US" dirty="0" smtClean="0"/>
              <a:t> = $</a:t>
            </a:r>
            <a:r>
              <a:rPr lang="en-US" dirty="0" err="1" smtClean="0"/>
              <a:t>mydomain</a:t>
            </a:r>
            <a:r>
              <a:rPr lang="en-US" dirty="0" smtClean="0"/>
              <a:t/>
            </a:r>
            <a:br>
              <a:rPr lang="en-US" dirty="0" smtClean="0"/>
            </a:br>
            <a:r>
              <a:rPr lang="en-US" b="1" dirty="0" err="1" smtClean="0"/>
              <a:t>transport_maps</a:t>
            </a:r>
            <a:r>
              <a:rPr lang="en-US" b="1" dirty="0" smtClean="0"/>
              <a:t> = hash:$</a:t>
            </a:r>
            <a:r>
              <a:rPr lang="en-US" b="1" dirty="0" err="1" smtClean="0"/>
              <a:t>config_directory</a:t>
            </a:r>
            <a:r>
              <a:rPr lang="en-US" b="1" dirty="0" smtClean="0"/>
              <a:t>/transport</a:t>
            </a:r>
            <a:r>
              <a:rPr lang="en-US" dirty="0" smtClean="0"/>
              <a:t/>
            </a:r>
            <a:br>
              <a:rPr lang="en-US" dirty="0" smtClean="0"/>
            </a:br>
            <a:r>
              <a:rPr lang="en-US" dirty="0" err="1" smtClean="0"/>
              <a:t>alias_maps</a:t>
            </a:r>
            <a:r>
              <a:rPr lang="en-US" dirty="0" smtClean="0"/>
              <a:t> = hash:$</a:t>
            </a:r>
            <a:r>
              <a:rPr lang="en-US" dirty="0" err="1" smtClean="0"/>
              <a:t>config_directory</a:t>
            </a:r>
            <a:r>
              <a:rPr lang="en-US" dirty="0" smtClean="0"/>
              <a:t>/aliases</a:t>
            </a:r>
            <a:br>
              <a:rPr lang="en-US" dirty="0" smtClean="0"/>
            </a:br>
            <a:r>
              <a:rPr lang="en-US" dirty="0" err="1" smtClean="0"/>
              <a:t>alias_database</a:t>
            </a:r>
            <a:r>
              <a:rPr lang="en-US" dirty="0" smtClean="0"/>
              <a:t> = hash:$</a:t>
            </a:r>
            <a:r>
              <a:rPr lang="en-US" dirty="0" err="1" smtClean="0"/>
              <a:t>config_directory</a:t>
            </a:r>
            <a:r>
              <a:rPr lang="en-US" dirty="0" smtClean="0"/>
              <a:t>/aliases</a:t>
            </a:r>
            <a:br>
              <a:rPr lang="en-US" dirty="0" smtClean="0"/>
            </a:br>
            <a:r>
              <a:rPr lang="en-US" dirty="0" err="1" smtClean="0"/>
              <a:t>notify_classes</a:t>
            </a:r>
            <a:r>
              <a:rPr lang="en-US" dirty="0" smtClean="0"/>
              <a:t> = </a:t>
            </a:r>
            <a:r>
              <a:rPr lang="en-US" dirty="0" err="1" smtClean="0"/>
              <a:t>bounce,delay,policy,protocol,resource,software</a:t>
            </a:r>
            <a:r>
              <a:rPr lang="en-US" dirty="0" smtClean="0"/>
              <a:t/>
            </a:r>
            <a:br>
              <a:rPr lang="en-US" dirty="0" smtClean="0"/>
            </a:br>
            <a:r>
              <a:rPr lang="en-US" b="1" dirty="0" err="1" smtClean="0"/>
              <a:t>mynetworks</a:t>
            </a:r>
            <a:r>
              <a:rPr lang="en-US" b="1" dirty="0" smtClean="0"/>
              <a:t> = 193.247.121.192/28, 192.168.138.0/24, 127.0.0.0/8</a:t>
            </a:r>
            <a:r>
              <a:rPr lang="en-US" dirty="0" smtClean="0"/>
              <a:t/>
            </a:r>
            <a:br>
              <a:rPr lang="en-US" dirty="0" smtClean="0"/>
            </a:br>
            <a:r>
              <a:rPr lang="en-US" dirty="0" err="1" smtClean="0"/>
              <a:t>smtpd_client_restrictions</a:t>
            </a:r>
            <a:r>
              <a:rPr lang="en-US" dirty="0" smtClean="0"/>
              <a:t> = </a:t>
            </a:r>
            <a:r>
              <a:rPr lang="en-US" dirty="0" err="1" smtClean="0"/>
              <a:t>permit_mynetworks</a:t>
            </a:r>
            <a:r>
              <a:rPr lang="en-US" dirty="0" smtClean="0"/>
              <a:t> </a:t>
            </a:r>
          </a:p>
          <a:p>
            <a:r>
              <a:rPr lang="en-US" dirty="0" smtClean="0"/>
              <a:t>Transport Table </a:t>
            </a:r>
          </a:p>
          <a:p>
            <a:r>
              <a:rPr lang="en-US" dirty="0" smtClean="0"/>
              <a:t>akadia.com             </a:t>
            </a:r>
            <a:r>
              <a:rPr lang="en-US" dirty="0" err="1" smtClean="0"/>
              <a:t>smtp</a:t>
            </a:r>
            <a:r>
              <a:rPr lang="en-US" dirty="0" smtClean="0"/>
              <a:t>:[192.168.138.10]</a:t>
            </a:r>
            <a:br>
              <a:rPr lang="en-US" dirty="0" smtClean="0"/>
            </a:br>
            <a:r>
              <a:rPr lang="en-US" dirty="0" smtClean="0"/>
              <a:t>.</a:t>
            </a:r>
            <a:r>
              <a:rPr lang="en-US" dirty="0" err="1" smtClean="0"/>
              <a:t>akadia.com</a:t>
            </a:r>
            <a:r>
              <a:rPr lang="en-US" dirty="0" smtClean="0"/>
              <a:t>            </a:t>
            </a:r>
            <a:r>
              <a:rPr lang="en-US" dirty="0" err="1" smtClean="0"/>
              <a:t>smtp</a:t>
            </a:r>
            <a:r>
              <a:rPr lang="en-US" dirty="0" smtClean="0"/>
              <a:t>:[192.168.138.10]</a:t>
            </a:r>
            <a:br>
              <a:rPr lang="en-US" dirty="0" smtClean="0"/>
            </a:br>
            <a:r>
              <a:rPr lang="en-US" dirty="0" smtClean="0"/>
              <a:t>akadia.ch              </a:t>
            </a:r>
            <a:r>
              <a:rPr lang="en-US" dirty="0" err="1" smtClean="0"/>
              <a:t>smtp</a:t>
            </a:r>
            <a:r>
              <a:rPr lang="en-US" dirty="0" smtClean="0"/>
              <a:t>:[192.168.138.10]</a:t>
            </a:r>
            <a:br>
              <a:rPr lang="en-US" dirty="0" smtClean="0"/>
            </a:br>
            <a:r>
              <a:rPr lang="en-US" dirty="0" smtClean="0"/>
              <a:t>.</a:t>
            </a:r>
            <a:r>
              <a:rPr lang="en-US" dirty="0" err="1" smtClean="0"/>
              <a:t>akadia.ch</a:t>
            </a:r>
            <a:r>
              <a:rPr lang="en-US" dirty="0" smtClean="0"/>
              <a:t>             </a:t>
            </a:r>
            <a:r>
              <a:rPr lang="en-US" dirty="0" err="1" smtClean="0"/>
              <a:t>smtp</a:t>
            </a:r>
            <a:r>
              <a:rPr lang="en-US" dirty="0" smtClean="0"/>
              <a:t>:[192.168.138.10]</a:t>
            </a:r>
            <a:br>
              <a:rPr lang="en-US" dirty="0" smtClean="0"/>
            </a:br>
            <a:r>
              <a:rPr lang="en-US" dirty="0" smtClean="0"/>
              <a:t>arkum.ch               </a:t>
            </a:r>
            <a:r>
              <a:rPr lang="en-US" dirty="0" err="1" smtClean="0"/>
              <a:t>smtp</a:t>
            </a:r>
            <a:r>
              <a:rPr lang="en-US" dirty="0" smtClean="0"/>
              <a:t>:[192.168.138.10]</a:t>
            </a:r>
            <a:br>
              <a:rPr lang="en-US" dirty="0" smtClean="0"/>
            </a:br>
            <a:r>
              <a:rPr lang="en-US" dirty="0" smtClean="0"/>
              <a:t>.</a:t>
            </a:r>
            <a:r>
              <a:rPr lang="en-US" dirty="0" err="1" smtClean="0"/>
              <a:t>arkum.ch</a:t>
            </a:r>
            <a:r>
              <a:rPr lang="en-US" dirty="0" smtClean="0"/>
              <a:t>              </a:t>
            </a:r>
            <a:r>
              <a:rPr lang="en-US" dirty="0" err="1" smtClean="0"/>
              <a:t>smtp</a:t>
            </a:r>
            <a:r>
              <a:rPr lang="en-US" dirty="0" smtClean="0"/>
              <a:t>:[192.168.138.10] </a:t>
            </a:r>
          </a:p>
          <a:p>
            <a:r>
              <a:rPr lang="en-US" dirty="0" smtClean="0"/>
              <a:t>Postfix as a Multi Domain Mail-Host (for ISPs) </a:t>
            </a:r>
          </a:p>
          <a:p>
            <a:r>
              <a:rPr lang="en-US" dirty="0" smtClean="0"/>
              <a:t>If you want to server multiple domains, then Postfix is the right tool. Use the virtual table to configure the domains. </a:t>
            </a:r>
          </a:p>
          <a:p>
            <a:r>
              <a:rPr lang="en-US" dirty="0" smtClean="0"/>
              <a:t>The optional </a:t>
            </a:r>
            <a:r>
              <a:rPr lang="en-US" b="1" dirty="0" smtClean="0"/>
              <a:t>virtual</a:t>
            </a:r>
            <a:r>
              <a:rPr lang="en-US" dirty="0" smtClean="0"/>
              <a:t> table specifies redirections for local and non-local recipients or domains. The redirections are used by the </a:t>
            </a:r>
            <a:r>
              <a:rPr lang="en-US" b="1" dirty="0" smtClean="0"/>
              <a:t>cleanup</a:t>
            </a:r>
            <a:r>
              <a:rPr lang="en-US" dirty="0" smtClean="0"/>
              <a:t> daemon. The redirections are recursive. The </a:t>
            </a:r>
            <a:r>
              <a:rPr lang="en-US" b="1" dirty="0" smtClean="0"/>
              <a:t>virtual</a:t>
            </a:r>
            <a:r>
              <a:rPr lang="en-US" dirty="0" smtClean="0"/>
              <a:t> redirection is applied only to the recipient envelope address, and does not affect message headers. Think </a:t>
            </a:r>
            <a:r>
              <a:rPr lang="en-US" dirty="0" err="1" smtClean="0"/>
              <a:t>Sendmail</a:t>
            </a:r>
            <a:r>
              <a:rPr lang="en-US" dirty="0" smtClean="0"/>
              <a:t> rule set </a:t>
            </a:r>
            <a:r>
              <a:rPr lang="en-US" b="1" dirty="0" smtClean="0"/>
              <a:t>S0</a:t>
            </a:r>
            <a:r>
              <a:rPr lang="en-US" dirty="0" smtClean="0"/>
              <a:t>, if you like. Use </a:t>
            </a:r>
            <a:r>
              <a:rPr lang="en-US" b="1" dirty="0" smtClean="0"/>
              <a:t>canonical</a:t>
            </a:r>
            <a:r>
              <a:rPr lang="en-US" dirty="0" smtClean="0"/>
              <a:t> mapping to rewrite header and envelope addresses in general. </a:t>
            </a:r>
          </a:p>
          <a:p>
            <a:r>
              <a:rPr lang="en-US" dirty="0" smtClean="0"/>
              <a:t>Main.cf </a:t>
            </a:r>
          </a:p>
          <a:p>
            <a:r>
              <a:rPr lang="en-US" dirty="0" err="1" smtClean="0"/>
              <a:t>postfix_root</a:t>
            </a:r>
            <a:r>
              <a:rPr lang="en-US" dirty="0" smtClean="0"/>
              <a:t> = /</a:t>
            </a:r>
            <a:r>
              <a:rPr lang="en-US" dirty="0" err="1" smtClean="0"/>
              <a:t>usr</a:t>
            </a:r>
            <a:r>
              <a:rPr lang="en-US" dirty="0" smtClean="0"/>
              <a:t>/local/postfix</a:t>
            </a:r>
            <a:br>
              <a:rPr lang="en-US" dirty="0" smtClean="0"/>
            </a:br>
            <a:r>
              <a:rPr lang="en-US" dirty="0" err="1" smtClean="0"/>
              <a:t>config_directory</a:t>
            </a:r>
            <a:r>
              <a:rPr lang="en-US" dirty="0" smtClean="0"/>
              <a:t> = $</a:t>
            </a:r>
            <a:r>
              <a:rPr lang="en-US" dirty="0" err="1" smtClean="0"/>
              <a:t>postfix_root</a:t>
            </a:r>
            <a:r>
              <a:rPr lang="en-US" dirty="0" smtClean="0"/>
              <a:t>/etc</a:t>
            </a:r>
            <a:br>
              <a:rPr lang="en-US" dirty="0" smtClean="0"/>
            </a:br>
            <a:r>
              <a:rPr lang="en-US" dirty="0" err="1" smtClean="0"/>
              <a:t>queue_directory</a:t>
            </a:r>
            <a:r>
              <a:rPr lang="en-US" dirty="0" smtClean="0"/>
              <a:t> = $</a:t>
            </a:r>
            <a:r>
              <a:rPr lang="en-US" dirty="0" err="1" smtClean="0"/>
              <a:t>postfix_root</a:t>
            </a:r>
            <a:r>
              <a:rPr lang="en-US" dirty="0" smtClean="0"/>
              <a:t>/spool</a:t>
            </a:r>
            <a:br>
              <a:rPr lang="en-US" dirty="0" smtClean="0"/>
            </a:br>
            <a:r>
              <a:rPr lang="en-US" dirty="0" err="1" smtClean="0"/>
              <a:t>program_directory</a:t>
            </a:r>
            <a:r>
              <a:rPr lang="en-US" dirty="0" smtClean="0"/>
              <a:t> = $</a:t>
            </a:r>
            <a:r>
              <a:rPr lang="en-US" dirty="0" err="1" smtClean="0"/>
              <a:t>postfix_root</a:t>
            </a:r>
            <a:r>
              <a:rPr lang="en-US" dirty="0" smtClean="0"/>
              <a:t>/</a:t>
            </a:r>
            <a:r>
              <a:rPr lang="en-US" dirty="0" err="1" smtClean="0"/>
              <a:t>sbin</a:t>
            </a:r>
            <a:r>
              <a:rPr lang="en-US" dirty="0" smtClean="0"/>
              <a:t/>
            </a:r>
            <a:br>
              <a:rPr lang="en-US" dirty="0" smtClean="0"/>
            </a:br>
            <a:r>
              <a:rPr lang="en-US" dirty="0" err="1" smtClean="0"/>
              <a:t>command_directory</a:t>
            </a:r>
            <a:r>
              <a:rPr lang="en-US" dirty="0" smtClean="0"/>
              <a:t> = $</a:t>
            </a:r>
            <a:r>
              <a:rPr lang="en-US" dirty="0" err="1" smtClean="0"/>
              <a:t>program_directory</a:t>
            </a:r>
            <a:r>
              <a:rPr lang="en-US" dirty="0" smtClean="0"/>
              <a:t/>
            </a:r>
            <a:br>
              <a:rPr lang="en-US" dirty="0" smtClean="0"/>
            </a:br>
            <a:r>
              <a:rPr lang="en-US" dirty="0" err="1" smtClean="0"/>
              <a:t>daemon_directory</a:t>
            </a:r>
            <a:r>
              <a:rPr lang="en-US" dirty="0" smtClean="0"/>
              <a:t> = $</a:t>
            </a:r>
            <a:r>
              <a:rPr lang="en-US" dirty="0" err="1" smtClean="0"/>
              <a:t>postfix_root</a:t>
            </a:r>
            <a:r>
              <a:rPr lang="en-US" dirty="0" smtClean="0"/>
              <a:t>/bin</a:t>
            </a:r>
            <a:br>
              <a:rPr lang="en-US" dirty="0" smtClean="0"/>
            </a:br>
            <a:r>
              <a:rPr lang="en-US" dirty="0" err="1" smtClean="0"/>
              <a:t>mail_owner</a:t>
            </a:r>
            <a:r>
              <a:rPr lang="en-US" dirty="0" smtClean="0"/>
              <a:t> = postfix</a:t>
            </a:r>
            <a:br>
              <a:rPr lang="en-US" dirty="0" smtClean="0"/>
            </a:br>
            <a:r>
              <a:rPr lang="en-US" b="1" dirty="0" err="1" smtClean="0"/>
              <a:t>mydomain</a:t>
            </a:r>
            <a:r>
              <a:rPr lang="en-US" b="1" dirty="0" smtClean="0"/>
              <a:t> = akadia.com</a:t>
            </a:r>
            <a:r>
              <a:rPr lang="en-US" dirty="0" smtClean="0"/>
              <a:t/>
            </a:r>
            <a:br>
              <a:rPr lang="en-US" dirty="0" smtClean="0"/>
            </a:br>
            <a:r>
              <a:rPr lang="en-US" dirty="0" err="1" smtClean="0"/>
              <a:t>myorigin</a:t>
            </a:r>
            <a:r>
              <a:rPr lang="en-US" dirty="0" smtClean="0"/>
              <a:t> = $</a:t>
            </a:r>
            <a:r>
              <a:rPr lang="en-US" dirty="0" err="1" smtClean="0"/>
              <a:t>mydomain</a:t>
            </a:r>
            <a:r>
              <a:rPr lang="en-US" dirty="0" smtClean="0"/>
              <a:t/>
            </a:r>
            <a:br>
              <a:rPr lang="en-US" dirty="0" smtClean="0"/>
            </a:br>
            <a:r>
              <a:rPr lang="en-US" dirty="0" err="1" smtClean="0"/>
              <a:t>mydestination</a:t>
            </a:r>
            <a:r>
              <a:rPr lang="en-US" dirty="0" smtClean="0"/>
              <a:t> = $</a:t>
            </a:r>
            <a:r>
              <a:rPr lang="en-US" dirty="0" err="1" smtClean="0"/>
              <a:t>myhostname</a:t>
            </a:r>
            <a:r>
              <a:rPr lang="en-US" dirty="0" smtClean="0"/>
              <a:t>, </a:t>
            </a:r>
            <a:r>
              <a:rPr lang="en-US" dirty="0" err="1" smtClean="0"/>
              <a:t>localhost.$mydomain</a:t>
            </a:r>
            <a:r>
              <a:rPr lang="en-US" dirty="0" smtClean="0"/>
              <a:t>, $</a:t>
            </a:r>
            <a:r>
              <a:rPr lang="en-US" dirty="0" err="1" smtClean="0"/>
              <a:t>mydomain</a:t>
            </a:r>
            <a:r>
              <a:rPr lang="en-US" dirty="0" smtClean="0"/>
              <a:t>,</a:t>
            </a:r>
            <a:br>
              <a:rPr lang="en-US" dirty="0" smtClean="0"/>
            </a:br>
            <a:r>
              <a:rPr lang="en-US" dirty="0" smtClean="0"/>
              <a:t>                </a:t>
            </a:r>
            <a:r>
              <a:rPr lang="en-US" b="1" dirty="0" smtClean="0"/>
              <a:t>$</a:t>
            </a:r>
            <a:r>
              <a:rPr lang="en-US" b="1" dirty="0" err="1" smtClean="0"/>
              <a:t>config_directory</a:t>
            </a:r>
            <a:r>
              <a:rPr lang="en-US" b="1" dirty="0" smtClean="0"/>
              <a:t>/</a:t>
            </a:r>
            <a:r>
              <a:rPr lang="en-US" b="1" dirty="0" err="1" smtClean="0"/>
              <a:t>localdomains</a:t>
            </a:r>
            <a:r>
              <a:rPr lang="en-US" dirty="0" smtClean="0"/>
              <a:t/>
            </a:r>
            <a:br>
              <a:rPr lang="en-US" dirty="0" smtClean="0"/>
            </a:br>
            <a:r>
              <a:rPr lang="en-US" b="1" dirty="0" err="1" smtClean="0"/>
              <a:t>relayhost</a:t>
            </a:r>
            <a:r>
              <a:rPr lang="en-US" b="1" dirty="0" smtClean="0"/>
              <a:t> = </a:t>
            </a:r>
            <a:r>
              <a:rPr lang="en-US" dirty="0" smtClean="0"/>
              <a:t/>
            </a:r>
            <a:br>
              <a:rPr lang="en-US" dirty="0" smtClean="0"/>
            </a:br>
            <a:r>
              <a:rPr lang="en-US" dirty="0" err="1" smtClean="0"/>
              <a:t>masquerade_domains</a:t>
            </a:r>
            <a:r>
              <a:rPr lang="en-US" dirty="0" smtClean="0"/>
              <a:t> = $</a:t>
            </a:r>
            <a:r>
              <a:rPr lang="en-US" dirty="0" err="1" smtClean="0"/>
              <a:t>mydomain</a:t>
            </a:r>
            <a:r>
              <a:rPr lang="en-US" dirty="0" smtClean="0"/>
              <a:t/>
            </a:r>
            <a:br>
              <a:rPr lang="en-US" dirty="0" smtClean="0"/>
            </a:br>
            <a:r>
              <a:rPr lang="en-US" b="1" dirty="0" err="1" smtClean="0"/>
              <a:t>virtual_maps</a:t>
            </a:r>
            <a:r>
              <a:rPr lang="en-US" b="1" dirty="0" smtClean="0"/>
              <a:t> = hash:$</a:t>
            </a:r>
            <a:r>
              <a:rPr lang="en-US" b="1" dirty="0" err="1" smtClean="0"/>
              <a:t>config_directory</a:t>
            </a:r>
            <a:r>
              <a:rPr lang="en-US" b="1" dirty="0" smtClean="0"/>
              <a:t>/virtual</a:t>
            </a:r>
            <a:r>
              <a:rPr lang="en-US" dirty="0" smtClean="0"/>
              <a:t/>
            </a:r>
            <a:br>
              <a:rPr lang="en-US" dirty="0" smtClean="0"/>
            </a:br>
            <a:r>
              <a:rPr lang="en-US" dirty="0" err="1" smtClean="0"/>
              <a:t>alias_maps</a:t>
            </a:r>
            <a:r>
              <a:rPr lang="en-US" dirty="0" smtClean="0"/>
              <a:t> = hash:$</a:t>
            </a:r>
            <a:r>
              <a:rPr lang="en-US" dirty="0" err="1" smtClean="0"/>
              <a:t>config_directory</a:t>
            </a:r>
            <a:r>
              <a:rPr lang="en-US" dirty="0" smtClean="0"/>
              <a:t>/aliases</a:t>
            </a:r>
            <a:br>
              <a:rPr lang="en-US" dirty="0" smtClean="0"/>
            </a:br>
            <a:r>
              <a:rPr lang="en-US" dirty="0" err="1" smtClean="0"/>
              <a:t>alias_database</a:t>
            </a:r>
            <a:r>
              <a:rPr lang="en-US" dirty="0" smtClean="0"/>
              <a:t> = hash:$</a:t>
            </a:r>
            <a:r>
              <a:rPr lang="en-US" dirty="0" err="1" smtClean="0"/>
              <a:t>config_directory</a:t>
            </a:r>
            <a:r>
              <a:rPr lang="en-US" dirty="0" smtClean="0"/>
              <a:t>/aliases</a:t>
            </a:r>
            <a:br>
              <a:rPr lang="en-US" dirty="0" smtClean="0"/>
            </a:br>
            <a:r>
              <a:rPr lang="en-US" dirty="0" err="1" smtClean="0"/>
              <a:t>notify_classes</a:t>
            </a:r>
            <a:r>
              <a:rPr lang="en-US" dirty="0" smtClean="0"/>
              <a:t> = </a:t>
            </a:r>
            <a:r>
              <a:rPr lang="en-US" dirty="0" err="1" smtClean="0"/>
              <a:t>bounce,delay,policy,protocol,resource,software</a:t>
            </a:r>
            <a:r>
              <a:rPr lang="en-US" dirty="0" smtClean="0"/>
              <a:t/>
            </a:r>
            <a:br>
              <a:rPr lang="en-US" dirty="0" smtClean="0"/>
            </a:br>
            <a:r>
              <a:rPr lang="en-US" b="1" dirty="0" err="1" smtClean="0"/>
              <a:t>mynetworks</a:t>
            </a:r>
            <a:r>
              <a:rPr lang="en-US" b="1" dirty="0" smtClean="0"/>
              <a:t> = 193.247.121.192/28, 192.168.138.0/24, 127.0.0.0/8</a:t>
            </a:r>
            <a:r>
              <a:rPr lang="en-US" dirty="0" smtClean="0"/>
              <a:t/>
            </a:r>
            <a:br>
              <a:rPr lang="en-US" dirty="0" smtClean="0"/>
            </a:br>
            <a:r>
              <a:rPr lang="en-US" dirty="0" err="1" smtClean="0"/>
              <a:t>smtpd_client_restrictions</a:t>
            </a:r>
            <a:r>
              <a:rPr lang="en-US" dirty="0" smtClean="0"/>
              <a:t> = </a:t>
            </a:r>
            <a:r>
              <a:rPr lang="en-US" dirty="0" err="1" smtClean="0"/>
              <a:t>permit_mynetworks</a:t>
            </a:r>
            <a:r>
              <a:rPr lang="en-US" dirty="0" smtClean="0"/>
              <a:t> </a:t>
            </a:r>
          </a:p>
          <a:p>
            <a:r>
              <a:rPr lang="en-US" dirty="0" err="1" smtClean="0"/>
              <a:t>Localdomains</a:t>
            </a:r>
            <a:r>
              <a:rPr lang="en-US" dirty="0" smtClean="0"/>
              <a:t> File (Important !) </a:t>
            </a:r>
          </a:p>
          <a:p>
            <a:r>
              <a:rPr lang="en-US" dirty="0" smtClean="0"/>
              <a:t>The "</a:t>
            </a:r>
            <a:r>
              <a:rPr lang="en-US" dirty="0" err="1" smtClean="0"/>
              <a:t>localdomains</a:t>
            </a:r>
            <a:r>
              <a:rPr lang="en-US" dirty="0" smtClean="0"/>
              <a:t>" file is not mapped or hashed. It uses plain text, one listing per line. I</a:t>
            </a:r>
            <a:r>
              <a:rPr lang="en-US" b="1" dirty="0" smtClean="0"/>
              <a:t>t's equivalent to class w with </a:t>
            </a:r>
            <a:r>
              <a:rPr lang="en-US" b="1" dirty="0" err="1" smtClean="0"/>
              <a:t>sendmail</a:t>
            </a:r>
            <a:r>
              <a:rPr lang="en-US" b="1" dirty="0" smtClean="0"/>
              <a:t>.</a:t>
            </a:r>
            <a:r>
              <a:rPr lang="en-US" dirty="0" smtClean="0"/>
              <a:t> </a:t>
            </a:r>
          </a:p>
          <a:p>
            <a:r>
              <a:rPr lang="en-US" dirty="0" smtClean="0"/>
              <a:t>akadia.com</a:t>
            </a:r>
            <a:br>
              <a:rPr lang="en-US" dirty="0" smtClean="0"/>
            </a:br>
            <a:r>
              <a:rPr lang="en-US" dirty="0" smtClean="0"/>
              <a:t>akadia.ch</a:t>
            </a:r>
            <a:br>
              <a:rPr lang="en-US" dirty="0" smtClean="0"/>
            </a:br>
            <a:r>
              <a:rPr lang="en-US" dirty="0" smtClean="0"/>
              <a:t>arkum.com</a:t>
            </a:r>
            <a:br>
              <a:rPr lang="en-US" dirty="0" smtClean="0"/>
            </a:br>
            <a:r>
              <a:rPr lang="en-US" dirty="0" smtClean="0"/>
              <a:t>arkum.ch</a:t>
            </a:r>
            <a:br>
              <a:rPr lang="en-US" dirty="0" smtClean="0"/>
            </a:br>
            <a:r>
              <a:rPr lang="en-US" dirty="0" smtClean="0"/>
              <a:t>bohl.ch</a:t>
            </a:r>
            <a:br>
              <a:rPr lang="en-US" dirty="0" smtClean="0"/>
            </a:br>
            <a:r>
              <a:rPr lang="en-US" dirty="0" smtClean="0"/>
              <a:t>bohl.com </a:t>
            </a:r>
          </a:p>
          <a:p>
            <a:r>
              <a:rPr lang="en-US" dirty="0" smtClean="0"/>
              <a:t>Virtual Table </a:t>
            </a:r>
          </a:p>
          <a:p>
            <a:r>
              <a:rPr lang="en-US" dirty="0" smtClean="0"/>
              <a:t>Typical support for a virtual domain looks like the following: </a:t>
            </a:r>
          </a:p>
          <a:p>
            <a:r>
              <a:rPr lang="en-US" dirty="0" err="1" smtClean="0"/>
              <a:t>virtual.domain</a:t>
            </a:r>
            <a:r>
              <a:rPr lang="en-US" dirty="0" smtClean="0"/>
              <a:t>                  Description for the Domain</a:t>
            </a:r>
            <a:br>
              <a:rPr lang="en-US" dirty="0" smtClean="0"/>
            </a:br>
            <a:r>
              <a:rPr lang="en-US" dirty="0" smtClean="0"/>
              <a:t>postmaster@virtual.domain       postmaster</a:t>
            </a:r>
            <a:br>
              <a:rPr lang="en-US" dirty="0" smtClean="0"/>
            </a:br>
            <a:r>
              <a:rPr lang="en-US" dirty="0" smtClean="0"/>
              <a:t>user1@virtual.domain            address1</a:t>
            </a:r>
            <a:br>
              <a:rPr lang="en-US" dirty="0" smtClean="0"/>
            </a:br>
            <a:r>
              <a:rPr lang="en-US" dirty="0" smtClean="0"/>
              <a:t>user2@virtual.domain            address2, address3 </a:t>
            </a:r>
          </a:p>
          <a:p>
            <a:r>
              <a:rPr lang="en-US" dirty="0" smtClean="0"/>
              <a:t>#</a:t>
            </a:r>
            <a:br>
              <a:rPr lang="en-US" dirty="0" smtClean="0"/>
            </a:br>
            <a:r>
              <a:rPr lang="en-US" dirty="0" smtClean="0"/>
              <a:t># Domain AKADIA.CH</a:t>
            </a:r>
            <a:br>
              <a:rPr lang="en-US" dirty="0" smtClean="0"/>
            </a:br>
            <a:r>
              <a:rPr lang="en-US" dirty="0" smtClean="0"/>
              <a:t>#</a:t>
            </a:r>
            <a:br>
              <a:rPr lang="en-US" dirty="0" smtClean="0"/>
            </a:br>
            <a:r>
              <a:rPr lang="en-US" dirty="0" smtClean="0"/>
              <a:t>akadia.ch                  Virtual Domain for </a:t>
            </a:r>
            <a:r>
              <a:rPr lang="en-US" dirty="0" err="1" smtClean="0"/>
              <a:t>Akadia</a:t>
            </a:r>
            <a:r>
              <a:rPr lang="en-US" dirty="0" smtClean="0"/>
              <a:t/>
            </a:r>
            <a:br>
              <a:rPr lang="en-US" dirty="0" smtClean="0"/>
            </a:br>
            <a:r>
              <a:rPr lang="en-US" dirty="0" smtClean="0"/>
              <a:t>martin.zahn@akadia.ch      </a:t>
            </a:r>
            <a:r>
              <a:rPr lang="en-US" dirty="0" err="1" smtClean="0"/>
              <a:t>zahn@akadia.com,zahn@hotmail.com</a:t>
            </a:r>
            <a:r>
              <a:rPr lang="en-US" dirty="0" smtClean="0"/>
              <a:t/>
            </a:r>
            <a:br>
              <a:rPr lang="en-US" dirty="0" smtClean="0"/>
            </a:br>
            <a:r>
              <a:rPr lang="en-US" dirty="0" smtClean="0"/>
              <a:t>info@akadia.ch             zahn@akadia.com</a:t>
            </a:r>
            <a:br>
              <a:rPr lang="en-US" dirty="0" smtClean="0"/>
            </a:br>
            <a:r>
              <a:rPr lang="en-US" dirty="0" smtClean="0"/>
              <a:t>marianne.zahn@akadia.ch    pmz@akadia.com</a:t>
            </a:r>
            <a:br>
              <a:rPr lang="en-US" dirty="0" smtClean="0"/>
            </a:br>
            <a:r>
              <a:rPr lang="en-US" dirty="0" smtClean="0"/>
              <a:t>#</a:t>
            </a:r>
            <a:br>
              <a:rPr lang="en-US" dirty="0" smtClean="0"/>
            </a:br>
            <a:r>
              <a:rPr lang="en-US" dirty="0" smtClean="0"/>
              <a:t># Forward transparently all address for ARKUM.CH to AKADIA.COM</a:t>
            </a:r>
            <a:br>
              <a:rPr lang="en-US" dirty="0" smtClean="0"/>
            </a:br>
            <a:r>
              <a:rPr lang="en-US" dirty="0" smtClean="0"/>
              <a:t>#</a:t>
            </a:r>
            <a:br>
              <a:rPr lang="en-US" dirty="0" smtClean="0"/>
            </a:br>
            <a:r>
              <a:rPr lang="en-US" dirty="0" smtClean="0"/>
              <a:t>arkum.ch                   Virtual Domain for </a:t>
            </a:r>
            <a:r>
              <a:rPr lang="en-US" dirty="0" err="1" smtClean="0"/>
              <a:t>Akadia</a:t>
            </a:r>
            <a:r>
              <a:rPr lang="en-US" dirty="0" smtClean="0"/>
              <a:t/>
            </a:r>
            <a:br>
              <a:rPr lang="en-US" dirty="0" smtClean="0"/>
            </a:br>
            <a:r>
              <a:rPr lang="en-US" dirty="0" smtClean="0"/>
              <a:t>@</a:t>
            </a:r>
            <a:r>
              <a:rPr lang="en-US" dirty="0" err="1" smtClean="0"/>
              <a:t>arkum.ch</a:t>
            </a:r>
            <a:r>
              <a:rPr lang="en-US" dirty="0" smtClean="0"/>
              <a:t>                  @</a:t>
            </a:r>
            <a:r>
              <a:rPr lang="en-US" dirty="0" err="1" smtClean="0"/>
              <a:t>akadia.com</a:t>
            </a:r>
            <a:r>
              <a:rPr lang="en-US" dirty="0" smtClean="0"/>
              <a:t/>
            </a:r>
            <a:br>
              <a:rPr lang="en-US" dirty="0" smtClean="0"/>
            </a:br>
            <a:r>
              <a:rPr lang="en-US" dirty="0" smtClean="0"/>
              <a:t>#</a:t>
            </a:r>
            <a:br>
              <a:rPr lang="en-US" dirty="0" smtClean="0"/>
            </a:br>
            <a:r>
              <a:rPr lang="en-US" dirty="0" smtClean="0"/>
              <a:t># Domain BOHL.CH</a:t>
            </a:r>
            <a:br>
              <a:rPr lang="en-US" dirty="0" smtClean="0"/>
            </a:br>
            <a:r>
              <a:rPr lang="en-US" dirty="0" smtClean="0"/>
              <a:t>#</a:t>
            </a:r>
            <a:br>
              <a:rPr lang="en-US" dirty="0" smtClean="0"/>
            </a:br>
            <a:r>
              <a:rPr lang="en-US" dirty="0" smtClean="0"/>
              <a:t>bohl.ch                    Virtual Domain for employee</a:t>
            </a:r>
            <a:br>
              <a:rPr lang="en-US" dirty="0" smtClean="0"/>
            </a:br>
            <a:r>
              <a:rPr lang="en-US" dirty="0" smtClean="0"/>
              <a:t>info@bohl.ch               bohl@akadia.com </a:t>
            </a:r>
          </a:p>
          <a:p>
            <a:endParaRPr lang="en-US" dirty="0"/>
          </a:p>
        </p:txBody>
      </p:sp>
      <p:sp>
        <p:nvSpPr>
          <p:cNvPr id="4" name="Slide Number Placeholder 3"/>
          <p:cNvSpPr>
            <a:spLocks noGrp="1"/>
          </p:cNvSpPr>
          <p:nvPr>
            <p:ph type="sldNum" sz="quarter" idx="10"/>
          </p:nvPr>
        </p:nvSpPr>
        <p:spPr/>
        <p:txBody>
          <a:bodyPr/>
          <a:lstStyle/>
          <a:p>
            <a:fld id="{0439D942-8752-4B95-ACA0-A67177901DC1}"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Email is saved on the Postfix Mailbox Host (192.168.138.10), located in the HSZ. The Postfix Mail-Proxy (193.247.121.196) forwards all E-Mail to the Mailbox Host in the HSZ. All clients get their E-Mail using POP or IMAP from the Mailbox Host in the HSZ. All clients use the Mail-Proxy as their Relay-Host. The Mail-Proxy delivers E-Mail directly to the recipient using DNS and SMTP. The advantage of this solution is, that the Mailboxes are located in the HSZ, therefore we suggest to use this architecture. </a:t>
            </a:r>
          </a:p>
          <a:p>
            <a:endParaRPr lang="en-US" dirty="0" smtClean="0"/>
          </a:p>
          <a:p>
            <a:endParaRPr lang="en-US" dirty="0" smtClean="0"/>
          </a:p>
          <a:p>
            <a:endParaRPr lang="en-US" dirty="0" smtClean="0"/>
          </a:p>
          <a:p>
            <a:r>
              <a:rPr lang="en-US" dirty="0" smtClean="0"/>
              <a:t>Main.cf </a:t>
            </a:r>
          </a:p>
          <a:p>
            <a:r>
              <a:rPr lang="en-US" dirty="0" err="1" smtClean="0"/>
              <a:t>postfix_root</a:t>
            </a:r>
            <a:r>
              <a:rPr lang="en-US" dirty="0" smtClean="0"/>
              <a:t> = /</a:t>
            </a:r>
            <a:r>
              <a:rPr lang="en-US" dirty="0" err="1" smtClean="0"/>
              <a:t>usr</a:t>
            </a:r>
            <a:r>
              <a:rPr lang="en-US" dirty="0" smtClean="0"/>
              <a:t>/local/postfix</a:t>
            </a:r>
            <a:br>
              <a:rPr lang="en-US" dirty="0" smtClean="0"/>
            </a:br>
            <a:r>
              <a:rPr lang="en-US" dirty="0" err="1" smtClean="0"/>
              <a:t>config_directory</a:t>
            </a:r>
            <a:r>
              <a:rPr lang="en-US" dirty="0" smtClean="0"/>
              <a:t> = $</a:t>
            </a:r>
            <a:r>
              <a:rPr lang="en-US" dirty="0" err="1" smtClean="0"/>
              <a:t>postfix_root</a:t>
            </a:r>
            <a:r>
              <a:rPr lang="en-US" dirty="0" smtClean="0"/>
              <a:t>/etc</a:t>
            </a:r>
            <a:br>
              <a:rPr lang="en-US" dirty="0" smtClean="0"/>
            </a:br>
            <a:r>
              <a:rPr lang="en-US" dirty="0" err="1" smtClean="0"/>
              <a:t>queue_directory</a:t>
            </a:r>
            <a:r>
              <a:rPr lang="en-US" dirty="0" smtClean="0"/>
              <a:t> = $</a:t>
            </a:r>
            <a:r>
              <a:rPr lang="en-US" dirty="0" err="1" smtClean="0"/>
              <a:t>postfix_root</a:t>
            </a:r>
            <a:r>
              <a:rPr lang="en-US" dirty="0" smtClean="0"/>
              <a:t>/spool</a:t>
            </a:r>
            <a:br>
              <a:rPr lang="en-US" dirty="0" smtClean="0"/>
            </a:br>
            <a:r>
              <a:rPr lang="en-US" dirty="0" err="1" smtClean="0"/>
              <a:t>program_directory</a:t>
            </a:r>
            <a:r>
              <a:rPr lang="en-US" dirty="0" smtClean="0"/>
              <a:t> = $</a:t>
            </a:r>
            <a:r>
              <a:rPr lang="en-US" dirty="0" err="1" smtClean="0"/>
              <a:t>postfix_root</a:t>
            </a:r>
            <a:r>
              <a:rPr lang="en-US" dirty="0" smtClean="0"/>
              <a:t>/</a:t>
            </a:r>
            <a:r>
              <a:rPr lang="en-US" dirty="0" err="1" smtClean="0"/>
              <a:t>sbin</a:t>
            </a:r>
            <a:r>
              <a:rPr lang="en-US" dirty="0" smtClean="0"/>
              <a:t/>
            </a:r>
            <a:br>
              <a:rPr lang="en-US" dirty="0" smtClean="0"/>
            </a:br>
            <a:r>
              <a:rPr lang="en-US" dirty="0" err="1" smtClean="0"/>
              <a:t>command_directory</a:t>
            </a:r>
            <a:r>
              <a:rPr lang="en-US" dirty="0" smtClean="0"/>
              <a:t> = $</a:t>
            </a:r>
            <a:r>
              <a:rPr lang="en-US" dirty="0" err="1" smtClean="0"/>
              <a:t>program_directory</a:t>
            </a:r>
            <a:r>
              <a:rPr lang="en-US" dirty="0" smtClean="0"/>
              <a:t/>
            </a:r>
            <a:br>
              <a:rPr lang="en-US" dirty="0" smtClean="0"/>
            </a:br>
            <a:r>
              <a:rPr lang="en-US" dirty="0" err="1" smtClean="0"/>
              <a:t>daemon_directory</a:t>
            </a:r>
            <a:r>
              <a:rPr lang="en-US" dirty="0" smtClean="0"/>
              <a:t> = $</a:t>
            </a:r>
            <a:r>
              <a:rPr lang="en-US" dirty="0" err="1" smtClean="0"/>
              <a:t>postfix_root</a:t>
            </a:r>
            <a:r>
              <a:rPr lang="en-US" dirty="0" smtClean="0"/>
              <a:t>/bin</a:t>
            </a:r>
            <a:br>
              <a:rPr lang="en-US" dirty="0" smtClean="0"/>
            </a:br>
            <a:r>
              <a:rPr lang="en-US" dirty="0" err="1" smtClean="0"/>
              <a:t>mail_owner</a:t>
            </a:r>
            <a:r>
              <a:rPr lang="en-US" dirty="0" smtClean="0"/>
              <a:t> = postfix</a:t>
            </a:r>
            <a:br>
              <a:rPr lang="en-US" dirty="0" smtClean="0"/>
            </a:br>
            <a:r>
              <a:rPr lang="en-US" b="1" dirty="0" err="1" smtClean="0"/>
              <a:t>mydomain</a:t>
            </a:r>
            <a:r>
              <a:rPr lang="en-US" b="1" dirty="0" smtClean="0"/>
              <a:t> = akadia.com</a:t>
            </a:r>
            <a:r>
              <a:rPr lang="en-US" dirty="0" smtClean="0"/>
              <a:t/>
            </a:r>
            <a:br>
              <a:rPr lang="en-US" dirty="0" smtClean="0"/>
            </a:br>
            <a:r>
              <a:rPr lang="en-US" dirty="0" err="1" smtClean="0"/>
              <a:t>myorigin</a:t>
            </a:r>
            <a:r>
              <a:rPr lang="en-US" dirty="0" smtClean="0"/>
              <a:t> = $</a:t>
            </a:r>
            <a:r>
              <a:rPr lang="en-US" dirty="0" err="1" smtClean="0"/>
              <a:t>mydomain</a:t>
            </a:r>
            <a:r>
              <a:rPr lang="en-US" dirty="0" smtClean="0"/>
              <a:t/>
            </a:r>
            <a:br>
              <a:rPr lang="en-US" dirty="0" smtClean="0"/>
            </a:br>
            <a:r>
              <a:rPr lang="en-US" dirty="0" err="1" smtClean="0"/>
              <a:t>mydestination</a:t>
            </a:r>
            <a:r>
              <a:rPr lang="en-US" dirty="0" smtClean="0"/>
              <a:t> = $</a:t>
            </a:r>
            <a:r>
              <a:rPr lang="en-US" dirty="0" err="1" smtClean="0"/>
              <a:t>myhostname</a:t>
            </a:r>
            <a:r>
              <a:rPr lang="en-US" dirty="0" smtClean="0"/>
              <a:t>, </a:t>
            </a:r>
            <a:r>
              <a:rPr lang="en-US" dirty="0" err="1" smtClean="0"/>
              <a:t>localhost.$mydomain</a:t>
            </a:r>
            <a:r>
              <a:rPr lang="en-US" dirty="0" smtClean="0"/>
              <a:t>,</a:t>
            </a:r>
            <a:br>
              <a:rPr lang="en-US" dirty="0" smtClean="0"/>
            </a:br>
            <a:r>
              <a:rPr lang="en-US" dirty="0" smtClean="0"/>
              <a:t>                $</a:t>
            </a:r>
            <a:r>
              <a:rPr lang="en-US" dirty="0" err="1" smtClean="0"/>
              <a:t>mydomain</a:t>
            </a:r>
            <a:r>
              <a:rPr lang="en-US" dirty="0" smtClean="0"/>
              <a:t>, akadia.ch, arkum.ch</a:t>
            </a:r>
            <a:br>
              <a:rPr lang="en-US" dirty="0" smtClean="0"/>
            </a:br>
            <a:r>
              <a:rPr lang="en-US" b="1" dirty="0" err="1" smtClean="0"/>
              <a:t>relayhost</a:t>
            </a:r>
            <a:r>
              <a:rPr lang="en-US" b="1" dirty="0" smtClean="0"/>
              <a:t> = </a:t>
            </a:r>
            <a:r>
              <a:rPr lang="en-US" dirty="0" smtClean="0"/>
              <a:t/>
            </a:r>
            <a:br>
              <a:rPr lang="en-US" dirty="0" smtClean="0"/>
            </a:br>
            <a:r>
              <a:rPr lang="en-US" dirty="0" err="1" smtClean="0"/>
              <a:t>masquerade_domains</a:t>
            </a:r>
            <a:r>
              <a:rPr lang="en-US" dirty="0" smtClean="0"/>
              <a:t> = $</a:t>
            </a:r>
            <a:r>
              <a:rPr lang="en-US" dirty="0" err="1" smtClean="0"/>
              <a:t>mydomain</a:t>
            </a:r>
            <a:r>
              <a:rPr lang="en-US" dirty="0" smtClean="0"/>
              <a:t/>
            </a:r>
            <a:br>
              <a:rPr lang="en-US" dirty="0" smtClean="0"/>
            </a:br>
            <a:r>
              <a:rPr lang="en-US" b="1" dirty="0" err="1" smtClean="0"/>
              <a:t>transport_maps</a:t>
            </a:r>
            <a:r>
              <a:rPr lang="en-US" b="1" dirty="0" smtClean="0"/>
              <a:t> = hash:$</a:t>
            </a:r>
            <a:r>
              <a:rPr lang="en-US" b="1" dirty="0" err="1" smtClean="0"/>
              <a:t>config_directory</a:t>
            </a:r>
            <a:r>
              <a:rPr lang="en-US" b="1" dirty="0" smtClean="0"/>
              <a:t>/transport</a:t>
            </a:r>
            <a:r>
              <a:rPr lang="en-US" dirty="0" smtClean="0"/>
              <a:t/>
            </a:r>
            <a:br>
              <a:rPr lang="en-US" dirty="0" smtClean="0"/>
            </a:br>
            <a:r>
              <a:rPr lang="en-US" dirty="0" err="1" smtClean="0"/>
              <a:t>alias_maps</a:t>
            </a:r>
            <a:r>
              <a:rPr lang="en-US" dirty="0" smtClean="0"/>
              <a:t> = hash:$</a:t>
            </a:r>
            <a:r>
              <a:rPr lang="en-US" dirty="0" err="1" smtClean="0"/>
              <a:t>config_directory</a:t>
            </a:r>
            <a:r>
              <a:rPr lang="en-US" dirty="0" smtClean="0"/>
              <a:t>/aliases</a:t>
            </a:r>
            <a:br>
              <a:rPr lang="en-US" dirty="0" smtClean="0"/>
            </a:br>
            <a:r>
              <a:rPr lang="en-US" dirty="0" err="1" smtClean="0"/>
              <a:t>alias_database</a:t>
            </a:r>
            <a:r>
              <a:rPr lang="en-US" dirty="0" smtClean="0"/>
              <a:t> = hash:$</a:t>
            </a:r>
            <a:r>
              <a:rPr lang="en-US" dirty="0" err="1" smtClean="0"/>
              <a:t>config_directory</a:t>
            </a:r>
            <a:r>
              <a:rPr lang="en-US" dirty="0" smtClean="0"/>
              <a:t>/aliases</a:t>
            </a:r>
            <a:br>
              <a:rPr lang="en-US" dirty="0" smtClean="0"/>
            </a:br>
            <a:r>
              <a:rPr lang="en-US" dirty="0" err="1" smtClean="0"/>
              <a:t>notify_classes</a:t>
            </a:r>
            <a:r>
              <a:rPr lang="en-US" dirty="0" smtClean="0"/>
              <a:t> = </a:t>
            </a:r>
            <a:r>
              <a:rPr lang="en-US" dirty="0" err="1" smtClean="0"/>
              <a:t>bounce,delay,policy,protocol,resource,software</a:t>
            </a:r>
            <a:r>
              <a:rPr lang="en-US" dirty="0" smtClean="0"/>
              <a:t/>
            </a:r>
            <a:br>
              <a:rPr lang="en-US" dirty="0" smtClean="0"/>
            </a:br>
            <a:r>
              <a:rPr lang="en-US" b="1" dirty="0" err="1" smtClean="0"/>
              <a:t>mynetworks</a:t>
            </a:r>
            <a:r>
              <a:rPr lang="en-US" b="1" dirty="0" smtClean="0"/>
              <a:t> = 193.247.121.192/28, 192.168.138.0/24, 127.0.0.0/8</a:t>
            </a:r>
            <a:r>
              <a:rPr lang="en-US" dirty="0" smtClean="0"/>
              <a:t/>
            </a:r>
            <a:br>
              <a:rPr lang="en-US" dirty="0" smtClean="0"/>
            </a:br>
            <a:r>
              <a:rPr lang="en-US" dirty="0" err="1" smtClean="0"/>
              <a:t>smtpd_client_restrictions</a:t>
            </a:r>
            <a:r>
              <a:rPr lang="en-US" dirty="0" smtClean="0"/>
              <a:t> = </a:t>
            </a:r>
            <a:r>
              <a:rPr lang="en-US" dirty="0" err="1" smtClean="0"/>
              <a:t>permit_mynetworks</a:t>
            </a:r>
            <a:r>
              <a:rPr lang="en-US" dirty="0" smtClean="0"/>
              <a:t> </a:t>
            </a:r>
          </a:p>
          <a:p>
            <a:r>
              <a:rPr lang="en-US" dirty="0" smtClean="0"/>
              <a:t>Transport Table </a:t>
            </a:r>
          </a:p>
          <a:p>
            <a:r>
              <a:rPr lang="en-US" dirty="0" smtClean="0"/>
              <a:t>akadia.com             </a:t>
            </a:r>
            <a:r>
              <a:rPr lang="en-US" dirty="0" err="1" smtClean="0"/>
              <a:t>smtp</a:t>
            </a:r>
            <a:r>
              <a:rPr lang="en-US" dirty="0" smtClean="0"/>
              <a:t>:[192.168.138.10]</a:t>
            </a:r>
            <a:br>
              <a:rPr lang="en-US" dirty="0" smtClean="0"/>
            </a:br>
            <a:r>
              <a:rPr lang="en-US" dirty="0" smtClean="0"/>
              <a:t>.</a:t>
            </a:r>
            <a:r>
              <a:rPr lang="en-US" dirty="0" err="1" smtClean="0"/>
              <a:t>akadia.com</a:t>
            </a:r>
            <a:r>
              <a:rPr lang="en-US" dirty="0" smtClean="0"/>
              <a:t>            </a:t>
            </a:r>
            <a:r>
              <a:rPr lang="en-US" dirty="0" err="1" smtClean="0"/>
              <a:t>smtp</a:t>
            </a:r>
            <a:r>
              <a:rPr lang="en-US" dirty="0" smtClean="0"/>
              <a:t>:[192.168.138.10]</a:t>
            </a:r>
            <a:br>
              <a:rPr lang="en-US" dirty="0" smtClean="0"/>
            </a:br>
            <a:r>
              <a:rPr lang="en-US" dirty="0" smtClean="0"/>
              <a:t>akadia.ch              </a:t>
            </a:r>
            <a:r>
              <a:rPr lang="en-US" dirty="0" err="1" smtClean="0"/>
              <a:t>smtp</a:t>
            </a:r>
            <a:r>
              <a:rPr lang="en-US" dirty="0" smtClean="0"/>
              <a:t>:[192.168.138.10]</a:t>
            </a:r>
            <a:br>
              <a:rPr lang="en-US" dirty="0" smtClean="0"/>
            </a:br>
            <a:r>
              <a:rPr lang="en-US" dirty="0" smtClean="0"/>
              <a:t>.</a:t>
            </a:r>
            <a:r>
              <a:rPr lang="en-US" dirty="0" err="1" smtClean="0"/>
              <a:t>akadia.ch</a:t>
            </a:r>
            <a:r>
              <a:rPr lang="en-US" dirty="0" smtClean="0"/>
              <a:t>             </a:t>
            </a:r>
            <a:r>
              <a:rPr lang="en-US" dirty="0" err="1" smtClean="0"/>
              <a:t>smtp</a:t>
            </a:r>
            <a:r>
              <a:rPr lang="en-US" dirty="0" smtClean="0"/>
              <a:t>:[192.168.138.10]</a:t>
            </a:r>
            <a:br>
              <a:rPr lang="en-US" dirty="0" smtClean="0"/>
            </a:br>
            <a:r>
              <a:rPr lang="en-US" dirty="0" smtClean="0"/>
              <a:t>arkum.ch               </a:t>
            </a:r>
            <a:r>
              <a:rPr lang="en-US" dirty="0" err="1" smtClean="0"/>
              <a:t>smtp</a:t>
            </a:r>
            <a:r>
              <a:rPr lang="en-US" dirty="0" smtClean="0"/>
              <a:t>:[192.168.138.10]</a:t>
            </a:r>
            <a:br>
              <a:rPr lang="en-US" dirty="0" smtClean="0"/>
            </a:br>
            <a:r>
              <a:rPr lang="en-US" dirty="0" smtClean="0"/>
              <a:t>.</a:t>
            </a:r>
            <a:r>
              <a:rPr lang="en-US" dirty="0" err="1" smtClean="0"/>
              <a:t>arkum.ch</a:t>
            </a:r>
            <a:r>
              <a:rPr lang="en-US" dirty="0" smtClean="0"/>
              <a:t>              </a:t>
            </a:r>
            <a:r>
              <a:rPr lang="en-US" dirty="0" err="1" smtClean="0"/>
              <a:t>smtp</a:t>
            </a:r>
            <a:r>
              <a:rPr lang="en-US" dirty="0" smtClean="0"/>
              <a:t>:[192.168.138.10]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439D942-8752-4B95-ACA0-A67177901DC1}"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smtClean="0"/>
              <a:t>If you want to server multiple domains, then Postfix is the right tool. Use the virtual table to configure the domains. </a:t>
            </a:r>
          </a:p>
          <a:p>
            <a:r>
              <a:rPr lang="en-US" dirty="0" smtClean="0"/>
              <a:t>The optional </a:t>
            </a:r>
            <a:r>
              <a:rPr lang="en-US" b="1" dirty="0" smtClean="0"/>
              <a:t>virtual</a:t>
            </a:r>
            <a:r>
              <a:rPr lang="en-US" dirty="0" smtClean="0"/>
              <a:t> table specifies redirections for local and non-local recipients or domains. The redirections are used by the </a:t>
            </a:r>
            <a:r>
              <a:rPr lang="en-US" b="1" dirty="0" smtClean="0"/>
              <a:t>cleanup</a:t>
            </a:r>
            <a:r>
              <a:rPr lang="en-US" dirty="0" smtClean="0"/>
              <a:t> daemon. The redirections are recursive. The </a:t>
            </a:r>
            <a:r>
              <a:rPr lang="en-US" b="1" dirty="0" smtClean="0"/>
              <a:t>virtual</a:t>
            </a:r>
            <a:r>
              <a:rPr lang="en-US" dirty="0" smtClean="0"/>
              <a:t> redirection is applied only to the recipient envelope address, and does not affect message headers. Think </a:t>
            </a:r>
            <a:r>
              <a:rPr lang="en-US" dirty="0" err="1" smtClean="0"/>
              <a:t>Sendmail</a:t>
            </a:r>
            <a:r>
              <a:rPr lang="en-US" dirty="0" smtClean="0"/>
              <a:t> rule set </a:t>
            </a:r>
            <a:r>
              <a:rPr lang="en-US" b="1" dirty="0" smtClean="0"/>
              <a:t>S0</a:t>
            </a:r>
            <a:r>
              <a:rPr lang="en-US" dirty="0" smtClean="0"/>
              <a:t>, if you like. Use </a:t>
            </a:r>
            <a:r>
              <a:rPr lang="en-US" b="1" dirty="0" smtClean="0"/>
              <a:t>canonical</a:t>
            </a:r>
            <a:r>
              <a:rPr lang="en-US" dirty="0" smtClean="0"/>
              <a:t> mapping to rewrite header and envelope addresses in general. </a:t>
            </a:r>
          </a:p>
          <a:p>
            <a:endParaRPr lang="en-US" dirty="0" smtClean="0"/>
          </a:p>
          <a:p>
            <a:endParaRPr lang="en-US" dirty="0" smtClean="0"/>
          </a:p>
          <a:p>
            <a:endParaRPr lang="en-US" dirty="0" smtClean="0"/>
          </a:p>
          <a:p>
            <a:r>
              <a:rPr lang="en-US" dirty="0" smtClean="0"/>
              <a:t>Main.cf </a:t>
            </a:r>
          </a:p>
          <a:p>
            <a:r>
              <a:rPr lang="en-US" dirty="0" err="1" smtClean="0"/>
              <a:t>postfix_root</a:t>
            </a:r>
            <a:r>
              <a:rPr lang="en-US" dirty="0" smtClean="0"/>
              <a:t> = /</a:t>
            </a:r>
            <a:r>
              <a:rPr lang="en-US" dirty="0" err="1" smtClean="0"/>
              <a:t>usr</a:t>
            </a:r>
            <a:r>
              <a:rPr lang="en-US" dirty="0" smtClean="0"/>
              <a:t>/local/postfix</a:t>
            </a:r>
            <a:br>
              <a:rPr lang="en-US" dirty="0" smtClean="0"/>
            </a:br>
            <a:r>
              <a:rPr lang="en-US" dirty="0" err="1" smtClean="0"/>
              <a:t>config_directory</a:t>
            </a:r>
            <a:r>
              <a:rPr lang="en-US" dirty="0" smtClean="0"/>
              <a:t> = $</a:t>
            </a:r>
            <a:r>
              <a:rPr lang="en-US" dirty="0" err="1" smtClean="0"/>
              <a:t>postfix_root</a:t>
            </a:r>
            <a:r>
              <a:rPr lang="en-US" dirty="0" smtClean="0"/>
              <a:t>/etc</a:t>
            </a:r>
            <a:br>
              <a:rPr lang="en-US" dirty="0" smtClean="0"/>
            </a:br>
            <a:r>
              <a:rPr lang="en-US" dirty="0" err="1" smtClean="0"/>
              <a:t>queue_directory</a:t>
            </a:r>
            <a:r>
              <a:rPr lang="en-US" dirty="0" smtClean="0"/>
              <a:t> = $</a:t>
            </a:r>
            <a:r>
              <a:rPr lang="en-US" dirty="0" err="1" smtClean="0"/>
              <a:t>postfix_root</a:t>
            </a:r>
            <a:r>
              <a:rPr lang="en-US" dirty="0" smtClean="0"/>
              <a:t>/spool</a:t>
            </a:r>
            <a:br>
              <a:rPr lang="en-US" dirty="0" smtClean="0"/>
            </a:br>
            <a:r>
              <a:rPr lang="en-US" dirty="0" err="1" smtClean="0"/>
              <a:t>program_directory</a:t>
            </a:r>
            <a:r>
              <a:rPr lang="en-US" dirty="0" smtClean="0"/>
              <a:t> = $</a:t>
            </a:r>
            <a:r>
              <a:rPr lang="en-US" dirty="0" err="1" smtClean="0"/>
              <a:t>postfix_root</a:t>
            </a:r>
            <a:r>
              <a:rPr lang="en-US" dirty="0" smtClean="0"/>
              <a:t>/</a:t>
            </a:r>
            <a:r>
              <a:rPr lang="en-US" dirty="0" err="1" smtClean="0"/>
              <a:t>sbin</a:t>
            </a:r>
            <a:r>
              <a:rPr lang="en-US" dirty="0" smtClean="0"/>
              <a:t/>
            </a:r>
            <a:br>
              <a:rPr lang="en-US" dirty="0" smtClean="0"/>
            </a:br>
            <a:r>
              <a:rPr lang="en-US" dirty="0" err="1" smtClean="0"/>
              <a:t>command_directory</a:t>
            </a:r>
            <a:r>
              <a:rPr lang="en-US" dirty="0" smtClean="0"/>
              <a:t> = $</a:t>
            </a:r>
            <a:r>
              <a:rPr lang="en-US" dirty="0" err="1" smtClean="0"/>
              <a:t>program_directory</a:t>
            </a:r>
            <a:r>
              <a:rPr lang="en-US" dirty="0" smtClean="0"/>
              <a:t/>
            </a:r>
            <a:br>
              <a:rPr lang="en-US" dirty="0" smtClean="0"/>
            </a:br>
            <a:r>
              <a:rPr lang="en-US" dirty="0" err="1" smtClean="0"/>
              <a:t>daemon_directory</a:t>
            </a:r>
            <a:r>
              <a:rPr lang="en-US" dirty="0" smtClean="0"/>
              <a:t> = $</a:t>
            </a:r>
            <a:r>
              <a:rPr lang="en-US" dirty="0" err="1" smtClean="0"/>
              <a:t>postfix_root</a:t>
            </a:r>
            <a:r>
              <a:rPr lang="en-US" dirty="0" smtClean="0"/>
              <a:t>/bin</a:t>
            </a:r>
            <a:br>
              <a:rPr lang="en-US" dirty="0" smtClean="0"/>
            </a:br>
            <a:r>
              <a:rPr lang="en-US" dirty="0" err="1" smtClean="0"/>
              <a:t>mail_owner</a:t>
            </a:r>
            <a:r>
              <a:rPr lang="en-US" dirty="0" smtClean="0"/>
              <a:t> = postfix</a:t>
            </a:r>
            <a:br>
              <a:rPr lang="en-US" dirty="0" smtClean="0"/>
            </a:br>
            <a:r>
              <a:rPr lang="en-US" b="1" dirty="0" err="1" smtClean="0"/>
              <a:t>mydomain</a:t>
            </a:r>
            <a:r>
              <a:rPr lang="en-US" b="1" dirty="0" smtClean="0"/>
              <a:t> = akadia.com</a:t>
            </a:r>
            <a:r>
              <a:rPr lang="en-US" dirty="0" smtClean="0"/>
              <a:t/>
            </a:r>
            <a:br>
              <a:rPr lang="en-US" dirty="0" smtClean="0"/>
            </a:br>
            <a:r>
              <a:rPr lang="en-US" dirty="0" err="1" smtClean="0"/>
              <a:t>myorigin</a:t>
            </a:r>
            <a:r>
              <a:rPr lang="en-US" dirty="0" smtClean="0"/>
              <a:t> = $</a:t>
            </a:r>
            <a:r>
              <a:rPr lang="en-US" dirty="0" err="1" smtClean="0"/>
              <a:t>mydomain</a:t>
            </a:r>
            <a:r>
              <a:rPr lang="en-US" dirty="0" smtClean="0"/>
              <a:t/>
            </a:r>
            <a:br>
              <a:rPr lang="en-US" dirty="0" smtClean="0"/>
            </a:br>
            <a:r>
              <a:rPr lang="en-US" dirty="0" err="1" smtClean="0"/>
              <a:t>mydestination</a:t>
            </a:r>
            <a:r>
              <a:rPr lang="en-US" dirty="0" smtClean="0"/>
              <a:t> = $</a:t>
            </a:r>
            <a:r>
              <a:rPr lang="en-US" dirty="0" err="1" smtClean="0"/>
              <a:t>myhostname</a:t>
            </a:r>
            <a:r>
              <a:rPr lang="en-US" dirty="0" smtClean="0"/>
              <a:t>, </a:t>
            </a:r>
            <a:r>
              <a:rPr lang="en-US" dirty="0" err="1" smtClean="0"/>
              <a:t>localhost.$mydomain</a:t>
            </a:r>
            <a:r>
              <a:rPr lang="en-US" dirty="0" smtClean="0"/>
              <a:t>, $</a:t>
            </a:r>
            <a:r>
              <a:rPr lang="en-US" dirty="0" err="1" smtClean="0"/>
              <a:t>mydomain</a:t>
            </a:r>
            <a:r>
              <a:rPr lang="en-US" dirty="0" smtClean="0"/>
              <a:t>,</a:t>
            </a:r>
            <a:br>
              <a:rPr lang="en-US" dirty="0" smtClean="0"/>
            </a:br>
            <a:r>
              <a:rPr lang="en-US" dirty="0" smtClean="0"/>
              <a:t>                </a:t>
            </a:r>
            <a:r>
              <a:rPr lang="en-US" b="1" dirty="0" smtClean="0"/>
              <a:t>$</a:t>
            </a:r>
            <a:r>
              <a:rPr lang="en-US" b="1" dirty="0" err="1" smtClean="0"/>
              <a:t>config_directory</a:t>
            </a:r>
            <a:r>
              <a:rPr lang="en-US" b="1" dirty="0" smtClean="0"/>
              <a:t>/</a:t>
            </a:r>
            <a:r>
              <a:rPr lang="en-US" b="1" dirty="0" err="1" smtClean="0"/>
              <a:t>localdomains</a:t>
            </a:r>
            <a:r>
              <a:rPr lang="en-US" dirty="0" smtClean="0"/>
              <a:t/>
            </a:r>
            <a:br>
              <a:rPr lang="en-US" dirty="0" smtClean="0"/>
            </a:br>
            <a:r>
              <a:rPr lang="en-US" b="1" dirty="0" err="1" smtClean="0"/>
              <a:t>relayhost</a:t>
            </a:r>
            <a:r>
              <a:rPr lang="en-US" b="1" dirty="0" smtClean="0"/>
              <a:t> = </a:t>
            </a:r>
            <a:r>
              <a:rPr lang="en-US" dirty="0" smtClean="0"/>
              <a:t/>
            </a:r>
            <a:br>
              <a:rPr lang="en-US" dirty="0" smtClean="0"/>
            </a:br>
            <a:r>
              <a:rPr lang="en-US" dirty="0" err="1" smtClean="0"/>
              <a:t>masquerade_domains</a:t>
            </a:r>
            <a:r>
              <a:rPr lang="en-US" dirty="0" smtClean="0"/>
              <a:t> = $</a:t>
            </a:r>
            <a:r>
              <a:rPr lang="en-US" dirty="0" err="1" smtClean="0"/>
              <a:t>mydomain</a:t>
            </a:r>
            <a:r>
              <a:rPr lang="en-US" dirty="0" smtClean="0"/>
              <a:t/>
            </a:r>
            <a:br>
              <a:rPr lang="en-US" dirty="0" smtClean="0"/>
            </a:br>
            <a:r>
              <a:rPr lang="en-US" b="1" dirty="0" err="1" smtClean="0"/>
              <a:t>virtual_maps</a:t>
            </a:r>
            <a:r>
              <a:rPr lang="en-US" b="1" dirty="0" smtClean="0"/>
              <a:t> = hash:$</a:t>
            </a:r>
            <a:r>
              <a:rPr lang="en-US" b="1" dirty="0" err="1" smtClean="0"/>
              <a:t>config_directory</a:t>
            </a:r>
            <a:r>
              <a:rPr lang="en-US" b="1" dirty="0" smtClean="0"/>
              <a:t>/virtual</a:t>
            </a:r>
            <a:r>
              <a:rPr lang="en-US" dirty="0" smtClean="0"/>
              <a:t/>
            </a:r>
            <a:br>
              <a:rPr lang="en-US" dirty="0" smtClean="0"/>
            </a:br>
            <a:r>
              <a:rPr lang="en-US" dirty="0" err="1" smtClean="0"/>
              <a:t>alias_maps</a:t>
            </a:r>
            <a:r>
              <a:rPr lang="en-US" dirty="0" smtClean="0"/>
              <a:t> = hash:$</a:t>
            </a:r>
            <a:r>
              <a:rPr lang="en-US" dirty="0" err="1" smtClean="0"/>
              <a:t>config_directory</a:t>
            </a:r>
            <a:r>
              <a:rPr lang="en-US" dirty="0" smtClean="0"/>
              <a:t>/aliases</a:t>
            </a:r>
            <a:br>
              <a:rPr lang="en-US" dirty="0" smtClean="0"/>
            </a:br>
            <a:r>
              <a:rPr lang="en-US" dirty="0" err="1" smtClean="0"/>
              <a:t>alias_database</a:t>
            </a:r>
            <a:r>
              <a:rPr lang="en-US" dirty="0" smtClean="0"/>
              <a:t> = hash:$</a:t>
            </a:r>
            <a:r>
              <a:rPr lang="en-US" dirty="0" err="1" smtClean="0"/>
              <a:t>config_directory</a:t>
            </a:r>
            <a:r>
              <a:rPr lang="en-US" dirty="0" smtClean="0"/>
              <a:t>/aliases</a:t>
            </a:r>
            <a:br>
              <a:rPr lang="en-US" dirty="0" smtClean="0"/>
            </a:br>
            <a:r>
              <a:rPr lang="en-US" dirty="0" err="1" smtClean="0"/>
              <a:t>notify_classes</a:t>
            </a:r>
            <a:r>
              <a:rPr lang="en-US" dirty="0" smtClean="0"/>
              <a:t> = </a:t>
            </a:r>
            <a:r>
              <a:rPr lang="en-US" dirty="0" err="1" smtClean="0"/>
              <a:t>bounce,delay,policy,protocol,resource,software</a:t>
            </a:r>
            <a:r>
              <a:rPr lang="en-US" dirty="0" smtClean="0"/>
              <a:t/>
            </a:r>
            <a:br>
              <a:rPr lang="en-US" dirty="0" smtClean="0"/>
            </a:br>
            <a:r>
              <a:rPr lang="en-US" b="1" dirty="0" err="1" smtClean="0"/>
              <a:t>mynetworks</a:t>
            </a:r>
            <a:r>
              <a:rPr lang="en-US" b="1" dirty="0" smtClean="0"/>
              <a:t> = 193.247.121.192/28, 192.168.138.0/24, 127.0.0.0/8</a:t>
            </a:r>
            <a:r>
              <a:rPr lang="en-US" dirty="0" smtClean="0"/>
              <a:t/>
            </a:r>
            <a:br>
              <a:rPr lang="en-US" dirty="0" smtClean="0"/>
            </a:br>
            <a:r>
              <a:rPr lang="en-US" dirty="0" err="1" smtClean="0"/>
              <a:t>smtpd_client_restrictions</a:t>
            </a:r>
            <a:r>
              <a:rPr lang="en-US" dirty="0" smtClean="0"/>
              <a:t> = </a:t>
            </a:r>
            <a:r>
              <a:rPr lang="en-US" dirty="0" err="1" smtClean="0"/>
              <a:t>permit_mynetworks</a:t>
            </a:r>
            <a:r>
              <a:rPr lang="en-US" dirty="0" smtClean="0"/>
              <a:t> </a:t>
            </a:r>
          </a:p>
          <a:p>
            <a:r>
              <a:rPr lang="en-US" dirty="0" err="1" smtClean="0"/>
              <a:t>Localdomains</a:t>
            </a:r>
            <a:r>
              <a:rPr lang="en-US" dirty="0" smtClean="0"/>
              <a:t> File (Important !) </a:t>
            </a:r>
          </a:p>
          <a:p>
            <a:r>
              <a:rPr lang="en-US" dirty="0" smtClean="0"/>
              <a:t>The "</a:t>
            </a:r>
            <a:r>
              <a:rPr lang="en-US" dirty="0" err="1" smtClean="0"/>
              <a:t>localdomains</a:t>
            </a:r>
            <a:r>
              <a:rPr lang="en-US" dirty="0" smtClean="0"/>
              <a:t>" file is not mapped or hashed. It uses plain text, one listing per line. I</a:t>
            </a:r>
            <a:r>
              <a:rPr lang="en-US" b="1" dirty="0" smtClean="0"/>
              <a:t>t's equivalent to class w with </a:t>
            </a:r>
            <a:r>
              <a:rPr lang="en-US" b="1" dirty="0" err="1" smtClean="0"/>
              <a:t>sendmail</a:t>
            </a:r>
            <a:r>
              <a:rPr lang="en-US" b="1" dirty="0" smtClean="0"/>
              <a:t>.</a:t>
            </a:r>
            <a:r>
              <a:rPr lang="en-US" dirty="0" smtClean="0"/>
              <a:t> </a:t>
            </a:r>
          </a:p>
          <a:p>
            <a:r>
              <a:rPr lang="en-US" dirty="0" smtClean="0"/>
              <a:t>akadia.com</a:t>
            </a:r>
            <a:br>
              <a:rPr lang="en-US" dirty="0" smtClean="0"/>
            </a:br>
            <a:r>
              <a:rPr lang="en-US" dirty="0" smtClean="0"/>
              <a:t>akadia.ch</a:t>
            </a:r>
            <a:br>
              <a:rPr lang="en-US" dirty="0" smtClean="0"/>
            </a:br>
            <a:r>
              <a:rPr lang="en-US" dirty="0" smtClean="0"/>
              <a:t>arkum.com</a:t>
            </a:r>
            <a:br>
              <a:rPr lang="en-US" dirty="0" smtClean="0"/>
            </a:br>
            <a:r>
              <a:rPr lang="en-US" dirty="0" smtClean="0"/>
              <a:t>arkum.ch</a:t>
            </a:r>
            <a:br>
              <a:rPr lang="en-US" dirty="0" smtClean="0"/>
            </a:br>
            <a:r>
              <a:rPr lang="en-US" dirty="0" smtClean="0"/>
              <a:t>bohl.ch</a:t>
            </a:r>
            <a:br>
              <a:rPr lang="en-US" dirty="0" smtClean="0"/>
            </a:br>
            <a:r>
              <a:rPr lang="en-US" dirty="0" smtClean="0"/>
              <a:t>bohl.com </a:t>
            </a:r>
          </a:p>
          <a:p>
            <a:r>
              <a:rPr lang="en-US" dirty="0" smtClean="0"/>
              <a:t>Virtual Table </a:t>
            </a:r>
          </a:p>
          <a:p>
            <a:r>
              <a:rPr lang="en-US" dirty="0" smtClean="0"/>
              <a:t>Typical support for a virtual domain looks like the following: </a:t>
            </a:r>
          </a:p>
          <a:p>
            <a:r>
              <a:rPr lang="en-US" dirty="0" err="1" smtClean="0"/>
              <a:t>virtual.domain</a:t>
            </a:r>
            <a:r>
              <a:rPr lang="en-US" dirty="0" smtClean="0"/>
              <a:t>                  Description for the Domain</a:t>
            </a:r>
            <a:br>
              <a:rPr lang="en-US" dirty="0" smtClean="0"/>
            </a:br>
            <a:r>
              <a:rPr lang="en-US" dirty="0" smtClean="0"/>
              <a:t>postmaster@virtual.domain       postmaster</a:t>
            </a:r>
            <a:br>
              <a:rPr lang="en-US" dirty="0" smtClean="0"/>
            </a:br>
            <a:r>
              <a:rPr lang="en-US" dirty="0" smtClean="0"/>
              <a:t>user1@virtual.domain            address1</a:t>
            </a:r>
            <a:br>
              <a:rPr lang="en-US" dirty="0" smtClean="0"/>
            </a:br>
            <a:r>
              <a:rPr lang="en-US" dirty="0" smtClean="0"/>
              <a:t>user2@virtual.domain            address2, address3 </a:t>
            </a:r>
          </a:p>
          <a:p>
            <a:r>
              <a:rPr lang="en-US" dirty="0" smtClean="0"/>
              <a:t>#</a:t>
            </a:r>
            <a:br>
              <a:rPr lang="en-US" dirty="0" smtClean="0"/>
            </a:br>
            <a:r>
              <a:rPr lang="en-US" dirty="0" smtClean="0"/>
              <a:t># Domain AKADIA.CH</a:t>
            </a:r>
            <a:br>
              <a:rPr lang="en-US" dirty="0" smtClean="0"/>
            </a:br>
            <a:r>
              <a:rPr lang="en-US" dirty="0" smtClean="0"/>
              <a:t>#</a:t>
            </a:r>
            <a:br>
              <a:rPr lang="en-US" dirty="0" smtClean="0"/>
            </a:br>
            <a:r>
              <a:rPr lang="en-US" dirty="0" smtClean="0"/>
              <a:t>akadia.ch                  Virtual Domain for </a:t>
            </a:r>
            <a:r>
              <a:rPr lang="en-US" dirty="0" err="1" smtClean="0"/>
              <a:t>Akadia</a:t>
            </a:r>
            <a:r>
              <a:rPr lang="en-US" dirty="0" smtClean="0"/>
              <a:t/>
            </a:r>
            <a:br>
              <a:rPr lang="en-US" dirty="0" smtClean="0"/>
            </a:br>
            <a:r>
              <a:rPr lang="en-US" dirty="0" smtClean="0"/>
              <a:t>martin.zahn@akadia.ch      </a:t>
            </a:r>
            <a:r>
              <a:rPr lang="en-US" dirty="0" err="1" smtClean="0"/>
              <a:t>zahn@akadia.com,zahn@hotmail.com</a:t>
            </a:r>
            <a:r>
              <a:rPr lang="en-US" dirty="0" smtClean="0"/>
              <a:t/>
            </a:r>
            <a:br>
              <a:rPr lang="en-US" dirty="0" smtClean="0"/>
            </a:br>
            <a:r>
              <a:rPr lang="en-US" dirty="0" smtClean="0"/>
              <a:t>info@akadia.ch             zahn@akadia.com</a:t>
            </a:r>
            <a:br>
              <a:rPr lang="en-US" dirty="0" smtClean="0"/>
            </a:br>
            <a:r>
              <a:rPr lang="en-US" dirty="0" smtClean="0"/>
              <a:t>marianne.zahn@akadia.ch    pmz@akadia.com</a:t>
            </a:r>
            <a:br>
              <a:rPr lang="en-US" dirty="0" smtClean="0"/>
            </a:br>
            <a:r>
              <a:rPr lang="en-US" dirty="0" smtClean="0"/>
              <a:t>#</a:t>
            </a:r>
            <a:br>
              <a:rPr lang="en-US" dirty="0" smtClean="0"/>
            </a:br>
            <a:r>
              <a:rPr lang="en-US" dirty="0" smtClean="0"/>
              <a:t># Forward transparently all address for ARKUM.CH to AKADIA.COM</a:t>
            </a:r>
            <a:br>
              <a:rPr lang="en-US" dirty="0" smtClean="0"/>
            </a:br>
            <a:r>
              <a:rPr lang="en-US" dirty="0" smtClean="0"/>
              <a:t>#</a:t>
            </a:r>
            <a:br>
              <a:rPr lang="en-US" dirty="0" smtClean="0"/>
            </a:br>
            <a:r>
              <a:rPr lang="en-US" dirty="0" smtClean="0"/>
              <a:t>arkum.ch                   Virtual Domain for </a:t>
            </a:r>
            <a:r>
              <a:rPr lang="en-US" dirty="0" err="1" smtClean="0"/>
              <a:t>Akadia</a:t>
            </a:r>
            <a:r>
              <a:rPr lang="en-US" dirty="0" smtClean="0"/>
              <a:t/>
            </a:r>
            <a:br>
              <a:rPr lang="en-US" dirty="0" smtClean="0"/>
            </a:br>
            <a:r>
              <a:rPr lang="en-US" dirty="0" smtClean="0"/>
              <a:t>@</a:t>
            </a:r>
            <a:r>
              <a:rPr lang="en-US" dirty="0" err="1" smtClean="0"/>
              <a:t>arkum.ch</a:t>
            </a:r>
            <a:r>
              <a:rPr lang="en-US" dirty="0" smtClean="0"/>
              <a:t>                  @</a:t>
            </a:r>
            <a:r>
              <a:rPr lang="en-US" dirty="0" err="1" smtClean="0"/>
              <a:t>akadia.com</a:t>
            </a:r>
            <a:r>
              <a:rPr lang="en-US" dirty="0" smtClean="0"/>
              <a:t/>
            </a:r>
            <a:br>
              <a:rPr lang="en-US" dirty="0" smtClean="0"/>
            </a:br>
            <a:r>
              <a:rPr lang="en-US" dirty="0" smtClean="0"/>
              <a:t>#</a:t>
            </a:r>
            <a:br>
              <a:rPr lang="en-US" dirty="0" smtClean="0"/>
            </a:br>
            <a:r>
              <a:rPr lang="en-US" dirty="0" smtClean="0"/>
              <a:t># Domain BOHL.CH</a:t>
            </a:r>
            <a:br>
              <a:rPr lang="en-US" dirty="0" smtClean="0"/>
            </a:br>
            <a:r>
              <a:rPr lang="en-US" dirty="0" smtClean="0"/>
              <a:t>#</a:t>
            </a:r>
            <a:br>
              <a:rPr lang="en-US" dirty="0" smtClean="0"/>
            </a:br>
            <a:r>
              <a:rPr lang="en-US" dirty="0" smtClean="0"/>
              <a:t>bohl.ch                    Virtual Domain for employee</a:t>
            </a:r>
            <a:br>
              <a:rPr lang="en-US" dirty="0" smtClean="0"/>
            </a:br>
            <a:r>
              <a:rPr lang="en-US" dirty="0" smtClean="0"/>
              <a:t>info@bohl.ch               bohl@akadia.com </a:t>
            </a:r>
          </a:p>
          <a:p>
            <a:endParaRPr lang="en-US" dirty="0"/>
          </a:p>
        </p:txBody>
      </p:sp>
      <p:sp>
        <p:nvSpPr>
          <p:cNvPr id="4" name="Slide Number Placeholder 3"/>
          <p:cNvSpPr>
            <a:spLocks noGrp="1"/>
          </p:cNvSpPr>
          <p:nvPr>
            <p:ph type="sldNum" sz="quarter" idx="10"/>
          </p:nvPr>
        </p:nvSpPr>
        <p:spPr/>
        <p:txBody>
          <a:bodyPr/>
          <a:lstStyle/>
          <a:p>
            <a:fld id="{0439D942-8752-4B95-ACA0-A67177901DC1}"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F6C5CF-80A3-4885-AC8A-EF42F8725A5C}" type="datetimeFigureOut">
              <a:rPr lang="en-US" smtClean="0"/>
              <a:pPr/>
              <a:t>11/29/2009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E52B-E898-4A61-A6D4-AD070D3484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F6C5CF-80A3-4885-AC8A-EF42F8725A5C}" type="datetimeFigureOut">
              <a:rPr lang="en-US" smtClean="0"/>
              <a:pPr/>
              <a:t>11/29/2009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E52B-E898-4A61-A6D4-AD070D3484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F6C5CF-80A3-4885-AC8A-EF42F8725A5C}" type="datetimeFigureOut">
              <a:rPr lang="en-US" smtClean="0"/>
              <a:pPr/>
              <a:t>11/29/2009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E52B-E898-4A61-A6D4-AD070D3484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F6C5CF-80A3-4885-AC8A-EF42F8725A5C}" type="datetimeFigureOut">
              <a:rPr lang="en-US" smtClean="0"/>
              <a:pPr/>
              <a:t>11/29/2009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E52B-E898-4A61-A6D4-AD070D3484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F6C5CF-80A3-4885-AC8A-EF42F8725A5C}" type="datetimeFigureOut">
              <a:rPr lang="en-US" smtClean="0"/>
              <a:pPr/>
              <a:t>11/29/2009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3E52B-E898-4A61-A6D4-AD070D3484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F6C5CF-80A3-4885-AC8A-EF42F8725A5C}" type="datetimeFigureOut">
              <a:rPr lang="en-US" smtClean="0"/>
              <a:pPr/>
              <a:t>11/29/2009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3E52B-E898-4A61-A6D4-AD070D3484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F6C5CF-80A3-4885-AC8A-EF42F8725A5C}" type="datetimeFigureOut">
              <a:rPr lang="en-US" smtClean="0"/>
              <a:pPr/>
              <a:t>11/29/2009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53E52B-E898-4A61-A6D4-AD070D3484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F6C5CF-80A3-4885-AC8A-EF42F8725A5C}" type="datetimeFigureOut">
              <a:rPr lang="en-US" smtClean="0"/>
              <a:pPr/>
              <a:t>11/29/2009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53E52B-E898-4A61-A6D4-AD070D3484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6C5CF-80A3-4885-AC8A-EF42F8725A5C}" type="datetimeFigureOut">
              <a:rPr lang="en-US" smtClean="0"/>
              <a:pPr/>
              <a:t>11/29/2009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53E52B-E898-4A61-A6D4-AD070D3484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6C5CF-80A3-4885-AC8A-EF42F8725A5C}" type="datetimeFigureOut">
              <a:rPr lang="en-US" smtClean="0"/>
              <a:pPr/>
              <a:t>11/29/2009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3E52B-E898-4A61-A6D4-AD070D3484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6C5CF-80A3-4885-AC8A-EF42F8725A5C}" type="datetimeFigureOut">
              <a:rPr lang="en-US" smtClean="0"/>
              <a:pPr/>
              <a:t>11/29/2009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3E52B-E898-4A61-A6D4-AD070D3484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F6C5CF-80A3-4885-AC8A-EF42F8725A5C}" type="datetimeFigureOut">
              <a:rPr lang="en-US" smtClean="0"/>
              <a:pPr/>
              <a:t>11/29/2009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3E52B-E898-4A61-A6D4-AD070D3484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Dịch</a:t>
            </a:r>
            <a:r>
              <a:rPr lang="en-US" dirty="0" smtClean="0"/>
              <a:t> </a:t>
            </a:r>
            <a:r>
              <a:rPr lang="en-US" dirty="0" err="1" smtClean="0"/>
              <a:t>vụ</a:t>
            </a:r>
            <a:r>
              <a:rPr lang="en-US" dirty="0" smtClean="0"/>
              <a:t> email </a:t>
            </a:r>
            <a:r>
              <a:rPr lang="en-US" dirty="0" err="1" smtClean="0"/>
              <a:t>sử</a:t>
            </a:r>
            <a:r>
              <a:rPr lang="en-US" dirty="0" smtClean="0"/>
              <a:t> </a:t>
            </a:r>
            <a:r>
              <a:rPr lang="en-US" dirty="0" err="1" smtClean="0"/>
              <a:t>dụng</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Postfix Host inside the Intranet (on HSZ) </a:t>
            </a:r>
            <a:endParaRPr lang="en-US" dirty="0"/>
          </a:p>
        </p:txBody>
      </p:sp>
      <p:pic>
        <p:nvPicPr>
          <p:cNvPr id="40962" name="Picture 2"/>
          <p:cNvPicPr>
            <a:picLocks noChangeAspect="1" noChangeArrowheads="1"/>
          </p:cNvPicPr>
          <p:nvPr/>
        </p:nvPicPr>
        <p:blipFill>
          <a:blip r:embed="rId3" cstate="print"/>
          <a:srcRect/>
          <a:stretch>
            <a:fillRect/>
          </a:stretch>
        </p:blipFill>
        <p:spPr bwMode="auto">
          <a:xfrm>
            <a:off x="3214678" y="1769174"/>
            <a:ext cx="3814772" cy="466496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Postfix as a Proxy </a:t>
            </a:r>
            <a:r>
              <a:rPr lang="en-US" dirty="0" err="1" smtClean="0"/>
              <a:t>Mailhost</a:t>
            </a:r>
            <a:r>
              <a:rPr lang="en-US" dirty="0" smtClean="0"/>
              <a:t> in the DMZ </a:t>
            </a:r>
            <a:endParaRPr lang="en-US" dirty="0"/>
          </a:p>
        </p:txBody>
      </p:sp>
      <p:pic>
        <p:nvPicPr>
          <p:cNvPr id="41986" name="Picture 2"/>
          <p:cNvPicPr>
            <a:picLocks noGrp="1" noChangeAspect="1" noChangeArrowheads="1"/>
          </p:cNvPicPr>
          <p:nvPr>
            <p:ph idx="1"/>
          </p:nvPr>
        </p:nvPicPr>
        <p:blipFill>
          <a:blip r:embed="rId3" cstate="print"/>
          <a:srcRect/>
          <a:stretch>
            <a:fillRect/>
          </a:stretch>
        </p:blipFill>
        <p:spPr bwMode="auto">
          <a:xfrm>
            <a:off x="2983175" y="1600200"/>
            <a:ext cx="3177649" cy="452596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Postfix as a Multi Domain Mail-Host (for ISPs) </a:t>
            </a:r>
            <a:endParaRPr lang="en-US" dirty="0"/>
          </a:p>
        </p:txBody>
      </p:sp>
      <p:pic>
        <p:nvPicPr>
          <p:cNvPr id="43010" name="Picture 2"/>
          <p:cNvPicPr>
            <a:picLocks noGrp="1" noChangeAspect="1" noChangeArrowheads="1"/>
          </p:cNvPicPr>
          <p:nvPr>
            <p:ph idx="1"/>
          </p:nvPr>
        </p:nvPicPr>
        <p:blipFill>
          <a:blip r:embed="rId3" cstate="print"/>
          <a:srcRect/>
          <a:stretch>
            <a:fillRect/>
          </a:stretch>
        </p:blipFill>
        <p:spPr bwMode="auto">
          <a:xfrm>
            <a:off x="2933700" y="2277269"/>
            <a:ext cx="3276600" cy="31718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dịch</a:t>
            </a:r>
            <a:r>
              <a:rPr lang="en-US" dirty="0" smtClean="0"/>
              <a:t> </a:t>
            </a:r>
            <a:r>
              <a:rPr lang="en-US" dirty="0" err="1" smtClean="0"/>
              <a:t>vụ</a:t>
            </a:r>
            <a:r>
              <a:rPr lang="en-US" dirty="0" smtClean="0"/>
              <a:t> email</a:t>
            </a:r>
            <a:endParaRPr lang="vi-VN" dirty="0"/>
          </a:p>
        </p:txBody>
      </p:sp>
      <p:sp>
        <p:nvSpPr>
          <p:cNvPr id="3" name="Content Placeholder 2"/>
          <p:cNvSpPr>
            <a:spLocks noGrp="1"/>
          </p:cNvSpPr>
          <p:nvPr>
            <p:ph idx="1"/>
          </p:nvPr>
        </p:nvSpPr>
        <p:spPr/>
        <p:txBody>
          <a:bodyPr/>
          <a:lstStyle/>
          <a:p>
            <a:r>
              <a:rPr lang="en-US" dirty="0" err="1" smtClean="0"/>
              <a:t>Gửi</a:t>
            </a:r>
            <a:r>
              <a:rPr lang="en-US" dirty="0" smtClean="0"/>
              <a:t> </a:t>
            </a:r>
            <a:r>
              <a:rPr lang="en-US" dirty="0" err="1" smtClean="0"/>
              <a:t>và</a:t>
            </a:r>
            <a:r>
              <a:rPr lang="en-US" dirty="0" smtClean="0"/>
              <a:t> </a:t>
            </a:r>
            <a:r>
              <a:rPr lang="en-US" dirty="0" err="1" smtClean="0"/>
              <a:t>nhận</a:t>
            </a:r>
            <a:r>
              <a:rPr lang="en-US" dirty="0" smtClean="0"/>
              <a:t> </a:t>
            </a:r>
            <a:r>
              <a:rPr lang="en-US" dirty="0" err="1" smtClean="0"/>
              <a:t>các</a:t>
            </a:r>
            <a:r>
              <a:rPr lang="en-US" dirty="0" smtClean="0"/>
              <a:t> </a:t>
            </a:r>
            <a:r>
              <a:rPr lang="en-US" dirty="0" err="1" smtClean="0"/>
              <a:t>thông</a:t>
            </a:r>
            <a:r>
              <a:rPr lang="en-US" dirty="0" smtClean="0"/>
              <a:t> </a:t>
            </a:r>
            <a:r>
              <a:rPr lang="en-US" dirty="0" err="1" smtClean="0"/>
              <a:t>báo</a:t>
            </a:r>
            <a:endParaRPr lang="en-US" dirty="0" smtClean="0"/>
          </a:p>
          <a:p>
            <a:r>
              <a:rPr lang="en-US" dirty="0" err="1" smtClean="0"/>
              <a:t>Có</a:t>
            </a:r>
            <a:r>
              <a:rPr lang="en-US" dirty="0" smtClean="0"/>
              <a:t> </a:t>
            </a:r>
            <a:r>
              <a:rPr lang="en-US" dirty="0" err="1" smtClean="0"/>
              <a:t>thể</a:t>
            </a:r>
            <a:r>
              <a:rPr lang="en-US" dirty="0" smtClean="0"/>
              <a:t> </a:t>
            </a:r>
            <a:r>
              <a:rPr lang="en-US" dirty="0" err="1" smtClean="0"/>
              <a:t>chứa</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đa</a:t>
            </a:r>
            <a:r>
              <a:rPr lang="en-US" dirty="0" smtClean="0"/>
              <a:t> </a:t>
            </a:r>
            <a:r>
              <a:rPr lang="en-US" dirty="0" err="1" smtClean="0"/>
              <a:t>phương</a:t>
            </a:r>
            <a:r>
              <a:rPr lang="en-US" dirty="0" smtClean="0"/>
              <a:t> </a:t>
            </a:r>
            <a:r>
              <a:rPr lang="en-US" dirty="0" err="1" smtClean="0"/>
              <a:t>tiện</a:t>
            </a:r>
            <a:endParaRPr lang="en-US" dirty="0" smtClean="0"/>
          </a:p>
          <a:p>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rộng</a:t>
            </a:r>
            <a:r>
              <a:rPr lang="en-US" dirty="0" smtClean="0"/>
              <a:t> </a:t>
            </a:r>
            <a:r>
              <a:rPr lang="en-US" dirty="0" err="1" smtClean="0"/>
              <a:t>rãi</a:t>
            </a:r>
            <a:r>
              <a:rPr lang="en-US" dirty="0" smtClean="0"/>
              <a:t> </a:t>
            </a:r>
            <a:r>
              <a:rPr lang="en-US" dirty="0" err="1" smtClean="0"/>
              <a:t>trên</a:t>
            </a:r>
            <a:r>
              <a:rPr lang="en-US" dirty="0" smtClean="0"/>
              <a:t> </a:t>
            </a:r>
            <a:r>
              <a:rPr lang="en-US" dirty="0" err="1" smtClean="0"/>
              <a:t>thế</a:t>
            </a:r>
            <a:r>
              <a:rPr lang="en-US" dirty="0" smtClean="0"/>
              <a:t> </a:t>
            </a:r>
            <a:r>
              <a:rPr lang="en-US" dirty="0" err="1" smtClean="0"/>
              <a:t>giới</a:t>
            </a:r>
            <a:endParaRPr lang="en-US" dirty="0" smtClean="0"/>
          </a:p>
          <a:p>
            <a:r>
              <a:rPr lang="en-US" dirty="0" err="1" smtClean="0"/>
              <a:t>Không</a:t>
            </a:r>
            <a:r>
              <a:rPr lang="en-US" dirty="0" smtClean="0"/>
              <a:t> </a:t>
            </a:r>
            <a:r>
              <a:rPr lang="en-US" dirty="0" err="1" smtClean="0"/>
              <a:t>có</a:t>
            </a:r>
            <a:r>
              <a:rPr lang="en-US" dirty="0" smtClean="0"/>
              <a:t> </a:t>
            </a:r>
            <a:r>
              <a:rPr lang="en-US" dirty="0" err="1" smtClean="0"/>
              <a:t>xác</a:t>
            </a:r>
            <a:r>
              <a:rPr lang="en-US" dirty="0" smtClean="0"/>
              <a:t> </a:t>
            </a:r>
            <a:r>
              <a:rPr lang="en-US" dirty="0" err="1" smtClean="0"/>
              <a:t>thực</a:t>
            </a:r>
            <a:endParaRPr lang="en-US" dirty="0" smtClean="0"/>
          </a:p>
          <a:p>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tích</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cơ</a:t>
            </a:r>
            <a:r>
              <a:rPr lang="en-US" dirty="0" smtClean="0"/>
              <a:t> </a:t>
            </a:r>
            <a:r>
              <a:rPr lang="en-US" dirty="0" err="1" smtClean="0"/>
              <a:t>chế</a:t>
            </a:r>
            <a:r>
              <a:rPr lang="en-US" dirty="0" smtClean="0"/>
              <a:t> </a:t>
            </a:r>
            <a:r>
              <a:rPr lang="en-US" dirty="0" err="1" smtClean="0"/>
              <a:t>mã</a:t>
            </a:r>
            <a:r>
              <a:rPr lang="en-US" dirty="0" smtClean="0"/>
              <a:t> </a:t>
            </a:r>
            <a:r>
              <a:rPr lang="en-US" dirty="0" err="1" smtClean="0"/>
              <a:t>hóa</a:t>
            </a:r>
            <a:r>
              <a:rPr lang="en-US" dirty="0" smtClean="0"/>
              <a:t>, </a:t>
            </a:r>
            <a:r>
              <a:rPr lang="en-US" dirty="0" err="1" smtClean="0"/>
              <a:t>hạ</a:t>
            </a:r>
            <a:r>
              <a:rPr lang="en-US" dirty="0" smtClean="0"/>
              <a:t> </a:t>
            </a:r>
            <a:r>
              <a:rPr lang="en-US" dirty="0" err="1" smtClean="0"/>
              <a:t>tầng</a:t>
            </a:r>
            <a:r>
              <a:rPr lang="en-US" dirty="0" smtClean="0"/>
              <a:t> </a:t>
            </a:r>
            <a:r>
              <a:rPr lang="en-US" dirty="0" err="1" smtClean="0"/>
              <a:t>khóa</a:t>
            </a:r>
            <a:r>
              <a:rPr lang="en-US" dirty="0" smtClean="0"/>
              <a:t> </a:t>
            </a:r>
            <a:r>
              <a:rPr lang="en-US" dirty="0" err="1" smtClean="0"/>
              <a:t>công</a:t>
            </a:r>
            <a:r>
              <a:rPr lang="en-US" dirty="0" smtClean="0"/>
              <a:t> </a:t>
            </a:r>
            <a:r>
              <a:rPr lang="en-US" dirty="0" err="1" smtClean="0"/>
              <a:t>khai</a:t>
            </a:r>
            <a:r>
              <a:rPr lang="en-US" dirty="0" smtClean="0"/>
              <a:t>, ….</a:t>
            </a:r>
            <a:endParaRPr lang="vi-V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email</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500166" y="1571612"/>
            <a:ext cx="5934075" cy="44100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thống</a:t>
            </a:r>
            <a:r>
              <a:rPr lang="en-US" dirty="0" smtClean="0"/>
              <a:t> email</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857224" y="1333852"/>
            <a:ext cx="7572428" cy="552414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Định</a:t>
            </a:r>
            <a:r>
              <a:rPr lang="en-US" dirty="0" smtClean="0"/>
              <a:t> </a:t>
            </a:r>
            <a:r>
              <a:rPr lang="en-US" dirty="0" err="1" smtClean="0"/>
              <a:t>dạng</a:t>
            </a:r>
            <a:r>
              <a:rPr lang="en-US" dirty="0" smtClean="0"/>
              <a:t> </a:t>
            </a:r>
            <a:r>
              <a:rPr lang="en-US" dirty="0" err="1" smtClean="0"/>
              <a:t>thông</a:t>
            </a:r>
            <a:r>
              <a:rPr lang="en-US" dirty="0" smtClean="0"/>
              <a:t> </a:t>
            </a:r>
            <a:r>
              <a:rPr lang="en-US" dirty="0" err="1" smtClean="0"/>
              <a:t>báo</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500034" y="1142983"/>
            <a:ext cx="7786742" cy="545823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428596" y="285728"/>
            <a:ext cx="7715304" cy="620225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3571868" y="285728"/>
            <a:ext cx="4714908" cy="6314312"/>
          </a:xfrm>
          <a:prstGeom prst="rect">
            <a:avLst/>
          </a:prstGeom>
          <a:noFill/>
          <a:ln w="9525">
            <a:noFill/>
            <a:miter lim="800000"/>
            <a:headEnd/>
            <a:tailEnd/>
          </a:ln>
          <a:effectLst/>
        </p:spPr>
      </p:pic>
      <p:sp>
        <p:nvSpPr>
          <p:cNvPr id="5" name="Title 4"/>
          <p:cNvSpPr>
            <a:spLocks noGrp="1"/>
          </p:cNvSpPr>
          <p:nvPr>
            <p:ph type="title"/>
          </p:nvPr>
        </p:nvSpPr>
        <p:spPr/>
        <p:txBody>
          <a:bodyPr/>
          <a:lstStyle/>
          <a:p>
            <a:r>
              <a:rPr lang="en-US" dirty="0" err="1" smtClean="0"/>
              <a:t>Dịch</a:t>
            </a:r>
            <a:r>
              <a:rPr lang="en-US" dirty="0" smtClean="0"/>
              <a:t> </a:t>
            </a:r>
            <a:r>
              <a:rPr lang="en-US" dirty="0" err="1" smtClean="0"/>
              <a:t>vụ</a:t>
            </a:r>
            <a:r>
              <a:rPr lang="en-US" dirty="0" smtClean="0"/>
              <a:t> email (chi </a:t>
            </a:r>
            <a:r>
              <a:rPr lang="en-US" dirty="0" err="1" smtClean="0"/>
              <a:t>tiết</a:t>
            </a:r>
            <a:r>
              <a:rPr lang="en-US" dirty="0" smtClean="0"/>
              <a:t>)</a:t>
            </a:r>
            <a:endParaRPr lang="en-US" dirty="0"/>
          </a:p>
        </p:txBody>
      </p:sp>
      <p:sp>
        <p:nvSpPr>
          <p:cNvPr id="4" name="Content Placeholder 3"/>
          <p:cNvSpPr>
            <a:spLocks noGrp="1"/>
          </p:cNvSpPr>
          <p:nvPr>
            <p:ph idx="1"/>
          </p:nvPr>
        </p:nvSpPr>
        <p:spPr/>
        <p:txBody>
          <a:bodyPr/>
          <a:lstStyle/>
          <a:p>
            <a:endParaRPr lang="vi-VN" dirty="0"/>
          </a:p>
        </p:txBody>
      </p:sp>
      <p:sp>
        <p:nvSpPr>
          <p:cNvPr id="6" name="Text Placeholder 5"/>
          <p:cNvSpPr>
            <a:spLocks noGrp="1"/>
          </p:cNvSpPr>
          <p:nvPr>
            <p:ph type="body" sz="half" idx="2"/>
          </p:nvPr>
        </p:nvSpPr>
        <p:spPr/>
        <p:txBody>
          <a:bodyPr/>
          <a:lstStyle/>
          <a:p>
            <a:endParaRPr lang="vi-V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hình</a:t>
            </a:r>
            <a:r>
              <a:rPr lang="en-US" dirty="0" smtClean="0"/>
              <a:t> </a:t>
            </a:r>
            <a:r>
              <a:rPr lang="en-US" dirty="0" err="1" smtClean="0"/>
              <a:t>cơ</a:t>
            </a:r>
            <a:r>
              <a:rPr lang="en-US" dirty="0" smtClean="0"/>
              <a:t> </a:t>
            </a:r>
            <a:r>
              <a:rPr lang="en-US" dirty="0" err="1" smtClean="0"/>
              <a:t>bản</a:t>
            </a:r>
            <a:r>
              <a:rPr lang="en-US" dirty="0" smtClean="0"/>
              <a:t> </a:t>
            </a:r>
            <a:r>
              <a:rPr lang="en-US" dirty="0" err="1" smtClean="0"/>
              <a:t>của</a:t>
            </a:r>
            <a:r>
              <a:rPr lang="en-US" dirty="0" smtClean="0"/>
              <a:t> postfix</a:t>
            </a:r>
            <a:endParaRPr lang="en-US" dirty="0"/>
          </a:p>
        </p:txBody>
      </p:sp>
      <p:sp>
        <p:nvSpPr>
          <p:cNvPr id="3" name="Content Placeholder 2"/>
          <p:cNvSpPr>
            <a:spLocks noGrp="1"/>
          </p:cNvSpPr>
          <p:nvPr>
            <p:ph idx="1"/>
          </p:nvPr>
        </p:nvSpPr>
        <p:spPr/>
        <p:txBody>
          <a:bodyPr/>
          <a:lstStyle/>
          <a:p>
            <a:r>
              <a:rPr lang="en-US" dirty="0" smtClean="0"/>
              <a:t>m</a:t>
            </a:r>
            <a:r>
              <a:rPr lang="en-US" dirty="0" smtClean="0"/>
              <a:t>ail.cf</a:t>
            </a:r>
          </a:p>
          <a:p>
            <a:r>
              <a:rPr lang="en-US" dirty="0" err="1" smtClean="0"/>
              <a:t>Thư</a:t>
            </a:r>
            <a:r>
              <a:rPr lang="en-US" dirty="0" smtClean="0"/>
              <a:t> </a:t>
            </a:r>
            <a:r>
              <a:rPr lang="en-US" dirty="0" err="1" smtClean="0"/>
              <a:t>mục</a:t>
            </a:r>
            <a:r>
              <a:rPr lang="en-US" dirty="0" smtClean="0"/>
              <a:t> spool mail</a:t>
            </a:r>
          </a:p>
          <a:p>
            <a:r>
              <a:rPr lang="en-US" dirty="0" err="1" smtClean="0"/>
              <a:t>Smtd</a:t>
            </a:r>
            <a:r>
              <a:rPr lang="en-US" dirty="0" smtClean="0"/>
              <a:t> daemon</a:t>
            </a:r>
          </a:p>
          <a:p>
            <a:r>
              <a:rPr lang="en-US" dirty="0" err="1" smtClean="0"/>
              <a:t>Myorigin</a:t>
            </a:r>
            <a:endParaRPr lang="en-US" dirty="0" smtClean="0"/>
          </a:p>
          <a:p>
            <a:r>
              <a:rPr lang="en-US" dirty="0" err="1" smtClean="0"/>
              <a:t>mydomain</a:t>
            </a:r>
            <a:endParaRPr lang="en-US" dirty="0" smtClean="0"/>
          </a:p>
          <a:p>
            <a:r>
              <a:rPr lang="en-US" dirty="0" err="1" smtClean="0"/>
              <a:t>mydestination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Postfix Mailbox Host in the DMZ </a:t>
            </a:r>
            <a:endParaRPr lang="en-US" dirty="0"/>
          </a:p>
        </p:txBody>
      </p:sp>
      <p:pic>
        <p:nvPicPr>
          <p:cNvPr id="39938" name="Picture 2"/>
          <p:cNvPicPr>
            <a:picLocks noGrp="1" noChangeAspect="1" noChangeArrowheads="1"/>
          </p:cNvPicPr>
          <p:nvPr>
            <p:ph idx="1"/>
          </p:nvPr>
        </p:nvPicPr>
        <p:blipFill>
          <a:blip r:embed="rId3" cstate="print"/>
          <a:srcRect/>
          <a:stretch>
            <a:fillRect/>
          </a:stretch>
        </p:blipFill>
        <p:spPr bwMode="auto">
          <a:xfrm>
            <a:off x="2866370" y="1600200"/>
            <a:ext cx="3411260" cy="452596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1352</TotalTime>
  <Words>1358</Words>
  <Application>Microsoft Office PowerPoint</Application>
  <PresentationFormat>On-screen Show (4:3)</PresentationFormat>
  <Paragraphs>316</Paragraphs>
  <Slides>12</Slides>
  <Notes>7</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Dịch vụ email sử dụng phần mềm mã nguồn mở</vt:lpstr>
      <vt:lpstr>Tổng quan về dịch vụ email</vt:lpstr>
      <vt:lpstr>Thành phần của hệ thống email</vt:lpstr>
      <vt:lpstr>Hệ thống email</vt:lpstr>
      <vt:lpstr>Định dạng thông báo</vt:lpstr>
      <vt:lpstr>Slide 6</vt:lpstr>
      <vt:lpstr>Dịch vụ email (chi tiết)</vt:lpstr>
      <vt:lpstr>Cấu hình cơ bản của postfix</vt:lpstr>
      <vt:lpstr>Postfix Mailbox Host in the DMZ </vt:lpstr>
      <vt:lpstr>Postfix Host inside the Intranet (on HSZ) </vt:lpstr>
      <vt:lpstr>Postfix as a Proxy Mailhost in the DMZ </vt:lpstr>
      <vt:lpstr>Postfix as a Multi Domain Mail-Host (for ISPs) </vt:lpstr>
    </vt:vector>
  </TitlesOfParts>
  <Company>HUT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Mail server configuration</dc:title>
  <dc:creator>Ha Quoc Trung</dc:creator>
  <cp:lastModifiedBy>trunghq</cp:lastModifiedBy>
  <cp:revision>25</cp:revision>
  <dcterms:created xsi:type="dcterms:W3CDTF">2009-05-12T12:42:34Z</dcterms:created>
  <dcterms:modified xsi:type="dcterms:W3CDTF">2009-11-29T14:30:09Z</dcterms:modified>
</cp:coreProperties>
</file>