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320" r:id="rId2"/>
    <p:sldId id="321" r:id="rId3"/>
    <p:sldId id="317" r:id="rId4"/>
    <p:sldId id="322" r:id="rId5"/>
    <p:sldId id="323" r:id="rId6"/>
    <p:sldId id="318" r:id="rId7"/>
    <p:sldId id="324" r:id="rId8"/>
    <p:sldId id="325" r:id="rId9"/>
    <p:sldId id="327"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28" r:id="rId23"/>
    <p:sldId id="329" r:id="rId24"/>
    <p:sldId id="330" r:id="rId25"/>
    <p:sldId id="331" r:id="rId26"/>
    <p:sldId id="332"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2" autoAdjust="0"/>
    <p:restoredTop sz="94660"/>
  </p:normalViewPr>
  <p:slideViewPr>
    <p:cSldViewPr>
      <p:cViewPr varScale="1">
        <p:scale>
          <a:sx n="73" d="100"/>
          <a:sy n="73" d="100"/>
        </p:scale>
        <p:origin x="-126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fr-FR"/>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fr-FR"/>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fr-F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7B123E7-2E71-4A75-9B62-88978C950C35}" type="slidenum">
              <a:rPr lang="fr-FR"/>
              <a:pPr>
                <a:defRPr/>
              </a:pPr>
              <a:t>‹#›</a:t>
            </a:fld>
            <a:endParaRPr lang="fr-FR"/>
          </a:p>
        </p:txBody>
      </p:sp>
    </p:spTree>
    <p:extLst>
      <p:ext uri="{BB962C8B-B14F-4D97-AF65-F5344CB8AC3E}">
        <p14:creationId xmlns:p14="http://schemas.microsoft.com/office/powerpoint/2010/main" val="3171493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fr-F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fr-FR"/>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fr-F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007A6C4-EBD2-40AE-BD86-86030DBDCC19}" type="slidenum">
              <a:rPr lang="fr-FR"/>
              <a:pPr>
                <a:defRPr/>
              </a:pPr>
              <a:t>‹#›</a:t>
            </a:fld>
            <a:endParaRPr lang="fr-FR"/>
          </a:p>
        </p:txBody>
      </p:sp>
    </p:spTree>
    <p:extLst>
      <p:ext uri="{BB962C8B-B14F-4D97-AF65-F5344CB8AC3E}">
        <p14:creationId xmlns:p14="http://schemas.microsoft.com/office/powerpoint/2010/main" val="1116797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FF3ED57-EB60-4C62-A334-011A98175EC1}" type="slidenum">
              <a:rPr lang="fr-FR"/>
              <a:pPr/>
              <a:t>1</a:t>
            </a:fld>
            <a:endParaRPr lang="fr-F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0F47E2D-0768-47A1-BF13-A529DCE848E6}" type="slidenum">
              <a:rPr lang="fr-FR"/>
              <a:pPr/>
              <a:t>3</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BDAC665-FEF5-47BE-875B-0A242E884CDB}" type="slidenum">
              <a:rPr lang="fr-FR"/>
              <a:pPr/>
              <a:t>6</a:t>
            </a:fld>
            <a:endParaRPr lang="fr-F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each permission bit group content 4 bit. The forth bit of each group mean different activities</a:t>
            </a:r>
          </a:p>
          <a:p>
            <a:pPr>
              <a:buFontTx/>
              <a:buChar char="-"/>
            </a:pPr>
            <a:r>
              <a:rPr lang="en-US" dirty="0" smtClean="0"/>
              <a:t>For the user bits, it is </a:t>
            </a:r>
            <a:r>
              <a:rPr lang="en-US" dirty="0" err="1" smtClean="0"/>
              <a:t>suid</a:t>
            </a:r>
            <a:r>
              <a:rPr lang="en-US" dirty="0" smtClean="0"/>
              <a:t> bit. If this bit=1 and x=1, the file can be executed with owner permissions, not executer permissions  </a:t>
            </a:r>
          </a:p>
          <a:p>
            <a:pPr>
              <a:buFontTx/>
              <a:buChar char="-"/>
            </a:pPr>
            <a:r>
              <a:rPr lang="en-US" dirty="0" smtClean="0"/>
              <a:t> For the group bits, it is </a:t>
            </a:r>
            <a:r>
              <a:rPr lang="en-US" dirty="0" err="1" smtClean="0"/>
              <a:t>suid</a:t>
            </a:r>
            <a:r>
              <a:rPr lang="en-US" dirty="0" smtClean="0"/>
              <a:t> bit. If this bit=1 and x=1, the file can be executed with group-owner permissions, not executer permissions .</a:t>
            </a:r>
          </a:p>
          <a:p>
            <a:pPr>
              <a:buFontTx/>
              <a:buChar char="-"/>
            </a:pPr>
            <a:r>
              <a:rPr lang="en-US" dirty="0" smtClean="0"/>
              <a:t> For the other bits, it is </a:t>
            </a:r>
            <a:r>
              <a:rPr lang="en-US" dirty="0" err="1" smtClean="0"/>
              <a:t>stickybit</a:t>
            </a:r>
            <a:r>
              <a:rPr lang="en-US" dirty="0" smtClean="0"/>
              <a:t>. If this bit=1 for files, that means the file can stay resident in memory. For directories, it means that files can be read, write, modified in the directory, but not deleted. </a:t>
            </a:r>
          </a:p>
          <a:p>
            <a:pPr>
              <a:buFontTx/>
              <a:buChar char="-"/>
            </a:pPr>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fr-F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p>
        </p:txBody>
      </p:sp>
      <p:sp>
        <p:nvSpPr>
          <p:cNvPr id="20" name="Rectangle 18"/>
          <p:cNvSpPr>
            <a:spLocks noGrp="1" noChangeArrowheads="1"/>
          </p:cNvSpPr>
          <p:nvPr>
            <p:ph type="sldNum" sz="quarter" idx="12"/>
          </p:nvPr>
        </p:nvSpPr>
        <p:spPr/>
        <p:txBody>
          <a:bodyPr/>
          <a:lstStyle>
            <a:lvl1pPr>
              <a:defRPr smtClean="0"/>
            </a:lvl1pPr>
          </a:lstStyle>
          <a:p>
            <a:pPr>
              <a:defRPr/>
            </a:pPr>
            <a:fld id="{ECB878C1-BD0C-4E1A-9A68-0C07FB5E47B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FFC7BB8-1B02-4D32-A18F-3BD44D7E0D9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8755051-E2D8-4113-A589-A294FC0F500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1F42153D-A4AE-4A35-B858-87AAE8CF9E7E}"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AD3D6CB-5622-40CD-874C-57FA3042F2B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D95C397-3258-47E8-B015-4CF8EECE58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3800FC8-94AD-4624-ADFB-9CD2BD0653A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B344EAC-57EA-43BC-8AC0-3F9E8922963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03F4728-3439-499B-A392-691F3140347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43B7520B-9B9A-421A-9003-B4381FE9E84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7C1C500A-8FBB-4550-A1C1-A2F403EA586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F5826365-566D-4DA7-B9FF-474E7DDDE9C0}"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601ECFA-BD36-44AF-85DB-02161298312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B1E2E6A-3467-43C6-9249-D3AB71734FC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endParaRPr lang="en-US"/>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76563C9A-44F8-47C5-82FE-FC92F837E4E8}"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614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fr-FR" sz="2400">
                <a:latin typeface="Times New Roman" pitchFamily="18" charset="0"/>
              </a:endParaRPr>
            </a:p>
          </p:txBody>
        </p:sp>
        <p:sp>
          <p:nvSpPr>
            <p:cNvPr id="615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fr-FR" sz="2400">
                <a:latin typeface="Times New Roman" pitchFamily="18" charset="0"/>
              </a:endParaRPr>
            </a:p>
          </p:txBody>
        </p:sp>
        <p:sp>
          <p:nvSpPr>
            <p:cNvPr id="615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endParaRPr>
            </a:p>
          </p:txBody>
        </p:sp>
        <p:sp>
          <p:nvSpPr>
            <p:cNvPr id="615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endParaRPr>
            </a:p>
          </p:txBody>
        </p:sp>
        <p:sp>
          <p:nvSpPr>
            <p:cNvPr id="615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endParaRPr>
            </a:p>
          </p:txBody>
        </p:sp>
        <p:sp>
          <p:nvSpPr>
            <p:cNvPr id="615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endParaRPr>
            </a:p>
          </p:txBody>
        </p:sp>
        <p:sp>
          <p:nvSpPr>
            <p:cNvPr id="615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615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endParaRPr>
            </a:p>
          </p:txBody>
        </p:sp>
        <p:sp>
          <p:nvSpPr>
            <p:cNvPr id="615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0"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pPr eaLnBrk="1" hangingPunct="1"/>
            <a:r>
              <a:rPr lang="fr-FR" smtClean="0"/>
              <a:t>Tài khoản NSD và phân quyền truy cập tệp</a:t>
            </a:r>
          </a:p>
        </p:txBody>
      </p:sp>
      <p:sp>
        <p:nvSpPr>
          <p:cNvPr id="24579" name="Rectangle 3"/>
          <p:cNvSpPr>
            <a:spLocks noGrp="1" noChangeArrowheads="1"/>
          </p:cNvSpPr>
          <p:nvPr>
            <p:ph type="subTitle" idx="1"/>
          </p:nvPr>
        </p:nvSpPr>
        <p:spPr/>
        <p:txBody>
          <a:bodyPr/>
          <a:lstStyle/>
          <a:p>
            <a:pPr eaLnBrk="1" hangingPunct="1"/>
            <a:endParaRPr lang="fr-FR" sz="26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dirty="0" err="1" smtClean="0"/>
              <a:t>Các</a:t>
            </a:r>
            <a:r>
              <a:rPr lang="fr-FR" dirty="0" smtClean="0"/>
              <a:t> </a:t>
            </a:r>
            <a:r>
              <a:rPr lang="fr-FR" dirty="0" err="1" smtClean="0"/>
              <a:t>quyền</a:t>
            </a:r>
            <a:endParaRPr lang="fr-FR" dirty="0" smtClean="0"/>
          </a:p>
        </p:txBody>
      </p:sp>
      <p:sp>
        <p:nvSpPr>
          <p:cNvPr id="27651" name="Rectangle 3"/>
          <p:cNvSpPr>
            <a:spLocks noGrp="1" noChangeArrowheads="1"/>
          </p:cNvSpPr>
          <p:nvPr>
            <p:ph type="body" idx="1"/>
          </p:nvPr>
        </p:nvSpPr>
        <p:spPr/>
        <p:txBody>
          <a:bodyPr/>
          <a:lstStyle/>
          <a:p>
            <a:pPr eaLnBrk="1" hangingPunct="1">
              <a:lnSpc>
                <a:spcPct val="90000"/>
              </a:lnSpc>
            </a:pPr>
            <a:r>
              <a:rPr lang="fr-FR" dirty="0" err="1" smtClean="0"/>
              <a:t>Mỗi</a:t>
            </a:r>
            <a:r>
              <a:rPr lang="fr-FR" dirty="0" smtClean="0"/>
              <a:t> file </a:t>
            </a:r>
            <a:r>
              <a:rPr lang="fr-FR" dirty="0" err="1" smtClean="0"/>
              <a:t>luôn</a:t>
            </a:r>
            <a:r>
              <a:rPr lang="fr-FR" dirty="0" smtClean="0"/>
              <a:t> </a:t>
            </a:r>
            <a:r>
              <a:rPr lang="fr-FR" dirty="0" err="1" smtClean="0"/>
              <a:t>thuộc</a:t>
            </a:r>
            <a:r>
              <a:rPr lang="fr-FR" dirty="0" smtClean="0"/>
              <a:t> </a:t>
            </a:r>
            <a:r>
              <a:rPr lang="fr-FR" dirty="0" err="1" smtClean="0"/>
              <a:t>về</a:t>
            </a:r>
            <a:r>
              <a:rPr lang="fr-FR" dirty="0" smtClean="0"/>
              <a:t> </a:t>
            </a:r>
            <a:r>
              <a:rPr lang="fr-FR" dirty="0" err="1" smtClean="0"/>
              <a:t>một</a:t>
            </a:r>
            <a:r>
              <a:rPr lang="fr-FR" dirty="0" smtClean="0"/>
              <a:t> </a:t>
            </a:r>
            <a:r>
              <a:rPr lang="fr-FR" dirty="0" err="1" smtClean="0"/>
              <a:t>người</a:t>
            </a:r>
            <a:r>
              <a:rPr lang="fr-FR" dirty="0" smtClean="0"/>
              <a:t> </a:t>
            </a:r>
            <a:r>
              <a:rPr lang="fr-FR" dirty="0" err="1" smtClean="0"/>
              <a:t>sử</a:t>
            </a:r>
            <a:r>
              <a:rPr lang="fr-FR" dirty="0" smtClean="0"/>
              <a:t> </a:t>
            </a:r>
            <a:r>
              <a:rPr lang="fr-FR" dirty="0" err="1" smtClean="0"/>
              <a:t>dụng</a:t>
            </a:r>
            <a:r>
              <a:rPr lang="fr-FR" dirty="0" smtClean="0"/>
              <a:t> </a:t>
            </a:r>
            <a:r>
              <a:rPr lang="fr-FR" dirty="0" err="1" smtClean="0"/>
              <a:t>và</a:t>
            </a:r>
            <a:r>
              <a:rPr lang="fr-FR" dirty="0" smtClean="0"/>
              <a:t> </a:t>
            </a:r>
            <a:r>
              <a:rPr lang="fr-FR" dirty="0" err="1" smtClean="0"/>
              <a:t>một</a:t>
            </a:r>
            <a:r>
              <a:rPr lang="fr-FR" dirty="0" smtClean="0"/>
              <a:t> </a:t>
            </a:r>
            <a:r>
              <a:rPr lang="fr-FR" dirty="0" err="1" smtClean="0"/>
              <a:t>nhóm</a:t>
            </a:r>
            <a:r>
              <a:rPr lang="fr-FR" dirty="0" smtClean="0"/>
              <a:t> </a:t>
            </a:r>
            <a:r>
              <a:rPr lang="fr-FR" dirty="0" err="1" smtClean="0"/>
              <a:t>xác</a:t>
            </a:r>
            <a:r>
              <a:rPr lang="fr-FR" dirty="0" smtClean="0"/>
              <a:t> </a:t>
            </a:r>
            <a:r>
              <a:rPr lang="fr-FR" dirty="0" err="1" smtClean="0"/>
              <a:t>định</a:t>
            </a:r>
            <a:endParaRPr lang="fr-FR" dirty="0" smtClean="0"/>
          </a:p>
          <a:p>
            <a:pPr lvl="1" eaLnBrk="1" hangingPunct="1">
              <a:lnSpc>
                <a:spcPct val="90000"/>
              </a:lnSpc>
            </a:pPr>
            <a:r>
              <a:rPr lang="fr-FR" dirty="0" err="1" smtClean="0"/>
              <a:t>Người</a:t>
            </a:r>
            <a:r>
              <a:rPr lang="fr-FR" dirty="0" smtClean="0"/>
              <a:t> </a:t>
            </a:r>
            <a:r>
              <a:rPr lang="fr-FR" dirty="0" err="1" smtClean="0"/>
              <a:t>tạo</a:t>
            </a:r>
            <a:r>
              <a:rPr lang="fr-FR" dirty="0" smtClean="0"/>
              <a:t> ra file </a:t>
            </a:r>
            <a:r>
              <a:rPr lang="fr-FR" dirty="0" err="1" smtClean="0"/>
              <a:t>hoặc</a:t>
            </a:r>
            <a:r>
              <a:rPr lang="fr-FR" dirty="0" smtClean="0"/>
              <a:t> </a:t>
            </a:r>
            <a:r>
              <a:rPr lang="fr-FR" dirty="0" err="1" smtClean="0"/>
              <a:t>thư</a:t>
            </a:r>
            <a:r>
              <a:rPr lang="fr-FR" dirty="0" smtClean="0"/>
              <a:t> </a:t>
            </a:r>
            <a:r>
              <a:rPr lang="fr-FR" dirty="0" err="1" smtClean="0"/>
              <a:t>mục</a:t>
            </a:r>
            <a:r>
              <a:rPr lang="fr-FR" dirty="0" smtClean="0"/>
              <a:t> </a:t>
            </a:r>
            <a:r>
              <a:rPr lang="fr-FR" dirty="0" err="1" smtClean="0"/>
              <a:t>sẽ</a:t>
            </a:r>
            <a:r>
              <a:rPr lang="fr-FR" dirty="0" smtClean="0"/>
              <a:t> là </a:t>
            </a:r>
            <a:r>
              <a:rPr lang="fr-FR" dirty="0" err="1" smtClean="0"/>
              <a:t>người</a:t>
            </a:r>
            <a:r>
              <a:rPr lang="fr-FR" dirty="0" smtClean="0"/>
              <a:t> </a:t>
            </a:r>
            <a:r>
              <a:rPr lang="fr-FR" dirty="0" err="1" smtClean="0"/>
              <a:t>sở</a:t>
            </a:r>
            <a:r>
              <a:rPr lang="fr-FR" dirty="0" smtClean="0"/>
              <a:t> </a:t>
            </a:r>
            <a:r>
              <a:rPr lang="fr-FR" dirty="0" err="1" smtClean="0"/>
              <a:t>hữu</a:t>
            </a:r>
            <a:r>
              <a:rPr lang="fr-FR" dirty="0" smtClean="0"/>
              <a:t>, </a:t>
            </a:r>
            <a:r>
              <a:rPr lang="fr-FR" dirty="0" err="1" smtClean="0"/>
              <a:t>nhóm</a:t>
            </a:r>
            <a:r>
              <a:rPr lang="fr-FR" dirty="0" smtClean="0"/>
              <a:t> </a:t>
            </a:r>
            <a:r>
              <a:rPr lang="fr-FR" dirty="0" err="1" smtClean="0"/>
              <a:t>chứa</a:t>
            </a:r>
            <a:r>
              <a:rPr lang="fr-FR" dirty="0" smtClean="0"/>
              <a:t> </a:t>
            </a:r>
            <a:r>
              <a:rPr lang="fr-FR" dirty="0" err="1" smtClean="0"/>
              <a:t>người</a:t>
            </a:r>
            <a:r>
              <a:rPr lang="fr-FR" dirty="0" smtClean="0"/>
              <a:t> </a:t>
            </a:r>
            <a:r>
              <a:rPr lang="fr-FR" dirty="0" err="1" smtClean="0"/>
              <a:t>tạo</a:t>
            </a:r>
            <a:r>
              <a:rPr lang="fr-FR" dirty="0" smtClean="0"/>
              <a:t> ra file </a:t>
            </a:r>
            <a:r>
              <a:rPr lang="fr-FR" dirty="0" err="1" smtClean="0"/>
              <a:t>hoặc</a:t>
            </a:r>
            <a:r>
              <a:rPr lang="fr-FR" dirty="0" smtClean="0"/>
              <a:t> </a:t>
            </a:r>
            <a:r>
              <a:rPr lang="fr-FR" dirty="0" err="1" smtClean="0"/>
              <a:t>thư</a:t>
            </a:r>
            <a:r>
              <a:rPr lang="fr-FR" dirty="0" smtClean="0"/>
              <a:t> </a:t>
            </a:r>
            <a:r>
              <a:rPr lang="fr-FR" dirty="0" err="1" smtClean="0"/>
              <a:t>mục</a:t>
            </a:r>
            <a:r>
              <a:rPr lang="fr-FR" dirty="0" smtClean="0"/>
              <a:t> </a:t>
            </a:r>
            <a:r>
              <a:rPr lang="fr-FR" dirty="0" err="1" smtClean="0"/>
              <a:t>sẽ</a:t>
            </a:r>
            <a:r>
              <a:rPr lang="fr-FR" dirty="0" smtClean="0"/>
              <a:t> là </a:t>
            </a:r>
            <a:r>
              <a:rPr lang="fr-FR" dirty="0" err="1" smtClean="0"/>
              <a:t>nhóm</a:t>
            </a:r>
            <a:r>
              <a:rPr lang="fr-FR" dirty="0" smtClean="0"/>
              <a:t> </a:t>
            </a:r>
            <a:r>
              <a:rPr lang="fr-FR" dirty="0" err="1" smtClean="0"/>
              <a:t>sở</a:t>
            </a:r>
            <a:r>
              <a:rPr lang="fr-FR" dirty="0" smtClean="0"/>
              <a:t> </a:t>
            </a:r>
            <a:r>
              <a:rPr lang="fr-FR" dirty="0" err="1" smtClean="0"/>
              <a:t>hữu</a:t>
            </a:r>
            <a:r>
              <a:rPr lang="fr-FR" dirty="0" smtClean="0"/>
              <a:t> </a:t>
            </a:r>
            <a:r>
              <a:rPr lang="fr-FR" dirty="0" err="1" smtClean="0"/>
              <a:t>đối</a:t>
            </a:r>
            <a:r>
              <a:rPr lang="fr-FR" dirty="0" smtClean="0"/>
              <a:t> </a:t>
            </a:r>
            <a:r>
              <a:rPr lang="fr-FR" dirty="0" err="1" smtClean="0"/>
              <a:t>với</a:t>
            </a:r>
            <a:r>
              <a:rPr lang="fr-FR" dirty="0" smtClean="0"/>
              <a:t> file/</a:t>
            </a:r>
            <a:r>
              <a:rPr lang="fr-FR" dirty="0" err="1" smtClean="0"/>
              <a:t>thư</a:t>
            </a:r>
            <a:r>
              <a:rPr lang="fr-FR" dirty="0" smtClean="0"/>
              <a:t> </a:t>
            </a:r>
            <a:r>
              <a:rPr lang="fr-FR" dirty="0" err="1" smtClean="0"/>
              <a:t>mục</a:t>
            </a:r>
            <a:r>
              <a:rPr lang="fr-FR" dirty="0" smtClean="0"/>
              <a:t>.</a:t>
            </a:r>
          </a:p>
          <a:p>
            <a:pPr eaLnBrk="1" hangingPunct="1">
              <a:lnSpc>
                <a:spcPct val="90000"/>
              </a:lnSpc>
            </a:pPr>
            <a:r>
              <a:rPr lang="fr-FR" dirty="0" err="1" smtClean="0"/>
              <a:t>Sự</a:t>
            </a:r>
            <a:r>
              <a:rPr lang="fr-FR" dirty="0" smtClean="0"/>
              <a:t> </a:t>
            </a:r>
            <a:r>
              <a:rPr lang="fr-FR" dirty="0" err="1" smtClean="0"/>
              <a:t>phân</a:t>
            </a:r>
            <a:r>
              <a:rPr lang="fr-FR" dirty="0" smtClean="0"/>
              <a:t> </a:t>
            </a:r>
            <a:r>
              <a:rPr lang="fr-FR" dirty="0" err="1" smtClean="0"/>
              <a:t>quyền</a:t>
            </a:r>
            <a:r>
              <a:rPr lang="fr-FR" dirty="0" smtClean="0"/>
              <a:t> </a:t>
            </a:r>
            <a:r>
              <a:rPr lang="fr-FR" dirty="0" err="1" smtClean="0"/>
              <a:t>cho</a:t>
            </a:r>
            <a:r>
              <a:rPr lang="fr-FR" dirty="0" smtClean="0"/>
              <a:t> </a:t>
            </a:r>
            <a:r>
              <a:rPr lang="fr-FR" dirty="0" err="1" smtClean="0"/>
              <a:t>phép</a:t>
            </a:r>
            <a:r>
              <a:rPr lang="fr-FR" dirty="0" smtClean="0"/>
              <a:t> </a:t>
            </a:r>
            <a:r>
              <a:rPr lang="fr-FR" dirty="0" err="1" smtClean="0"/>
              <a:t>xác</a:t>
            </a:r>
            <a:r>
              <a:rPr lang="fr-FR" dirty="0" smtClean="0"/>
              <a:t> </a:t>
            </a:r>
            <a:r>
              <a:rPr lang="fr-FR" dirty="0" err="1" smtClean="0"/>
              <a:t>định</a:t>
            </a:r>
            <a:r>
              <a:rPr lang="fr-FR" dirty="0" smtClean="0"/>
              <a:t> </a:t>
            </a:r>
            <a:r>
              <a:rPr lang="fr-FR" dirty="0" err="1" smtClean="0"/>
              <a:t>rõ</a:t>
            </a:r>
            <a:r>
              <a:rPr lang="fr-FR" dirty="0" smtClean="0"/>
              <a:t> </a:t>
            </a:r>
            <a:r>
              <a:rPr lang="fr-FR" dirty="0" err="1" smtClean="0"/>
              <a:t>các</a:t>
            </a:r>
            <a:r>
              <a:rPr lang="fr-FR" dirty="0" smtClean="0"/>
              <a:t> </a:t>
            </a:r>
            <a:r>
              <a:rPr lang="fr-FR" dirty="0" err="1" smtClean="0"/>
              <a:t>quyền</a:t>
            </a:r>
            <a:r>
              <a:rPr lang="fr-FR" dirty="0" smtClean="0"/>
              <a:t> </a:t>
            </a:r>
            <a:r>
              <a:rPr lang="fr-FR" dirty="0" err="1" smtClean="0"/>
              <a:t>mà</a:t>
            </a:r>
            <a:r>
              <a:rPr lang="fr-FR" dirty="0" smtClean="0"/>
              <a:t> </a:t>
            </a:r>
            <a:r>
              <a:rPr lang="fr-FR" dirty="0" err="1" smtClean="0"/>
              <a:t>người</a:t>
            </a:r>
            <a:r>
              <a:rPr lang="fr-FR" dirty="0" smtClean="0"/>
              <a:t> </a:t>
            </a:r>
            <a:r>
              <a:rPr lang="fr-FR" dirty="0" err="1" smtClean="0"/>
              <a:t>sử</a:t>
            </a:r>
            <a:r>
              <a:rPr lang="fr-FR" dirty="0" smtClean="0"/>
              <a:t> </a:t>
            </a:r>
            <a:r>
              <a:rPr lang="fr-FR" dirty="0" err="1" smtClean="0"/>
              <a:t>dụng</a:t>
            </a:r>
            <a:r>
              <a:rPr lang="fr-FR" dirty="0" smtClean="0"/>
              <a:t> </a:t>
            </a:r>
            <a:r>
              <a:rPr lang="fr-FR" dirty="0" err="1" smtClean="0"/>
              <a:t>có</a:t>
            </a:r>
            <a:r>
              <a:rPr lang="fr-FR" dirty="0" smtClean="0"/>
              <a:t> </a:t>
            </a:r>
            <a:r>
              <a:rPr lang="fr-FR" dirty="0" err="1" smtClean="0"/>
              <a:t>đối</a:t>
            </a:r>
            <a:r>
              <a:rPr lang="fr-FR" dirty="0" smtClean="0"/>
              <a:t> </a:t>
            </a:r>
            <a:r>
              <a:rPr lang="fr-FR" dirty="0" err="1" smtClean="0"/>
              <a:t>với</a:t>
            </a:r>
            <a:r>
              <a:rPr lang="fr-FR" dirty="0" smtClean="0"/>
              <a:t> </a:t>
            </a:r>
            <a:r>
              <a:rPr lang="fr-FR" dirty="0" err="1" smtClean="0"/>
              <a:t>một</a:t>
            </a:r>
            <a:r>
              <a:rPr lang="fr-FR" dirty="0" smtClean="0"/>
              <a:t> file </a:t>
            </a:r>
            <a:r>
              <a:rPr lang="fr-FR" dirty="0" err="1" smtClean="0"/>
              <a:t>hoặc</a:t>
            </a:r>
            <a:r>
              <a:rPr lang="fr-FR" dirty="0" smtClean="0"/>
              <a:t> </a:t>
            </a:r>
            <a:r>
              <a:rPr lang="fr-FR" dirty="0" err="1" smtClean="0"/>
              <a:t>một</a:t>
            </a:r>
            <a:r>
              <a:rPr lang="fr-FR" dirty="0" smtClean="0"/>
              <a:t> </a:t>
            </a:r>
            <a:r>
              <a:rPr lang="fr-FR" dirty="0" err="1" smtClean="0"/>
              <a:t>thư</a:t>
            </a:r>
            <a:r>
              <a:rPr lang="fr-FR" dirty="0" smtClean="0"/>
              <a:t> </a:t>
            </a:r>
            <a:r>
              <a:rPr lang="fr-FR" dirty="0" err="1" smtClean="0"/>
              <a:t>mục</a:t>
            </a:r>
            <a:r>
              <a:rPr lang="fr-FR"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fr-FR" dirty="0" err="1" smtClean="0"/>
              <a:t>Quyền</a:t>
            </a:r>
            <a:r>
              <a:rPr lang="fr-FR" dirty="0" smtClean="0"/>
              <a:t> </a:t>
            </a:r>
            <a:r>
              <a:rPr lang="fr-FR" dirty="0" err="1" smtClean="0"/>
              <a:t>truy</a:t>
            </a:r>
            <a:r>
              <a:rPr lang="fr-FR" dirty="0" smtClean="0"/>
              <a:t> </a:t>
            </a:r>
            <a:r>
              <a:rPr lang="fr-FR" dirty="0" err="1" smtClean="0"/>
              <a:t>cập</a:t>
            </a:r>
            <a:endParaRPr lang="fr-FR" dirty="0" smtClean="0"/>
          </a:p>
        </p:txBody>
      </p:sp>
      <p:sp>
        <p:nvSpPr>
          <p:cNvPr id="28675" name="Rectangle 3"/>
          <p:cNvSpPr>
            <a:spLocks noGrp="1" noChangeArrowheads="1"/>
          </p:cNvSpPr>
          <p:nvPr>
            <p:ph type="body" idx="1"/>
          </p:nvPr>
        </p:nvSpPr>
        <p:spPr>
          <a:xfrm>
            <a:off x="457200" y="1676400"/>
            <a:ext cx="8229600" cy="3886200"/>
          </a:xfrm>
        </p:spPr>
        <p:txBody>
          <a:bodyPr/>
          <a:lstStyle/>
          <a:p>
            <a:pPr eaLnBrk="1" hangingPunct="1"/>
            <a:r>
              <a:rPr lang="fr-FR" sz="2800" dirty="0" smtClean="0">
                <a:solidFill>
                  <a:srgbClr val="FF3300"/>
                </a:solidFill>
              </a:rPr>
              <a:t>r</a:t>
            </a:r>
            <a:r>
              <a:rPr lang="fr-FR" sz="2800" dirty="0" smtClean="0"/>
              <a:t> : </a:t>
            </a:r>
            <a:r>
              <a:rPr lang="fr-FR" sz="2800" dirty="0" err="1" smtClean="0"/>
              <a:t>đọc</a:t>
            </a:r>
            <a:endParaRPr lang="fr-FR" sz="2800" dirty="0" smtClean="0"/>
          </a:p>
          <a:p>
            <a:pPr lvl="1" eaLnBrk="1" hangingPunct="1"/>
            <a:r>
              <a:rPr lang="fr-FR" sz="2400" dirty="0" smtClean="0"/>
              <a:t>Cho </a:t>
            </a:r>
            <a:r>
              <a:rPr lang="fr-FR" sz="2400" dirty="0" err="1" smtClean="0"/>
              <a:t>phép</a:t>
            </a:r>
            <a:r>
              <a:rPr lang="fr-FR" sz="2400" dirty="0" smtClean="0"/>
              <a:t> </a:t>
            </a:r>
            <a:r>
              <a:rPr lang="fr-FR" sz="2400" dirty="0" err="1" smtClean="0"/>
              <a:t>hiển</a:t>
            </a:r>
            <a:r>
              <a:rPr lang="fr-FR" sz="2400" dirty="0" smtClean="0"/>
              <a:t> </a:t>
            </a:r>
            <a:r>
              <a:rPr lang="fr-FR" sz="2400" dirty="0" err="1" smtClean="0"/>
              <a:t>thị</a:t>
            </a:r>
            <a:r>
              <a:rPr lang="fr-FR" sz="2400" dirty="0" smtClean="0"/>
              <a:t> </a:t>
            </a:r>
            <a:r>
              <a:rPr lang="fr-FR" sz="2400" dirty="0" err="1" smtClean="0"/>
              <a:t>nội</a:t>
            </a:r>
            <a:r>
              <a:rPr lang="fr-FR" sz="2400" dirty="0" smtClean="0"/>
              <a:t> </a:t>
            </a:r>
            <a:r>
              <a:rPr lang="fr-FR" sz="2400" dirty="0" err="1" smtClean="0"/>
              <a:t>dung</a:t>
            </a:r>
            <a:r>
              <a:rPr lang="fr-FR" sz="2400" dirty="0" smtClean="0"/>
              <a:t> </a:t>
            </a:r>
            <a:r>
              <a:rPr lang="fr-FR" sz="2400" dirty="0" err="1" smtClean="0"/>
              <a:t>của</a:t>
            </a:r>
            <a:r>
              <a:rPr lang="fr-FR" sz="2400" dirty="0" smtClean="0"/>
              <a:t> file </a:t>
            </a:r>
            <a:r>
              <a:rPr lang="fr-FR" sz="2400" dirty="0" err="1" smtClean="0"/>
              <a:t>hoặc</a:t>
            </a:r>
            <a:r>
              <a:rPr lang="fr-FR" sz="2400" dirty="0" smtClean="0"/>
              <a:t> </a:t>
            </a:r>
            <a:r>
              <a:rPr lang="fr-FR" sz="2400" dirty="0" err="1" smtClean="0"/>
              <a:t>thư</a:t>
            </a:r>
            <a:r>
              <a:rPr lang="fr-FR" sz="2400" dirty="0" smtClean="0"/>
              <a:t> </a:t>
            </a:r>
            <a:r>
              <a:rPr lang="fr-FR" sz="2400" dirty="0" err="1" smtClean="0"/>
              <a:t>mục</a:t>
            </a:r>
            <a:endParaRPr lang="fr-FR" sz="2400" dirty="0" smtClean="0"/>
          </a:p>
          <a:p>
            <a:pPr eaLnBrk="1" hangingPunct="1"/>
            <a:r>
              <a:rPr lang="fr-FR" sz="2800" dirty="0" smtClean="0">
                <a:solidFill>
                  <a:srgbClr val="FF3300"/>
                </a:solidFill>
              </a:rPr>
              <a:t>w</a:t>
            </a:r>
            <a:r>
              <a:rPr lang="fr-FR" sz="2800" dirty="0" smtClean="0"/>
              <a:t> : </a:t>
            </a:r>
            <a:r>
              <a:rPr lang="fr-FR" sz="2800" dirty="0" err="1" smtClean="0"/>
              <a:t>ghi</a:t>
            </a:r>
            <a:endParaRPr lang="fr-FR" sz="2800" dirty="0" smtClean="0"/>
          </a:p>
          <a:p>
            <a:pPr lvl="1" eaLnBrk="1" hangingPunct="1"/>
            <a:r>
              <a:rPr lang="fr-FR" sz="2400" dirty="0" smtClean="0"/>
              <a:t>Cho </a:t>
            </a:r>
            <a:r>
              <a:rPr lang="fr-FR" sz="2400" dirty="0" err="1" smtClean="0"/>
              <a:t>phép</a:t>
            </a:r>
            <a:r>
              <a:rPr lang="fr-FR" sz="2400" dirty="0" smtClean="0"/>
              <a:t> </a:t>
            </a:r>
            <a:r>
              <a:rPr lang="fr-FR" sz="2400" dirty="0" err="1" smtClean="0"/>
              <a:t>thay</a:t>
            </a:r>
            <a:r>
              <a:rPr lang="fr-FR" sz="2400" dirty="0" smtClean="0"/>
              <a:t> </a:t>
            </a:r>
            <a:r>
              <a:rPr lang="fr-FR" sz="2400" dirty="0" err="1" smtClean="0"/>
              <a:t>đổi</a:t>
            </a:r>
            <a:r>
              <a:rPr lang="fr-FR" sz="2400" dirty="0" smtClean="0"/>
              <a:t> </a:t>
            </a:r>
            <a:r>
              <a:rPr lang="fr-FR" sz="2400" dirty="0" err="1" smtClean="0"/>
              <a:t>nội</a:t>
            </a:r>
            <a:r>
              <a:rPr lang="fr-FR" sz="2400" dirty="0" smtClean="0"/>
              <a:t> </a:t>
            </a:r>
            <a:r>
              <a:rPr lang="fr-FR" sz="2400" dirty="0" err="1" smtClean="0"/>
              <a:t>dung</a:t>
            </a:r>
            <a:r>
              <a:rPr lang="fr-FR" sz="2400" dirty="0" smtClean="0"/>
              <a:t> </a:t>
            </a:r>
            <a:r>
              <a:rPr lang="fr-FR" sz="2400" dirty="0" err="1" smtClean="0"/>
              <a:t>của</a:t>
            </a:r>
            <a:r>
              <a:rPr lang="fr-FR" sz="2400" dirty="0" smtClean="0"/>
              <a:t> file (</a:t>
            </a:r>
            <a:r>
              <a:rPr lang="fr-FR" sz="2400" dirty="0" err="1" smtClean="0"/>
              <a:t>đối</a:t>
            </a:r>
            <a:r>
              <a:rPr lang="fr-FR" sz="2400" dirty="0" smtClean="0"/>
              <a:t> </a:t>
            </a:r>
            <a:r>
              <a:rPr lang="fr-FR" sz="2400" dirty="0" err="1" smtClean="0"/>
              <a:t>với</a:t>
            </a:r>
            <a:r>
              <a:rPr lang="fr-FR" sz="2400" dirty="0" smtClean="0"/>
              <a:t> file)</a:t>
            </a:r>
          </a:p>
          <a:p>
            <a:pPr lvl="1" eaLnBrk="1" hangingPunct="1"/>
            <a:r>
              <a:rPr lang="fr-FR" sz="2400" dirty="0" smtClean="0"/>
              <a:t>Cho </a:t>
            </a:r>
            <a:r>
              <a:rPr lang="fr-FR" sz="2400" dirty="0" err="1" smtClean="0"/>
              <a:t>phép</a:t>
            </a:r>
            <a:r>
              <a:rPr lang="fr-FR" sz="2400" dirty="0" smtClean="0"/>
              <a:t> </a:t>
            </a:r>
            <a:r>
              <a:rPr lang="fr-FR" sz="2400" dirty="0" err="1" smtClean="0"/>
              <a:t>thêm</a:t>
            </a:r>
            <a:r>
              <a:rPr lang="fr-FR" sz="2400" dirty="0" smtClean="0"/>
              <a:t> </a:t>
            </a:r>
            <a:r>
              <a:rPr lang="fr-FR" sz="2400" dirty="0" err="1" smtClean="0"/>
              <a:t>hoặc</a:t>
            </a:r>
            <a:r>
              <a:rPr lang="fr-FR" sz="2400" dirty="0" smtClean="0"/>
              <a:t> </a:t>
            </a:r>
            <a:r>
              <a:rPr lang="fr-FR" sz="2400" dirty="0" err="1" smtClean="0"/>
              <a:t>xóa</a:t>
            </a:r>
            <a:r>
              <a:rPr lang="fr-FR" sz="2400" dirty="0" smtClean="0"/>
              <a:t> </a:t>
            </a:r>
            <a:r>
              <a:rPr lang="fr-FR" sz="2400" dirty="0" err="1" smtClean="0"/>
              <a:t>các</a:t>
            </a:r>
            <a:r>
              <a:rPr lang="fr-FR" sz="2400" dirty="0" smtClean="0"/>
              <a:t> file </a:t>
            </a:r>
            <a:r>
              <a:rPr lang="fr-FR" sz="2400" dirty="0" err="1" smtClean="0"/>
              <a:t>trong</a:t>
            </a:r>
            <a:r>
              <a:rPr lang="fr-FR" sz="2400" dirty="0" smtClean="0"/>
              <a:t> </a:t>
            </a:r>
            <a:r>
              <a:rPr lang="fr-FR" sz="2400" dirty="0" err="1" smtClean="0"/>
              <a:t>một</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r>
              <a:rPr lang="fr-FR" sz="2400" dirty="0" smtClean="0"/>
              <a:t>)</a:t>
            </a:r>
          </a:p>
          <a:p>
            <a:pPr eaLnBrk="1" hangingPunct="1"/>
            <a:r>
              <a:rPr lang="fr-FR" sz="2800" dirty="0" smtClean="0">
                <a:solidFill>
                  <a:srgbClr val="FF3300"/>
                </a:solidFill>
              </a:rPr>
              <a:t>x</a:t>
            </a:r>
            <a:r>
              <a:rPr lang="fr-FR" sz="2800" dirty="0" smtClean="0"/>
              <a:t> : </a:t>
            </a:r>
            <a:r>
              <a:rPr lang="fr-FR" sz="2800" dirty="0" err="1" smtClean="0"/>
              <a:t>thực</a:t>
            </a:r>
            <a:r>
              <a:rPr lang="fr-FR" sz="2800" dirty="0" smtClean="0"/>
              <a:t> </a:t>
            </a:r>
            <a:r>
              <a:rPr lang="fr-FR" sz="2800" dirty="0" err="1" smtClean="0"/>
              <a:t>thi</a:t>
            </a:r>
            <a:endParaRPr lang="fr-FR" sz="2800" dirty="0" smtClean="0"/>
          </a:p>
          <a:p>
            <a:pPr lvl="1" eaLnBrk="1" hangingPunct="1"/>
            <a:r>
              <a:rPr lang="fr-FR" sz="2400" dirty="0" smtClean="0"/>
              <a:t>Cho </a:t>
            </a:r>
            <a:r>
              <a:rPr lang="fr-FR" sz="2400" dirty="0" err="1" smtClean="0"/>
              <a:t>phép</a:t>
            </a:r>
            <a:r>
              <a:rPr lang="fr-FR" sz="2400" dirty="0" smtClean="0"/>
              <a:t> </a:t>
            </a:r>
            <a:r>
              <a:rPr lang="fr-FR" sz="2400" dirty="0" err="1" smtClean="0"/>
              <a:t>thực</a:t>
            </a:r>
            <a:r>
              <a:rPr lang="fr-FR" sz="2400" dirty="0" smtClean="0"/>
              <a:t> </a:t>
            </a:r>
            <a:r>
              <a:rPr lang="fr-FR" sz="2400" dirty="0" err="1" smtClean="0"/>
              <a:t>thi</a:t>
            </a:r>
            <a:r>
              <a:rPr lang="fr-FR" sz="2400" dirty="0" smtClean="0"/>
              <a:t> file </a:t>
            </a:r>
            <a:r>
              <a:rPr lang="fr-FR" sz="2400" dirty="0" err="1" smtClean="0"/>
              <a:t>dưới</a:t>
            </a:r>
            <a:r>
              <a:rPr lang="fr-FR" sz="2400" dirty="0" smtClean="0"/>
              <a:t> </a:t>
            </a:r>
            <a:r>
              <a:rPr lang="fr-FR" sz="2400" dirty="0" err="1" smtClean="0"/>
              <a:t>dạng</a:t>
            </a:r>
            <a:r>
              <a:rPr lang="fr-FR" sz="2400" dirty="0" smtClean="0"/>
              <a:t> </a:t>
            </a:r>
            <a:r>
              <a:rPr lang="fr-FR" sz="2400" dirty="0" err="1" smtClean="0"/>
              <a:t>một</a:t>
            </a:r>
            <a:r>
              <a:rPr lang="fr-FR" sz="2400" dirty="0" smtClean="0"/>
              <a:t> </a:t>
            </a:r>
            <a:r>
              <a:rPr lang="fr-FR" sz="2400" dirty="0" err="1" smtClean="0"/>
              <a:t>chương</a:t>
            </a:r>
            <a:r>
              <a:rPr lang="fr-FR" sz="2400" dirty="0" smtClean="0"/>
              <a:t> </a:t>
            </a:r>
            <a:r>
              <a:rPr lang="fr-FR" sz="2400" dirty="0" err="1" smtClean="0"/>
              <a:t>trình</a:t>
            </a:r>
            <a:r>
              <a:rPr lang="fr-FR" sz="2400" dirty="0" smtClean="0"/>
              <a:t> (file)</a:t>
            </a:r>
          </a:p>
          <a:p>
            <a:pPr lvl="1" eaLnBrk="1" hangingPunct="1"/>
            <a:r>
              <a:rPr lang="fr-FR" sz="2400" dirty="0" smtClean="0"/>
              <a:t>Cho </a:t>
            </a:r>
            <a:r>
              <a:rPr lang="fr-FR" sz="2400" dirty="0" err="1" smtClean="0"/>
              <a:t>phép</a:t>
            </a:r>
            <a:r>
              <a:rPr lang="fr-FR" sz="2400" dirty="0" smtClean="0"/>
              <a:t> </a:t>
            </a:r>
            <a:r>
              <a:rPr lang="fr-FR" sz="2400" dirty="0" err="1" smtClean="0"/>
              <a:t>chuyển</a:t>
            </a:r>
            <a:r>
              <a:rPr lang="fr-FR" sz="2400" dirty="0" smtClean="0"/>
              <a:t> </a:t>
            </a:r>
            <a:r>
              <a:rPr lang="fr-FR" sz="2400" dirty="0" err="1" smtClean="0"/>
              <a:t>đến</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cần</a:t>
            </a:r>
            <a:r>
              <a:rPr lang="fr-FR" sz="2400" dirty="0" smtClean="0"/>
              <a:t> </a:t>
            </a:r>
            <a:r>
              <a:rPr lang="fr-FR" sz="2400" dirty="0" err="1" smtClean="0"/>
              <a:t>truy</a:t>
            </a:r>
            <a:r>
              <a:rPr lang="fr-FR" sz="2400" dirty="0" smtClean="0"/>
              <a:t> </a:t>
            </a:r>
            <a:r>
              <a:rPr lang="fr-FR" sz="2400" dirty="0" err="1" smtClean="0"/>
              <a:t>cập</a:t>
            </a:r>
            <a:r>
              <a:rPr lang="fr-FR" sz="2400" dirty="0" smtClean="0"/>
              <a:t> (</a:t>
            </a:r>
            <a:r>
              <a:rPr lang="fr-FR" sz="2400" dirty="0" err="1" smtClean="0"/>
              <a:t>thư</a:t>
            </a:r>
            <a:r>
              <a:rPr lang="fr-FR" sz="2400" dirty="0" smtClean="0"/>
              <a:t> </a:t>
            </a:r>
            <a:r>
              <a:rPr lang="fr-FR" sz="2400" dirty="0" err="1" smtClean="0"/>
              <a:t>mục</a:t>
            </a:r>
            <a:r>
              <a:rPr lang="fr-FR" sz="24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fr-FR" smtClean="0"/>
              <a:t>Các nhóm người sử dụng</a:t>
            </a:r>
          </a:p>
        </p:txBody>
      </p:sp>
      <p:sp>
        <p:nvSpPr>
          <p:cNvPr id="29699" name="Rectangle 3"/>
          <p:cNvSpPr>
            <a:spLocks noGrp="1" noChangeArrowheads="1"/>
          </p:cNvSpPr>
          <p:nvPr>
            <p:ph type="body" idx="1"/>
          </p:nvPr>
        </p:nvSpPr>
        <p:spPr>
          <a:xfrm>
            <a:off x="457200" y="1981200"/>
            <a:ext cx="8229600" cy="4343400"/>
          </a:xfrm>
        </p:spPr>
        <p:txBody>
          <a:bodyPr/>
          <a:lstStyle/>
          <a:p>
            <a:pPr eaLnBrk="1" hangingPunct="1"/>
            <a:r>
              <a:rPr lang="en-GB" sz="2800" dirty="0" err="1" smtClean="0"/>
              <a:t>Có</a:t>
            </a:r>
            <a:r>
              <a:rPr lang="en-GB" sz="2800" dirty="0" smtClean="0"/>
              <a:t> 3 </a:t>
            </a:r>
            <a:r>
              <a:rPr lang="en-GB" sz="2800" dirty="0" err="1" smtClean="0"/>
              <a:t>nhóm</a:t>
            </a:r>
            <a:r>
              <a:rPr lang="en-GB" sz="2800" dirty="0" smtClean="0"/>
              <a:t> </a:t>
            </a:r>
            <a:r>
              <a:rPr lang="en-GB" sz="2800" dirty="0" err="1" smtClean="0"/>
              <a:t>người</a:t>
            </a:r>
            <a:r>
              <a:rPr lang="en-GB" sz="2800" dirty="0" smtClean="0"/>
              <a:t> </a:t>
            </a:r>
            <a:r>
              <a:rPr lang="en-GB" sz="2800" dirty="0" err="1" smtClean="0"/>
              <a:t>sử</a:t>
            </a:r>
            <a:r>
              <a:rPr lang="en-GB" sz="2800" dirty="0" smtClean="0"/>
              <a:t> </a:t>
            </a:r>
            <a:r>
              <a:rPr lang="en-GB" sz="2800" dirty="0" err="1" smtClean="0"/>
              <a:t>dụng</a:t>
            </a:r>
            <a:r>
              <a:rPr lang="en-GB" sz="2800" dirty="0" smtClean="0"/>
              <a:t> </a:t>
            </a:r>
            <a:r>
              <a:rPr lang="en-GB" sz="2800" dirty="0" err="1" smtClean="0"/>
              <a:t>đối</a:t>
            </a:r>
            <a:r>
              <a:rPr lang="en-GB" sz="2800" dirty="0" smtClean="0"/>
              <a:t> </a:t>
            </a:r>
            <a:r>
              <a:rPr lang="en-GB" sz="2800" dirty="0" err="1" smtClean="0"/>
              <a:t>với</a:t>
            </a:r>
            <a:r>
              <a:rPr lang="en-GB" sz="2800" dirty="0" smtClean="0"/>
              <a:t> 1 file/ </a:t>
            </a:r>
            <a:r>
              <a:rPr lang="en-GB" sz="2800" dirty="0" err="1" smtClean="0"/>
              <a:t>thư</a:t>
            </a:r>
            <a:r>
              <a:rPr lang="en-GB" sz="2800" dirty="0" smtClean="0"/>
              <a:t> </a:t>
            </a:r>
            <a:r>
              <a:rPr lang="en-GB" sz="2800" dirty="0" err="1" smtClean="0"/>
              <a:t>mục</a:t>
            </a:r>
            <a:r>
              <a:rPr lang="en-GB" sz="2800" dirty="0" smtClean="0"/>
              <a:t>:</a:t>
            </a:r>
          </a:p>
          <a:p>
            <a:pPr lvl="1" eaLnBrk="1" hangingPunct="1"/>
            <a:r>
              <a:rPr lang="en-GB" sz="2400" dirty="0" smtClean="0">
                <a:solidFill>
                  <a:srgbClr val="FF3300"/>
                </a:solidFill>
              </a:rPr>
              <a:t>u</a:t>
            </a:r>
            <a:r>
              <a:rPr lang="en-GB" sz="2400" dirty="0" smtClean="0"/>
              <a:t>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a:t>
            </a:r>
            <a:r>
              <a:rPr lang="en-GB" sz="2400" dirty="0" err="1" smtClean="0"/>
              <a:t>duy</a:t>
            </a:r>
            <a:r>
              <a:rPr lang="en-GB" sz="2400" dirty="0" smtClean="0"/>
              <a:t> </a:t>
            </a:r>
            <a:r>
              <a:rPr lang="en-GB" sz="2400" dirty="0" err="1" smtClean="0"/>
              <a:t>nhất</a:t>
            </a:r>
            <a:r>
              <a:rPr lang="en-GB" sz="2400" dirty="0" smtClean="0"/>
              <a:t> </a:t>
            </a:r>
            <a:r>
              <a:rPr lang="en-GB" sz="2400" dirty="0" err="1" smtClean="0"/>
              <a:t>của</a:t>
            </a:r>
            <a:r>
              <a:rPr lang="en-GB" sz="2400" dirty="0" smtClean="0"/>
              <a:t> file</a:t>
            </a:r>
          </a:p>
          <a:p>
            <a:pPr lvl="1" eaLnBrk="1" hangingPunct="1"/>
            <a:r>
              <a:rPr lang="en-GB" sz="2400" dirty="0" smtClean="0">
                <a:solidFill>
                  <a:srgbClr val="FF3300"/>
                </a:solidFill>
              </a:rPr>
              <a:t>g</a:t>
            </a:r>
            <a:r>
              <a:rPr lang="en-GB" sz="2400" dirty="0" smtClean="0"/>
              <a:t> (</a:t>
            </a:r>
            <a:r>
              <a:rPr lang="en-GB" sz="2400" dirty="0" err="1" smtClean="0"/>
              <a:t>groupe</a:t>
            </a:r>
            <a:r>
              <a:rPr lang="en-GB" sz="2400" dirty="0" smtClean="0"/>
              <a:t>) : </a:t>
            </a:r>
            <a:r>
              <a:rPr lang="en-GB" sz="2400" dirty="0" err="1" smtClean="0"/>
              <a:t>những</a:t>
            </a:r>
            <a:r>
              <a:rPr lang="en-GB" sz="2400" dirty="0" smtClean="0"/>
              <a:t> </a:t>
            </a:r>
            <a:r>
              <a:rPr lang="en-GB" sz="2400" dirty="0" err="1" smtClean="0"/>
              <a:t>người</a:t>
            </a:r>
            <a:r>
              <a:rPr lang="en-GB" sz="2400" dirty="0" smtClean="0"/>
              <a:t> </a:t>
            </a:r>
            <a:r>
              <a:rPr lang="en-GB" sz="2400" dirty="0" err="1" smtClean="0"/>
              <a:t>sử</a:t>
            </a:r>
            <a:r>
              <a:rPr lang="en-GB" sz="2400" dirty="0" smtClean="0"/>
              <a:t> </a:t>
            </a:r>
            <a:r>
              <a:rPr lang="en-GB" sz="2400" dirty="0" err="1" smtClean="0"/>
              <a:t>dụng</a:t>
            </a:r>
            <a:r>
              <a:rPr lang="en-GB" sz="2400" dirty="0" smtClean="0"/>
              <a:t> </a:t>
            </a:r>
            <a:r>
              <a:rPr lang="en-GB" sz="2400" dirty="0" err="1" smtClean="0"/>
              <a:t>thuộc</a:t>
            </a:r>
            <a:r>
              <a:rPr lang="en-GB" sz="2400" dirty="0" smtClean="0"/>
              <a:t> </a:t>
            </a:r>
            <a:r>
              <a:rPr lang="en-GB" sz="2400" dirty="0" err="1" smtClean="0"/>
              <a:t>nhóm</a:t>
            </a:r>
            <a:r>
              <a:rPr lang="en-GB" sz="2400" dirty="0" smtClean="0"/>
              <a:t> </a:t>
            </a:r>
            <a:r>
              <a:rPr lang="en-GB" sz="2400" dirty="0" err="1" smtClean="0"/>
              <a:t>chứa</a:t>
            </a:r>
            <a:r>
              <a:rPr lang="en-GB" sz="2400" dirty="0" smtClean="0"/>
              <a:t>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file</a:t>
            </a:r>
            <a:endParaRPr lang="en-GB" sz="2400" dirty="0" smtClean="0"/>
          </a:p>
          <a:p>
            <a:pPr lvl="1" eaLnBrk="1" hangingPunct="1"/>
            <a:r>
              <a:rPr lang="en-GB" sz="2400" dirty="0" smtClean="0">
                <a:solidFill>
                  <a:srgbClr val="FF3300"/>
                </a:solidFill>
              </a:rPr>
              <a:t>o</a:t>
            </a:r>
            <a:r>
              <a:rPr lang="en-GB" sz="2400" dirty="0" smtClean="0"/>
              <a:t> (others) : </a:t>
            </a:r>
            <a:r>
              <a:rPr lang="en-GB" sz="2400" dirty="0" err="1" smtClean="0"/>
              <a:t>những</a:t>
            </a:r>
            <a:r>
              <a:rPr lang="en-GB" sz="2400" dirty="0" smtClean="0"/>
              <a:t> </a:t>
            </a:r>
            <a:r>
              <a:rPr lang="en-GB" sz="2400" dirty="0" err="1" smtClean="0"/>
              <a:t>người</a:t>
            </a:r>
            <a:r>
              <a:rPr lang="en-GB" sz="2400" dirty="0" smtClean="0"/>
              <a:t> </a:t>
            </a:r>
            <a:r>
              <a:rPr lang="en-GB" sz="2400" dirty="0" err="1" smtClean="0"/>
              <a:t>sử</a:t>
            </a:r>
            <a:r>
              <a:rPr lang="en-GB" sz="2400" dirty="0" smtClean="0"/>
              <a:t> </a:t>
            </a:r>
            <a:r>
              <a:rPr lang="en-GB" sz="2400" dirty="0" err="1" smtClean="0"/>
              <a:t>dụng</a:t>
            </a:r>
            <a:r>
              <a:rPr lang="en-GB" sz="2400" dirty="0" smtClean="0"/>
              <a:t> </a:t>
            </a:r>
            <a:r>
              <a:rPr lang="en-GB" sz="2400" dirty="0" err="1" smtClean="0"/>
              <a:t>khác</a:t>
            </a:r>
            <a:r>
              <a:rPr lang="en-GB" sz="2400" dirty="0" smtClean="0"/>
              <a:t>, </a:t>
            </a:r>
            <a:r>
              <a:rPr lang="en-GB" sz="2400" dirty="0" err="1" smtClean="0"/>
              <a:t>không</a:t>
            </a:r>
            <a:r>
              <a:rPr lang="en-GB" sz="2400" dirty="0" smtClean="0"/>
              <a:t> </a:t>
            </a:r>
            <a:r>
              <a:rPr lang="en-GB" sz="2400" dirty="0" err="1" smtClean="0"/>
              <a:t>phải</a:t>
            </a:r>
            <a:r>
              <a:rPr lang="en-GB" sz="2400" dirty="0" smtClean="0"/>
              <a:t> </a:t>
            </a:r>
            <a:r>
              <a:rPr lang="en-GB" sz="2400" dirty="0" err="1" smtClean="0"/>
              <a:t>là</a:t>
            </a:r>
            <a:r>
              <a:rPr lang="en-GB" sz="2400" dirty="0" smtClean="0"/>
              <a:t>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file </a:t>
            </a:r>
            <a:r>
              <a:rPr lang="en-GB" sz="2400" dirty="0" err="1" smtClean="0"/>
              <a:t>cũng</a:t>
            </a:r>
            <a:r>
              <a:rPr lang="en-GB" sz="2400" dirty="0" smtClean="0"/>
              <a:t> </a:t>
            </a:r>
            <a:r>
              <a:rPr lang="en-GB" sz="2400" dirty="0" err="1" smtClean="0"/>
              <a:t>như</a:t>
            </a:r>
            <a:r>
              <a:rPr lang="en-GB" sz="2400" dirty="0" smtClean="0"/>
              <a:t> </a:t>
            </a:r>
            <a:r>
              <a:rPr lang="en-GB" sz="2400" dirty="0" err="1" smtClean="0"/>
              <a:t>không</a:t>
            </a:r>
            <a:r>
              <a:rPr lang="en-GB" sz="2400" dirty="0" smtClean="0"/>
              <a:t> </a:t>
            </a:r>
            <a:r>
              <a:rPr lang="en-GB" sz="2400" dirty="0" err="1" smtClean="0"/>
              <a:t>thuộc</a:t>
            </a:r>
            <a:r>
              <a:rPr lang="en-GB" sz="2400" dirty="0" smtClean="0"/>
              <a:t> </a:t>
            </a:r>
            <a:r>
              <a:rPr lang="en-GB" sz="2400" dirty="0" err="1" smtClean="0"/>
              <a:t>nhóm</a:t>
            </a:r>
            <a:r>
              <a:rPr lang="en-GB" sz="2400" dirty="0" smtClean="0"/>
              <a:t> </a:t>
            </a:r>
            <a:r>
              <a:rPr lang="en-GB" sz="2400" dirty="0" err="1" smtClean="0"/>
              <a:t>chứa</a:t>
            </a:r>
            <a:r>
              <a:rPr lang="en-GB" sz="2400" dirty="0" smtClean="0"/>
              <a:t> </a:t>
            </a:r>
            <a:r>
              <a:rPr lang="en-GB" sz="2400" dirty="0" err="1" smtClean="0"/>
              <a:t>ng</a:t>
            </a:r>
            <a:r>
              <a:rPr lang="en-GB" sz="2400" dirty="0" smtClean="0"/>
              <a:t> </a:t>
            </a:r>
            <a:r>
              <a:rPr lang="en-GB" sz="2400" dirty="0" err="1" smtClean="0"/>
              <a:t>sở</a:t>
            </a:r>
            <a:r>
              <a:rPr lang="en-GB" sz="2400" dirty="0" smtClean="0"/>
              <a:t> </a:t>
            </a:r>
            <a:r>
              <a:rPr lang="en-GB" sz="2400" dirty="0" err="1" smtClean="0"/>
              <a:t>hữu</a:t>
            </a:r>
            <a:r>
              <a:rPr lang="en-GB" sz="2400" dirty="0" smtClean="0"/>
              <a:t> </a:t>
            </a:r>
            <a:r>
              <a:rPr lang="en-GB" sz="2400" dirty="0" smtClean="0"/>
              <a:t>file.</a:t>
            </a:r>
          </a:p>
          <a:p>
            <a:pPr eaLnBrk="1" hangingPunct="1"/>
            <a:r>
              <a:rPr lang="en-GB" sz="2800" dirty="0" err="1" smtClean="0"/>
              <a:t>Mỗi</a:t>
            </a:r>
            <a:r>
              <a:rPr lang="en-GB" sz="2800" dirty="0" smtClean="0"/>
              <a:t> </a:t>
            </a:r>
            <a:r>
              <a:rPr lang="en-GB" sz="2800" dirty="0" err="1" smtClean="0"/>
              <a:t>nhóm</a:t>
            </a:r>
            <a:r>
              <a:rPr lang="en-GB" sz="2800" dirty="0" smtClean="0"/>
              <a:t> </a:t>
            </a:r>
            <a:r>
              <a:rPr lang="en-GB" sz="2800" dirty="0" err="1" smtClean="0"/>
              <a:t>người</a:t>
            </a:r>
            <a:r>
              <a:rPr lang="en-GB" sz="2800" dirty="0" smtClean="0"/>
              <a:t> </a:t>
            </a:r>
            <a:r>
              <a:rPr lang="en-GB" sz="2800" dirty="0" err="1" smtClean="0"/>
              <a:t>sử</a:t>
            </a:r>
            <a:r>
              <a:rPr lang="en-GB" sz="2800" dirty="0" smtClean="0"/>
              <a:t> </a:t>
            </a:r>
            <a:r>
              <a:rPr lang="en-GB" sz="2800" dirty="0" err="1" smtClean="0"/>
              <a:t>dụng</a:t>
            </a:r>
            <a:r>
              <a:rPr lang="en-GB" sz="2800" dirty="0" smtClean="0"/>
              <a:t> </a:t>
            </a:r>
            <a:r>
              <a:rPr lang="en-GB" sz="2800" dirty="0" err="1" smtClean="0"/>
              <a:t>sẽ</a:t>
            </a:r>
            <a:r>
              <a:rPr lang="en-GB" sz="2800" dirty="0" smtClean="0"/>
              <a:t> </a:t>
            </a:r>
            <a:r>
              <a:rPr lang="en-GB" sz="2800" dirty="0" err="1" smtClean="0"/>
              <a:t>có</a:t>
            </a:r>
            <a:r>
              <a:rPr lang="en-GB" sz="2800" dirty="0" smtClean="0"/>
              <a:t> </a:t>
            </a:r>
            <a:r>
              <a:rPr lang="en-GB" sz="2800" dirty="0" err="1" smtClean="0"/>
              <a:t>một</a:t>
            </a:r>
            <a:r>
              <a:rPr lang="en-GB" sz="2800" dirty="0" smtClean="0"/>
              <a:t> </a:t>
            </a:r>
            <a:r>
              <a:rPr lang="en-GB" sz="2800" dirty="0" err="1" smtClean="0"/>
              <a:t>tập</a:t>
            </a:r>
            <a:r>
              <a:rPr lang="en-GB" sz="2800" dirty="0" smtClean="0"/>
              <a:t> </a:t>
            </a:r>
            <a:r>
              <a:rPr lang="en-GB" sz="2800" dirty="0" err="1" smtClean="0"/>
              <a:t>các</a:t>
            </a:r>
            <a:r>
              <a:rPr lang="en-GB" sz="2800" dirty="0" smtClean="0"/>
              <a:t> </a:t>
            </a:r>
            <a:r>
              <a:rPr lang="en-GB" sz="2800" dirty="0" err="1" smtClean="0"/>
              <a:t>quyền</a:t>
            </a:r>
            <a:r>
              <a:rPr lang="en-GB" sz="2800" dirty="0" smtClean="0"/>
              <a:t> (r, w, x) </a:t>
            </a:r>
            <a:r>
              <a:rPr lang="en-GB" sz="2800" dirty="0" err="1" smtClean="0"/>
              <a:t>xác</a:t>
            </a:r>
            <a:r>
              <a:rPr lang="en-GB" sz="2800" dirty="0" smtClean="0"/>
              <a:t> </a:t>
            </a:r>
            <a:r>
              <a:rPr lang="en-GB" sz="2800" dirty="0" err="1" smtClean="0"/>
              <a:t>định</a:t>
            </a:r>
            <a:r>
              <a:rPr lang="en-GB" sz="28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fr-FR" smtClean="0"/>
              <a:t>Ví dụ</a:t>
            </a:r>
          </a:p>
        </p:txBody>
      </p:sp>
      <p:sp>
        <p:nvSpPr>
          <p:cNvPr id="30723" name="Rectangle 3"/>
          <p:cNvSpPr>
            <a:spLocks noGrp="1" noChangeArrowheads="1"/>
          </p:cNvSpPr>
          <p:nvPr>
            <p:ph type="body" idx="1"/>
          </p:nvPr>
        </p:nvSpPr>
        <p:spPr/>
        <p:txBody>
          <a:bodyPr/>
          <a:lstStyle/>
          <a:p>
            <a:pPr eaLnBrk="1" hangingPunct="1">
              <a:lnSpc>
                <a:spcPct val="90000"/>
              </a:lnSpc>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a:t>
            </a:r>
          </a:p>
          <a:p>
            <a:pPr eaLnBrk="1" hangingPunct="1">
              <a:lnSpc>
                <a:spcPct val="90000"/>
              </a:lnSpc>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16 </a:t>
            </a:r>
            <a:r>
              <a:rPr lang="fr-FR" sz="1800" dirty="0" err="1" smtClean="0">
                <a:latin typeface="Courier New" pitchFamily="49" charset="0"/>
              </a:rPr>
              <a:t>Feb</a:t>
            </a:r>
            <a:r>
              <a:rPr lang="fr-FR" sz="1800" dirty="0" smtClean="0">
                <a:latin typeface="Courier New" pitchFamily="49" charset="0"/>
              </a:rPr>
              <a:t> 10 19:12 test1.txt</a:t>
            </a:r>
          </a:p>
          <a:p>
            <a:pPr eaLnBrk="1" hangingPunct="1">
              <a:lnSpc>
                <a:spcPct val="90000"/>
              </a:lnSpc>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16 </a:t>
            </a:r>
            <a:r>
              <a:rPr lang="fr-FR" sz="1800" dirty="0" err="1" smtClean="0">
                <a:latin typeface="Courier New" pitchFamily="49" charset="0"/>
              </a:rPr>
              <a:t>Feb</a:t>
            </a:r>
            <a:r>
              <a:rPr lang="fr-FR" sz="1800" dirty="0" smtClean="0">
                <a:latin typeface="Courier New" pitchFamily="49" charset="0"/>
              </a:rPr>
              <a:t> 10 19:12 test2.txt</a:t>
            </a:r>
          </a:p>
          <a:p>
            <a:pPr eaLnBrk="1" hangingPunct="1">
              <a:lnSpc>
                <a:spcPct val="90000"/>
              </a:lnSpc>
              <a:buFont typeface="Wingdings" pitchFamily="2" charset="2"/>
              <a:buNone/>
            </a:pPr>
            <a:r>
              <a:rPr lang="fr-FR" sz="1800" dirty="0" err="1" smtClean="0">
                <a:latin typeface="Courier New" pitchFamily="49" charset="0"/>
              </a:rPr>
              <a:t>drw</a:t>
            </a:r>
            <a:r>
              <a:rPr lang="fr-FR" sz="1800" dirty="0" smtClean="0">
                <a:latin typeface="Courier New" pitchFamily="49" charset="0"/>
              </a:rPr>
              <a:t>-r--r-- 2 </a:t>
            </a:r>
            <a:r>
              <a:rPr lang="fr-FR" sz="1800" dirty="0" err="1" smtClean="0">
                <a:latin typeface="Courier New" pitchFamily="49" charset="0"/>
              </a:rPr>
              <a:t>tuananh</a:t>
            </a:r>
            <a:r>
              <a:rPr lang="fr-FR" sz="1800" dirty="0" smtClean="0">
                <a:latin typeface="Courier New" pitchFamily="49" charset="0"/>
              </a:rPr>
              <a:t>  user1  512 </a:t>
            </a:r>
            <a:r>
              <a:rPr lang="fr-FR" sz="1800" dirty="0" err="1" smtClean="0">
                <a:latin typeface="Courier New" pitchFamily="49" charset="0"/>
              </a:rPr>
              <a:t>Feb</a:t>
            </a:r>
            <a:r>
              <a:rPr lang="fr-FR" sz="1800" dirty="0" smtClean="0">
                <a:latin typeface="Courier New" pitchFamily="49" charset="0"/>
              </a:rPr>
              <a:t> 10 19:14 </a:t>
            </a:r>
            <a:r>
              <a:rPr lang="fr-FR" sz="1800" dirty="0" err="1" smtClean="0">
                <a:latin typeface="Courier New" pitchFamily="49" charset="0"/>
              </a:rPr>
              <a:t>vanban</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 </a:t>
            </a:r>
            <a:r>
              <a:rPr lang="fr-FR" sz="1800" b="1" dirty="0" err="1" smtClean="0">
                <a:latin typeface="Courier New" pitchFamily="49" charset="0"/>
              </a:rPr>
              <a:t>whoami</a:t>
            </a:r>
            <a:endParaRPr lang="fr-FR" sz="1800" b="1" dirty="0" smtClean="0">
              <a:latin typeface="Courier New" pitchFamily="49" charset="0"/>
            </a:endParaRPr>
          </a:p>
          <a:p>
            <a:pPr eaLnBrk="1" hangingPunct="1">
              <a:lnSpc>
                <a:spcPct val="90000"/>
              </a:lnSpc>
              <a:buFont typeface="Wingdings" pitchFamily="2" charset="2"/>
              <a:buNone/>
            </a:pPr>
            <a:r>
              <a:rPr lang="fr-FR" sz="1800" dirty="0" err="1" smtClean="0">
                <a:latin typeface="Courier New" pitchFamily="49" charset="0"/>
              </a:rPr>
              <a:t>tuananh</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a:t>
            </a:r>
            <a:r>
              <a:rPr lang="fr-FR" sz="1800" b="1" dirty="0" smtClean="0">
                <a:latin typeface="Courier New" pitchFamily="49" charset="0"/>
              </a:rPr>
              <a:t> cat test1.txt</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cat: test1.txt: Permission </a:t>
            </a:r>
            <a:r>
              <a:rPr lang="fr-FR" sz="1800" dirty="0" err="1" smtClean="0">
                <a:latin typeface="Courier New" pitchFamily="49" charset="0"/>
              </a:rPr>
              <a:t>denied</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a:t>
            </a:r>
            <a:r>
              <a:rPr lang="fr-FR" sz="1800" b="1" dirty="0" smtClean="0">
                <a:latin typeface="Courier New" pitchFamily="49" charset="0"/>
              </a:rPr>
              <a:t> cat test2.txt</a:t>
            </a:r>
          </a:p>
          <a:p>
            <a:pPr eaLnBrk="1" hangingPunct="1">
              <a:lnSpc>
                <a:spcPct val="90000"/>
              </a:lnSpc>
              <a:buFont typeface="Wingdings" pitchFamily="2" charset="2"/>
              <a:buNone/>
            </a:pPr>
            <a:r>
              <a:rPr lang="fr-FR" sz="1800" dirty="0" smtClean="0">
                <a:latin typeface="Courier New" pitchFamily="49" charset="0"/>
              </a:rPr>
              <a:t>Un fichier de test</a:t>
            </a:r>
          </a:p>
          <a:p>
            <a:pPr eaLnBrk="1" hangingPunct="1">
              <a:lnSpc>
                <a:spcPct val="90000"/>
              </a:lnSpc>
              <a:buFont typeface="Wingdings" pitchFamily="2" charset="2"/>
              <a:buNone/>
            </a:pPr>
            <a:r>
              <a:rPr lang="fr-FR" sz="1800" dirty="0" smtClean="0">
                <a:latin typeface="Courier New" pitchFamily="49" charset="0"/>
              </a:rPr>
              <a:t>$ </a:t>
            </a:r>
            <a:r>
              <a:rPr lang="fr-FR" sz="1800" b="1" dirty="0" err="1" smtClean="0">
                <a:latin typeface="Courier New" pitchFamily="49" charset="0"/>
              </a:rPr>
              <a:t>cp</a:t>
            </a:r>
            <a:r>
              <a:rPr lang="fr-FR" sz="1800" b="1" dirty="0" smtClean="0">
                <a:latin typeface="Courier New" pitchFamily="49" charset="0"/>
              </a:rPr>
              <a:t> test2.txt </a:t>
            </a:r>
            <a:r>
              <a:rPr lang="fr-FR" sz="1800" b="1" dirty="0" err="1" smtClean="0">
                <a:latin typeface="Courier New" pitchFamily="49" charset="0"/>
              </a:rPr>
              <a:t>vanban</a:t>
            </a:r>
            <a:endParaRPr lang="fr-FR" sz="1800" dirty="0" smtClean="0">
              <a:latin typeface="Courier New" pitchFamily="49" charset="0"/>
            </a:endParaRPr>
          </a:p>
          <a:p>
            <a:pPr eaLnBrk="1" hangingPunct="1">
              <a:lnSpc>
                <a:spcPct val="90000"/>
              </a:lnSpc>
              <a:buFont typeface="Wingdings" pitchFamily="2" charset="2"/>
              <a:buNone/>
            </a:pPr>
            <a:r>
              <a:rPr lang="fr-FR" sz="1800" dirty="0" err="1" smtClean="0">
                <a:latin typeface="Courier New" pitchFamily="49" charset="0"/>
              </a:rPr>
              <a:t>cp</a:t>
            </a:r>
            <a:r>
              <a:rPr lang="fr-FR" sz="1800" dirty="0" smtClean="0">
                <a:latin typeface="Courier New" pitchFamily="49" charset="0"/>
              </a:rPr>
              <a:t>: </a:t>
            </a:r>
            <a:r>
              <a:rPr lang="fr-FR" sz="1800" dirty="0" err="1" smtClean="0">
                <a:latin typeface="Courier New" pitchFamily="49" charset="0"/>
              </a:rPr>
              <a:t>vanban</a:t>
            </a:r>
            <a:r>
              <a:rPr lang="fr-FR" sz="1800" dirty="0" smtClean="0">
                <a:latin typeface="Courier New" pitchFamily="49" charset="0"/>
              </a:rPr>
              <a:t>: Permission </a:t>
            </a:r>
            <a:r>
              <a:rPr lang="fr-FR" sz="1800" dirty="0" err="1" smtClean="0">
                <a:latin typeface="Courier New" pitchFamily="49" charset="0"/>
              </a:rPr>
              <a:t>denied</a:t>
            </a:r>
            <a:endParaRPr lang="fr-FR" sz="1800" dirty="0" smtClean="0">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1219200"/>
          </a:xfrm>
        </p:spPr>
        <p:txBody>
          <a:bodyPr/>
          <a:lstStyle/>
          <a:p>
            <a:pPr eaLnBrk="1" hangingPunct="1"/>
            <a:r>
              <a:rPr lang="fr-FR" smtClean="0"/>
              <a:t>Các lưu ý</a:t>
            </a:r>
          </a:p>
        </p:txBody>
      </p:sp>
      <p:sp>
        <p:nvSpPr>
          <p:cNvPr id="31747" name="Rectangle 3"/>
          <p:cNvSpPr>
            <a:spLocks noGrp="1" noChangeArrowheads="1"/>
          </p:cNvSpPr>
          <p:nvPr>
            <p:ph type="body" idx="1"/>
          </p:nvPr>
        </p:nvSpPr>
        <p:spPr>
          <a:xfrm>
            <a:off x="457200" y="1600200"/>
            <a:ext cx="8305800" cy="5029200"/>
          </a:xfrm>
        </p:spPr>
        <p:txBody>
          <a:bodyPr/>
          <a:lstStyle/>
          <a:p>
            <a:pPr eaLnBrk="1" hangingPunct="1">
              <a:lnSpc>
                <a:spcPct val="102000"/>
              </a:lnSpc>
            </a:pPr>
            <a:r>
              <a:rPr lang="fr-FR" sz="2400" dirty="0" err="1" smtClean="0"/>
              <a:t>Để</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thêm</a:t>
            </a:r>
            <a:r>
              <a:rPr lang="fr-FR" sz="2400" dirty="0" smtClean="0"/>
              <a:t> </a:t>
            </a:r>
            <a:r>
              <a:rPr lang="fr-FR" sz="2400" dirty="0" err="1" smtClean="0"/>
              <a:t>các</a:t>
            </a:r>
            <a:r>
              <a:rPr lang="fr-FR" sz="2400" dirty="0" smtClean="0"/>
              <a:t> file, </a:t>
            </a:r>
            <a:r>
              <a:rPr lang="fr-FR" sz="2400" dirty="0" err="1" smtClean="0"/>
              <a:t>cần</a:t>
            </a:r>
            <a:r>
              <a:rPr lang="fr-FR" sz="2400" dirty="0" smtClean="0"/>
              <a:t> </a:t>
            </a:r>
            <a:r>
              <a:rPr lang="fr-FR" sz="2400" dirty="0" err="1" smtClean="0"/>
              <a:t>phải</a:t>
            </a:r>
            <a:r>
              <a:rPr lang="fr-FR" sz="2400" dirty="0" smtClean="0"/>
              <a:t> </a:t>
            </a:r>
            <a:r>
              <a:rPr lang="fr-FR" sz="2400" dirty="0" err="1" smtClean="0"/>
              <a:t>có</a:t>
            </a:r>
            <a:r>
              <a:rPr lang="fr-FR" sz="2400" dirty="0" smtClean="0"/>
              <a:t> </a:t>
            </a:r>
            <a:r>
              <a:rPr lang="fr-FR" sz="2400" dirty="0" err="1" smtClean="0"/>
              <a:t>quyền</a:t>
            </a:r>
            <a:r>
              <a:rPr lang="fr-FR" sz="2400" dirty="0" smtClean="0"/>
              <a:t> « w »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endParaRPr lang="fr-FR" sz="2400" dirty="0" smtClean="0"/>
          </a:p>
          <a:p>
            <a:pPr eaLnBrk="1" hangingPunct="1">
              <a:lnSpc>
                <a:spcPct val="102000"/>
              </a:lnSpc>
            </a:pPr>
            <a:r>
              <a:rPr lang="fr-FR" sz="2400" dirty="0" err="1" smtClean="0"/>
              <a:t>Để</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xóa</a:t>
            </a:r>
            <a:r>
              <a:rPr lang="fr-FR" sz="2400" dirty="0" smtClean="0"/>
              <a:t>, </a:t>
            </a:r>
            <a:r>
              <a:rPr lang="fr-FR" sz="2400" dirty="0" err="1" smtClean="0"/>
              <a:t>thay</a:t>
            </a:r>
            <a:r>
              <a:rPr lang="fr-FR" sz="2400" dirty="0" smtClean="0"/>
              <a:t> </a:t>
            </a:r>
            <a:r>
              <a:rPr lang="fr-FR" sz="2400" dirty="0" err="1" smtClean="0"/>
              <a:t>đổi</a:t>
            </a:r>
            <a:r>
              <a:rPr lang="fr-FR" sz="2400" dirty="0" smtClean="0"/>
              <a:t> </a:t>
            </a:r>
            <a:r>
              <a:rPr lang="fr-FR" sz="2400" dirty="0" err="1" smtClean="0"/>
              <a:t>nội</a:t>
            </a:r>
            <a:r>
              <a:rPr lang="fr-FR" sz="2400" dirty="0" smtClean="0"/>
              <a:t> </a:t>
            </a:r>
            <a:r>
              <a:rPr lang="fr-FR" sz="2400" dirty="0" err="1" smtClean="0"/>
              <a:t>dung</a:t>
            </a:r>
            <a:r>
              <a:rPr lang="fr-FR" sz="2400" dirty="0" smtClean="0"/>
              <a:t> </a:t>
            </a:r>
            <a:r>
              <a:rPr lang="fr-FR" sz="2400" dirty="0" err="1" smtClean="0"/>
              <a:t>hoặc</a:t>
            </a:r>
            <a:r>
              <a:rPr lang="fr-FR" sz="2400" dirty="0" smtClean="0"/>
              <a:t> di </a:t>
            </a:r>
            <a:r>
              <a:rPr lang="fr-FR" sz="2400" dirty="0" err="1" smtClean="0"/>
              <a:t>chuyển</a:t>
            </a:r>
            <a:r>
              <a:rPr lang="fr-FR" sz="2400" dirty="0" smtClean="0"/>
              <a:t> 1 file,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cũng</a:t>
            </a:r>
            <a:r>
              <a:rPr lang="fr-FR" sz="2400" dirty="0" smtClean="0"/>
              <a:t> </a:t>
            </a:r>
            <a:r>
              <a:rPr lang="fr-FR" sz="2400" dirty="0" err="1" smtClean="0"/>
              <a:t>cần</a:t>
            </a:r>
            <a:r>
              <a:rPr lang="fr-FR" sz="2400" dirty="0" smtClean="0"/>
              <a:t> </a:t>
            </a:r>
            <a:r>
              <a:rPr lang="fr-FR" sz="2400" dirty="0" err="1" smtClean="0"/>
              <a:t>phải</a:t>
            </a:r>
            <a:r>
              <a:rPr lang="fr-FR" sz="2400" dirty="0" smtClean="0"/>
              <a:t> </a:t>
            </a:r>
            <a:r>
              <a:rPr lang="fr-FR" sz="2400" dirty="0" err="1" smtClean="0"/>
              <a:t>có</a:t>
            </a:r>
            <a:r>
              <a:rPr lang="fr-FR" sz="2400" dirty="0" smtClean="0"/>
              <a:t> </a:t>
            </a:r>
            <a:r>
              <a:rPr lang="fr-FR" sz="2400" dirty="0" err="1" smtClean="0"/>
              <a:t>quyền</a:t>
            </a:r>
            <a:r>
              <a:rPr lang="fr-FR" sz="2400" dirty="0" smtClean="0"/>
              <a:t> « w »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endParaRPr lang="fr-FR" sz="2400" dirty="0" smtClean="0"/>
          </a:p>
          <a:p>
            <a:pPr eaLnBrk="1" hangingPunct="1">
              <a:lnSpc>
                <a:spcPct val="102000"/>
              </a:lnSpc>
            </a:pPr>
            <a:r>
              <a:rPr lang="fr-FR" sz="2400" dirty="0" err="1" smtClean="0"/>
              <a:t>Việc</a:t>
            </a:r>
            <a:r>
              <a:rPr lang="fr-FR" sz="2400" dirty="0" smtClean="0"/>
              <a:t> </a:t>
            </a:r>
            <a:r>
              <a:rPr lang="fr-FR" sz="2400" dirty="0" err="1" smtClean="0"/>
              <a:t>xóa</a:t>
            </a:r>
            <a:r>
              <a:rPr lang="fr-FR" sz="2400" dirty="0" smtClean="0"/>
              <a:t> </a:t>
            </a:r>
            <a:r>
              <a:rPr lang="fr-FR" sz="2400" dirty="0" err="1" smtClean="0"/>
              <a:t>một</a:t>
            </a:r>
            <a:r>
              <a:rPr lang="fr-FR" sz="2400" dirty="0" smtClean="0"/>
              <a:t> file </a:t>
            </a:r>
            <a:r>
              <a:rPr lang="fr-FR" sz="2400" dirty="0" err="1" smtClean="0"/>
              <a:t>còn</a:t>
            </a:r>
            <a:r>
              <a:rPr lang="fr-FR" sz="2400" dirty="0" smtClean="0"/>
              <a:t> </a:t>
            </a:r>
            <a:r>
              <a:rPr lang="fr-FR" sz="2400" dirty="0" err="1" smtClean="0"/>
              <a:t>phụ</a:t>
            </a:r>
            <a:r>
              <a:rPr lang="fr-FR" sz="2400" dirty="0" smtClean="0"/>
              <a:t> </a:t>
            </a:r>
            <a:r>
              <a:rPr lang="fr-FR" sz="2400" dirty="0" err="1" smtClean="0"/>
              <a:t>thuộc</a:t>
            </a:r>
            <a:r>
              <a:rPr lang="fr-FR" sz="2400" dirty="0" smtClean="0"/>
              <a:t> </a:t>
            </a:r>
            <a:r>
              <a:rPr lang="fr-FR" sz="2400" dirty="0" err="1" smtClean="0"/>
              <a:t>vào</a:t>
            </a:r>
            <a:r>
              <a:rPr lang="fr-FR" sz="2400" dirty="0" smtClean="0"/>
              <a:t> </a:t>
            </a:r>
            <a:r>
              <a:rPr lang="fr-FR" sz="2400" dirty="0" err="1" smtClean="0"/>
              <a:t>quyền</a:t>
            </a:r>
            <a:r>
              <a:rPr lang="fr-FR" sz="2400" dirty="0" smtClean="0"/>
              <a:t>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chứa</a:t>
            </a:r>
            <a:r>
              <a:rPr lang="fr-FR" sz="2400" dirty="0" smtClean="0"/>
              <a:t> file </a:t>
            </a:r>
            <a:r>
              <a:rPr lang="fr-FR" sz="2400" dirty="0" err="1" smtClean="0"/>
              <a:t>đó</a:t>
            </a:r>
            <a:endParaRPr lang="fr-FR" sz="2400" dirty="0" smtClean="0"/>
          </a:p>
          <a:p>
            <a:pPr eaLnBrk="1" hangingPunct="1">
              <a:lnSpc>
                <a:spcPct val="102000"/>
              </a:lnSpc>
            </a:pPr>
            <a:r>
              <a:rPr lang="fr-FR" sz="2400" dirty="0" err="1" smtClean="0"/>
              <a:t>Để</a:t>
            </a:r>
            <a:r>
              <a:rPr lang="fr-FR" sz="2400" dirty="0" smtClean="0"/>
              <a:t> </a:t>
            </a:r>
            <a:r>
              <a:rPr lang="fr-FR" sz="2400" dirty="0" err="1" smtClean="0"/>
              <a:t>bảo</a:t>
            </a:r>
            <a:r>
              <a:rPr lang="fr-FR" sz="2400" dirty="0" smtClean="0"/>
              <a:t> </a:t>
            </a:r>
            <a:r>
              <a:rPr lang="fr-FR" sz="2400" dirty="0" err="1" smtClean="0"/>
              <a:t>mật</a:t>
            </a:r>
            <a:r>
              <a:rPr lang="fr-FR" sz="2400" dirty="0" smtClean="0"/>
              <a:t> </a:t>
            </a:r>
            <a:r>
              <a:rPr lang="fr-FR" sz="2400" dirty="0" err="1" smtClean="0"/>
              <a:t>các</a:t>
            </a:r>
            <a:r>
              <a:rPr lang="fr-FR" sz="2400" dirty="0" smtClean="0"/>
              <a:t> </a:t>
            </a:r>
            <a:r>
              <a:rPr lang="fr-FR" sz="2400" dirty="0" err="1" smtClean="0"/>
              <a:t>dữ</a:t>
            </a:r>
            <a:r>
              <a:rPr lang="fr-FR" sz="2400" dirty="0" smtClean="0"/>
              <a:t> </a:t>
            </a:r>
            <a:r>
              <a:rPr lang="fr-FR" sz="2400" dirty="0" err="1" smtClean="0"/>
              <a:t>liệu</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r>
              <a:rPr lang="fr-FR" sz="2400" dirty="0" smtClean="0"/>
              <a:t> file </a:t>
            </a:r>
            <a:r>
              <a:rPr lang="fr-FR" sz="2400" dirty="0" err="1" smtClean="0"/>
              <a:t>thậm</a:t>
            </a:r>
            <a:r>
              <a:rPr lang="fr-FR" sz="2400" dirty="0" smtClean="0"/>
              <a:t> </a:t>
            </a:r>
            <a:r>
              <a:rPr lang="fr-FR" sz="2400" dirty="0" err="1" smtClean="0"/>
              <a:t>chí</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bỏ</a:t>
            </a:r>
            <a:r>
              <a:rPr lang="fr-FR" sz="2400" dirty="0" smtClean="0"/>
              <a:t> </a:t>
            </a:r>
            <a:r>
              <a:rPr lang="fr-FR" sz="2400" dirty="0" err="1" smtClean="0"/>
              <a:t>cả</a:t>
            </a:r>
            <a:r>
              <a:rPr lang="fr-FR" sz="2400" dirty="0" smtClean="0"/>
              <a:t> </a:t>
            </a:r>
            <a:r>
              <a:rPr lang="fr-FR" sz="2400" dirty="0" err="1" smtClean="0"/>
              <a:t>quyền</a:t>
            </a:r>
            <a:r>
              <a:rPr lang="fr-FR" sz="2400" dirty="0" smtClean="0"/>
              <a:t> </a:t>
            </a:r>
            <a:r>
              <a:rPr lang="fr-FR" sz="2400" dirty="0" err="1" smtClean="0"/>
              <a:t>đọc</a:t>
            </a:r>
            <a:r>
              <a:rPr lang="fr-FR" sz="2400" dirty="0" smtClean="0"/>
              <a:t> « r » </a:t>
            </a:r>
            <a:r>
              <a:rPr lang="fr-FR" sz="2400" dirty="0" err="1" smtClean="0"/>
              <a:t>đối</a:t>
            </a:r>
            <a:r>
              <a:rPr lang="fr-FR" sz="2400" dirty="0" smtClean="0"/>
              <a:t> </a:t>
            </a:r>
            <a:r>
              <a:rPr lang="fr-FR" sz="2400" dirty="0" err="1" smtClean="0"/>
              <a:t>với</a:t>
            </a:r>
            <a:r>
              <a:rPr lang="fr-FR" sz="2400" dirty="0" smtClean="0"/>
              <a:t> </a:t>
            </a:r>
            <a:r>
              <a:rPr lang="fr-FR" sz="2400" dirty="0" err="1" smtClean="0"/>
              <a:t>tất</a:t>
            </a:r>
            <a:r>
              <a:rPr lang="fr-FR" sz="2400" dirty="0" smtClean="0"/>
              <a:t> </a:t>
            </a:r>
            <a:r>
              <a:rPr lang="fr-FR" sz="2400" dirty="0" err="1" smtClean="0"/>
              <a:t>cả</a:t>
            </a:r>
            <a:r>
              <a:rPr lang="fr-FR" sz="2400" dirty="0" smtClean="0"/>
              <a:t> </a:t>
            </a:r>
            <a:r>
              <a:rPr lang="fr-FR" sz="2400" dirty="0" err="1" smtClean="0"/>
              <a:t>mọi</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khác</a:t>
            </a:r>
            <a:r>
              <a:rPr lang="fr-FR" sz="2400" dirty="0" smtClean="0"/>
              <a:t>.</a:t>
            </a:r>
          </a:p>
          <a:p>
            <a:pPr eaLnBrk="1" hangingPunct="1">
              <a:lnSpc>
                <a:spcPct val="102000"/>
              </a:lnSpc>
            </a:pPr>
            <a:r>
              <a:rPr lang="fr-FR" sz="2400" dirty="0" err="1" smtClean="0"/>
              <a:t>Để</a:t>
            </a:r>
            <a:r>
              <a:rPr lang="fr-FR" sz="2400" dirty="0" smtClean="0"/>
              <a:t> </a:t>
            </a:r>
            <a:r>
              <a:rPr lang="fr-FR" sz="2400" dirty="0" err="1" smtClean="0"/>
              <a:t>hạn</a:t>
            </a:r>
            <a:r>
              <a:rPr lang="fr-FR" sz="2400" dirty="0" smtClean="0"/>
              <a:t> </a:t>
            </a:r>
            <a:r>
              <a:rPr lang="fr-FR" sz="2400" dirty="0" err="1" smtClean="0"/>
              <a:t>chế</a:t>
            </a:r>
            <a:r>
              <a:rPr lang="fr-FR" sz="2400" dirty="0" smtClean="0"/>
              <a:t> </a:t>
            </a:r>
            <a:r>
              <a:rPr lang="fr-FR" sz="2400" dirty="0" err="1" smtClean="0"/>
              <a:t>quá</a:t>
            </a:r>
            <a:r>
              <a:rPr lang="fr-FR" sz="2400" dirty="0" smtClean="0"/>
              <a:t> </a:t>
            </a:r>
            <a:r>
              <a:rPr lang="fr-FR" sz="2400" dirty="0" err="1" smtClean="0"/>
              <a:t>trình</a:t>
            </a:r>
            <a:r>
              <a:rPr lang="fr-FR" sz="2400" dirty="0" smtClean="0"/>
              <a:t> </a:t>
            </a:r>
            <a:r>
              <a:rPr lang="fr-FR" sz="2400" dirty="0" err="1" smtClean="0"/>
              <a:t>truy</a:t>
            </a:r>
            <a:r>
              <a:rPr lang="fr-FR" sz="2400" dirty="0" smtClean="0"/>
              <a:t> </a:t>
            </a:r>
            <a:r>
              <a:rPr lang="fr-FR" sz="2400" dirty="0" err="1" smtClean="0"/>
              <a:t>cập</a:t>
            </a:r>
            <a:r>
              <a:rPr lang="fr-FR" sz="2400" dirty="0" smtClean="0"/>
              <a:t> </a:t>
            </a:r>
            <a:r>
              <a:rPr lang="fr-FR" sz="2400" dirty="0" err="1" smtClean="0"/>
              <a:t>vào</a:t>
            </a:r>
            <a:r>
              <a:rPr lang="fr-FR" sz="2400" dirty="0" smtClean="0"/>
              <a:t> </a:t>
            </a:r>
            <a:r>
              <a:rPr lang="fr-FR" sz="2400" dirty="0" err="1" smtClean="0"/>
              <a:t>hệ</a:t>
            </a:r>
            <a:r>
              <a:rPr lang="fr-FR" sz="2400" dirty="0" smtClean="0"/>
              <a:t> </a:t>
            </a:r>
            <a:r>
              <a:rPr lang="fr-FR" sz="2400" dirty="0" err="1" smtClean="0"/>
              <a:t>thống</a:t>
            </a:r>
            <a:r>
              <a:rPr lang="fr-FR" sz="2400" dirty="0" smtClean="0"/>
              <a:t> file,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bỏ</a:t>
            </a:r>
            <a:r>
              <a:rPr lang="fr-FR" sz="2400" dirty="0" smtClean="0"/>
              <a:t> </a:t>
            </a:r>
            <a:r>
              <a:rPr lang="fr-FR" sz="2400" dirty="0" err="1" smtClean="0"/>
              <a:t>quyền</a:t>
            </a:r>
            <a:r>
              <a:rPr lang="fr-FR" sz="2400" dirty="0" smtClean="0"/>
              <a:t> </a:t>
            </a:r>
            <a:r>
              <a:rPr lang="fr-FR" sz="2400" dirty="0" err="1" smtClean="0"/>
              <a:t>thực</a:t>
            </a:r>
            <a:r>
              <a:rPr lang="fr-FR" sz="2400" dirty="0" smtClean="0"/>
              <a:t> </a:t>
            </a:r>
            <a:r>
              <a:rPr lang="fr-FR" sz="2400" dirty="0" err="1" smtClean="0"/>
              <a:t>thi</a:t>
            </a:r>
            <a:r>
              <a:rPr lang="fr-FR" sz="2400" dirty="0" smtClean="0"/>
              <a:t> (x)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gốc</a:t>
            </a:r>
            <a:r>
              <a:rPr lang="fr-FR" sz="2400" dirty="0" smtClean="0"/>
              <a:t> </a:t>
            </a:r>
            <a:r>
              <a:rPr lang="fr-FR" sz="2400" dirty="0" err="1" smtClean="0"/>
              <a:t>của</a:t>
            </a:r>
            <a:r>
              <a:rPr lang="fr-FR" sz="2400" dirty="0" smtClean="0"/>
              <a:t> </a:t>
            </a:r>
            <a:r>
              <a:rPr lang="fr-FR" sz="2400" dirty="0" err="1" smtClean="0"/>
              <a:t>hệ</a:t>
            </a:r>
            <a:r>
              <a:rPr lang="fr-FR" sz="2400" dirty="0" smtClean="0"/>
              <a:t> </a:t>
            </a:r>
            <a:r>
              <a:rPr lang="fr-FR" sz="2400" dirty="0" err="1" smtClean="0"/>
              <a:t>thống</a:t>
            </a:r>
            <a:r>
              <a:rPr lang="fr-FR" sz="2400" dirty="0" smtClean="0"/>
              <a:t> 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sz="4000" dirty="0" err="1" smtClean="0"/>
              <a:t>Một</a:t>
            </a:r>
            <a:r>
              <a:rPr lang="fr-FR" sz="4000" dirty="0" smtClean="0"/>
              <a:t> </a:t>
            </a:r>
            <a:r>
              <a:rPr lang="fr-FR" sz="4000" dirty="0" err="1" smtClean="0"/>
              <a:t>số</a:t>
            </a:r>
            <a:r>
              <a:rPr lang="fr-FR" sz="4000" dirty="0" smtClean="0"/>
              <a:t> </a:t>
            </a:r>
            <a:r>
              <a:rPr lang="fr-FR" sz="4000" dirty="0" err="1" smtClean="0"/>
              <a:t>quyền</a:t>
            </a:r>
            <a:r>
              <a:rPr lang="fr-FR" sz="4000" dirty="0" smtClean="0"/>
              <a:t> </a:t>
            </a:r>
            <a:r>
              <a:rPr lang="fr-FR" sz="4000" dirty="0" err="1" smtClean="0"/>
              <a:t>đặc</a:t>
            </a:r>
            <a:r>
              <a:rPr lang="fr-FR" sz="4000" dirty="0" smtClean="0"/>
              <a:t> </a:t>
            </a:r>
            <a:r>
              <a:rPr lang="fr-FR" sz="4000" dirty="0" err="1" smtClean="0"/>
              <a:t>biệt</a:t>
            </a:r>
            <a:r>
              <a:rPr lang="fr-FR" sz="4000" dirty="0" smtClean="0"/>
              <a:t> </a:t>
            </a:r>
            <a:r>
              <a:rPr lang="fr-FR" sz="4000" dirty="0" err="1" smtClean="0"/>
              <a:t>đối</a:t>
            </a:r>
            <a:r>
              <a:rPr lang="fr-FR" sz="4000" dirty="0" smtClean="0"/>
              <a:t> </a:t>
            </a:r>
            <a:r>
              <a:rPr lang="fr-FR" sz="4000" dirty="0" err="1" smtClean="0"/>
              <a:t>với</a:t>
            </a:r>
            <a:r>
              <a:rPr lang="fr-FR" sz="4000" dirty="0" smtClean="0"/>
              <a:t> </a:t>
            </a:r>
            <a:r>
              <a:rPr lang="fr-FR" sz="4000" dirty="0" err="1" smtClean="0"/>
              <a:t>các</a:t>
            </a:r>
            <a:r>
              <a:rPr lang="fr-FR" sz="4000" dirty="0" smtClean="0"/>
              <a:t> file </a:t>
            </a:r>
            <a:r>
              <a:rPr lang="fr-FR" sz="4000" dirty="0" err="1" smtClean="0"/>
              <a:t>thực</a:t>
            </a:r>
            <a:r>
              <a:rPr lang="fr-FR" sz="4000" dirty="0" smtClean="0"/>
              <a:t> </a:t>
            </a:r>
            <a:r>
              <a:rPr lang="fr-FR" sz="4000" dirty="0" err="1" smtClean="0"/>
              <a:t>thi</a:t>
            </a:r>
            <a:endParaRPr lang="fr-FR" sz="4000" dirty="0" smtClean="0"/>
          </a:p>
        </p:txBody>
      </p:sp>
      <p:sp>
        <p:nvSpPr>
          <p:cNvPr id="32771" name="Rectangle 3"/>
          <p:cNvSpPr>
            <a:spLocks noGrp="1" noChangeArrowheads="1"/>
          </p:cNvSpPr>
          <p:nvPr>
            <p:ph type="body" idx="1"/>
          </p:nvPr>
        </p:nvSpPr>
        <p:spPr/>
        <p:txBody>
          <a:bodyPr/>
          <a:lstStyle/>
          <a:p>
            <a:pPr eaLnBrk="1" hangingPunct="1"/>
            <a:r>
              <a:rPr lang="fr-FR" sz="2800" dirty="0" smtClean="0">
                <a:latin typeface=".VnArial" pitchFamily="34" charset="0"/>
              </a:rPr>
              <a:t>set-</a:t>
            </a:r>
            <a:r>
              <a:rPr lang="fr-FR" sz="2800" dirty="0" err="1" smtClean="0">
                <a:latin typeface=".VnArial" pitchFamily="34" charset="0"/>
              </a:rPr>
              <a:t>uid</a:t>
            </a:r>
            <a:r>
              <a:rPr lang="fr-FR" sz="2800" dirty="0" smtClean="0">
                <a:latin typeface=".VnArial" pitchFamily="34" charset="0"/>
              </a:rPr>
              <a:t>: -</a:t>
            </a:r>
            <a:r>
              <a:rPr lang="fr-FR" sz="2800" dirty="0" err="1" smtClean="0">
                <a:latin typeface=".VnArial" pitchFamily="34" charset="0"/>
              </a:rPr>
              <a:t>rw</a:t>
            </a:r>
            <a:r>
              <a:rPr lang="fr-FR" sz="2800" b="1" dirty="0" err="1" smtClean="0">
                <a:solidFill>
                  <a:srgbClr val="FF3300"/>
                </a:solidFill>
                <a:latin typeface=".VnArial" pitchFamily="34" charset="0"/>
              </a:rPr>
              <a:t>s</a:t>
            </a:r>
            <a:r>
              <a:rPr lang="fr-FR" sz="2800" dirty="0" smtClean="0">
                <a:latin typeface=".VnArial" pitchFamily="34" charset="0"/>
              </a:rPr>
              <a:t> --- ---  chmod u+s</a:t>
            </a:r>
          </a:p>
          <a:p>
            <a:pPr lvl="1" eaLnBrk="1" hangingPunct="1"/>
            <a:r>
              <a:rPr lang="fr-FR" sz="2400" dirty="0" err="1" smtClean="0"/>
              <a:t>Chương</a:t>
            </a:r>
            <a:r>
              <a:rPr lang="fr-FR" sz="2400" dirty="0" smtClean="0"/>
              <a:t> </a:t>
            </a:r>
            <a:r>
              <a:rPr lang="fr-FR" sz="2400" dirty="0" err="1" smtClean="0"/>
              <a:t>trình</a:t>
            </a:r>
            <a:r>
              <a:rPr lang="fr-FR" sz="2400" dirty="0" smtClean="0"/>
              <a:t> </a:t>
            </a:r>
            <a:r>
              <a:rPr lang="fr-FR" sz="2400" dirty="0" err="1" smtClean="0"/>
              <a:t>được</a:t>
            </a:r>
            <a:r>
              <a:rPr lang="fr-FR" sz="2400" dirty="0" smtClean="0"/>
              <a:t> </a:t>
            </a:r>
            <a:r>
              <a:rPr lang="fr-FR" sz="2400" dirty="0" err="1" smtClean="0"/>
              <a:t>chạy</a:t>
            </a:r>
            <a:r>
              <a:rPr lang="fr-FR" sz="2400" dirty="0" smtClean="0"/>
              <a:t> </a:t>
            </a:r>
            <a:r>
              <a:rPr lang="fr-FR" sz="2400" dirty="0" err="1" smtClean="0"/>
              <a:t>dưới</a:t>
            </a:r>
            <a:r>
              <a:rPr lang="fr-FR" sz="2400" dirty="0" smtClean="0"/>
              <a:t> </a:t>
            </a:r>
            <a:r>
              <a:rPr lang="fr-FR" sz="2400" dirty="0" err="1" smtClean="0"/>
              <a:t>quyền</a:t>
            </a:r>
            <a:r>
              <a:rPr lang="fr-FR" sz="2400" dirty="0" smtClean="0"/>
              <a:t> </a:t>
            </a:r>
            <a:r>
              <a:rPr lang="fr-FR" sz="2400" dirty="0" err="1" smtClean="0"/>
              <a:t>của</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endParaRPr lang="fr-FR" sz="2400" dirty="0" smtClean="0">
              <a:latin typeface=".VnArial" pitchFamily="34" charset="0"/>
            </a:endParaRPr>
          </a:p>
          <a:p>
            <a:pPr eaLnBrk="1" hangingPunct="1"/>
            <a:r>
              <a:rPr lang="fr-FR" sz="2800" dirty="0" smtClean="0">
                <a:latin typeface=".VnArial" pitchFamily="34" charset="0"/>
              </a:rPr>
              <a:t>set-</a:t>
            </a:r>
            <a:r>
              <a:rPr lang="fr-FR" sz="2800" dirty="0" err="1" smtClean="0">
                <a:latin typeface=".VnArial" pitchFamily="34" charset="0"/>
              </a:rPr>
              <a:t>gid</a:t>
            </a:r>
            <a:r>
              <a:rPr lang="fr-FR" sz="2800" dirty="0" smtClean="0">
                <a:latin typeface=".VnArial" pitchFamily="34" charset="0"/>
              </a:rPr>
              <a:t>: - --- </a:t>
            </a:r>
            <a:r>
              <a:rPr lang="fr-FR" sz="2800" dirty="0" err="1" smtClean="0">
                <a:latin typeface=".VnArial" pitchFamily="34" charset="0"/>
              </a:rPr>
              <a:t>rw</a:t>
            </a:r>
            <a:r>
              <a:rPr lang="fr-FR" sz="2800" b="1" dirty="0" err="1" smtClean="0">
                <a:solidFill>
                  <a:srgbClr val="FF3300"/>
                </a:solidFill>
                <a:latin typeface=".VnArial" pitchFamily="34" charset="0"/>
              </a:rPr>
              <a:t>s</a:t>
            </a:r>
            <a:r>
              <a:rPr lang="fr-FR" sz="2800" dirty="0" smtClean="0">
                <a:latin typeface=".VnArial" pitchFamily="34" charset="0"/>
              </a:rPr>
              <a:t> ---  chmod g+s</a:t>
            </a:r>
          </a:p>
          <a:p>
            <a:pPr lvl="1" eaLnBrk="1" hangingPunct="1"/>
            <a:r>
              <a:rPr lang="fr-FR" sz="2400" dirty="0" err="1" smtClean="0"/>
              <a:t>Chương</a:t>
            </a:r>
            <a:r>
              <a:rPr lang="fr-FR" sz="2400" dirty="0" smtClean="0"/>
              <a:t> </a:t>
            </a:r>
            <a:r>
              <a:rPr lang="fr-FR" sz="2400" dirty="0" err="1" smtClean="0"/>
              <a:t>trình</a:t>
            </a:r>
            <a:r>
              <a:rPr lang="fr-FR" sz="2400" dirty="0" smtClean="0"/>
              <a:t> </a:t>
            </a:r>
            <a:r>
              <a:rPr lang="fr-FR" sz="2400" dirty="0" err="1" smtClean="0"/>
              <a:t>được</a:t>
            </a:r>
            <a:r>
              <a:rPr lang="fr-FR" sz="2400" dirty="0" smtClean="0"/>
              <a:t> </a:t>
            </a:r>
            <a:r>
              <a:rPr lang="fr-FR" sz="2400" dirty="0" err="1" smtClean="0"/>
              <a:t>chạy</a:t>
            </a:r>
            <a:r>
              <a:rPr lang="fr-FR" sz="2400" dirty="0" smtClean="0"/>
              <a:t> </a:t>
            </a:r>
            <a:r>
              <a:rPr lang="fr-FR" sz="2400" dirty="0" err="1" smtClean="0"/>
              <a:t>bởi</a:t>
            </a:r>
            <a:r>
              <a:rPr lang="fr-FR" sz="2400" dirty="0" smtClean="0"/>
              <a:t> </a:t>
            </a:r>
            <a:r>
              <a:rPr lang="fr-FR" sz="2400" dirty="0" err="1" smtClean="0"/>
              <a:t>các</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thuộc</a:t>
            </a:r>
            <a:r>
              <a:rPr lang="fr-FR" sz="2400" dirty="0" smtClean="0"/>
              <a:t> </a:t>
            </a:r>
            <a:r>
              <a:rPr lang="fr-FR" sz="2400" dirty="0" err="1" smtClean="0"/>
              <a:t>cùng</a:t>
            </a:r>
            <a:r>
              <a:rPr lang="fr-FR" sz="2400" dirty="0" smtClean="0"/>
              <a:t> </a:t>
            </a:r>
            <a:r>
              <a:rPr lang="fr-FR" sz="2400" dirty="0" err="1" smtClean="0"/>
              <a:t>nhóm</a:t>
            </a:r>
            <a:r>
              <a:rPr lang="fr-FR" sz="2400" dirty="0" smtClean="0"/>
              <a:t> </a:t>
            </a:r>
            <a:r>
              <a:rPr lang="fr-FR" sz="2400" dirty="0" err="1" smtClean="0"/>
              <a:t>với</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endParaRPr lang="fr-FR" sz="2400" dirty="0" smtClean="0">
              <a:latin typeface=".VnArial" pitchFamily="34" charset="0"/>
            </a:endParaRPr>
          </a:p>
          <a:p>
            <a:pPr eaLnBrk="1" hangingPunct="1"/>
            <a:r>
              <a:rPr lang="fr-FR" sz="2800" dirty="0" smtClean="0">
                <a:latin typeface=".VnArial" pitchFamily="34" charset="0"/>
              </a:rPr>
              <a:t>bit </a:t>
            </a:r>
            <a:r>
              <a:rPr lang="fr-FR" sz="2800" dirty="0" err="1" smtClean="0">
                <a:latin typeface=".VnArial" pitchFamily="34" charset="0"/>
              </a:rPr>
              <a:t>sticky</a:t>
            </a:r>
            <a:r>
              <a:rPr lang="fr-FR" sz="2800" dirty="0" smtClean="0">
                <a:latin typeface=".VnArial" pitchFamily="34" charset="0"/>
              </a:rPr>
              <a:t>: - --- --- --</a:t>
            </a:r>
            <a:r>
              <a:rPr lang="fr-FR" sz="2800" dirty="0" smtClean="0">
                <a:solidFill>
                  <a:srgbClr val="FF0000"/>
                </a:solidFill>
                <a:latin typeface=".VnArial" pitchFamily="34" charset="0"/>
              </a:rPr>
              <a:t>t</a:t>
            </a:r>
            <a:r>
              <a:rPr lang="fr-FR" sz="2800" dirty="0" smtClean="0">
                <a:latin typeface=".VnArial" pitchFamily="34" charset="0"/>
              </a:rPr>
              <a:t>   chmod o+t</a:t>
            </a:r>
          </a:p>
          <a:p>
            <a:pPr lvl="1" eaLnBrk="1" hangingPunct="1"/>
            <a:r>
              <a:rPr lang="fr-FR" sz="2400" dirty="0" err="1" smtClean="0"/>
              <a:t>Chương</a:t>
            </a:r>
            <a:r>
              <a:rPr lang="fr-FR" sz="2400" dirty="0" smtClean="0"/>
              <a:t> </a:t>
            </a:r>
            <a:r>
              <a:rPr lang="fr-FR" sz="2400" dirty="0" err="1" smtClean="0"/>
              <a:t>trình</a:t>
            </a:r>
            <a:r>
              <a:rPr lang="fr-FR" sz="2400" dirty="0" smtClean="0"/>
              <a:t> </a:t>
            </a:r>
            <a:r>
              <a:rPr lang="fr-FR" sz="2400" dirty="0" err="1" smtClean="0"/>
              <a:t>chỉ</a:t>
            </a:r>
            <a:r>
              <a:rPr lang="fr-FR" sz="2400" dirty="0" smtClean="0"/>
              <a:t> </a:t>
            </a:r>
            <a:r>
              <a:rPr lang="fr-FR" sz="2400" dirty="0" err="1" smtClean="0"/>
              <a:t>được</a:t>
            </a:r>
            <a:r>
              <a:rPr lang="fr-FR" sz="2400" dirty="0" smtClean="0"/>
              <a:t> </a:t>
            </a:r>
            <a:r>
              <a:rPr lang="fr-FR" sz="2400" dirty="0" err="1" smtClean="0"/>
              <a:t>cấp</a:t>
            </a:r>
            <a:r>
              <a:rPr lang="fr-FR" sz="2400" dirty="0" smtClean="0"/>
              <a:t> </a:t>
            </a:r>
            <a:r>
              <a:rPr lang="fr-FR" sz="2400" dirty="0" err="1" smtClean="0"/>
              <a:t>phát</a:t>
            </a:r>
            <a:r>
              <a:rPr lang="fr-FR" sz="2400" dirty="0" smtClean="0"/>
              <a:t> </a:t>
            </a:r>
            <a:r>
              <a:rPr lang="fr-FR" sz="2400" dirty="0" err="1" smtClean="0"/>
              <a:t>bộ</a:t>
            </a:r>
            <a:r>
              <a:rPr lang="fr-FR" sz="2400" dirty="0" smtClean="0"/>
              <a:t> </a:t>
            </a:r>
            <a:r>
              <a:rPr lang="fr-FR" sz="2400" dirty="0" err="1" smtClean="0"/>
              <a:t>nhớ</a:t>
            </a:r>
            <a:r>
              <a:rPr lang="fr-FR" sz="2400" dirty="0" smtClean="0"/>
              <a:t> </a:t>
            </a:r>
            <a:r>
              <a:rPr lang="fr-FR" sz="2400" dirty="0" err="1" smtClean="0"/>
              <a:t>trong</a:t>
            </a:r>
            <a:r>
              <a:rPr lang="fr-FR" sz="2400" dirty="0" smtClean="0"/>
              <a:t> 1 </a:t>
            </a:r>
            <a:r>
              <a:rPr lang="fr-FR" sz="2400" dirty="0" err="1" smtClean="0"/>
              <a:t>lần</a:t>
            </a:r>
            <a:endParaRPr lang="fr-FR" sz="2400" dirty="0" smtClean="0">
              <a:latin typeface=".VnArial" pitchFamily="34" charset="0"/>
            </a:endParaRPr>
          </a:p>
          <a:p>
            <a:pPr lvl="1" eaLnBrk="1" hangingPunct="1"/>
            <a:endParaRPr lang="fr-FR" sz="2400" dirty="0" smtClean="0">
              <a:latin typeface=".Vn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smtClean="0"/>
              <a:t>Ví dụ</a:t>
            </a:r>
          </a:p>
        </p:txBody>
      </p:sp>
      <p:sp>
        <p:nvSpPr>
          <p:cNvPr id="33795" name="Rectangle 3"/>
          <p:cNvSpPr>
            <a:spLocks noGrp="1" noChangeArrowheads="1"/>
          </p:cNvSpPr>
          <p:nvPr>
            <p:ph type="body" idx="1"/>
          </p:nvPr>
        </p:nvSpPr>
        <p:spPr/>
        <p:txBody>
          <a:bodyPr/>
          <a:lstStyle/>
          <a:p>
            <a:pPr eaLnBrk="1" hangingPunct="1">
              <a:lnSpc>
                <a:spcPct val="90000"/>
              </a:lnSpc>
              <a:buFont typeface="Wingdings" pitchFamily="2" charset="2"/>
              <a:buNone/>
            </a:pPr>
            <a:r>
              <a:rPr lang="fr-FR" sz="2000" dirty="0" smtClean="0">
                <a:latin typeface="Courier New" pitchFamily="49" charset="0"/>
              </a:rPr>
              <a:t>$</a:t>
            </a:r>
            <a:r>
              <a:rPr lang="fr-FR" sz="2000" b="1" dirty="0" smtClean="0">
                <a:latin typeface="Courier New" pitchFamily="49" charset="0"/>
              </a:rPr>
              <a:t> </a:t>
            </a:r>
            <a:r>
              <a:rPr lang="fr-FR" sz="2000" b="1" dirty="0" err="1" smtClean="0">
                <a:latin typeface="Courier New" pitchFamily="49" charset="0"/>
              </a:rPr>
              <a:t>ls</a:t>
            </a:r>
            <a:r>
              <a:rPr lang="fr-FR" sz="2000" b="1" dirty="0" smtClean="0">
                <a:latin typeface="Courier New" pitchFamily="49" charset="0"/>
              </a:rPr>
              <a:t> -l /</a:t>
            </a:r>
            <a:r>
              <a:rPr lang="fr-FR" sz="2000" b="1" dirty="0" err="1" smtClean="0">
                <a:latin typeface="Courier New" pitchFamily="49" charset="0"/>
              </a:rPr>
              <a:t>etc</a:t>
            </a:r>
            <a:r>
              <a:rPr lang="fr-FR" sz="2000" b="1" dirty="0" smtClean="0">
                <a:latin typeface="Courier New" pitchFamily="49" charset="0"/>
              </a:rPr>
              <a:t>/</a:t>
            </a:r>
            <a:r>
              <a:rPr lang="fr-FR" sz="2000" b="1" dirty="0" err="1" smtClean="0">
                <a:latin typeface="Courier New" pitchFamily="49" charset="0"/>
              </a:rPr>
              <a:t>passwd</a:t>
            </a:r>
            <a:endParaRPr lang="fr-FR" sz="2000" b="1" dirty="0" smtClean="0">
              <a:latin typeface="Courier New" pitchFamily="49" charset="0"/>
            </a:endParaRPr>
          </a:p>
          <a:p>
            <a:pPr eaLnBrk="1" hangingPunct="1">
              <a:lnSpc>
                <a:spcPct val="90000"/>
              </a:lnSpc>
              <a:buFont typeface="Wingdings" pitchFamily="2" charset="2"/>
              <a:buNone/>
            </a:pPr>
            <a:r>
              <a:rPr lang="fr-FR" sz="2000" dirty="0" smtClean="0">
                <a:latin typeface="Courier New" pitchFamily="49" charset="0"/>
              </a:rPr>
              <a:t>-</a:t>
            </a:r>
            <a:r>
              <a:rPr lang="fr-FR" sz="2000" dirty="0" err="1" smtClean="0">
                <a:latin typeface="Courier New" pitchFamily="49" charset="0"/>
              </a:rPr>
              <a:t>rw</a:t>
            </a:r>
            <a:r>
              <a:rPr lang="fr-FR" sz="2000" dirty="0" smtClean="0">
                <a:latin typeface="Courier New" pitchFamily="49" charset="0"/>
              </a:rPr>
              <a:t>-</a:t>
            </a:r>
            <a:r>
              <a:rPr lang="fr-FR" sz="2000" dirty="0" err="1" smtClean="0">
                <a:latin typeface="Courier New" pitchFamily="49" charset="0"/>
              </a:rPr>
              <a:t>rw</a:t>
            </a:r>
            <a:r>
              <a:rPr lang="fr-FR" sz="2000" dirty="0" smtClean="0">
                <a:latin typeface="Courier New" pitchFamily="49" charset="0"/>
              </a:rPr>
              <a:t>---- 1 </a:t>
            </a:r>
            <a:r>
              <a:rPr lang="fr-FR" sz="2000" dirty="0" err="1" smtClean="0">
                <a:latin typeface="Courier New" pitchFamily="49" charset="0"/>
              </a:rPr>
              <a:t>root</a:t>
            </a:r>
            <a:r>
              <a:rPr lang="fr-FR" sz="2000" dirty="0" smtClean="0">
                <a:latin typeface="Courier New" pitchFamily="49" charset="0"/>
              </a:rPr>
              <a:t>  </a:t>
            </a:r>
            <a:r>
              <a:rPr lang="fr-FR" sz="2000" dirty="0" err="1" smtClean="0">
                <a:latin typeface="Courier New" pitchFamily="49" charset="0"/>
              </a:rPr>
              <a:t>root</a:t>
            </a:r>
            <a:r>
              <a:rPr lang="fr-FR" sz="2000" dirty="0" smtClean="0">
                <a:latin typeface="Courier New" pitchFamily="49" charset="0"/>
              </a:rPr>
              <a:t>  568 </a:t>
            </a:r>
            <a:r>
              <a:rPr lang="fr-FR" sz="2000" dirty="0" err="1" smtClean="0">
                <a:latin typeface="Courier New" pitchFamily="49" charset="0"/>
              </a:rPr>
              <a:t>Feb</a:t>
            </a:r>
            <a:r>
              <a:rPr lang="fr-FR" sz="2000" dirty="0" smtClean="0">
                <a:latin typeface="Courier New" pitchFamily="49" charset="0"/>
              </a:rPr>
              <a:t> 10 19:12 </a:t>
            </a:r>
            <a:r>
              <a:rPr lang="fr-FR" sz="2000" dirty="0" err="1" smtClean="0">
                <a:latin typeface="Courier New" pitchFamily="49" charset="0"/>
              </a:rPr>
              <a:t>passwd</a:t>
            </a:r>
            <a:endParaRPr lang="fr-FR" sz="2000" dirty="0" smtClean="0">
              <a:latin typeface="Courier New" pitchFamily="49" charset="0"/>
            </a:endParaRPr>
          </a:p>
          <a:p>
            <a:pPr eaLnBrk="1" hangingPunct="1">
              <a:lnSpc>
                <a:spcPct val="90000"/>
              </a:lnSpc>
              <a:buFont typeface="Wingdings" pitchFamily="2" charset="2"/>
              <a:buNone/>
            </a:pPr>
            <a:r>
              <a:rPr lang="fr-FR" sz="2000" dirty="0" smtClean="0">
                <a:latin typeface="Courier New" pitchFamily="49" charset="0"/>
              </a:rPr>
              <a:t>$</a:t>
            </a:r>
            <a:r>
              <a:rPr lang="fr-FR" sz="2000" b="1" dirty="0" smtClean="0">
                <a:latin typeface="Courier New" pitchFamily="49" charset="0"/>
              </a:rPr>
              <a:t> </a:t>
            </a:r>
            <a:r>
              <a:rPr lang="fr-FR" sz="2000" b="1" dirty="0" err="1" smtClean="0">
                <a:latin typeface="Courier New" pitchFamily="49" charset="0"/>
              </a:rPr>
              <a:t>ls</a:t>
            </a:r>
            <a:r>
              <a:rPr lang="fr-FR" sz="2000" b="1" dirty="0" smtClean="0">
                <a:latin typeface="Courier New" pitchFamily="49" charset="0"/>
              </a:rPr>
              <a:t> -l /</a:t>
            </a:r>
            <a:r>
              <a:rPr lang="fr-FR" sz="2000" b="1" dirty="0" err="1" smtClean="0">
                <a:latin typeface="Courier New" pitchFamily="49" charset="0"/>
              </a:rPr>
              <a:t>usr</a:t>
            </a:r>
            <a:r>
              <a:rPr lang="fr-FR" sz="2000" b="1" dirty="0" smtClean="0">
                <a:latin typeface="Courier New" pitchFamily="49" charset="0"/>
              </a:rPr>
              <a:t>/</a:t>
            </a:r>
            <a:r>
              <a:rPr lang="fr-FR" sz="2000" b="1" dirty="0" err="1" smtClean="0">
                <a:latin typeface="Courier New" pitchFamily="49" charset="0"/>
              </a:rPr>
              <a:t>bin</a:t>
            </a:r>
            <a:r>
              <a:rPr lang="fr-FR" sz="2000" b="1" dirty="0" smtClean="0">
                <a:latin typeface="Courier New" pitchFamily="49" charset="0"/>
              </a:rPr>
              <a:t>/</a:t>
            </a:r>
            <a:r>
              <a:rPr lang="fr-FR" sz="2000" b="1" dirty="0" err="1" smtClean="0">
                <a:latin typeface="Courier New" pitchFamily="49" charset="0"/>
              </a:rPr>
              <a:t>passwd</a:t>
            </a:r>
            <a:endParaRPr lang="fr-FR" sz="2000" b="1" dirty="0" smtClean="0">
              <a:latin typeface="Courier New" pitchFamily="49" charset="0"/>
            </a:endParaRPr>
          </a:p>
          <a:p>
            <a:pPr eaLnBrk="1" hangingPunct="1">
              <a:lnSpc>
                <a:spcPct val="90000"/>
              </a:lnSpc>
              <a:buFont typeface="Wingdings" pitchFamily="2" charset="2"/>
              <a:buNone/>
            </a:pPr>
            <a:r>
              <a:rPr lang="fr-FR" sz="2000" dirty="0" smtClean="0">
                <a:latin typeface="Courier New" pitchFamily="49" charset="0"/>
              </a:rPr>
              <a:t>-</a:t>
            </a:r>
            <a:r>
              <a:rPr lang="fr-FR" sz="2000" dirty="0" err="1" smtClean="0">
                <a:latin typeface="Courier New" pitchFamily="49" charset="0"/>
              </a:rPr>
              <a:t>rwsrwx</a:t>
            </a:r>
            <a:r>
              <a:rPr lang="fr-FR" sz="2000" dirty="0" smtClean="0">
                <a:latin typeface="Courier New" pitchFamily="49" charset="0"/>
              </a:rPr>
              <a:t>--x 1 </a:t>
            </a:r>
            <a:r>
              <a:rPr lang="fr-FR" sz="2000" dirty="0" err="1" smtClean="0">
                <a:latin typeface="Courier New" pitchFamily="49" charset="0"/>
              </a:rPr>
              <a:t>root</a:t>
            </a:r>
            <a:r>
              <a:rPr lang="fr-FR" sz="2000" dirty="0" smtClean="0">
                <a:latin typeface="Courier New" pitchFamily="49" charset="0"/>
              </a:rPr>
              <a:t>  </a:t>
            </a:r>
            <a:r>
              <a:rPr lang="fr-FR" sz="2000" dirty="0" err="1" smtClean="0">
                <a:latin typeface="Courier New" pitchFamily="49" charset="0"/>
              </a:rPr>
              <a:t>root</a:t>
            </a:r>
            <a:r>
              <a:rPr lang="fr-FR" sz="2000" dirty="0" smtClean="0">
                <a:latin typeface="Courier New" pitchFamily="49" charset="0"/>
              </a:rPr>
              <a:t> 3634 </a:t>
            </a:r>
            <a:r>
              <a:rPr lang="fr-FR" sz="2000" dirty="0" err="1" smtClean="0">
                <a:latin typeface="Courier New" pitchFamily="49" charset="0"/>
              </a:rPr>
              <a:t>Feb</a:t>
            </a:r>
            <a:r>
              <a:rPr lang="fr-FR" sz="2000" dirty="0" smtClean="0">
                <a:latin typeface="Courier New" pitchFamily="49" charset="0"/>
              </a:rPr>
              <a:t> 10 19:12 </a:t>
            </a:r>
            <a:r>
              <a:rPr lang="fr-FR" sz="2000" dirty="0" err="1" smtClean="0">
                <a:latin typeface="Courier New" pitchFamily="49" charset="0"/>
              </a:rPr>
              <a:t>passwd</a:t>
            </a:r>
            <a:endParaRPr lang="fr-FR" sz="2000" dirty="0" smtClean="0">
              <a:latin typeface="Courier New" pitchFamily="49" charset="0"/>
            </a:endParaRPr>
          </a:p>
          <a:p>
            <a:pPr eaLnBrk="1" hangingPunct="1">
              <a:lnSpc>
                <a:spcPct val="90000"/>
              </a:lnSpc>
              <a:buFont typeface="Wingdings" pitchFamily="2" charset="2"/>
              <a:buNone/>
            </a:pPr>
            <a:endParaRPr lang="fr-FR" sz="2000" dirty="0" smtClean="0">
              <a:latin typeface="Courier New" pitchFamily="49" charset="0"/>
            </a:endParaRPr>
          </a:p>
          <a:p>
            <a:pPr eaLnBrk="1" hangingPunct="1">
              <a:lnSpc>
                <a:spcPct val="90000"/>
              </a:lnSpc>
            </a:pPr>
            <a:r>
              <a:rPr lang="fr-FR" dirty="0" smtClean="0"/>
              <a:t>Khi </a:t>
            </a:r>
            <a:r>
              <a:rPr lang="fr-FR" dirty="0" err="1" smtClean="0"/>
              <a:t>một</a:t>
            </a:r>
            <a:r>
              <a:rPr lang="fr-FR" dirty="0" smtClean="0"/>
              <a:t> </a:t>
            </a:r>
            <a:r>
              <a:rPr lang="fr-FR" dirty="0" err="1" smtClean="0"/>
              <a:t>người</a:t>
            </a:r>
            <a:r>
              <a:rPr lang="fr-FR" dirty="0" smtClean="0"/>
              <a:t> </a:t>
            </a:r>
            <a:r>
              <a:rPr lang="fr-FR" dirty="0" err="1" smtClean="0"/>
              <a:t>sử</a:t>
            </a:r>
            <a:r>
              <a:rPr lang="fr-FR" dirty="0" smtClean="0"/>
              <a:t> </a:t>
            </a:r>
            <a:r>
              <a:rPr lang="fr-FR" dirty="0" err="1" smtClean="0"/>
              <a:t>dụng</a:t>
            </a:r>
            <a:r>
              <a:rPr lang="fr-FR" dirty="0" smtClean="0"/>
              <a:t> </a:t>
            </a:r>
            <a:r>
              <a:rPr lang="fr-FR" dirty="0" err="1" smtClean="0"/>
              <a:t>thông</a:t>
            </a:r>
            <a:r>
              <a:rPr lang="fr-FR" dirty="0" smtClean="0"/>
              <a:t> </a:t>
            </a:r>
            <a:r>
              <a:rPr lang="fr-FR" dirty="0" err="1" smtClean="0"/>
              <a:t>thường</a:t>
            </a:r>
            <a:r>
              <a:rPr lang="fr-FR" dirty="0" smtClean="0"/>
              <a:t> </a:t>
            </a:r>
            <a:r>
              <a:rPr lang="fr-FR" dirty="0" err="1" smtClean="0"/>
              <a:t>gọi</a:t>
            </a:r>
            <a:r>
              <a:rPr lang="fr-FR" dirty="0" smtClean="0"/>
              <a:t> </a:t>
            </a:r>
            <a:r>
              <a:rPr lang="fr-FR" dirty="0" err="1" smtClean="0"/>
              <a:t>lệnh</a:t>
            </a:r>
            <a:r>
              <a:rPr lang="fr-FR" dirty="0" smtClean="0"/>
              <a:t> /</a:t>
            </a:r>
            <a:r>
              <a:rPr lang="fr-FR" dirty="0" err="1" smtClean="0"/>
              <a:t>usr</a:t>
            </a:r>
            <a:r>
              <a:rPr lang="fr-FR" dirty="0" smtClean="0"/>
              <a:t>/</a:t>
            </a:r>
            <a:r>
              <a:rPr lang="fr-FR" dirty="0" err="1" smtClean="0"/>
              <a:t>bin</a:t>
            </a:r>
            <a:r>
              <a:rPr lang="fr-FR" dirty="0" smtClean="0"/>
              <a:t>/</a:t>
            </a:r>
            <a:r>
              <a:rPr lang="fr-FR" dirty="0" err="1" smtClean="0"/>
              <a:t>passwd</a:t>
            </a:r>
            <a:r>
              <a:rPr lang="fr-FR" dirty="0" smtClean="0"/>
              <a:t>, </a:t>
            </a:r>
            <a:r>
              <a:rPr lang="fr-FR" dirty="0" err="1" smtClean="0"/>
              <a:t>xem</a:t>
            </a:r>
            <a:r>
              <a:rPr lang="fr-FR" dirty="0" smtClean="0"/>
              <a:t> </a:t>
            </a:r>
            <a:r>
              <a:rPr lang="fr-FR" dirty="0" err="1" smtClean="0"/>
              <a:t>như</a:t>
            </a:r>
            <a:r>
              <a:rPr lang="fr-FR" dirty="0" smtClean="0"/>
              <a:t> </a:t>
            </a:r>
            <a:r>
              <a:rPr lang="fr-FR" dirty="0" err="1" smtClean="0"/>
              <a:t>người</a:t>
            </a:r>
            <a:r>
              <a:rPr lang="fr-FR" dirty="0" smtClean="0"/>
              <a:t> </a:t>
            </a:r>
            <a:r>
              <a:rPr lang="fr-FR" dirty="0" err="1" smtClean="0"/>
              <a:t>đó</a:t>
            </a:r>
            <a:r>
              <a:rPr lang="fr-FR" dirty="0" smtClean="0"/>
              <a:t> </a:t>
            </a:r>
            <a:r>
              <a:rPr lang="fr-FR" dirty="0" err="1" smtClean="0"/>
              <a:t>được</a:t>
            </a:r>
            <a:r>
              <a:rPr lang="fr-FR" dirty="0" smtClean="0"/>
              <a:t> « </a:t>
            </a:r>
            <a:r>
              <a:rPr lang="fr-FR" dirty="0" err="1" smtClean="0"/>
              <a:t>mượn</a:t>
            </a:r>
            <a:r>
              <a:rPr lang="fr-FR" dirty="0" smtClean="0"/>
              <a:t> » </a:t>
            </a:r>
            <a:r>
              <a:rPr lang="fr-FR" dirty="0" err="1" smtClean="0"/>
              <a:t>quyền</a:t>
            </a:r>
            <a:r>
              <a:rPr lang="fr-FR" dirty="0" smtClean="0"/>
              <a:t> </a:t>
            </a:r>
            <a:r>
              <a:rPr lang="fr-FR" dirty="0" err="1" smtClean="0"/>
              <a:t>root</a:t>
            </a:r>
            <a:r>
              <a:rPr lang="fr-FR" dirty="0" smtClean="0"/>
              <a:t> </a:t>
            </a:r>
            <a:r>
              <a:rPr lang="fr-FR" dirty="0" err="1" smtClean="0"/>
              <a:t>để</a:t>
            </a:r>
            <a:r>
              <a:rPr lang="fr-FR" dirty="0" smtClean="0"/>
              <a:t> </a:t>
            </a:r>
            <a:r>
              <a:rPr lang="fr-FR" dirty="0" err="1" smtClean="0"/>
              <a:t>thay</a:t>
            </a:r>
            <a:r>
              <a:rPr lang="fr-FR" dirty="0" smtClean="0"/>
              <a:t> </a:t>
            </a:r>
            <a:r>
              <a:rPr lang="fr-FR" dirty="0" err="1" smtClean="0"/>
              <a:t>đổi</a:t>
            </a:r>
            <a:r>
              <a:rPr lang="fr-FR" dirty="0" smtClean="0"/>
              <a:t> </a:t>
            </a:r>
            <a:r>
              <a:rPr lang="fr-FR" dirty="0" err="1" smtClean="0"/>
              <a:t>mật</a:t>
            </a:r>
            <a:r>
              <a:rPr lang="fr-FR" dirty="0" smtClean="0"/>
              <a:t> </a:t>
            </a:r>
            <a:r>
              <a:rPr lang="fr-FR" dirty="0" err="1" smtClean="0"/>
              <a:t>khẩu</a:t>
            </a:r>
            <a:r>
              <a:rPr lang="fr-FR" dirty="0" smtClean="0"/>
              <a:t> </a:t>
            </a:r>
            <a:r>
              <a:rPr lang="fr-FR" dirty="0" err="1" smtClean="0"/>
              <a:t>trong</a:t>
            </a:r>
            <a:r>
              <a:rPr lang="fr-FR" dirty="0" smtClean="0"/>
              <a:t> file /</a:t>
            </a:r>
            <a:r>
              <a:rPr lang="fr-FR" dirty="0" err="1" smtClean="0"/>
              <a:t>etc</a:t>
            </a:r>
            <a:r>
              <a:rPr lang="fr-FR" dirty="0" smtClean="0"/>
              <a:t>/</a:t>
            </a:r>
            <a:r>
              <a:rPr lang="fr-FR" dirty="0" err="1" smtClean="0"/>
              <a:t>passwd</a:t>
            </a:r>
            <a:endParaRPr lang="fr-FR"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fr-FR" smtClean="0"/>
              <a:t>Thay đổi quyền truy cập (1)</a:t>
            </a:r>
          </a:p>
        </p:txBody>
      </p:sp>
      <p:sp>
        <p:nvSpPr>
          <p:cNvPr id="34819" name="Rectangle 3"/>
          <p:cNvSpPr>
            <a:spLocks noGrp="1" noChangeArrowheads="1"/>
          </p:cNvSpPr>
          <p:nvPr>
            <p:ph type="body" idx="1"/>
          </p:nvPr>
        </p:nvSpPr>
        <p:spPr>
          <a:xfrm>
            <a:off x="457200" y="1981200"/>
            <a:ext cx="8229600" cy="4343400"/>
          </a:xfrm>
        </p:spPr>
        <p:txBody>
          <a:bodyPr/>
          <a:lstStyle/>
          <a:p>
            <a:pPr algn="just" eaLnBrk="1" hangingPunct="1">
              <a:lnSpc>
                <a:spcPct val="90000"/>
              </a:lnSpc>
              <a:buFont typeface="Wingdings" pitchFamily="2" charset="2"/>
              <a:buNone/>
            </a:pPr>
            <a:r>
              <a:rPr lang="en-GB" sz="2400" b="1" dirty="0" smtClean="0">
                <a:latin typeface="Courier New" pitchFamily="49" charset="0"/>
              </a:rPr>
              <a:t>$</a:t>
            </a:r>
            <a:r>
              <a:rPr lang="en-GB" sz="2400" b="1" dirty="0" err="1" smtClean="0">
                <a:latin typeface="Courier New" pitchFamily="49" charset="0"/>
              </a:rPr>
              <a:t>chmod</a:t>
            </a:r>
            <a:r>
              <a:rPr lang="en-GB" sz="2400" b="1" dirty="0" smtClean="0">
                <a:latin typeface="Courier New" pitchFamily="49" charset="0"/>
              </a:rPr>
              <a:t> &lt;mode&gt; &lt;files&gt;</a:t>
            </a:r>
            <a:endParaRPr lang="en-GB" sz="2400" dirty="0" smtClean="0">
              <a:latin typeface="Courier New" pitchFamily="49" charset="0"/>
            </a:endParaRPr>
          </a:p>
          <a:p>
            <a:pPr algn="just" eaLnBrk="1" hangingPunct="1">
              <a:lnSpc>
                <a:spcPct val="90000"/>
              </a:lnSpc>
              <a:buFont typeface="Wingdings" pitchFamily="2" charset="2"/>
              <a:buNone/>
            </a:pPr>
            <a:endParaRPr lang="en-GB" sz="1800" dirty="0" smtClean="0">
              <a:latin typeface="Courier New" pitchFamily="49" charset="0"/>
            </a:endParaRPr>
          </a:p>
          <a:p>
            <a:pPr algn="just" eaLnBrk="1" hangingPunct="1">
              <a:lnSpc>
                <a:spcPct val="90000"/>
              </a:lnSpc>
              <a:buFont typeface="Wingdings" pitchFamily="2" charset="2"/>
              <a:buNone/>
            </a:pPr>
            <a:r>
              <a:rPr lang="en-GB" sz="1800" dirty="0" err="1" smtClean="0">
                <a:latin typeface="Courier New" pitchFamily="49" charset="0"/>
              </a:rPr>
              <a:t>set_uid</a:t>
            </a:r>
            <a:r>
              <a:rPr lang="en-GB" sz="1800" dirty="0" smtClean="0">
                <a:latin typeface="Courier New" pitchFamily="49" charset="0"/>
              </a:rPr>
              <a:t> set-</a:t>
            </a:r>
            <a:r>
              <a:rPr lang="en-GB" sz="1800" dirty="0" err="1" smtClean="0">
                <a:latin typeface="Courier New" pitchFamily="49" charset="0"/>
              </a:rPr>
              <a:t>gid</a:t>
            </a:r>
            <a:r>
              <a:rPr lang="en-GB" sz="1800" dirty="0" smtClean="0">
                <a:latin typeface="Courier New" pitchFamily="49" charset="0"/>
              </a:rPr>
              <a:t> sticky user group other</a:t>
            </a:r>
          </a:p>
          <a:p>
            <a:pPr algn="just" eaLnBrk="1" hangingPunct="1">
              <a:lnSpc>
                <a:spcPct val="90000"/>
              </a:lnSpc>
              <a:buFont typeface="Wingdings" pitchFamily="2" charset="2"/>
              <a:buNone/>
            </a:pPr>
            <a:r>
              <a:rPr lang="en-GB" sz="1800" dirty="0" smtClean="0">
                <a:latin typeface="Courier New" pitchFamily="49" charset="0"/>
              </a:rPr>
              <a:t>                       </a:t>
            </a:r>
            <a:r>
              <a:rPr lang="en-GB" sz="1800" dirty="0" err="1" smtClean="0">
                <a:latin typeface="Courier New" pitchFamily="49" charset="0"/>
              </a:rPr>
              <a:t>rwx</a:t>
            </a:r>
            <a:r>
              <a:rPr lang="en-GB" sz="1800" dirty="0" smtClean="0">
                <a:latin typeface="Courier New" pitchFamily="49" charset="0"/>
              </a:rPr>
              <a:t>   --x   --x </a:t>
            </a:r>
          </a:p>
          <a:p>
            <a:pPr algn="just" eaLnBrk="1" hangingPunct="1">
              <a:lnSpc>
                <a:spcPct val="90000"/>
              </a:lnSpc>
              <a:buFont typeface="Wingdings" pitchFamily="2" charset="2"/>
              <a:buNone/>
            </a:pPr>
            <a:r>
              <a:rPr lang="en-GB" sz="1800" dirty="0" smtClean="0">
                <a:latin typeface="Courier New" pitchFamily="49" charset="0"/>
              </a:rPr>
              <a:t>   1       1      0    111   001   001</a:t>
            </a:r>
          </a:p>
          <a:p>
            <a:pPr algn="just" eaLnBrk="1" hangingPunct="1">
              <a:lnSpc>
                <a:spcPct val="90000"/>
              </a:lnSpc>
              <a:buFont typeface="Wingdings" pitchFamily="2" charset="2"/>
              <a:buNone/>
            </a:pPr>
            <a:r>
              <a:rPr lang="en-GB" sz="1800" dirty="0" smtClean="0">
                <a:latin typeface="Courier New" pitchFamily="49" charset="0"/>
              </a:rPr>
              <a:t>           6            7     1     1</a:t>
            </a:r>
          </a:p>
          <a:p>
            <a:pPr algn="just" eaLnBrk="1" hangingPunct="1">
              <a:lnSpc>
                <a:spcPct val="90000"/>
              </a:lnSpc>
              <a:buFont typeface="Wingdings" pitchFamily="2" charset="2"/>
              <a:buNone/>
            </a:pP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chmod</a:t>
            </a:r>
            <a:r>
              <a:rPr lang="en-GB" sz="1800" b="1" dirty="0" smtClean="0">
                <a:latin typeface="Courier New" pitchFamily="49" charset="0"/>
              </a:rPr>
              <a:t>  6711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ls</a:t>
            </a:r>
            <a:r>
              <a:rPr lang="en-GB" sz="1800" b="1" dirty="0" smtClean="0">
                <a:latin typeface="Courier New" pitchFamily="49" charset="0"/>
              </a:rPr>
              <a:t> -l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a:t>
            </a:r>
            <a:r>
              <a:rPr lang="en-GB" sz="1800" dirty="0" err="1" smtClean="0">
                <a:latin typeface="Courier New" pitchFamily="49" charset="0"/>
              </a:rPr>
              <a:t>rws</a:t>
            </a:r>
            <a:r>
              <a:rPr lang="en-GB" sz="1800" dirty="0" smtClean="0">
                <a:latin typeface="Courier New" pitchFamily="49" charset="0"/>
              </a:rPr>
              <a:t>--s--x  1  </a:t>
            </a:r>
            <a:r>
              <a:rPr lang="en-GB" sz="1800" dirty="0" err="1" smtClean="0">
                <a:latin typeface="Courier New" pitchFamily="49" charset="0"/>
              </a:rPr>
              <a:t>tuananh</a:t>
            </a:r>
            <a:r>
              <a:rPr lang="en-GB" sz="1800" dirty="0" smtClean="0">
                <a:latin typeface="Courier New" pitchFamily="49" charset="0"/>
              </a:rPr>
              <a:t>  user1  Mar 10 10:20  test</a:t>
            </a: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chmod</a:t>
            </a:r>
            <a:r>
              <a:rPr lang="en-GB" sz="1800" b="1" dirty="0" smtClean="0">
                <a:latin typeface="Courier New" pitchFamily="49" charset="0"/>
              </a:rPr>
              <a:t>  711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ls</a:t>
            </a:r>
            <a:r>
              <a:rPr lang="en-GB" sz="1800" b="1" dirty="0" smtClean="0">
                <a:latin typeface="Courier New" pitchFamily="49" charset="0"/>
              </a:rPr>
              <a:t> -l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a:t>
            </a:r>
            <a:r>
              <a:rPr lang="en-GB" sz="1800" dirty="0" err="1" smtClean="0">
                <a:latin typeface="Courier New" pitchFamily="49" charset="0"/>
              </a:rPr>
              <a:t>rwx</a:t>
            </a:r>
            <a:r>
              <a:rPr lang="en-GB" sz="1800" dirty="0" smtClean="0">
                <a:latin typeface="Courier New" pitchFamily="49" charset="0"/>
              </a:rPr>
              <a:t>--x--x  1  </a:t>
            </a:r>
            <a:r>
              <a:rPr lang="en-GB" sz="1800" dirty="0" err="1" smtClean="0">
                <a:latin typeface="Courier New" pitchFamily="49" charset="0"/>
              </a:rPr>
              <a:t>tuananh</a:t>
            </a:r>
            <a:r>
              <a:rPr lang="en-GB" sz="1800" dirty="0" smtClean="0">
                <a:latin typeface="Courier New" pitchFamily="49" charset="0"/>
              </a:rPr>
              <a:t>  user1  Mar 10 10:20  test</a:t>
            </a:r>
            <a:endParaRPr lang="fr-FR"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fr-FR" smtClean="0"/>
              <a:t>Thay đổi quyền truy nhập (2)</a:t>
            </a:r>
          </a:p>
        </p:txBody>
      </p:sp>
      <p:sp>
        <p:nvSpPr>
          <p:cNvPr id="35843" name="Rectangle 3"/>
          <p:cNvSpPr>
            <a:spLocks noGrp="1" noChangeArrowheads="1"/>
          </p:cNvSpPr>
          <p:nvPr>
            <p:ph type="body" idx="1"/>
          </p:nvPr>
        </p:nvSpPr>
        <p:spPr>
          <a:xfrm>
            <a:off x="457200" y="1981200"/>
            <a:ext cx="8229600" cy="4343400"/>
          </a:xfrm>
        </p:spPr>
        <p:txBody>
          <a:bodyPr/>
          <a:lstStyle/>
          <a:p>
            <a:pPr algn="just" eaLnBrk="1" hangingPunct="1">
              <a:buFont typeface="Wingdings" pitchFamily="2" charset="2"/>
              <a:buNone/>
            </a:pPr>
            <a:r>
              <a:rPr lang="fr-FR" sz="2400" b="1" dirty="0" smtClean="0">
                <a:latin typeface="Courier New" pitchFamily="49" charset="0"/>
              </a:rPr>
              <a:t>$chmod &lt;</a:t>
            </a:r>
            <a:r>
              <a:rPr lang="fr-FR" sz="2400" b="1" dirty="0" err="1" smtClean="0">
                <a:latin typeface="Courier New" pitchFamily="49" charset="0"/>
              </a:rPr>
              <a:t>ugoa</a:t>
            </a:r>
            <a:r>
              <a:rPr lang="fr-FR" sz="2400" b="1" dirty="0" smtClean="0">
                <a:latin typeface="Courier New" pitchFamily="49" charset="0"/>
              </a:rPr>
              <a:t>&gt;&lt;+-=&gt;&lt;</a:t>
            </a:r>
            <a:r>
              <a:rPr lang="fr-FR" sz="2400" b="1" dirty="0" err="1" smtClean="0">
                <a:latin typeface="Courier New" pitchFamily="49" charset="0"/>
              </a:rPr>
              <a:t>rwxs</a:t>
            </a:r>
            <a:r>
              <a:rPr lang="fr-FR" sz="2400" b="1" dirty="0" smtClean="0">
                <a:latin typeface="Courier New" pitchFamily="49" charset="0"/>
              </a:rPr>
              <a:t>&gt; &lt;files&gt;</a:t>
            </a:r>
            <a:endParaRPr lang="fr-FR" sz="2800" dirty="0" smtClean="0">
              <a:latin typeface=".VnTime" pitchFamily="34" charset="0"/>
            </a:endParaRPr>
          </a:p>
          <a:p>
            <a:pPr algn="just" eaLnBrk="1" hangingPunct="1"/>
            <a:endParaRPr lang="fr-FR" sz="2400" dirty="0" smtClean="0"/>
          </a:p>
          <a:p>
            <a:pPr algn="just" eaLnBrk="1" hangingPunct="1"/>
            <a:r>
              <a:rPr lang="fr-FR" sz="2400" dirty="0" smtClean="0"/>
              <a:t>u | g | o | a (all)</a:t>
            </a:r>
          </a:p>
          <a:p>
            <a:pPr algn="just" eaLnBrk="1" hangingPunct="1"/>
            <a:r>
              <a:rPr lang="fr-FR" sz="2400" dirty="0" err="1" smtClean="0"/>
              <a:t>Operation</a:t>
            </a:r>
            <a:r>
              <a:rPr lang="fr-FR" sz="2400" dirty="0" smtClean="0"/>
              <a:t>	</a:t>
            </a:r>
          </a:p>
          <a:p>
            <a:pPr lvl="1" algn="just" eaLnBrk="1" hangingPunct="1"/>
            <a:r>
              <a:rPr lang="fr-FR" sz="2400" dirty="0" smtClean="0"/>
              <a:t>+ (</a:t>
            </a:r>
            <a:r>
              <a:rPr lang="fr-FR" sz="2400" dirty="0" err="1" smtClean="0"/>
              <a:t>thêm</a:t>
            </a:r>
            <a:r>
              <a:rPr lang="fr-FR" sz="2400" dirty="0" smtClean="0"/>
              <a:t> 1 </a:t>
            </a:r>
            <a:r>
              <a:rPr lang="fr-FR" sz="2400" dirty="0" err="1" smtClean="0"/>
              <a:t>hoặc</a:t>
            </a:r>
            <a:r>
              <a:rPr lang="fr-FR" sz="2400" dirty="0" smtClean="0"/>
              <a:t> 1 </a:t>
            </a:r>
            <a:r>
              <a:rPr lang="fr-FR" sz="2400" dirty="0" err="1" smtClean="0"/>
              <a:t>số</a:t>
            </a:r>
            <a:r>
              <a:rPr lang="fr-FR" sz="2400" dirty="0" smtClean="0"/>
              <a:t> </a:t>
            </a:r>
            <a:r>
              <a:rPr lang="fr-FR" sz="2400" dirty="0" err="1" smtClean="0"/>
              <a:t>quyền</a:t>
            </a:r>
            <a:r>
              <a:rPr lang="fr-FR" sz="2400" dirty="0" smtClean="0"/>
              <a:t> </a:t>
            </a:r>
            <a:r>
              <a:rPr lang="fr-FR" sz="2400" dirty="0" err="1" smtClean="0"/>
              <a:t>vào</a:t>
            </a:r>
            <a:r>
              <a:rPr lang="fr-FR" sz="2400" dirty="0" smtClean="0"/>
              <a:t> </a:t>
            </a:r>
            <a:r>
              <a:rPr lang="fr-FR" sz="2400" dirty="0" err="1" smtClean="0"/>
              <a:t>tập</a:t>
            </a:r>
            <a:r>
              <a:rPr lang="fr-FR" sz="2400" dirty="0" smtClean="0"/>
              <a:t> </a:t>
            </a:r>
            <a:r>
              <a:rPr lang="fr-FR" sz="2400" dirty="0" err="1" smtClean="0"/>
              <a:t>các</a:t>
            </a:r>
            <a:r>
              <a:rPr lang="fr-FR" sz="2400" dirty="0" smtClean="0"/>
              <a:t> </a:t>
            </a:r>
            <a:r>
              <a:rPr lang="fr-FR" sz="2400" dirty="0" err="1" smtClean="0"/>
              <a:t>quyền</a:t>
            </a:r>
            <a:r>
              <a:rPr lang="fr-FR" sz="2400" dirty="0" smtClean="0"/>
              <a:t> file </a:t>
            </a:r>
            <a:r>
              <a:rPr lang="fr-FR" sz="2400" dirty="0" err="1" smtClean="0"/>
              <a:t>đã</a:t>
            </a:r>
            <a:r>
              <a:rPr lang="fr-FR" sz="2400" dirty="0" smtClean="0"/>
              <a:t> </a:t>
            </a:r>
            <a:r>
              <a:rPr lang="fr-FR" sz="2400" dirty="0" err="1" smtClean="0"/>
              <a:t>có</a:t>
            </a:r>
            <a:r>
              <a:rPr lang="fr-FR" sz="2400" dirty="0" smtClean="0"/>
              <a:t>)</a:t>
            </a:r>
          </a:p>
          <a:p>
            <a:pPr lvl="1" algn="just" eaLnBrk="1" hangingPunct="1"/>
            <a:r>
              <a:rPr lang="fr-FR" sz="2400" dirty="0" smtClean="0"/>
              <a:t>- (</a:t>
            </a:r>
            <a:r>
              <a:rPr lang="fr-FR" sz="2400" dirty="0" err="1" smtClean="0"/>
              <a:t>bỏ</a:t>
            </a:r>
            <a:r>
              <a:rPr lang="fr-FR" sz="2400" dirty="0" smtClean="0"/>
              <a:t> 1 </a:t>
            </a:r>
            <a:r>
              <a:rPr lang="fr-FR" sz="2400" dirty="0" err="1" smtClean="0"/>
              <a:t>hoặc</a:t>
            </a:r>
            <a:r>
              <a:rPr lang="fr-FR" sz="2400" dirty="0" smtClean="0"/>
              <a:t> 1 </a:t>
            </a:r>
            <a:r>
              <a:rPr lang="fr-FR" sz="2400" dirty="0" err="1" smtClean="0"/>
              <a:t>số</a:t>
            </a:r>
            <a:r>
              <a:rPr lang="fr-FR" sz="2400" dirty="0" smtClean="0"/>
              <a:t> </a:t>
            </a:r>
            <a:r>
              <a:rPr lang="fr-FR" sz="2400" dirty="0" err="1" smtClean="0"/>
              <a:t>quyền</a:t>
            </a:r>
            <a:r>
              <a:rPr lang="fr-FR" sz="2400" dirty="0" smtClean="0"/>
              <a:t> </a:t>
            </a:r>
            <a:r>
              <a:rPr lang="fr-FR" sz="2400" dirty="0" err="1" smtClean="0"/>
              <a:t>khỏi</a:t>
            </a:r>
            <a:r>
              <a:rPr lang="fr-FR" sz="2400" dirty="0" smtClean="0"/>
              <a:t> </a:t>
            </a:r>
            <a:r>
              <a:rPr lang="fr-FR" sz="2400" dirty="0" err="1" smtClean="0"/>
              <a:t>tập</a:t>
            </a:r>
            <a:r>
              <a:rPr lang="fr-FR" sz="2400" dirty="0" smtClean="0"/>
              <a:t> </a:t>
            </a:r>
            <a:r>
              <a:rPr lang="fr-FR" sz="2400" dirty="0" err="1" smtClean="0"/>
              <a:t>các</a:t>
            </a:r>
            <a:r>
              <a:rPr lang="fr-FR" sz="2400" dirty="0" smtClean="0"/>
              <a:t> </a:t>
            </a:r>
            <a:r>
              <a:rPr lang="fr-FR" sz="2400" dirty="0" err="1" smtClean="0"/>
              <a:t>quyền</a:t>
            </a:r>
            <a:r>
              <a:rPr lang="fr-FR" sz="2400" dirty="0" smtClean="0"/>
              <a:t> file </a:t>
            </a:r>
            <a:r>
              <a:rPr lang="fr-FR" sz="2400" dirty="0" err="1" smtClean="0"/>
              <a:t>đã</a:t>
            </a:r>
            <a:r>
              <a:rPr lang="fr-FR" sz="2400" dirty="0" smtClean="0"/>
              <a:t> </a:t>
            </a:r>
            <a:r>
              <a:rPr lang="fr-FR" sz="2400" dirty="0" err="1" smtClean="0"/>
              <a:t>có</a:t>
            </a:r>
            <a:r>
              <a:rPr lang="fr-FR" sz="2400" dirty="0" smtClean="0"/>
              <a:t>)</a:t>
            </a:r>
          </a:p>
          <a:p>
            <a:pPr lvl="1" algn="just" eaLnBrk="1" hangingPunct="1"/>
            <a:r>
              <a:rPr lang="fr-FR" sz="2400" dirty="0" smtClean="0"/>
              <a:t>= (</a:t>
            </a:r>
            <a:r>
              <a:rPr lang="fr-FR" sz="2400" dirty="0" err="1" smtClean="0"/>
              <a:t>gán</a:t>
            </a:r>
            <a:r>
              <a:rPr lang="fr-FR" sz="2400" dirty="0" smtClean="0"/>
              <a:t> </a:t>
            </a:r>
            <a:r>
              <a:rPr lang="fr-FR" sz="2400" dirty="0" err="1" smtClean="0"/>
              <a:t>mới</a:t>
            </a:r>
            <a:r>
              <a:rPr lang="fr-FR" sz="2400" dirty="0" smtClean="0"/>
              <a:t> 1 </a:t>
            </a:r>
            <a:r>
              <a:rPr lang="fr-FR" sz="2400" dirty="0" err="1" smtClean="0"/>
              <a:t>hoặc</a:t>
            </a:r>
            <a:r>
              <a:rPr lang="fr-FR" sz="2400" dirty="0" smtClean="0"/>
              <a:t> 1 </a:t>
            </a:r>
            <a:r>
              <a:rPr lang="fr-FR" sz="2400" dirty="0" err="1" smtClean="0"/>
              <a:t>số</a:t>
            </a:r>
            <a:r>
              <a:rPr lang="fr-FR" sz="2400" dirty="0" smtClean="0"/>
              <a:t> </a:t>
            </a:r>
            <a:r>
              <a:rPr lang="fr-FR" sz="2400" dirty="0" err="1" smtClean="0"/>
              <a:t>quyền</a:t>
            </a:r>
            <a:r>
              <a:rPr lang="fr-FR" sz="2400" dirty="0" smtClean="0"/>
              <a:t> </a:t>
            </a:r>
            <a:r>
              <a:rPr lang="fr-FR" sz="2400" dirty="0" err="1" smtClean="0"/>
              <a:t>cho</a:t>
            </a:r>
            <a:r>
              <a:rPr lang="fr-FR" sz="2400" dirty="0" smtClean="0"/>
              <a:t> file)</a:t>
            </a:r>
          </a:p>
          <a:p>
            <a:pPr algn="just" eaLnBrk="1" hangingPunct="1"/>
            <a:r>
              <a:rPr lang="fr-FR" sz="2400" dirty="0" err="1" smtClean="0"/>
              <a:t>Quyền</a:t>
            </a:r>
            <a:r>
              <a:rPr lang="fr-FR" sz="2400" dirty="0" smtClean="0"/>
              <a:t> = r | w | x | 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fr-FR" smtClean="0"/>
              <a:t>Ví dụ</a:t>
            </a:r>
          </a:p>
        </p:txBody>
      </p:sp>
      <p:sp>
        <p:nvSpPr>
          <p:cNvPr id="36867" name="Rectangle 3"/>
          <p:cNvSpPr>
            <a:spLocks noGrp="1" noChangeArrowheads="1"/>
          </p:cNvSpPr>
          <p:nvPr>
            <p:ph type="body" idx="1"/>
          </p:nvPr>
        </p:nvSpPr>
        <p:spPr>
          <a:xfrm>
            <a:off x="457200" y="1981200"/>
            <a:ext cx="8229600" cy="4343400"/>
          </a:xfrm>
        </p:spPr>
        <p:txBody>
          <a:bodyPr/>
          <a:lstStyle/>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test.txt</a:t>
            </a:r>
          </a:p>
          <a:p>
            <a:pPr eaLnBrk="1" hangingPunct="1">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-r-- 1 </a:t>
            </a:r>
            <a:r>
              <a:rPr lang="fr-FR" sz="1800" dirty="0" err="1" smtClean="0">
                <a:latin typeface="Courier New" pitchFamily="49" charset="0"/>
              </a:rPr>
              <a:t>tuananh</a:t>
            </a:r>
            <a:r>
              <a:rPr lang="fr-FR" sz="1800" dirty="0" smtClean="0">
                <a:latin typeface="Courier New" pitchFamily="49" charset="0"/>
              </a:rPr>
              <a:t> user1  150 Mar 19 </a:t>
            </a:r>
            <a:r>
              <a:rPr lang="fr-FR" sz="1800" dirty="0" err="1" smtClean="0">
                <a:latin typeface="Courier New" pitchFamily="49" charset="0"/>
              </a:rPr>
              <a:t>19</a:t>
            </a:r>
            <a:r>
              <a:rPr lang="fr-FR" sz="1800" dirty="0" smtClean="0">
                <a:latin typeface="Courier New" pitchFamily="49" charset="0"/>
              </a:rPr>
              <a:t>:12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chmod o+w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test.txt</a:t>
            </a:r>
          </a:p>
          <a:p>
            <a:pPr eaLnBrk="1" hangingPunct="1">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150 Mar 19 </a:t>
            </a:r>
            <a:r>
              <a:rPr lang="fr-FR" sz="1800" dirty="0" err="1" smtClean="0">
                <a:latin typeface="Courier New" pitchFamily="49" charset="0"/>
              </a:rPr>
              <a:t>19</a:t>
            </a:r>
            <a:r>
              <a:rPr lang="fr-FR" sz="1800" dirty="0" smtClean="0">
                <a:latin typeface="Courier New" pitchFamily="49" charset="0"/>
              </a:rPr>
              <a:t>:12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chmod a-</a:t>
            </a:r>
            <a:r>
              <a:rPr lang="fr-FR" sz="1800" b="1" dirty="0" err="1" smtClean="0">
                <a:latin typeface="Courier New" pitchFamily="49" charset="0"/>
              </a:rPr>
              <a:t>rw</a:t>
            </a:r>
            <a:r>
              <a:rPr lang="fr-FR" sz="1800" b="1" dirty="0" smtClean="0">
                <a:latin typeface="Courier New" pitchFamily="49" charset="0"/>
              </a:rPr>
              <a:t>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test.txt</a:t>
            </a:r>
          </a:p>
          <a:p>
            <a:pPr eaLnBrk="1" hangingPunct="1">
              <a:buFont typeface="Wingdings" pitchFamily="2" charset="2"/>
              <a:buNone/>
            </a:pP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150 Mar 19 </a:t>
            </a:r>
            <a:r>
              <a:rPr lang="fr-FR" sz="1800" dirty="0" err="1" smtClean="0">
                <a:latin typeface="Courier New" pitchFamily="49" charset="0"/>
              </a:rPr>
              <a:t>19</a:t>
            </a:r>
            <a:r>
              <a:rPr lang="fr-FR" sz="1800" dirty="0" smtClean="0">
                <a:latin typeface="Courier New" pitchFamily="49" charset="0"/>
              </a:rPr>
              <a:t>:12 test.txt</a:t>
            </a:r>
          </a:p>
          <a:p>
            <a:pPr eaLnBrk="1" hangingPunct="1">
              <a:buFont typeface="Wingdings" pitchFamily="2" charset="2"/>
              <a:buNone/>
            </a:pPr>
            <a:r>
              <a:rPr lang="fr-FR" sz="1800" dirty="0" smtClean="0">
                <a:latin typeface="Courier New" pitchFamily="49" charset="0"/>
              </a:rPr>
              <a:t>$ </a:t>
            </a:r>
            <a:r>
              <a:rPr lang="fr-FR" sz="1800" b="1" dirty="0" smtClean="0">
                <a:latin typeface="Courier New" pitchFamily="49" charset="0"/>
              </a:rPr>
              <a:t>cat test.txt</a:t>
            </a:r>
          </a:p>
          <a:p>
            <a:pPr eaLnBrk="1" hangingPunct="1">
              <a:buFont typeface="Wingdings" pitchFamily="2" charset="2"/>
              <a:buNone/>
            </a:pPr>
            <a:r>
              <a:rPr lang="fr-FR" sz="1800" dirty="0" smtClean="0">
                <a:latin typeface="Courier New" pitchFamily="49" charset="0"/>
              </a:rPr>
              <a:t>cat: test.txt: Permission </a:t>
            </a:r>
            <a:r>
              <a:rPr lang="fr-FR" sz="1800" dirty="0" err="1" smtClean="0">
                <a:latin typeface="Courier New" pitchFamily="49" charset="0"/>
              </a:rPr>
              <a:t>denied</a:t>
            </a:r>
            <a:endParaRPr lang="fr-FR" sz="1800" dirty="0" smtClean="0">
              <a:latin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Khái niệm NSD và nhóm NSD</a:t>
            </a:r>
          </a:p>
          <a:p>
            <a:r>
              <a:rPr lang="en-US" smtClean="0"/>
              <a:t>Quản lý NSD và nhóm NSD</a:t>
            </a:r>
          </a:p>
          <a:p>
            <a:r>
              <a:rPr lang="en-US" smtClean="0"/>
              <a:t>Khái niệm quyền truy cập</a:t>
            </a:r>
          </a:p>
          <a:p>
            <a:r>
              <a:rPr lang="en-US" smtClean="0"/>
              <a:t>Quyền truy cập của file</a:t>
            </a:r>
          </a:p>
          <a:p>
            <a:r>
              <a:rPr lang="en-US" smtClean="0"/>
              <a:t>Quyền truy cập của thư mục</a:t>
            </a:r>
          </a:p>
          <a:p>
            <a:r>
              <a:rPr lang="en-US" smtClean="0"/>
              <a:t>Quản lý quyền truy cập</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FR" sz="4000" smtClean="0"/>
              <a:t>Định nghĩa các quyền ngầm định khi tạo ra 1 file</a:t>
            </a:r>
          </a:p>
        </p:txBody>
      </p:sp>
      <p:sp>
        <p:nvSpPr>
          <p:cNvPr id="37891" name="Rectangle 3"/>
          <p:cNvSpPr>
            <a:spLocks noGrp="1" noChangeArrowheads="1"/>
          </p:cNvSpPr>
          <p:nvPr>
            <p:ph type="body" idx="1"/>
          </p:nvPr>
        </p:nvSpPr>
        <p:spPr/>
        <p:txBody>
          <a:bodyPr/>
          <a:lstStyle/>
          <a:p>
            <a:pPr eaLnBrk="1" hangingPunct="1"/>
            <a:r>
              <a:rPr lang="fr-FR" sz="2800" dirty="0" err="1" smtClean="0"/>
              <a:t>Các</a:t>
            </a:r>
            <a:r>
              <a:rPr lang="fr-FR" sz="2800" dirty="0" smtClean="0"/>
              <a:t> </a:t>
            </a:r>
            <a:r>
              <a:rPr lang="fr-FR" sz="2800" dirty="0" err="1" smtClean="0"/>
              <a:t>quyền</a:t>
            </a:r>
            <a:r>
              <a:rPr lang="fr-FR" sz="2800" dirty="0" smtClean="0"/>
              <a:t> </a:t>
            </a:r>
            <a:r>
              <a:rPr lang="fr-FR" sz="2800" dirty="0" err="1" smtClean="0"/>
              <a:t>ngầm</a:t>
            </a:r>
            <a:r>
              <a:rPr lang="fr-FR" sz="2800" dirty="0" smtClean="0"/>
              <a:t> </a:t>
            </a:r>
            <a:r>
              <a:rPr lang="fr-FR" sz="2800" dirty="0" err="1" smtClean="0"/>
              <a:t>định</a:t>
            </a:r>
            <a:r>
              <a:rPr lang="fr-FR" sz="2800" dirty="0" smtClean="0"/>
              <a:t> </a:t>
            </a:r>
            <a:r>
              <a:rPr lang="fr-FR" sz="2800" dirty="0" err="1" smtClean="0"/>
              <a:t>của</a:t>
            </a:r>
            <a:r>
              <a:rPr lang="fr-FR" sz="2800" dirty="0" smtClean="0"/>
              <a:t> 1 file khi </a:t>
            </a:r>
            <a:r>
              <a:rPr lang="fr-FR" sz="2800" dirty="0" err="1" smtClean="0"/>
              <a:t>tạo</a:t>
            </a:r>
            <a:r>
              <a:rPr lang="fr-FR" sz="2800" dirty="0" smtClean="0"/>
              <a:t> ra </a:t>
            </a:r>
            <a:r>
              <a:rPr lang="fr-FR" sz="2800" dirty="0" err="1" smtClean="0"/>
              <a:t>có</a:t>
            </a:r>
            <a:r>
              <a:rPr lang="fr-FR" sz="2800" dirty="0" smtClean="0"/>
              <a:t> </a:t>
            </a:r>
            <a:r>
              <a:rPr lang="fr-FR" sz="2800" dirty="0" err="1" smtClean="0"/>
              <a:t>thể</a:t>
            </a:r>
            <a:r>
              <a:rPr lang="fr-FR" sz="2800" dirty="0" smtClean="0"/>
              <a:t> </a:t>
            </a:r>
            <a:r>
              <a:rPr lang="fr-FR" sz="2800" dirty="0" err="1" smtClean="0"/>
              <a:t>được</a:t>
            </a:r>
            <a:r>
              <a:rPr lang="fr-FR" sz="2800" dirty="0" smtClean="0"/>
              <a:t> </a:t>
            </a:r>
            <a:r>
              <a:rPr lang="fr-FR" sz="2800" dirty="0" err="1" smtClean="0"/>
              <a:t>xác</a:t>
            </a:r>
            <a:r>
              <a:rPr lang="fr-FR" sz="2800" dirty="0" smtClean="0"/>
              <a:t> </a:t>
            </a:r>
            <a:r>
              <a:rPr lang="fr-FR" sz="2800" dirty="0" err="1" smtClean="0"/>
              <a:t>định</a:t>
            </a:r>
            <a:r>
              <a:rPr lang="fr-FR" sz="2800" dirty="0" smtClean="0"/>
              <a:t> </a:t>
            </a:r>
            <a:r>
              <a:rPr lang="fr-FR" sz="2800" dirty="0" err="1" smtClean="0"/>
              <a:t>bằng</a:t>
            </a:r>
            <a:r>
              <a:rPr lang="fr-FR" sz="2800" dirty="0" smtClean="0"/>
              <a:t> </a:t>
            </a:r>
            <a:r>
              <a:rPr lang="fr-FR" sz="2800" dirty="0" err="1" smtClean="0"/>
              <a:t>lệnh</a:t>
            </a:r>
            <a:r>
              <a:rPr lang="fr-FR" sz="2800" dirty="0" smtClean="0"/>
              <a:t> </a:t>
            </a:r>
            <a:r>
              <a:rPr lang="fr-FR" sz="2800" dirty="0" err="1" smtClean="0"/>
              <a:t>umask</a:t>
            </a:r>
            <a:endParaRPr lang="fr-FR" sz="2800" dirty="0" smtClean="0"/>
          </a:p>
          <a:p>
            <a:pPr eaLnBrk="1" hangingPunct="1">
              <a:buFont typeface="Wingdings" pitchFamily="2" charset="2"/>
              <a:buNone/>
            </a:pPr>
            <a:r>
              <a:rPr lang="fr-FR" sz="2400" b="1" dirty="0" smtClean="0">
                <a:latin typeface="Courier New" pitchFamily="49" charset="0"/>
              </a:rPr>
              <a:t>$</a:t>
            </a:r>
            <a:r>
              <a:rPr lang="fr-FR" sz="2400" b="1" dirty="0" err="1" smtClean="0">
                <a:latin typeface="Courier New" pitchFamily="49" charset="0"/>
              </a:rPr>
              <a:t>umask</a:t>
            </a:r>
            <a:r>
              <a:rPr lang="fr-FR" sz="2400" b="1" dirty="0" smtClean="0">
                <a:latin typeface="Courier New" pitchFamily="49" charset="0"/>
              </a:rPr>
              <a:t> </a:t>
            </a:r>
          </a:p>
          <a:p>
            <a:pPr eaLnBrk="1" hangingPunct="1">
              <a:buFont typeface="Wingdings" pitchFamily="2" charset="2"/>
              <a:buNone/>
            </a:pPr>
            <a:r>
              <a:rPr lang="fr-FR" sz="2400" b="1" dirty="0" smtClean="0">
                <a:latin typeface="Courier New" pitchFamily="49" charset="0"/>
              </a:rPr>
              <a:t>022</a:t>
            </a:r>
          </a:p>
          <a:p>
            <a:pPr eaLnBrk="1" hangingPunct="1">
              <a:buFont typeface="Wingdings" pitchFamily="2" charset="2"/>
              <a:buNone/>
            </a:pPr>
            <a:r>
              <a:rPr lang="fr-FR" sz="2400" b="1" dirty="0" err="1" smtClean="0">
                <a:latin typeface="Courier New" pitchFamily="49" charset="0"/>
              </a:rPr>
              <a:t>Đối</a:t>
            </a:r>
            <a:r>
              <a:rPr lang="fr-FR" sz="2400" b="1" dirty="0" smtClean="0">
                <a:latin typeface="Courier New" pitchFamily="49" charset="0"/>
              </a:rPr>
              <a:t> </a:t>
            </a:r>
            <a:r>
              <a:rPr lang="fr-FR" sz="2400" b="1" dirty="0" err="1" smtClean="0">
                <a:latin typeface="Courier New" pitchFamily="49" charset="0"/>
              </a:rPr>
              <a:t>với</a:t>
            </a:r>
            <a:r>
              <a:rPr lang="fr-FR" sz="2400" b="1" dirty="0" smtClean="0">
                <a:latin typeface="Courier New" pitchFamily="49" charset="0"/>
              </a:rPr>
              <a:t> directory</a:t>
            </a:r>
          </a:p>
          <a:p>
            <a:pPr lvl="1" eaLnBrk="1" hangingPunct="1"/>
            <a:r>
              <a:rPr lang="fr-FR" sz="2400" dirty="0" err="1" smtClean="0"/>
              <a:t>Số</a:t>
            </a:r>
            <a:r>
              <a:rPr lang="fr-FR" sz="2400" dirty="0" smtClean="0"/>
              <a:t> 0 </a:t>
            </a:r>
            <a:r>
              <a:rPr lang="fr-FR" sz="2400" dirty="0" err="1" smtClean="0"/>
              <a:t>có</a:t>
            </a:r>
            <a:r>
              <a:rPr lang="fr-FR" sz="2400" dirty="0" smtClean="0"/>
              <a:t> </a:t>
            </a:r>
            <a:r>
              <a:rPr lang="fr-FR" sz="2400" dirty="0" err="1" smtClean="0"/>
              <a:t>nghĩa</a:t>
            </a:r>
            <a:r>
              <a:rPr lang="fr-FR" sz="2400" dirty="0" smtClean="0"/>
              <a:t> là </a:t>
            </a:r>
            <a:r>
              <a:rPr lang="fr-FR" sz="2400" dirty="0" err="1" smtClean="0"/>
              <a:t>quyền</a:t>
            </a:r>
            <a:r>
              <a:rPr lang="fr-FR" sz="2400" dirty="0" smtClean="0"/>
              <a:t> </a:t>
            </a:r>
            <a:r>
              <a:rPr lang="fr-FR" sz="2400" dirty="0" err="1" smtClean="0"/>
              <a:t>của</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không</a:t>
            </a:r>
            <a:r>
              <a:rPr lang="fr-FR" sz="2400" dirty="0" smtClean="0"/>
              <a:t> </a:t>
            </a:r>
            <a:r>
              <a:rPr lang="fr-FR" sz="2400" dirty="0" err="1" smtClean="0"/>
              <a:t>bị</a:t>
            </a:r>
            <a:r>
              <a:rPr lang="fr-FR" sz="2400" dirty="0" smtClean="0"/>
              <a:t> </a:t>
            </a:r>
            <a:r>
              <a:rPr lang="fr-FR" sz="2400" dirty="0" err="1" smtClean="0"/>
              <a:t>hạn</a:t>
            </a:r>
            <a:r>
              <a:rPr lang="fr-FR" sz="2400" dirty="0" smtClean="0"/>
              <a:t> </a:t>
            </a:r>
            <a:r>
              <a:rPr lang="fr-FR" sz="2400" dirty="0" err="1" smtClean="0"/>
              <a:t>chế</a:t>
            </a:r>
            <a:r>
              <a:rPr lang="fr-FR" sz="2400" dirty="0" smtClean="0"/>
              <a:t> (</a:t>
            </a:r>
            <a:r>
              <a:rPr lang="fr-FR" sz="2400" dirty="0" err="1" smtClean="0"/>
              <a:t>rwx</a:t>
            </a:r>
            <a:r>
              <a:rPr lang="fr-FR" sz="2400" dirty="0" smtClean="0"/>
              <a:t>)</a:t>
            </a:r>
          </a:p>
          <a:p>
            <a:pPr lvl="1" eaLnBrk="1" hangingPunct="1"/>
            <a:r>
              <a:rPr lang="fr-FR" sz="2400" dirty="0" err="1" smtClean="0"/>
              <a:t>Số</a:t>
            </a:r>
            <a:r>
              <a:rPr lang="fr-FR" sz="2400" dirty="0" smtClean="0"/>
              <a:t> 2 </a:t>
            </a:r>
            <a:r>
              <a:rPr lang="fr-FR" sz="2400" dirty="0" err="1" smtClean="0"/>
              <a:t>có</a:t>
            </a:r>
            <a:r>
              <a:rPr lang="fr-FR" sz="2400" dirty="0" smtClean="0"/>
              <a:t> </a:t>
            </a:r>
            <a:r>
              <a:rPr lang="fr-FR" sz="2400" dirty="0" err="1" smtClean="0"/>
              <a:t>nghĩa</a:t>
            </a:r>
            <a:r>
              <a:rPr lang="fr-FR" sz="2400" dirty="0" smtClean="0"/>
              <a:t> là </a:t>
            </a:r>
            <a:r>
              <a:rPr lang="fr-FR" sz="2400" dirty="0" err="1" smtClean="0"/>
              <a:t>quyền</a:t>
            </a:r>
            <a:r>
              <a:rPr lang="fr-FR" sz="2400" dirty="0" smtClean="0"/>
              <a:t> </a:t>
            </a:r>
            <a:r>
              <a:rPr lang="fr-FR" sz="2400" dirty="0" err="1" smtClean="0"/>
              <a:t>ghi</a:t>
            </a:r>
            <a:r>
              <a:rPr lang="fr-FR" sz="2400" dirty="0" smtClean="0"/>
              <a:t> (w) </a:t>
            </a:r>
            <a:r>
              <a:rPr lang="fr-FR" sz="2400" dirty="0" err="1" smtClean="0"/>
              <a:t>bị</a:t>
            </a:r>
            <a:r>
              <a:rPr lang="fr-FR" sz="2400" dirty="0" smtClean="0"/>
              <a:t> </a:t>
            </a:r>
            <a:r>
              <a:rPr lang="fr-FR" sz="2400" dirty="0" err="1" smtClean="0"/>
              <a:t>hạn</a:t>
            </a:r>
            <a:r>
              <a:rPr lang="fr-FR" sz="2400" dirty="0" smtClean="0"/>
              <a:t> </a:t>
            </a:r>
            <a:r>
              <a:rPr lang="fr-FR" sz="2400" dirty="0" err="1" smtClean="0"/>
              <a:t>chế</a:t>
            </a:r>
            <a:r>
              <a:rPr lang="fr-FR" sz="2400" dirty="0" smtClean="0"/>
              <a:t> (r-x).</a:t>
            </a:r>
          </a:p>
          <a:p>
            <a:pPr eaLnBrk="1" hangingPunct="1">
              <a:buFont typeface="Wingdings" pitchFamily="2" charset="2"/>
              <a:buNone/>
            </a:pPr>
            <a:r>
              <a:rPr lang="fr-FR" sz="2400" b="1" dirty="0" smtClean="0">
                <a:latin typeface="Courier New" pitchFamily="49" charset="0"/>
              </a:rPr>
              <a:t>$</a:t>
            </a:r>
            <a:r>
              <a:rPr lang="fr-FR" sz="2400" b="1" dirty="0" err="1" smtClean="0">
                <a:latin typeface="Courier New" pitchFamily="49" charset="0"/>
              </a:rPr>
              <a:t>umask</a:t>
            </a:r>
            <a:r>
              <a:rPr lang="fr-FR" sz="2400" b="1" dirty="0" smtClean="0">
                <a:latin typeface="Courier New" pitchFamily="49" charset="0"/>
              </a:rPr>
              <a:t> </a:t>
            </a:r>
            <a:r>
              <a:rPr lang="fr-FR" sz="2400" b="1" dirty="0" smtClean="0">
                <a:latin typeface="Courier New" pitchFamily="49" charset="0"/>
              </a:rPr>
              <a:t>022</a:t>
            </a:r>
          </a:p>
          <a:p>
            <a:pPr eaLnBrk="1" hangingPunct="1">
              <a:buFont typeface="Wingdings" pitchFamily="2" charset="2"/>
              <a:buNone/>
            </a:pPr>
            <a:r>
              <a:rPr lang="fr-FR" sz="2400" b="1" dirty="0" smtClean="0">
                <a:latin typeface="Courier New" pitchFamily="49" charset="0"/>
              </a:rPr>
              <a:t>Khi </a:t>
            </a:r>
            <a:r>
              <a:rPr lang="fr-FR" sz="2400" b="1" dirty="0" err="1" smtClean="0">
                <a:latin typeface="Courier New" pitchFamily="49" charset="0"/>
              </a:rPr>
              <a:t>khởi</a:t>
            </a:r>
            <a:r>
              <a:rPr lang="fr-FR" sz="2400" b="1" dirty="0" smtClean="0">
                <a:latin typeface="Courier New" pitchFamily="49" charset="0"/>
              </a:rPr>
              <a:t> </a:t>
            </a:r>
            <a:r>
              <a:rPr lang="fr-FR" sz="2400" b="1" dirty="0" err="1" smtClean="0">
                <a:latin typeface="Courier New" pitchFamily="49" charset="0"/>
              </a:rPr>
              <a:t>động</a:t>
            </a:r>
            <a:r>
              <a:rPr lang="fr-FR" sz="2400" b="1" dirty="0" smtClean="0">
                <a:latin typeface="Courier New" pitchFamily="49" charset="0"/>
              </a:rPr>
              <a:t> </a:t>
            </a:r>
            <a:r>
              <a:rPr lang="fr-FR" sz="2400" b="1" dirty="0" err="1" smtClean="0">
                <a:latin typeface="Courier New" pitchFamily="49" charset="0"/>
              </a:rPr>
              <a:t>lại</a:t>
            </a:r>
            <a:r>
              <a:rPr lang="fr-FR" sz="2400" b="1" dirty="0" smtClean="0">
                <a:latin typeface="Courier New" pitchFamily="49" charset="0"/>
              </a:rPr>
              <a:t> </a:t>
            </a:r>
            <a:r>
              <a:rPr lang="fr-FR" sz="2400" b="1" dirty="0" err="1" smtClean="0">
                <a:latin typeface="Courier New" pitchFamily="49" charset="0"/>
              </a:rPr>
              <a:t>hệ</a:t>
            </a:r>
            <a:r>
              <a:rPr lang="fr-FR" sz="2400" b="1" dirty="0" smtClean="0">
                <a:latin typeface="Courier New" pitchFamily="49" charset="0"/>
              </a:rPr>
              <a:t> </a:t>
            </a:r>
            <a:r>
              <a:rPr lang="fr-FR" sz="2400" b="1" dirty="0" err="1" smtClean="0">
                <a:latin typeface="Courier New" pitchFamily="49" charset="0"/>
              </a:rPr>
              <a:t>thống</a:t>
            </a:r>
            <a:r>
              <a:rPr lang="fr-FR" sz="2400" b="1" dirty="0" smtClean="0">
                <a:latin typeface="Courier New" pitchFamily="49" charset="0"/>
              </a:rPr>
              <a:t>, </a:t>
            </a:r>
            <a:r>
              <a:rPr lang="fr-FR" sz="2400" b="1" dirty="0" err="1" smtClean="0">
                <a:latin typeface="Courier New" pitchFamily="49" charset="0"/>
              </a:rPr>
              <a:t>thì</a:t>
            </a:r>
            <a:r>
              <a:rPr lang="fr-FR" sz="2400" b="1" dirty="0" smtClean="0">
                <a:latin typeface="Courier New" pitchFamily="49" charset="0"/>
              </a:rPr>
              <a:t> </a:t>
            </a:r>
            <a:r>
              <a:rPr lang="fr-FR" sz="2400" b="1" dirty="0" err="1" smtClean="0">
                <a:latin typeface="Courier New" pitchFamily="49" charset="0"/>
              </a:rPr>
              <a:t>umask</a:t>
            </a:r>
            <a:r>
              <a:rPr lang="fr-FR" sz="2400" b="1" dirty="0" smtClean="0">
                <a:latin typeface="Courier New" pitchFamily="49" charset="0"/>
              </a:rPr>
              <a:t> </a:t>
            </a:r>
            <a:r>
              <a:rPr lang="fr-FR" sz="2400" b="1" dirty="0" err="1" smtClean="0">
                <a:latin typeface="Courier New" pitchFamily="49" charset="0"/>
              </a:rPr>
              <a:t>lấy</a:t>
            </a:r>
            <a:r>
              <a:rPr lang="fr-FR" sz="2400" b="1" dirty="0" smtClean="0">
                <a:latin typeface="Courier New" pitchFamily="49" charset="0"/>
              </a:rPr>
              <a:t> </a:t>
            </a:r>
            <a:r>
              <a:rPr lang="fr-FR" sz="2400" b="1" dirty="0" err="1" smtClean="0">
                <a:latin typeface="Courier New" pitchFamily="49" charset="0"/>
              </a:rPr>
              <a:t>gtri</a:t>
            </a:r>
            <a:r>
              <a:rPr lang="fr-FR" sz="2400" b="1" dirty="0" smtClean="0">
                <a:latin typeface="Courier New" pitchFamily="49" charset="0"/>
              </a:rPr>
              <a:t> mac </a:t>
            </a:r>
            <a:r>
              <a:rPr lang="fr-FR" sz="2400" b="1" dirty="0" err="1" smtClean="0">
                <a:latin typeface="Courier New" pitchFamily="49" charset="0"/>
              </a:rPr>
              <a:t>dinh</a:t>
            </a:r>
            <a:endParaRPr lang="fr-FR" sz="2000" b="1" dirty="0" smtClean="0">
              <a:latin typeface="Courier New" pitchFamily="49" charset="0"/>
            </a:endParaRPr>
          </a:p>
          <a:p>
            <a:pPr eaLnBrk="1" hangingPunct="1"/>
            <a:endParaRPr lang="fr-FR" sz="2800" b="1" dirty="0" smtClean="0">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fr-FR" smtClean="0"/>
              <a:t>Thay đổi người sở hữu và nhóm</a:t>
            </a:r>
          </a:p>
        </p:txBody>
      </p:sp>
      <p:sp>
        <p:nvSpPr>
          <p:cNvPr id="38915" name="Rectangle 3"/>
          <p:cNvSpPr>
            <a:spLocks noGrp="1" noChangeArrowheads="1"/>
          </p:cNvSpPr>
          <p:nvPr>
            <p:ph type="body" idx="1"/>
          </p:nvPr>
        </p:nvSpPr>
        <p:spPr/>
        <p:txBody>
          <a:bodyPr/>
          <a:lstStyle/>
          <a:p>
            <a:pPr eaLnBrk="1" hangingPunct="1">
              <a:lnSpc>
                <a:spcPct val="90000"/>
              </a:lnSpc>
              <a:buFont typeface="Wingdings" pitchFamily="2" charset="2"/>
              <a:buNone/>
            </a:pPr>
            <a:r>
              <a:rPr lang="fr-FR" sz="2800" dirty="0" smtClean="0"/>
              <a:t>$</a:t>
            </a:r>
            <a:r>
              <a:rPr lang="fr-FR" sz="2800" dirty="0" err="1" smtClean="0"/>
              <a:t>chown</a:t>
            </a:r>
            <a:r>
              <a:rPr lang="fr-FR" sz="2800" dirty="0" smtClean="0"/>
              <a:t> [-R] &lt;utilisateur&gt; &lt;files&gt;</a:t>
            </a:r>
          </a:p>
          <a:p>
            <a:pPr lvl="1" eaLnBrk="1" hangingPunct="1">
              <a:lnSpc>
                <a:spcPct val="90000"/>
              </a:lnSpc>
            </a:pPr>
            <a:r>
              <a:rPr lang="fr-FR" sz="2400" dirty="0" err="1" smtClean="0"/>
              <a:t>Thay</a:t>
            </a:r>
            <a:r>
              <a:rPr lang="fr-FR" sz="2400" dirty="0" smtClean="0"/>
              <a:t> </a:t>
            </a:r>
            <a:r>
              <a:rPr lang="fr-FR" sz="2400" dirty="0" err="1" smtClean="0"/>
              <a:t>đổi</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r>
              <a:rPr lang="fr-FR" sz="2400" dirty="0" smtClean="0"/>
              <a:t> </a:t>
            </a:r>
            <a:r>
              <a:rPr lang="fr-FR" sz="2400" dirty="0" err="1" smtClean="0"/>
              <a:t>của</a:t>
            </a:r>
            <a:r>
              <a:rPr lang="fr-FR" sz="2400" dirty="0" smtClean="0"/>
              <a:t> file</a:t>
            </a:r>
          </a:p>
          <a:p>
            <a:pPr eaLnBrk="1" hangingPunct="1">
              <a:lnSpc>
                <a:spcPct val="90000"/>
              </a:lnSpc>
              <a:buFont typeface="Wingdings" pitchFamily="2" charset="2"/>
              <a:buNone/>
            </a:pPr>
            <a:r>
              <a:rPr lang="fr-FR" sz="2800" dirty="0" smtClean="0"/>
              <a:t>$</a:t>
            </a:r>
            <a:r>
              <a:rPr lang="fr-FR" sz="2800" dirty="0" err="1" smtClean="0"/>
              <a:t>chgrp</a:t>
            </a:r>
            <a:r>
              <a:rPr lang="fr-FR" sz="2800" dirty="0" smtClean="0"/>
              <a:t> &lt;groupe&gt; &lt;files&gt;</a:t>
            </a:r>
          </a:p>
          <a:p>
            <a:pPr lvl="1" eaLnBrk="1" hangingPunct="1">
              <a:lnSpc>
                <a:spcPct val="90000"/>
              </a:lnSpc>
            </a:pPr>
            <a:r>
              <a:rPr lang="fr-FR" sz="2400" dirty="0" err="1" smtClean="0"/>
              <a:t>Thay</a:t>
            </a:r>
            <a:r>
              <a:rPr lang="fr-FR" sz="2400" dirty="0" smtClean="0"/>
              <a:t> </a:t>
            </a:r>
            <a:r>
              <a:rPr lang="fr-FR" sz="2400" dirty="0" err="1" smtClean="0"/>
              <a:t>đổi</a:t>
            </a:r>
            <a:r>
              <a:rPr lang="fr-FR" sz="2400" dirty="0" smtClean="0"/>
              <a:t> </a:t>
            </a:r>
            <a:r>
              <a:rPr lang="fr-FR" sz="2400" dirty="0" err="1" smtClean="0"/>
              <a:t>nhóm</a:t>
            </a:r>
            <a:r>
              <a:rPr lang="fr-FR" sz="2400" dirty="0" smtClean="0"/>
              <a:t> </a:t>
            </a:r>
            <a:r>
              <a:rPr lang="fr-FR" sz="2400" dirty="0" err="1" smtClean="0"/>
              <a:t>của</a:t>
            </a:r>
            <a:r>
              <a:rPr lang="fr-FR" sz="2400" dirty="0" smtClean="0"/>
              <a:t> file</a:t>
            </a:r>
          </a:p>
          <a:p>
            <a:pPr lvl="1" eaLnBrk="1" hangingPunct="1">
              <a:lnSpc>
                <a:spcPct val="90000"/>
              </a:lnSpc>
            </a:pPr>
            <a:r>
              <a:rPr lang="fr-FR" sz="2400" dirty="0" err="1" smtClean="0"/>
              <a:t>Có</a:t>
            </a:r>
            <a:r>
              <a:rPr lang="fr-FR" sz="2400" dirty="0" smtClean="0"/>
              <a:t> </a:t>
            </a:r>
            <a:r>
              <a:rPr lang="fr-FR" sz="2400" dirty="0" err="1" smtClean="0"/>
              <a:t>thể</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tùy</a:t>
            </a:r>
            <a:r>
              <a:rPr lang="fr-FR" sz="2400" dirty="0" smtClean="0"/>
              <a:t> </a:t>
            </a:r>
            <a:r>
              <a:rPr lang="fr-FR" sz="2400" dirty="0" err="1" smtClean="0"/>
              <a:t>chọn</a:t>
            </a:r>
            <a:r>
              <a:rPr lang="fr-FR" sz="2400" dirty="0" smtClean="0"/>
              <a:t> –R </a:t>
            </a:r>
            <a:r>
              <a:rPr lang="fr-FR" sz="2400" dirty="0" err="1" smtClean="0"/>
              <a:t>để</a:t>
            </a:r>
            <a:r>
              <a:rPr lang="fr-FR" sz="2400" dirty="0" smtClean="0"/>
              <a:t> </a:t>
            </a:r>
            <a:r>
              <a:rPr lang="fr-FR" sz="2400" dirty="0" err="1" smtClean="0"/>
              <a:t>lặp</a:t>
            </a:r>
            <a:r>
              <a:rPr lang="fr-FR" sz="2400" dirty="0" smtClean="0"/>
              <a:t> </a:t>
            </a:r>
            <a:r>
              <a:rPr lang="fr-FR" sz="2400" dirty="0" err="1" smtClean="0"/>
              <a:t>lại</a:t>
            </a:r>
            <a:r>
              <a:rPr lang="fr-FR" sz="2400" dirty="0" smtClean="0"/>
              <a:t> </a:t>
            </a:r>
            <a:r>
              <a:rPr lang="fr-FR" sz="2400" dirty="0" err="1" smtClean="0"/>
              <a:t>việc</a:t>
            </a:r>
            <a:r>
              <a:rPr lang="fr-FR" sz="2400" dirty="0" smtClean="0"/>
              <a:t> </a:t>
            </a:r>
            <a:r>
              <a:rPr lang="fr-FR" sz="2400" dirty="0" err="1" smtClean="0"/>
              <a:t>thực</a:t>
            </a:r>
            <a:r>
              <a:rPr lang="fr-FR" sz="2400" dirty="0" smtClean="0"/>
              <a:t> </a:t>
            </a:r>
            <a:r>
              <a:rPr lang="fr-FR" sz="2400" dirty="0" err="1" smtClean="0"/>
              <a:t>hiện</a:t>
            </a:r>
            <a:r>
              <a:rPr lang="fr-FR" sz="2400" dirty="0" smtClean="0"/>
              <a:t> </a:t>
            </a:r>
            <a:r>
              <a:rPr lang="fr-FR" sz="2400" dirty="0" err="1" smtClean="0"/>
              <a:t>các</a:t>
            </a:r>
            <a:r>
              <a:rPr lang="fr-FR" sz="2400" dirty="0" smtClean="0"/>
              <a:t> </a:t>
            </a:r>
            <a:r>
              <a:rPr lang="fr-FR" sz="2400" dirty="0" err="1" smtClean="0"/>
              <a:t>lệnh</a:t>
            </a:r>
            <a:r>
              <a:rPr lang="fr-FR" sz="2400" dirty="0" smtClean="0"/>
              <a:t> (</a:t>
            </a:r>
            <a:r>
              <a:rPr lang="fr-FR" sz="2400" dirty="0" err="1" smtClean="0"/>
              <a:t>ví</a:t>
            </a:r>
            <a:r>
              <a:rPr lang="fr-FR" sz="2400" dirty="0" smtClean="0"/>
              <a:t> </a:t>
            </a:r>
            <a:r>
              <a:rPr lang="fr-FR" sz="2400" dirty="0" err="1" smtClean="0"/>
              <a:t>dụ</a:t>
            </a:r>
            <a:r>
              <a:rPr lang="fr-FR" sz="2400" dirty="0" smtClean="0"/>
              <a:t> </a:t>
            </a:r>
            <a:r>
              <a:rPr lang="fr-FR" sz="2400" dirty="0" err="1" smtClean="0"/>
              <a:t>thực</a:t>
            </a:r>
            <a:r>
              <a:rPr lang="fr-FR" sz="2400" dirty="0" smtClean="0"/>
              <a:t> </a:t>
            </a:r>
            <a:r>
              <a:rPr lang="fr-FR" sz="2400" dirty="0" err="1" smtClean="0"/>
              <a:t>hiện</a:t>
            </a:r>
            <a:r>
              <a:rPr lang="fr-FR" sz="2400" dirty="0" smtClean="0"/>
              <a:t> </a:t>
            </a:r>
            <a:r>
              <a:rPr lang="fr-FR" sz="2400" dirty="0" err="1" smtClean="0"/>
              <a:t>việc</a:t>
            </a:r>
            <a:r>
              <a:rPr lang="fr-FR" sz="2400" dirty="0" smtClean="0"/>
              <a:t> </a:t>
            </a:r>
            <a:r>
              <a:rPr lang="fr-FR" sz="2400" dirty="0" err="1" smtClean="0"/>
              <a:t>thay</a:t>
            </a:r>
            <a:r>
              <a:rPr lang="fr-FR" sz="2400" dirty="0" smtClean="0"/>
              <a:t> </a:t>
            </a:r>
            <a:r>
              <a:rPr lang="fr-FR" sz="2400" dirty="0" err="1" smtClean="0"/>
              <a:t>đổi</a:t>
            </a:r>
            <a:r>
              <a:rPr lang="fr-FR" sz="2400" dirty="0" smtClean="0"/>
              <a:t> </a:t>
            </a:r>
            <a:r>
              <a:rPr lang="fr-FR" sz="2400" dirty="0" err="1" smtClean="0"/>
              <a:t>quyền</a:t>
            </a:r>
            <a:r>
              <a:rPr lang="fr-FR" sz="2400" dirty="0" smtClean="0"/>
              <a:t> </a:t>
            </a:r>
            <a:r>
              <a:rPr lang="fr-FR" sz="2400" dirty="0" err="1" smtClean="0"/>
              <a:t>sở</a:t>
            </a:r>
            <a:r>
              <a:rPr lang="fr-FR" sz="2400" dirty="0" smtClean="0"/>
              <a:t> </a:t>
            </a:r>
            <a:r>
              <a:rPr lang="fr-FR" sz="2400" dirty="0" err="1" smtClean="0"/>
              <a:t>hữu</a:t>
            </a:r>
            <a:r>
              <a:rPr lang="fr-FR" sz="2400" dirty="0" smtClean="0"/>
              <a:t> </a:t>
            </a:r>
            <a:r>
              <a:rPr lang="fr-FR" sz="2400" dirty="0" err="1" smtClean="0"/>
              <a:t>hoặc</a:t>
            </a:r>
            <a:r>
              <a:rPr lang="fr-FR" sz="2400" dirty="0" smtClean="0"/>
              <a:t> </a:t>
            </a:r>
            <a:r>
              <a:rPr lang="fr-FR" sz="2400" dirty="0" err="1" smtClean="0"/>
              <a:t>nhóm</a:t>
            </a:r>
            <a:r>
              <a:rPr lang="fr-FR" sz="2400" dirty="0" smtClean="0"/>
              <a:t> </a:t>
            </a:r>
            <a:r>
              <a:rPr lang="fr-FR" sz="2400" dirty="0" err="1" smtClean="0"/>
              <a:t>của</a:t>
            </a:r>
            <a:r>
              <a:rPr lang="fr-FR" sz="2400" dirty="0" smtClean="0"/>
              <a:t> </a:t>
            </a:r>
            <a:r>
              <a:rPr lang="fr-FR" sz="2400" dirty="0" err="1" smtClean="0"/>
              <a:t>mọi</a:t>
            </a:r>
            <a:r>
              <a:rPr lang="fr-FR" sz="2400" dirty="0" smtClean="0"/>
              <a:t> file </a:t>
            </a:r>
            <a:r>
              <a:rPr lang="fr-FR" sz="2400" dirty="0" err="1" smtClean="0"/>
              <a:t>trong</a:t>
            </a:r>
            <a:r>
              <a:rPr lang="fr-FR" sz="2400" dirty="0" smtClean="0"/>
              <a:t> </a:t>
            </a:r>
            <a:r>
              <a:rPr lang="fr-FR" sz="2400" dirty="0" err="1" smtClean="0"/>
              <a:t>cùng</a:t>
            </a:r>
            <a:r>
              <a:rPr lang="fr-FR" sz="2400" dirty="0" smtClean="0"/>
              <a:t> </a:t>
            </a:r>
            <a:r>
              <a:rPr lang="fr-FR" sz="2400" dirty="0" err="1" smtClean="0"/>
              <a:t>một</a:t>
            </a:r>
            <a:r>
              <a:rPr lang="fr-FR" sz="2400" dirty="0" smtClean="0"/>
              <a:t> </a:t>
            </a:r>
            <a:r>
              <a:rPr lang="fr-FR" sz="2400" dirty="0" err="1" smtClean="0"/>
              <a:t>thư</a:t>
            </a:r>
            <a:r>
              <a:rPr lang="fr-FR" sz="2400" dirty="0" smtClean="0"/>
              <a:t> </a:t>
            </a:r>
            <a:r>
              <a:rPr lang="fr-FR" sz="2400" dirty="0" err="1" smtClean="0"/>
              <a:t>mục</a:t>
            </a:r>
            <a:r>
              <a:rPr lang="fr-FR" sz="2400" dirty="0" smtClean="0"/>
              <a:t>)</a:t>
            </a:r>
          </a:p>
          <a:p>
            <a:pPr eaLnBrk="1" hangingPunct="1">
              <a:lnSpc>
                <a:spcPct val="90000"/>
              </a:lnSpc>
            </a:pPr>
            <a:r>
              <a:rPr lang="fr-FR" sz="2800" dirty="0" err="1" smtClean="0"/>
              <a:t>Các</a:t>
            </a:r>
            <a:r>
              <a:rPr lang="fr-FR" sz="2800" dirty="0" smtClean="0"/>
              <a:t> </a:t>
            </a:r>
            <a:r>
              <a:rPr lang="fr-FR" sz="2800" dirty="0" err="1" smtClean="0"/>
              <a:t>lệnh</a:t>
            </a:r>
            <a:r>
              <a:rPr lang="fr-FR" sz="2800" dirty="0" smtClean="0"/>
              <a:t> </a:t>
            </a:r>
            <a:r>
              <a:rPr lang="fr-FR" sz="2800" dirty="0" err="1" smtClean="0"/>
              <a:t>trên</a:t>
            </a:r>
            <a:r>
              <a:rPr lang="fr-FR" sz="2800" dirty="0" smtClean="0"/>
              <a:t> </a:t>
            </a:r>
            <a:r>
              <a:rPr lang="fr-FR" sz="2800" dirty="0" err="1" smtClean="0"/>
              <a:t>chỉ</a:t>
            </a:r>
            <a:r>
              <a:rPr lang="fr-FR" sz="2800" dirty="0" smtClean="0"/>
              <a:t> </a:t>
            </a:r>
            <a:r>
              <a:rPr lang="fr-FR" sz="2800" dirty="0" err="1" smtClean="0"/>
              <a:t>dành</a:t>
            </a:r>
            <a:r>
              <a:rPr lang="fr-FR" sz="2800" dirty="0" smtClean="0"/>
              <a:t> </a:t>
            </a:r>
            <a:r>
              <a:rPr lang="fr-FR" sz="2800" dirty="0" err="1" smtClean="0"/>
              <a:t>cho</a:t>
            </a:r>
            <a:r>
              <a:rPr lang="fr-FR" sz="2800" dirty="0" smtClean="0"/>
              <a:t> </a:t>
            </a:r>
            <a:r>
              <a:rPr lang="fr-FR" sz="2800" dirty="0" err="1" smtClean="0"/>
              <a:t>những</a:t>
            </a:r>
            <a:r>
              <a:rPr lang="fr-FR" sz="2800" dirty="0" smtClean="0"/>
              <a:t> </a:t>
            </a:r>
            <a:r>
              <a:rPr lang="fr-FR" sz="2800" dirty="0" err="1" smtClean="0"/>
              <a:t>người</a:t>
            </a:r>
            <a:r>
              <a:rPr lang="fr-FR" sz="2800" dirty="0" smtClean="0"/>
              <a:t> </a:t>
            </a:r>
            <a:r>
              <a:rPr lang="fr-FR" sz="2800" dirty="0" err="1" smtClean="0"/>
              <a:t>sử</a:t>
            </a:r>
            <a:r>
              <a:rPr lang="fr-FR" sz="2800" dirty="0" smtClean="0"/>
              <a:t> </a:t>
            </a:r>
            <a:r>
              <a:rPr lang="fr-FR" sz="2800" dirty="0" err="1" smtClean="0"/>
              <a:t>dụng</a:t>
            </a:r>
            <a:r>
              <a:rPr lang="fr-FR" sz="2800" dirty="0" smtClean="0"/>
              <a:t> </a:t>
            </a:r>
            <a:r>
              <a:rPr lang="fr-FR" sz="2800" dirty="0" err="1" smtClean="0"/>
              <a:t>có</a:t>
            </a:r>
            <a:r>
              <a:rPr lang="fr-FR" sz="2800" dirty="0" smtClean="0"/>
              <a:t> </a:t>
            </a:r>
            <a:r>
              <a:rPr lang="fr-FR" sz="2800" dirty="0" err="1" smtClean="0"/>
              <a:t>quyền</a:t>
            </a:r>
            <a:r>
              <a:rPr lang="fr-FR" sz="2800" dirty="0" smtClean="0"/>
              <a:t> </a:t>
            </a:r>
            <a:r>
              <a:rPr lang="fr-FR" sz="2800" dirty="0" err="1" smtClean="0"/>
              <a:t>root</a:t>
            </a:r>
            <a:endParaRPr lang="fr-FR"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permissions</a:t>
            </a:r>
            <a:endParaRPr lang="en-US" dirty="0"/>
          </a:p>
        </p:txBody>
      </p:sp>
      <p:sp>
        <p:nvSpPr>
          <p:cNvPr id="3" name="Content Placeholder 2"/>
          <p:cNvSpPr>
            <a:spLocks noGrp="1"/>
          </p:cNvSpPr>
          <p:nvPr>
            <p:ph idx="1"/>
          </p:nvPr>
        </p:nvSpPr>
        <p:spPr/>
        <p:txBody>
          <a:bodyPr/>
          <a:lstStyle/>
          <a:p>
            <a:r>
              <a:rPr lang="en-US" dirty="0" smtClean="0"/>
              <a:t>Sticky bit</a:t>
            </a:r>
          </a:p>
          <a:p>
            <a:r>
              <a:rPr lang="en-US" dirty="0" err="1" smtClean="0"/>
              <a:t>Suid</a:t>
            </a:r>
            <a:r>
              <a:rPr lang="en-US" dirty="0" smtClean="0"/>
              <a:t> bit</a:t>
            </a:r>
          </a:p>
          <a:p>
            <a:r>
              <a:rPr lang="en-US" dirty="0" err="1" smtClean="0"/>
              <a:t>Sgid</a:t>
            </a:r>
            <a:r>
              <a:rPr lang="en-US" dirty="0" smtClean="0"/>
              <a:t> bit</a:t>
            </a:r>
          </a:p>
          <a:p>
            <a:r>
              <a:rPr lang="en-US" dirty="0" smtClean="0"/>
              <a:t>Setting special permissions bits</a:t>
            </a:r>
            <a:endParaRPr lang="en-US" dirty="0"/>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22</a:t>
            </a:fld>
            <a:endParaRPr lang="en-US"/>
          </a:p>
        </p:txBody>
      </p:sp>
      <p:sp>
        <p:nvSpPr>
          <p:cNvPr id="6" name="Date Placeholder 5"/>
          <p:cNvSpPr>
            <a:spLocks noGrp="1"/>
          </p:cNvSpPr>
          <p:nvPr>
            <p:ph type="dt" sz="half" idx="10"/>
          </p:nvPr>
        </p:nvSpPr>
        <p:spPr/>
        <p:txBody>
          <a:bodyPr/>
          <a:lstStyle/>
          <a:p>
            <a:fld id="{82673669-7C81-4C8F-879E-9235FCCBC915}" type="datetime1">
              <a:rPr lang="en-US" smtClean="0"/>
              <a:pPr/>
              <a:t>9/19/2016</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Sticky bit example</a:t>
            </a:r>
            <a:endParaRPr lang="en-US" dirty="0"/>
          </a:p>
        </p:txBody>
      </p:sp>
      <p:sp>
        <p:nvSpPr>
          <p:cNvPr id="4" name="Date Placeholder 3"/>
          <p:cNvSpPr>
            <a:spLocks noGrp="1"/>
          </p:cNvSpPr>
          <p:nvPr>
            <p:ph type="dt" sz="half" idx="10"/>
          </p:nvPr>
        </p:nvSpPr>
        <p:spPr/>
        <p:txBody>
          <a:bodyPr/>
          <a:lstStyle/>
          <a:p>
            <a:fld id="{CC217BD3-24F6-413E-B430-13C67EAE15AE}" type="datetime1">
              <a:rPr lang="en-US" smtClean="0"/>
              <a:pPr/>
              <a:t>9/19/2016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23</a:t>
            </a:fld>
            <a:endParaRPr lang="en-US"/>
          </a:p>
        </p:txBody>
      </p:sp>
      <p:sp>
        <p:nvSpPr>
          <p:cNvPr id="11" name="Content Placeholder 10"/>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585788" y="1857364"/>
            <a:ext cx="7972425"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Sticky bit example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9/19/2016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785918" y="2214554"/>
            <a:ext cx="5648325" cy="1190625"/>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a:stretch>
            <a:fillRect/>
          </a:stretch>
        </p:blipFill>
        <p:spPr bwMode="auto">
          <a:xfrm>
            <a:off x="1500166" y="5000636"/>
            <a:ext cx="6257925" cy="561975"/>
          </a:xfrm>
          <a:prstGeom prst="rect">
            <a:avLst/>
          </a:prstGeom>
          <a:noFill/>
          <a:ln w="9525">
            <a:noFill/>
            <a:miter lim="800000"/>
            <a:headEnd/>
            <a:tailEnd/>
          </a:ln>
        </p:spPr>
      </p:pic>
      <p:sp>
        <p:nvSpPr>
          <p:cNvPr id="11" name="Content Placeholder 10"/>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Suid</a:t>
            </a:r>
            <a:r>
              <a:rPr lang="en-US" dirty="0" smtClean="0"/>
              <a:t> bit-example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9/19/2016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25</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1214414" y="2285992"/>
            <a:ext cx="6438900"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Suid bit-example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9/19/2016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26</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333500" y="2663031"/>
            <a:ext cx="6477000"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fr-FR" smtClean="0"/>
              <a:t>Khái niệm người sử dụng</a:t>
            </a:r>
          </a:p>
        </p:txBody>
      </p:sp>
      <p:sp>
        <p:nvSpPr>
          <p:cNvPr id="25603" name="Rectangle 3"/>
          <p:cNvSpPr>
            <a:spLocks noGrp="1" noChangeArrowheads="1"/>
          </p:cNvSpPr>
          <p:nvPr>
            <p:ph type="body" idx="1"/>
          </p:nvPr>
        </p:nvSpPr>
        <p:spPr/>
        <p:txBody>
          <a:bodyPr/>
          <a:lstStyle/>
          <a:p>
            <a:pPr eaLnBrk="1" hangingPunct="1"/>
            <a:r>
              <a:rPr lang="fr-FR" sz="2800" dirty="0" smtClean="0"/>
              <a:t>NSD </a:t>
            </a:r>
            <a:r>
              <a:rPr lang="fr-FR" sz="2800" dirty="0" err="1" smtClean="0"/>
              <a:t>thông</a:t>
            </a:r>
            <a:r>
              <a:rPr lang="fr-FR" sz="2800" dirty="0" smtClean="0"/>
              <a:t> </a:t>
            </a:r>
            <a:r>
              <a:rPr lang="fr-FR" sz="2800" dirty="0" err="1" smtClean="0"/>
              <a:t>thường</a:t>
            </a:r>
            <a:endParaRPr lang="fr-FR" sz="2800" dirty="0" smtClean="0"/>
          </a:p>
          <a:p>
            <a:pPr eaLnBrk="1" hangingPunct="1"/>
            <a:r>
              <a:rPr lang="fr-FR" sz="2800" dirty="0" err="1" smtClean="0"/>
              <a:t>Quản</a:t>
            </a:r>
            <a:r>
              <a:rPr lang="fr-FR" sz="2800" dirty="0" smtClean="0"/>
              <a:t> </a:t>
            </a:r>
            <a:r>
              <a:rPr lang="fr-FR" sz="2800" dirty="0" err="1" smtClean="0"/>
              <a:t>trị</a:t>
            </a:r>
            <a:endParaRPr lang="fr-FR" sz="2800" dirty="0" smtClean="0"/>
          </a:p>
          <a:p>
            <a:pPr eaLnBrk="1" hangingPunct="1"/>
            <a:r>
              <a:rPr lang="fr-FR" sz="2800" dirty="0" err="1" smtClean="0"/>
              <a:t>Nhóm</a:t>
            </a:r>
            <a:r>
              <a:rPr lang="fr-FR" sz="2800" dirty="0" smtClean="0"/>
              <a:t> NSD</a:t>
            </a:r>
          </a:p>
          <a:p>
            <a:pPr eaLnBrk="1" hangingPunct="1"/>
            <a:r>
              <a:rPr lang="fr-FR" sz="2800" dirty="0" err="1" smtClean="0"/>
              <a:t>Tạo</a:t>
            </a:r>
            <a:r>
              <a:rPr lang="fr-FR" sz="2800" dirty="0" smtClean="0"/>
              <a:t> </a:t>
            </a:r>
            <a:r>
              <a:rPr lang="fr-FR" sz="2800" dirty="0" err="1" smtClean="0"/>
              <a:t>một</a:t>
            </a:r>
            <a:r>
              <a:rPr lang="fr-FR" sz="2800" dirty="0" smtClean="0"/>
              <a:t> </a:t>
            </a:r>
            <a:r>
              <a:rPr lang="fr-FR" sz="2800" dirty="0" err="1" smtClean="0"/>
              <a:t>người</a:t>
            </a:r>
            <a:r>
              <a:rPr lang="fr-FR" sz="2800" dirty="0" smtClean="0"/>
              <a:t> </a:t>
            </a:r>
            <a:r>
              <a:rPr lang="fr-FR" sz="2800" dirty="0" err="1" smtClean="0"/>
              <a:t>sử</a:t>
            </a:r>
            <a:r>
              <a:rPr lang="fr-FR" sz="2800" dirty="0" smtClean="0"/>
              <a:t> </a:t>
            </a:r>
            <a:r>
              <a:rPr lang="fr-FR" sz="2800" dirty="0" err="1" smtClean="0"/>
              <a:t>dụng</a:t>
            </a:r>
            <a:endParaRPr lang="fr-FR" sz="2800" dirty="0" smtClean="0"/>
          </a:p>
          <a:p>
            <a:pPr lvl="1" eaLnBrk="1" hangingPunct="1"/>
            <a:r>
              <a:rPr lang="fr-FR" sz="2400" dirty="0" err="1" smtClean="0"/>
              <a:t>Tên</a:t>
            </a:r>
            <a:r>
              <a:rPr lang="fr-FR" sz="2400" dirty="0" smtClean="0"/>
              <a:t>, </a:t>
            </a:r>
            <a:r>
              <a:rPr lang="fr-FR" sz="2400" dirty="0" err="1" smtClean="0"/>
              <a:t>Mật</a:t>
            </a:r>
            <a:r>
              <a:rPr lang="fr-FR" sz="2400" dirty="0" smtClean="0"/>
              <a:t> </a:t>
            </a:r>
            <a:r>
              <a:rPr lang="fr-FR" sz="2400" dirty="0" err="1" smtClean="0"/>
              <a:t>khẩu</a:t>
            </a:r>
            <a:r>
              <a:rPr lang="fr-FR" sz="2400" dirty="0" smtClean="0"/>
              <a:t>, home </a:t>
            </a:r>
            <a:r>
              <a:rPr lang="fr-FR" sz="2400" dirty="0" err="1" smtClean="0"/>
              <a:t>của</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(/home/</a:t>
            </a:r>
            <a:r>
              <a:rPr lang="fr-FR" sz="2400" dirty="0" err="1" smtClean="0"/>
              <a:t>tên</a:t>
            </a:r>
            <a:r>
              <a:rPr lang="fr-FR" sz="2400" dirty="0" smtClean="0"/>
              <a:t>)</a:t>
            </a:r>
          </a:p>
          <a:p>
            <a:pPr lvl="1" eaLnBrk="1" hangingPunct="1"/>
            <a:r>
              <a:rPr lang="fr-FR" sz="2400" dirty="0" err="1" smtClean="0"/>
              <a:t>Nhóm</a:t>
            </a:r>
            <a:r>
              <a:rPr lang="fr-FR" sz="2400" dirty="0" smtClean="0"/>
              <a:t> (</a:t>
            </a:r>
            <a:r>
              <a:rPr lang="fr-FR" sz="2400" dirty="0" err="1" smtClean="0"/>
              <a:t>một</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thuộc</a:t>
            </a:r>
            <a:r>
              <a:rPr lang="fr-FR" sz="2400" dirty="0" smtClean="0"/>
              <a:t> </a:t>
            </a:r>
            <a:r>
              <a:rPr lang="fr-FR" sz="2400" dirty="0" err="1" smtClean="0"/>
              <a:t>một</a:t>
            </a:r>
            <a:r>
              <a:rPr lang="fr-FR" sz="2400" dirty="0" smtClean="0"/>
              <a:t> </a:t>
            </a:r>
            <a:r>
              <a:rPr lang="fr-FR" sz="2400" dirty="0" err="1" smtClean="0"/>
              <a:t>hoặc</a:t>
            </a:r>
            <a:r>
              <a:rPr lang="fr-FR" sz="2400" dirty="0" smtClean="0"/>
              <a:t> </a:t>
            </a:r>
            <a:r>
              <a:rPr lang="fr-FR" sz="2400" dirty="0" err="1" smtClean="0"/>
              <a:t>nhiều</a:t>
            </a:r>
            <a:r>
              <a:rPr lang="fr-FR" sz="2400" dirty="0" smtClean="0"/>
              <a:t> </a:t>
            </a:r>
            <a:r>
              <a:rPr lang="fr-FR" sz="2400" dirty="0" err="1" smtClean="0"/>
              <a:t>nhóm</a:t>
            </a:r>
            <a:r>
              <a:rPr lang="fr-FR" sz="2400" dirty="0" smtClean="0"/>
              <a:t>, </a:t>
            </a:r>
            <a:r>
              <a:rPr lang="fr-FR" sz="2400" dirty="0" err="1" smtClean="0"/>
              <a:t>tuy</a:t>
            </a:r>
            <a:r>
              <a:rPr lang="fr-FR" sz="2400" dirty="0" smtClean="0"/>
              <a:t> </a:t>
            </a:r>
            <a:r>
              <a:rPr lang="fr-FR" sz="2400" dirty="0" err="1" smtClean="0"/>
              <a:t>nhiên</a:t>
            </a:r>
            <a:r>
              <a:rPr lang="fr-FR" sz="2400" dirty="0" smtClean="0"/>
              <a:t> </a:t>
            </a:r>
            <a:r>
              <a:rPr lang="fr-FR" sz="2400" dirty="0" err="1" smtClean="0"/>
              <a:t>cần</a:t>
            </a:r>
            <a:r>
              <a:rPr lang="fr-FR" sz="2400" dirty="0" smtClean="0"/>
              <a:t> </a:t>
            </a:r>
            <a:r>
              <a:rPr lang="fr-FR" sz="2400" dirty="0" err="1" smtClean="0"/>
              <a:t>phải</a:t>
            </a:r>
            <a:r>
              <a:rPr lang="fr-FR" sz="2400" dirty="0" smtClean="0"/>
              <a:t> </a:t>
            </a:r>
            <a:r>
              <a:rPr lang="fr-FR" sz="2400" dirty="0" err="1" smtClean="0"/>
              <a:t>xác</a:t>
            </a:r>
            <a:r>
              <a:rPr lang="fr-FR" sz="2400" dirty="0" smtClean="0"/>
              <a:t> </a:t>
            </a:r>
            <a:r>
              <a:rPr lang="fr-FR" sz="2400" dirty="0" err="1" smtClean="0"/>
              <a:t>định</a:t>
            </a:r>
            <a:r>
              <a:rPr lang="fr-FR" sz="2400" dirty="0" smtClean="0"/>
              <a:t> </a:t>
            </a:r>
            <a:r>
              <a:rPr lang="fr-FR" sz="2400" dirty="0" err="1" smtClean="0"/>
              <a:t>một</a:t>
            </a:r>
            <a:r>
              <a:rPr lang="fr-FR" sz="2400" dirty="0" smtClean="0"/>
              <a:t> </a:t>
            </a:r>
            <a:r>
              <a:rPr lang="fr-FR" sz="2400" dirty="0" err="1" smtClean="0"/>
              <a:t>nhóm</a:t>
            </a:r>
            <a:r>
              <a:rPr lang="fr-FR" sz="2400" dirty="0" smtClean="0"/>
              <a:t> </a:t>
            </a:r>
            <a:r>
              <a:rPr lang="fr-FR" sz="2400" dirty="0" err="1" smtClean="0"/>
              <a:t>chính</a:t>
            </a:r>
            <a:r>
              <a:rPr lang="fr-FR" sz="2400" dirty="0" smtClean="0"/>
              <a:t>)</a:t>
            </a:r>
          </a:p>
          <a:p>
            <a:pPr lvl="1" eaLnBrk="1" hangingPunct="1"/>
            <a:r>
              <a:rPr lang="fr-FR" sz="2400" dirty="0" err="1" smtClean="0"/>
              <a:t>Tất</a:t>
            </a:r>
            <a:r>
              <a:rPr lang="fr-FR" sz="2400" dirty="0" smtClean="0"/>
              <a:t> </a:t>
            </a:r>
            <a:r>
              <a:rPr lang="fr-FR" sz="2400" dirty="0" err="1" smtClean="0"/>
              <a:t>cả</a:t>
            </a:r>
            <a:r>
              <a:rPr lang="fr-FR" sz="2400" dirty="0" smtClean="0"/>
              <a:t> </a:t>
            </a:r>
            <a:r>
              <a:rPr lang="fr-FR" sz="2400" dirty="0" err="1" smtClean="0"/>
              <a:t>các</a:t>
            </a:r>
            <a:r>
              <a:rPr lang="fr-FR" sz="2400" dirty="0" smtClean="0"/>
              <a:t> </a:t>
            </a:r>
            <a:r>
              <a:rPr lang="fr-FR" sz="2400" dirty="0" err="1" smtClean="0"/>
              <a:t>thông</a:t>
            </a:r>
            <a:r>
              <a:rPr lang="fr-FR" sz="2400" dirty="0" smtClean="0"/>
              <a:t> tin </a:t>
            </a:r>
            <a:r>
              <a:rPr lang="fr-FR" sz="2400" dirty="0" err="1" smtClean="0"/>
              <a:t>về</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được</a:t>
            </a:r>
            <a:r>
              <a:rPr lang="fr-FR" sz="2400" dirty="0" smtClean="0"/>
              <a:t> </a:t>
            </a:r>
            <a:r>
              <a:rPr lang="fr-FR" sz="2400" dirty="0" err="1" smtClean="0"/>
              <a:t>lưu</a:t>
            </a:r>
            <a:r>
              <a:rPr lang="fr-FR" sz="2400" dirty="0" smtClean="0"/>
              <a:t> </a:t>
            </a:r>
            <a:r>
              <a:rPr lang="fr-FR" sz="2400" dirty="0" err="1" smtClean="0"/>
              <a:t>trong</a:t>
            </a:r>
            <a:r>
              <a:rPr lang="fr-FR" sz="2400" dirty="0" smtClean="0"/>
              <a:t> file: /</a:t>
            </a:r>
            <a:r>
              <a:rPr lang="fr-FR" sz="2400" dirty="0" err="1" smtClean="0"/>
              <a:t>etc</a:t>
            </a:r>
            <a:r>
              <a:rPr lang="fr-FR" sz="2400" dirty="0" smtClean="0"/>
              <a:t>/</a:t>
            </a:r>
            <a:r>
              <a:rPr lang="fr-FR" sz="2400" dirty="0" err="1" smtClean="0"/>
              <a:t>passwd</a:t>
            </a:r>
            <a:endParaRPr lang="fr-FR"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/etc/passwd</a:t>
            </a:r>
            <a:endParaRPr lang="en-US"/>
          </a:p>
        </p:txBody>
      </p:sp>
      <p:sp>
        <p:nvSpPr>
          <p:cNvPr id="3" name="Content Placeholder 2"/>
          <p:cNvSpPr>
            <a:spLocks noGrp="1"/>
          </p:cNvSpPr>
          <p:nvPr>
            <p:ph idx="1"/>
          </p:nvPr>
        </p:nvSpPr>
        <p:spPr/>
        <p:txBody>
          <a:bodyPr>
            <a:noAutofit/>
          </a:bodyPr>
          <a:lstStyle/>
          <a:p>
            <a:r>
              <a:rPr lang="en-US" sz="1600" b="1" smtClean="0"/>
              <a:t>Username:password:UID:GID:Info:Home:Shell</a:t>
            </a:r>
          </a:p>
          <a:p>
            <a:r>
              <a:rPr lang="en-US" sz="1600" b="1" smtClean="0"/>
              <a:t>Username</a:t>
            </a:r>
            <a:r>
              <a:rPr lang="en-US" sz="1600" smtClean="0"/>
              <a:t>: It is used when user logs in. It should be between 1 and 32 characters in length.</a:t>
            </a:r>
          </a:p>
          <a:p>
            <a:r>
              <a:rPr lang="en-US" sz="1600" b="1" smtClean="0"/>
              <a:t>Password</a:t>
            </a:r>
            <a:r>
              <a:rPr lang="en-US" sz="1600" smtClean="0"/>
              <a:t>: An x character indicates that encrypted password is stored in /etc/shadow file.</a:t>
            </a:r>
          </a:p>
          <a:p>
            <a:r>
              <a:rPr lang="en-US" sz="1600" b="1" smtClean="0"/>
              <a:t>User ID (UID)</a:t>
            </a:r>
            <a:r>
              <a:rPr lang="en-US" sz="1600" smtClean="0"/>
              <a:t>: Each user must be assigned a user ID (UID). UID 0 (zero) is reserved for root and UIDs 1-99 are reserved for other predefined accounts. Further UID 100-999 are reserved by system for administrative and system accounts/groups.</a:t>
            </a:r>
          </a:p>
          <a:p>
            <a:r>
              <a:rPr lang="en-US" sz="1600" b="1" smtClean="0"/>
              <a:t>Group ID (GID)</a:t>
            </a:r>
            <a:r>
              <a:rPr lang="en-US" sz="1600" smtClean="0"/>
              <a:t>: The primary group ID (stored in /etc/group file)</a:t>
            </a:r>
          </a:p>
          <a:p>
            <a:r>
              <a:rPr lang="en-US" sz="1600" b="1" smtClean="0"/>
              <a:t>User ID Info</a:t>
            </a:r>
            <a:r>
              <a:rPr lang="en-US" sz="1600" smtClean="0"/>
              <a:t>: The comment field. It allow you to add extra information about the users such as user's full name, phone number etc. This field use by finger command. </a:t>
            </a:r>
          </a:p>
          <a:p>
            <a:r>
              <a:rPr lang="en-US" sz="1600" b="1" smtClean="0"/>
              <a:t>Home directory</a:t>
            </a:r>
            <a:r>
              <a:rPr lang="en-US" sz="1600" smtClean="0"/>
              <a:t>: The absolute path to the directory the user will be in when they log in. If this directory does not exists then users </a:t>
            </a:r>
            <a:r>
              <a:rPr lang="en-US" sz="1800" smtClean="0"/>
              <a:t>directory</a:t>
            </a:r>
            <a:r>
              <a:rPr lang="en-US" sz="1600" smtClean="0"/>
              <a:t> becomes /</a:t>
            </a:r>
          </a:p>
          <a:p>
            <a:r>
              <a:rPr lang="en-US" sz="1600" b="1" smtClean="0"/>
              <a:t>Command/shell</a:t>
            </a:r>
            <a:r>
              <a:rPr lang="en-US" sz="1600" smtClean="0"/>
              <a:t>: The absolute path of a command or shell (/bin/bash). Typically, this is a shell. Please note that it does not have to be a shell. </a:t>
            </a:r>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4</a:t>
            </a:fld>
            <a:endParaRPr lang="en-US"/>
          </a:p>
        </p:txBody>
      </p:sp>
      <p:sp>
        <p:nvSpPr>
          <p:cNvPr id="6" name="Date Placeholder 5"/>
          <p:cNvSpPr>
            <a:spLocks noGrp="1"/>
          </p:cNvSpPr>
          <p:nvPr>
            <p:ph type="dt" sz="half" idx="10"/>
          </p:nvPr>
        </p:nvSpPr>
        <p:spPr/>
        <p:txBody>
          <a:bodyPr/>
          <a:lstStyle/>
          <a:p>
            <a:fld id="{556E723B-317E-461E-B68E-46E67CDA2C28}" type="datetime1">
              <a:rPr lang="en-US" smtClean="0"/>
              <a:pPr/>
              <a:t>9/19/2016</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/etc/shadow</a:t>
            </a:r>
            <a:endParaRPr lang="en-US" dirty="0"/>
          </a:p>
        </p:txBody>
      </p:sp>
      <p:sp>
        <p:nvSpPr>
          <p:cNvPr id="3" name="Content Placeholder 2"/>
          <p:cNvSpPr>
            <a:spLocks noGrp="1"/>
          </p:cNvSpPr>
          <p:nvPr>
            <p:ph idx="1"/>
          </p:nvPr>
        </p:nvSpPr>
        <p:spPr/>
        <p:txBody>
          <a:bodyPr>
            <a:noAutofit/>
          </a:bodyPr>
          <a:lstStyle/>
          <a:p>
            <a:r>
              <a:rPr lang="en-US" sz="1600" b="1" dirty="0" err="1" smtClean="0"/>
              <a:t>User:Pwd:Last</a:t>
            </a:r>
            <a:r>
              <a:rPr lang="en-US" sz="1600" b="1" dirty="0" smtClean="0"/>
              <a:t> </a:t>
            </a:r>
            <a:r>
              <a:rPr lang="en-US" sz="1600" b="1" dirty="0" err="1" smtClean="0"/>
              <a:t>pwd</a:t>
            </a:r>
            <a:r>
              <a:rPr lang="en-US" sz="1600" b="1" dirty="0" smtClean="0"/>
              <a:t> change :</a:t>
            </a:r>
            <a:r>
              <a:rPr lang="en-US" sz="1600" b="1" dirty="0" err="1" smtClean="0"/>
              <a:t>Minimum:Maximum:Warn:Inactive</a:t>
            </a:r>
            <a:r>
              <a:rPr lang="en-US" sz="1600" b="1" dirty="0" smtClean="0"/>
              <a:t> :Expire </a:t>
            </a:r>
          </a:p>
          <a:p>
            <a:r>
              <a:rPr lang="en-US" sz="1600" dirty="0" smtClean="0"/>
              <a:t>User name : It is your login name</a:t>
            </a:r>
          </a:p>
          <a:p>
            <a:r>
              <a:rPr lang="en-US" sz="1600" dirty="0" smtClean="0"/>
              <a:t>Password: It your encrypted password. The password should be minimum 6-8 characters long including special characters/digits</a:t>
            </a:r>
          </a:p>
          <a:p>
            <a:r>
              <a:rPr lang="en-US" sz="1600" dirty="0" smtClean="0"/>
              <a:t>Last password change (</a:t>
            </a:r>
            <a:r>
              <a:rPr lang="en-US" sz="1600" dirty="0" err="1" smtClean="0"/>
              <a:t>lastchanged</a:t>
            </a:r>
            <a:r>
              <a:rPr lang="en-US" sz="1600" dirty="0" smtClean="0"/>
              <a:t>): Days since Jan 1, 1970 that password was last changed</a:t>
            </a:r>
          </a:p>
          <a:p>
            <a:r>
              <a:rPr lang="en-US" sz="1600" dirty="0" smtClean="0"/>
              <a:t>Minimum: The minimum number of days required between password changes i.e. the number of days left before the user is allowed to change his/her password</a:t>
            </a:r>
          </a:p>
          <a:p>
            <a:r>
              <a:rPr lang="en-US" sz="1600" dirty="0" smtClean="0"/>
              <a:t>Maximum: The maximum number of days the password is valid (after that user is forced to change his/her password)</a:t>
            </a:r>
          </a:p>
          <a:p>
            <a:r>
              <a:rPr lang="en-US" sz="1600" dirty="0" smtClean="0"/>
              <a:t>Warn : The number of days before password is to expire that user is warned that his/her password must be changed</a:t>
            </a:r>
          </a:p>
          <a:p>
            <a:r>
              <a:rPr lang="en-US" sz="1600" dirty="0" smtClean="0"/>
              <a:t>Inactive : The number of days after password expires that account is disabled</a:t>
            </a:r>
          </a:p>
          <a:p>
            <a:r>
              <a:rPr lang="en-US" sz="1600" dirty="0" smtClean="0"/>
              <a:t>Expire : days since Jan 1, 1970 that account is disabled i.e. an absolute date specifying when the login may no longer be used </a:t>
            </a:r>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5</a:t>
            </a:fld>
            <a:endParaRPr lang="en-US"/>
          </a:p>
        </p:txBody>
      </p:sp>
      <p:sp>
        <p:nvSpPr>
          <p:cNvPr id="6" name="Date Placeholder 5"/>
          <p:cNvSpPr>
            <a:spLocks noGrp="1"/>
          </p:cNvSpPr>
          <p:nvPr>
            <p:ph type="dt" sz="half" idx="10"/>
          </p:nvPr>
        </p:nvSpPr>
        <p:spPr/>
        <p:txBody>
          <a:bodyPr/>
          <a:lstStyle/>
          <a:p>
            <a:fld id="{82358D46-D85B-40F5-985F-5D499846B733}" type="datetime1">
              <a:rPr lang="en-US" smtClean="0"/>
              <a:pPr/>
              <a:t>9/19/2016</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fr-FR" smtClean="0"/>
              <a:t>Nhóm người sử dụng</a:t>
            </a:r>
          </a:p>
        </p:txBody>
      </p:sp>
      <p:sp>
        <p:nvSpPr>
          <p:cNvPr id="26627" name="Rectangle 3"/>
          <p:cNvSpPr>
            <a:spLocks noGrp="1" noChangeArrowheads="1"/>
          </p:cNvSpPr>
          <p:nvPr>
            <p:ph type="body" idx="1"/>
          </p:nvPr>
        </p:nvSpPr>
        <p:spPr>
          <a:xfrm>
            <a:off x="457200" y="1981200"/>
            <a:ext cx="8229600" cy="4191000"/>
          </a:xfrm>
        </p:spPr>
        <p:txBody>
          <a:bodyPr/>
          <a:lstStyle/>
          <a:p>
            <a:pPr eaLnBrk="1" hangingPunct="1"/>
            <a:r>
              <a:rPr lang="fr-FR" sz="2800" smtClean="0"/>
              <a:t>Mỗi người sử dụng có thể thuộc về một hoặc nhiều nhóm</a:t>
            </a:r>
          </a:p>
          <a:p>
            <a:pPr lvl="1" eaLnBrk="1" hangingPunct="1"/>
            <a:r>
              <a:rPr lang="fr-FR" sz="2400" smtClean="0"/>
              <a:t>Một nhóm = tên nhóm + danh sách các thành viên</a:t>
            </a:r>
          </a:p>
          <a:p>
            <a:pPr lvl="1" eaLnBrk="1" hangingPunct="1"/>
            <a:r>
              <a:rPr lang="fr-FR" sz="2400" smtClean="0"/>
              <a:t>Khả năng chia sẻ các file giữa những người sử dụng trong cùng một nhóm.</a:t>
            </a:r>
          </a:p>
          <a:p>
            <a:pPr lvl="1" eaLnBrk="1" hangingPunct="1"/>
            <a:r>
              <a:rPr lang="fr-FR" sz="2400" smtClean="0"/>
              <a:t>Danh sách các nhóm được lưu trữ trong file: /etc/group</a:t>
            </a:r>
          </a:p>
          <a:p>
            <a:pPr lvl="1" eaLnBrk="1" hangingPunct="1"/>
            <a:r>
              <a:rPr lang="fr-FR" sz="2400" smtClean="0"/>
              <a:t>root có khả năng tạo ra các nhóm bổ xung, ngoài các nhóm mà hệ điều hành đã ngầm định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/etc/group</a:t>
            </a:r>
            <a:endParaRPr lang="en-US"/>
          </a:p>
        </p:txBody>
      </p:sp>
      <p:sp>
        <p:nvSpPr>
          <p:cNvPr id="3" name="Content Placeholder 2"/>
          <p:cNvSpPr>
            <a:spLocks noGrp="1"/>
          </p:cNvSpPr>
          <p:nvPr>
            <p:ph idx="1"/>
          </p:nvPr>
        </p:nvSpPr>
        <p:spPr/>
        <p:txBody>
          <a:bodyPr>
            <a:normAutofit fontScale="70000" lnSpcReduction="20000"/>
          </a:bodyPr>
          <a:lstStyle/>
          <a:p>
            <a:r>
              <a:rPr lang="en-US" b="1" smtClean="0"/>
              <a:t>group_name:Password:Group ID (GID): Group List</a:t>
            </a:r>
          </a:p>
          <a:p>
            <a:r>
              <a:rPr lang="en-US" smtClean="0"/>
              <a:t>group_name: It is the name of group. If you run ls -l command, you will see this name printed in the group field. </a:t>
            </a:r>
          </a:p>
          <a:p>
            <a:r>
              <a:rPr lang="en-US" smtClean="0"/>
              <a:t>Password: Generally password is not used, hence it is empty/blank. It can store encrypted password. This is useful to implement privileged groups. X means passwd is stored in /etc/gshadow</a:t>
            </a:r>
          </a:p>
          <a:p>
            <a:r>
              <a:rPr lang="en-US" smtClean="0"/>
              <a:t>Group ID (GID): Each user must be assigned a group ID. You can see this number in your /etc/passwd file. </a:t>
            </a:r>
          </a:p>
          <a:p>
            <a:r>
              <a:rPr lang="en-US" smtClean="0"/>
              <a:t>Group List: It is a list of user names of users who are members of the group. The user names, must be separated by commas.</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23545A-74AF-4A02-A4BF-013081E00F97}" type="slidenum">
              <a:rPr lang="en-US" smtClean="0"/>
              <a:pPr/>
              <a:t>7</a:t>
            </a:fld>
            <a:endParaRPr lang="en-US"/>
          </a:p>
        </p:txBody>
      </p:sp>
      <p:sp>
        <p:nvSpPr>
          <p:cNvPr id="6" name="Date Placeholder 5"/>
          <p:cNvSpPr>
            <a:spLocks noGrp="1"/>
          </p:cNvSpPr>
          <p:nvPr>
            <p:ph type="dt" sz="half" idx="10"/>
          </p:nvPr>
        </p:nvSpPr>
        <p:spPr/>
        <p:txBody>
          <a:bodyPr/>
          <a:lstStyle/>
          <a:p>
            <a:fld id="{4EE8F803-9CD2-4431-82B6-2F11915E101A}" type="datetime1">
              <a:rPr lang="en-US" smtClean="0"/>
              <a:pPr/>
              <a:t>9/19/2016</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/etc/gshadow</a:t>
            </a:r>
            <a:endParaRPr lang="en-US"/>
          </a:p>
        </p:txBody>
      </p:sp>
      <p:sp>
        <p:nvSpPr>
          <p:cNvPr id="3" name="Content Placeholder 2"/>
          <p:cNvSpPr>
            <a:spLocks noGrp="1"/>
          </p:cNvSpPr>
          <p:nvPr>
            <p:ph idx="1"/>
          </p:nvPr>
        </p:nvSpPr>
        <p:spPr/>
        <p:txBody>
          <a:bodyPr>
            <a:normAutofit fontScale="55000" lnSpcReduction="20000"/>
          </a:bodyPr>
          <a:lstStyle/>
          <a:p>
            <a:r>
              <a:rPr lang="en-US" i="1" smtClean="0"/>
              <a:t>Group name</a:t>
            </a:r>
            <a:r>
              <a:rPr lang="en-US" smtClean="0"/>
              <a:t> — The name of the group. Used by various utility programs as a human-readable identifier for the group.</a:t>
            </a:r>
          </a:p>
          <a:p>
            <a:r>
              <a:rPr lang="en-US" i="1" smtClean="0"/>
              <a:t>Encrypted password</a:t>
            </a:r>
            <a:r>
              <a:rPr lang="en-US" smtClean="0"/>
              <a:t> — The encrypted password for the group. If set, non-members of the group can join the group by typing the password for that group using the newgrp command. If the value of this field is !, then no user is allowed to access the group using the newgrp command. A value of !! is treated the same as a value of ! — however, it also indicates that a password has never been set before. If the value is null, only group members can log into the group.</a:t>
            </a:r>
          </a:p>
          <a:p>
            <a:r>
              <a:rPr lang="en-US" i="1" smtClean="0"/>
              <a:t>Group administrators</a:t>
            </a:r>
            <a:r>
              <a:rPr lang="en-US" smtClean="0"/>
              <a:t> — Group members listed here (in a comma delimited list) can add or remove group members using the gpasswd command.</a:t>
            </a:r>
          </a:p>
          <a:p>
            <a:r>
              <a:rPr lang="en-US" i="1" smtClean="0"/>
              <a:t>Group members</a:t>
            </a:r>
            <a:r>
              <a:rPr lang="en-US" smtClean="0"/>
              <a:t> — Group members listed here (in a comma delimited list) are regular, non-administrative members of the group.</a:t>
            </a:r>
          </a:p>
          <a:p>
            <a:endParaRPr lang="en-US"/>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8</a:t>
            </a:fld>
            <a:endParaRPr lang="en-US"/>
          </a:p>
        </p:txBody>
      </p:sp>
      <p:sp>
        <p:nvSpPr>
          <p:cNvPr id="6" name="Date Placeholder 5"/>
          <p:cNvSpPr>
            <a:spLocks noGrp="1"/>
          </p:cNvSpPr>
          <p:nvPr>
            <p:ph type="dt" sz="half" idx="10"/>
          </p:nvPr>
        </p:nvSpPr>
        <p:spPr/>
        <p:txBody>
          <a:bodyPr/>
          <a:lstStyle/>
          <a:p>
            <a:fld id="{9F4246FE-800C-418E-B6DA-DF5DD7FFA3E0}" type="datetime1">
              <a:rPr lang="en-US" smtClean="0"/>
              <a:pPr/>
              <a:t>9/19/2016</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Công cụ</a:t>
            </a:r>
            <a:endParaRPr lang="en-US"/>
          </a:p>
        </p:txBody>
      </p:sp>
      <p:sp>
        <p:nvSpPr>
          <p:cNvPr id="3" name="Content Placeholder 2"/>
          <p:cNvSpPr>
            <a:spLocks noGrp="1"/>
          </p:cNvSpPr>
          <p:nvPr>
            <p:ph idx="1"/>
          </p:nvPr>
        </p:nvSpPr>
        <p:spPr/>
        <p:txBody>
          <a:bodyPr/>
          <a:lstStyle/>
          <a:p>
            <a:r>
              <a:rPr lang="en-US" sz="2400" dirty="0" err="1" smtClean="0"/>
              <a:t>useradd</a:t>
            </a:r>
            <a:r>
              <a:rPr lang="en-US" sz="2400" dirty="0" smtClean="0"/>
              <a:t>/</a:t>
            </a:r>
            <a:r>
              <a:rPr lang="en-US" sz="2400" dirty="0" err="1" smtClean="0"/>
              <a:t>usermod</a:t>
            </a:r>
            <a:r>
              <a:rPr lang="en-US" sz="2400" dirty="0" smtClean="0"/>
              <a:t>/</a:t>
            </a:r>
            <a:r>
              <a:rPr lang="en-US" sz="2400" dirty="0" err="1" smtClean="0"/>
              <a:t>userdel</a:t>
            </a:r>
            <a:r>
              <a:rPr lang="en-US" sz="2400" dirty="0" smtClean="0"/>
              <a:t>   - </a:t>
            </a:r>
            <a:r>
              <a:rPr lang="en-US" sz="2400" dirty="0" err="1" smtClean="0"/>
              <a:t>adduser</a:t>
            </a:r>
            <a:r>
              <a:rPr lang="en-US" sz="2400" dirty="0" smtClean="0"/>
              <a:t>/</a:t>
            </a:r>
            <a:r>
              <a:rPr lang="en-US" sz="2400" dirty="0" err="1" smtClean="0"/>
              <a:t>deluser</a:t>
            </a:r>
            <a:endParaRPr lang="en-US" sz="2400" dirty="0" smtClean="0"/>
          </a:p>
          <a:p>
            <a:r>
              <a:rPr lang="en-US" sz="2400" dirty="0" err="1" smtClean="0"/>
              <a:t>passwd</a:t>
            </a:r>
            <a:endParaRPr lang="en-US" sz="2400" dirty="0" smtClean="0"/>
          </a:p>
          <a:p>
            <a:r>
              <a:rPr lang="en-US" sz="2400" dirty="0" err="1" smtClean="0"/>
              <a:t>groupadd</a:t>
            </a:r>
            <a:r>
              <a:rPr lang="en-US" sz="2400" dirty="0" smtClean="0"/>
              <a:t>/</a:t>
            </a:r>
            <a:r>
              <a:rPr lang="en-US" sz="2400" dirty="0" err="1" smtClean="0"/>
              <a:t>groupmod</a:t>
            </a:r>
            <a:r>
              <a:rPr lang="en-US" sz="2400" dirty="0" smtClean="0"/>
              <a:t>/</a:t>
            </a:r>
            <a:r>
              <a:rPr lang="en-US" sz="2400" dirty="0" err="1" smtClean="0"/>
              <a:t>groupdel</a:t>
            </a:r>
            <a:endParaRPr lang="en-US" sz="2400" dirty="0" smtClean="0"/>
          </a:p>
          <a:p>
            <a:r>
              <a:rPr lang="en-US" sz="2400" dirty="0" err="1" smtClean="0"/>
              <a:t>gpasswd</a:t>
            </a:r>
            <a:endParaRPr lang="en-US" sz="2400" dirty="0" smtClean="0"/>
          </a:p>
          <a:p>
            <a:r>
              <a:rPr lang="en-US" sz="2400" dirty="0" err="1" smtClean="0"/>
              <a:t>sg</a:t>
            </a:r>
            <a:r>
              <a:rPr lang="en-US" sz="2400" dirty="0" smtClean="0"/>
              <a:t>/</a:t>
            </a:r>
            <a:r>
              <a:rPr lang="en-US" sz="2400" dirty="0" err="1" smtClean="0"/>
              <a:t>newgrp</a:t>
            </a:r>
            <a:endParaRPr lang="en-US" sz="2400" dirty="0" smtClean="0"/>
          </a:p>
          <a:p>
            <a:r>
              <a:rPr lang="en-US" sz="2400" dirty="0" err="1" smtClean="0"/>
              <a:t>su</a:t>
            </a:r>
            <a:endParaRPr lang="en-US" sz="2400" dirty="0" smtClean="0"/>
          </a:p>
          <a:p>
            <a:r>
              <a:rPr lang="en-US" sz="2400" dirty="0" smtClean="0"/>
              <a:t>users/groups</a:t>
            </a:r>
          </a:p>
          <a:p>
            <a:r>
              <a:rPr lang="en-US" sz="2400" dirty="0" smtClean="0"/>
              <a:t>id</a:t>
            </a:r>
            <a:endParaRPr lang="en-US" sz="2400" dirty="0"/>
          </a:p>
        </p:txBody>
      </p:sp>
      <p:sp>
        <p:nvSpPr>
          <p:cNvPr id="4" name="Date Placeholder 3"/>
          <p:cNvSpPr>
            <a:spLocks noGrp="1"/>
          </p:cNvSpPr>
          <p:nvPr>
            <p:ph type="dt" sz="half" idx="10"/>
          </p:nvPr>
        </p:nvSpPr>
        <p:spPr/>
        <p:txBody>
          <a:bodyPr/>
          <a:lstStyle/>
          <a:p>
            <a:fld id="{CC217BD3-24F6-413E-B430-13C67EAE15AE}" type="datetime1">
              <a:rPr lang="en-US" smtClean="0"/>
              <a:pPr/>
              <a:t>9/19/2016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12892</TotalTime>
  <Words>1889</Words>
  <Application>Microsoft Office PowerPoint</Application>
  <PresentationFormat>On-screen Show (4:3)</PresentationFormat>
  <Paragraphs>209</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Pixel</vt:lpstr>
      <vt:lpstr>Tài khoản NSD và phân quyền truy cập tệp</vt:lpstr>
      <vt:lpstr>Nội dung</vt:lpstr>
      <vt:lpstr>Khái niệm người sử dụng</vt:lpstr>
      <vt:lpstr>/etc/passwd</vt:lpstr>
      <vt:lpstr>/etc/shadow</vt:lpstr>
      <vt:lpstr>Nhóm người sử dụng</vt:lpstr>
      <vt:lpstr>/etc/group</vt:lpstr>
      <vt:lpstr>/etc/gshadow</vt:lpstr>
      <vt:lpstr>Công cụ</vt:lpstr>
      <vt:lpstr>Các quyền</vt:lpstr>
      <vt:lpstr>Quyền truy cập</vt:lpstr>
      <vt:lpstr>Các nhóm người sử dụng</vt:lpstr>
      <vt:lpstr>Ví dụ</vt:lpstr>
      <vt:lpstr>Các lưu ý</vt:lpstr>
      <vt:lpstr>Một số quyền đặc biệt đối với các file thực thi</vt:lpstr>
      <vt:lpstr>Ví dụ</vt:lpstr>
      <vt:lpstr>Thay đổi quyền truy cập (1)</vt:lpstr>
      <vt:lpstr>Thay đổi quyền truy nhập (2)</vt:lpstr>
      <vt:lpstr>Ví dụ</vt:lpstr>
      <vt:lpstr>Định nghĩa các quyền ngầm định khi tạo ra 1 file</vt:lpstr>
      <vt:lpstr>Thay đổi người sở hữu và nhóm</vt:lpstr>
      <vt:lpstr>Special permissions</vt:lpstr>
      <vt:lpstr>Sticky bit example</vt:lpstr>
      <vt:lpstr>Sticky bit example</vt:lpstr>
      <vt:lpstr>Suid bit-example</vt:lpstr>
      <vt:lpstr>Suid bit-example</vt:lpstr>
    </vt:vector>
  </TitlesOfParts>
  <Company>DHBK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Unix/Linux</dc:title>
  <dc:creator>Tuan Anh</dc:creator>
  <cp:lastModifiedBy>Windows User</cp:lastModifiedBy>
  <cp:revision>198</cp:revision>
  <dcterms:created xsi:type="dcterms:W3CDTF">2005-11-22T16:19:09Z</dcterms:created>
  <dcterms:modified xsi:type="dcterms:W3CDTF">2016-09-19T03:16:00Z</dcterms:modified>
</cp:coreProperties>
</file>