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00" r:id="rId4"/>
    <p:sldId id="301" r:id="rId5"/>
    <p:sldId id="302" r:id="rId6"/>
    <p:sldId id="307" r:id="rId7"/>
    <p:sldId id="304" r:id="rId8"/>
    <p:sldId id="314" r:id="rId9"/>
    <p:sldId id="315" r:id="rId10"/>
    <p:sldId id="305" r:id="rId11"/>
    <p:sldId id="306" r:id="rId12"/>
    <p:sldId id="322" r:id="rId13"/>
    <p:sldId id="308" r:id="rId14"/>
    <p:sldId id="311" r:id="rId15"/>
    <p:sldId id="323" r:id="rId16"/>
    <p:sldId id="309" r:id="rId17"/>
    <p:sldId id="310" r:id="rId18"/>
    <p:sldId id="32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3E62DD-0C62-42B4-9BAC-5B8C83DAA23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7C5FD55-5ECB-4763-921E-705839B46DEC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32A66-2815-46D1-B5EF-EF300DC4323E}" type="slidenum">
              <a:rPr lang="fr-FR"/>
              <a:pPr/>
              <a:t>1</a:t>
            </a:fld>
            <a:endParaRPr lang="fr-FR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1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9215A9-37C5-40E5-AB22-072C2B9F10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766C3-7789-4F2F-8070-3CC2E3331C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6D31E-74A2-406D-9FE9-E7EA280147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30B823-E03D-4CB2-BD50-5EB564B5AA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5A45B8-3532-427A-8159-FCB25688E1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C7EEA9-7DA0-4DF8-BAA8-1FED9EFE84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196E9-4C9F-4D7B-9C9F-D5397A4D00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DE690-8FC8-4FB9-B951-4268B61652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CBD554-A41B-4AF0-B137-FDE4B12BAE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1A1DC-1AA2-44DA-B57A-45928B7C54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C5D678-1960-49BB-BF25-FEE68E721D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0ADB14-04DC-40A9-B470-2F713A97C7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C6297CCE-0FD2-427B-A5FD-B0DEDDC2365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Quản lý tiến trình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fr-F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kiểu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thi</a:t>
            </a:r>
            <a:endParaRPr lang="fr-FR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nhiều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độc</a:t>
            </a:r>
            <a:r>
              <a:rPr lang="fr-FR" sz="2800" dirty="0"/>
              <a:t> </a:t>
            </a:r>
            <a:r>
              <a:rPr lang="fr-FR" sz="2800" dirty="0" err="1"/>
              <a:t>lập</a:t>
            </a:r>
            <a:endParaRPr lang="fr-FR" sz="2800" dirty="0"/>
          </a:p>
          <a:p>
            <a:pPr lvl="1"/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tự</a:t>
            </a:r>
            <a:r>
              <a:rPr lang="fr-FR" sz="2400" dirty="0"/>
              <a:t> </a:t>
            </a:r>
            <a:r>
              <a:rPr lang="fr-FR" sz="2400" b="1" dirty="0"/>
              <a:t>;</a:t>
            </a:r>
            <a:r>
              <a:rPr lang="fr-FR" sz="2400" dirty="0"/>
              <a:t> </a:t>
            </a:r>
            <a:r>
              <a:rPr lang="fr-FR" sz="2400" dirty="0" err="1"/>
              <a:t>để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nhiều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liên</a:t>
            </a:r>
            <a:r>
              <a:rPr lang="fr-FR" sz="2400" dirty="0"/>
              <a:t> </a:t>
            </a:r>
            <a:r>
              <a:rPr lang="fr-FR" sz="2400" dirty="0" err="1"/>
              <a:t>tiếp</a:t>
            </a:r>
            <a:r>
              <a:rPr lang="fr-FR" sz="2400" dirty="0"/>
              <a:t>,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này</a:t>
            </a:r>
            <a:r>
              <a:rPr lang="fr-FR" sz="2400" dirty="0"/>
              <a:t> </a:t>
            </a:r>
            <a:r>
              <a:rPr lang="fr-FR" sz="2400" dirty="0" err="1"/>
              <a:t>hoạt</a:t>
            </a:r>
            <a:r>
              <a:rPr lang="fr-FR" sz="2400" dirty="0"/>
              <a:t> </a:t>
            </a:r>
            <a:r>
              <a:rPr lang="fr-FR" sz="2400" dirty="0" err="1"/>
              <a:t>động</a:t>
            </a:r>
            <a:r>
              <a:rPr lang="fr-FR" sz="2400" dirty="0"/>
              <a:t> </a:t>
            </a:r>
            <a:r>
              <a:rPr lang="fr-FR" sz="2400" dirty="0" err="1"/>
              <a:t>độc</a:t>
            </a:r>
            <a:r>
              <a:rPr lang="fr-FR" sz="2400" dirty="0"/>
              <a:t> </a:t>
            </a:r>
            <a:r>
              <a:rPr lang="fr-FR" sz="2400" dirty="0" err="1"/>
              <a:t>lập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nhau</a:t>
            </a:r>
            <a:r>
              <a:rPr lang="fr-FR" sz="2400" dirty="0"/>
              <a:t>.</a:t>
            </a:r>
          </a:p>
          <a:p>
            <a:pPr lvl="1"/>
            <a:r>
              <a:rPr lang="fr-FR" sz="2400" dirty="0">
                <a:latin typeface="Courier New" pitchFamily="49" charset="0"/>
              </a:rPr>
              <a:t>$</a:t>
            </a:r>
            <a:r>
              <a:rPr lang="fr-FR" sz="2400" dirty="0" err="1">
                <a:latin typeface="Courier New" pitchFamily="49" charset="0"/>
              </a:rPr>
              <a:t>cp</a:t>
            </a:r>
            <a:r>
              <a:rPr lang="fr-FR" sz="2400" dirty="0">
                <a:latin typeface="Courier New" pitchFamily="49" charset="0"/>
              </a:rPr>
              <a:t> public/* perso; </a:t>
            </a:r>
            <a:r>
              <a:rPr lang="fr-FR" sz="2400" dirty="0" err="1">
                <a:latin typeface="Courier New" pitchFamily="49" charset="0"/>
              </a:rPr>
              <a:t>rm</a:t>
            </a:r>
            <a:r>
              <a:rPr lang="fr-FR" sz="2400" dirty="0">
                <a:latin typeface="Courier New" pitchFamily="49" charset="0"/>
              </a:rPr>
              <a:t> -r public</a:t>
            </a:r>
          </a:p>
          <a:p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nhiều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phụ</a:t>
            </a:r>
            <a:r>
              <a:rPr lang="fr-FR" sz="2800" dirty="0"/>
              <a:t> </a:t>
            </a:r>
            <a:r>
              <a:rPr lang="fr-FR" sz="2800" dirty="0" err="1"/>
              <a:t>thuộc</a:t>
            </a:r>
            <a:r>
              <a:rPr lang="fr-FR" sz="2800" dirty="0"/>
              <a:t> </a:t>
            </a:r>
            <a:r>
              <a:rPr lang="fr-FR" sz="2800" dirty="0" err="1"/>
              <a:t>nhau</a:t>
            </a:r>
            <a:endParaRPr lang="fr-FR" sz="2800" dirty="0"/>
          </a:p>
          <a:p>
            <a:pPr lvl="1"/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b="1" dirty="0"/>
              <a:t>&amp;&amp;</a:t>
            </a:r>
            <a:r>
              <a:rPr lang="fr-FR" sz="2400" dirty="0"/>
              <a:t> </a:t>
            </a:r>
            <a:r>
              <a:rPr lang="fr-FR" sz="2400" dirty="0" err="1"/>
              <a:t>để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nhiều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liên</a:t>
            </a:r>
            <a:r>
              <a:rPr lang="fr-FR" sz="2400" dirty="0"/>
              <a:t> </a:t>
            </a:r>
            <a:r>
              <a:rPr lang="fr-FR" sz="2400" dirty="0" err="1"/>
              <a:t>tiếp</a:t>
            </a:r>
            <a:r>
              <a:rPr lang="fr-FR" sz="2400" dirty="0"/>
              <a:t>,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này</a:t>
            </a:r>
            <a:r>
              <a:rPr lang="fr-FR" sz="2400" dirty="0"/>
              <a:t> </a:t>
            </a:r>
            <a:r>
              <a:rPr lang="fr-FR" sz="2400" dirty="0" err="1"/>
              <a:t>phụ</a:t>
            </a:r>
            <a:r>
              <a:rPr lang="fr-FR" sz="2400" dirty="0"/>
              <a:t> </a:t>
            </a:r>
            <a:r>
              <a:rPr lang="fr-FR" sz="2400" dirty="0" err="1"/>
              <a:t>thuộc</a:t>
            </a:r>
            <a:r>
              <a:rPr lang="fr-FR" sz="2400" dirty="0"/>
              <a:t> </a:t>
            </a:r>
            <a:r>
              <a:rPr lang="fr-FR" sz="2400" dirty="0" err="1"/>
              <a:t>nhau</a:t>
            </a:r>
            <a:r>
              <a:rPr lang="fr-FR" sz="2400" dirty="0"/>
              <a:t>,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 </a:t>
            </a:r>
            <a:r>
              <a:rPr lang="fr-FR" sz="2400" dirty="0" err="1"/>
              <a:t>chỉ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nếu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trước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gặp</a:t>
            </a:r>
            <a:r>
              <a:rPr lang="fr-FR" sz="2400" dirty="0"/>
              <a:t> </a:t>
            </a:r>
            <a:r>
              <a:rPr lang="fr-FR" sz="2400" dirty="0" err="1"/>
              <a:t>lỗi</a:t>
            </a:r>
            <a:r>
              <a:rPr lang="fr-FR" sz="2400" dirty="0"/>
              <a:t>. </a:t>
            </a:r>
          </a:p>
          <a:p>
            <a:pPr lvl="1"/>
            <a:r>
              <a:rPr lang="fr-FR" sz="2400" dirty="0">
                <a:latin typeface="Courier New" pitchFamily="49" charset="0"/>
              </a:rPr>
              <a:t>$</a:t>
            </a:r>
            <a:r>
              <a:rPr lang="fr-FR" sz="2400" dirty="0" err="1">
                <a:latin typeface="Courier New" pitchFamily="49" charset="0"/>
              </a:rPr>
              <a:t>cp</a:t>
            </a:r>
            <a:r>
              <a:rPr lang="fr-FR" sz="2400" dirty="0">
                <a:latin typeface="Courier New" pitchFamily="49" charset="0"/>
              </a:rPr>
              <a:t> public/* perso &amp;&amp; </a:t>
            </a:r>
            <a:r>
              <a:rPr lang="fr-FR" sz="2400" dirty="0" err="1">
                <a:latin typeface="Courier New" pitchFamily="49" charset="0"/>
              </a:rPr>
              <a:t>rm</a:t>
            </a:r>
            <a:r>
              <a:rPr lang="fr-FR" sz="2400" dirty="0">
                <a:latin typeface="Courier New" pitchFamily="49" charset="0"/>
              </a:rPr>
              <a:t> -r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fr-FR" sz="3600" dirty="0" err="1"/>
              <a:t>Chạy</a:t>
            </a:r>
            <a:r>
              <a:rPr lang="fr-FR" sz="3600" dirty="0"/>
              <a:t> ở </a:t>
            </a:r>
            <a:r>
              <a:rPr lang="fr-FR" sz="3600" dirty="0" err="1"/>
              <a:t>chế</a:t>
            </a:r>
            <a:r>
              <a:rPr lang="fr-FR" sz="3600" dirty="0"/>
              <a:t> </a:t>
            </a:r>
            <a:r>
              <a:rPr lang="fr-FR" sz="3600" dirty="0" err="1"/>
              <a:t>độ</a:t>
            </a:r>
            <a:r>
              <a:rPr lang="fr-FR" sz="3600" dirty="0"/>
              <a:t> </a:t>
            </a:r>
            <a:r>
              <a:rPr lang="fr-FR" sz="3600" dirty="0" err="1"/>
              <a:t>hiện</a:t>
            </a:r>
            <a:r>
              <a:rPr lang="fr-FR" sz="3600" dirty="0"/>
              <a:t> (</a:t>
            </a:r>
            <a:r>
              <a:rPr lang="fr-FR" sz="3600" dirty="0" err="1"/>
              <a:t>foreground</a:t>
            </a:r>
            <a:r>
              <a:rPr lang="fr-FR" sz="3600" dirty="0"/>
              <a:t> </a:t>
            </a:r>
            <a:r>
              <a:rPr lang="fr-FR" sz="3600" dirty="0" err="1"/>
              <a:t>và</a:t>
            </a:r>
            <a:r>
              <a:rPr lang="fr-FR" sz="3600" dirty="0"/>
              <a:t> </a:t>
            </a:r>
            <a:r>
              <a:rPr lang="fr-FR" sz="3600" dirty="0" err="1"/>
              <a:t>chạy</a:t>
            </a:r>
            <a:r>
              <a:rPr lang="fr-FR" sz="3600" dirty="0"/>
              <a:t> ở </a:t>
            </a:r>
            <a:r>
              <a:rPr lang="fr-FR" sz="3600" dirty="0" err="1"/>
              <a:t>chế</a:t>
            </a:r>
            <a:r>
              <a:rPr lang="fr-FR" sz="3600" dirty="0"/>
              <a:t> </a:t>
            </a:r>
            <a:r>
              <a:rPr lang="fr-FR" sz="3600" dirty="0" err="1"/>
              <a:t>độ</a:t>
            </a:r>
            <a:r>
              <a:rPr lang="fr-FR" sz="3600" dirty="0"/>
              <a:t> </a:t>
            </a:r>
            <a:r>
              <a:rPr lang="fr-FR" sz="3600" dirty="0" err="1"/>
              <a:t>ngầm</a:t>
            </a:r>
            <a:r>
              <a:rPr lang="fr-FR" sz="3600" dirty="0"/>
              <a:t> (background) (1)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 err="1"/>
              <a:t>Quá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hiện</a:t>
            </a:r>
            <a:r>
              <a:rPr lang="fr-FR" sz="2800" dirty="0"/>
              <a:t> </a:t>
            </a:r>
            <a:r>
              <a:rPr lang="fr-FR" sz="2800" dirty="0" err="1"/>
              <a:t>sẽ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hành</a:t>
            </a:r>
            <a:r>
              <a:rPr lang="fr-FR" sz="2800" dirty="0"/>
              <a:t> </a:t>
            </a:r>
            <a:r>
              <a:rPr lang="fr-FR" sz="2800" dirty="0" err="1"/>
              <a:t>theo</a:t>
            </a:r>
            <a:r>
              <a:rPr lang="fr-FR" sz="2800" dirty="0"/>
              <a:t> </a:t>
            </a:r>
            <a:r>
              <a:rPr lang="fr-FR" sz="2800" dirty="0" err="1"/>
              <a:t>những</a:t>
            </a:r>
            <a:r>
              <a:rPr lang="fr-FR" sz="2800" dirty="0"/>
              <a:t> </a:t>
            </a:r>
            <a:r>
              <a:rPr lang="fr-FR" sz="2800" dirty="0" err="1"/>
              <a:t>bước</a:t>
            </a:r>
            <a:r>
              <a:rPr lang="fr-FR" sz="2800" dirty="0"/>
              <a:t> </a:t>
            </a:r>
            <a:r>
              <a:rPr lang="fr-FR" sz="2800" dirty="0" err="1"/>
              <a:t>như</a:t>
            </a:r>
            <a:r>
              <a:rPr lang="fr-FR" sz="2800" dirty="0"/>
              <a:t> </a:t>
            </a:r>
            <a:r>
              <a:rPr lang="fr-FR" sz="2800" dirty="0" err="1"/>
              <a:t>sau</a:t>
            </a:r>
            <a:r>
              <a:rPr lang="fr-FR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fork</a:t>
            </a:r>
            <a:r>
              <a:rPr lang="fr-FR" sz="2400" dirty="0"/>
              <a:t> », </a:t>
            </a:r>
            <a:r>
              <a:rPr lang="fr-FR" sz="2400" dirty="0" err="1"/>
              <a:t>nhân</a:t>
            </a:r>
            <a:r>
              <a:rPr lang="fr-FR" sz="2400" dirty="0"/>
              <a:t> </a:t>
            </a:r>
            <a:r>
              <a:rPr lang="fr-FR" sz="2400" dirty="0" err="1"/>
              <a:t>bản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 (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trường</a:t>
            </a:r>
            <a:r>
              <a:rPr lang="fr-FR" sz="2400" dirty="0"/>
              <a:t> </a:t>
            </a:r>
            <a:r>
              <a:rPr lang="fr-FR" sz="2400" dirty="0" err="1"/>
              <a:t>hợp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, </a:t>
            </a:r>
            <a:r>
              <a:rPr lang="fr-FR" sz="2400" dirty="0" err="1"/>
              <a:t>đó</a:t>
            </a:r>
            <a:r>
              <a:rPr lang="fr-FR" sz="2400" dirty="0"/>
              <a:t> </a:t>
            </a:r>
            <a:r>
              <a:rPr lang="fr-FR" sz="2400" dirty="0" err="1"/>
              <a:t>sẽ</a:t>
            </a:r>
            <a:r>
              <a:rPr lang="fr-FR" sz="2400" dirty="0"/>
              <a:t> là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shell</a:t>
            </a:r>
            <a:r>
              <a:rPr lang="fr-FR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wait</a:t>
            </a:r>
            <a:r>
              <a:rPr lang="fr-FR" sz="2400" dirty="0"/>
              <a:t> », </a:t>
            </a:r>
            <a:r>
              <a:rPr lang="fr-FR" sz="2400" dirty="0" err="1"/>
              <a:t>đưa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 </a:t>
            </a:r>
            <a:r>
              <a:rPr lang="fr-FR" sz="2400" dirty="0" err="1"/>
              <a:t>vào</a:t>
            </a:r>
            <a:r>
              <a:rPr lang="fr-FR" sz="2400" dirty="0"/>
              <a:t> </a:t>
            </a:r>
            <a:r>
              <a:rPr lang="fr-FR" sz="2400" dirty="0" err="1"/>
              <a:t>trạng</a:t>
            </a:r>
            <a:r>
              <a:rPr lang="fr-FR" sz="2400" dirty="0"/>
              <a:t> </a:t>
            </a:r>
            <a:r>
              <a:rPr lang="fr-FR" sz="2400" dirty="0" err="1"/>
              <a:t>thái</a:t>
            </a:r>
            <a:r>
              <a:rPr lang="fr-FR" sz="2400" dirty="0"/>
              <a:t> </a:t>
            </a:r>
            <a:r>
              <a:rPr lang="fr-FR" sz="2400" dirty="0" err="1"/>
              <a:t>ngủ</a:t>
            </a:r>
            <a:r>
              <a:rPr lang="fr-FR" sz="2400" dirty="0"/>
              <a:t> (</a:t>
            </a:r>
            <a:r>
              <a:rPr lang="fr-FR" sz="2400" dirty="0" err="1"/>
              <a:t>sleep</a:t>
            </a:r>
            <a:r>
              <a:rPr lang="fr-FR" sz="2400" dirty="0"/>
              <a:t>).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exec</a:t>
            </a:r>
            <a:r>
              <a:rPr lang="fr-FR" sz="2400" dirty="0"/>
              <a:t> »,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con.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Sau</a:t>
            </a:r>
            <a:r>
              <a:rPr lang="fr-FR" sz="2400" dirty="0"/>
              <a:t> khi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xong</a:t>
            </a:r>
            <a:r>
              <a:rPr lang="fr-FR" sz="2400" dirty="0"/>
              <a:t>,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« </a:t>
            </a:r>
            <a:r>
              <a:rPr lang="fr-FR" sz="2400" dirty="0" err="1"/>
              <a:t>đánh</a:t>
            </a:r>
            <a:r>
              <a:rPr lang="fr-FR" sz="2400" dirty="0"/>
              <a:t> </a:t>
            </a:r>
            <a:r>
              <a:rPr lang="fr-FR" sz="2400" dirty="0" err="1"/>
              <a:t>thức</a:t>
            </a:r>
            <a:r>
              <a:rPr lang="fr-FR" sz="2400" dirty="0"/>
              <a:t> » </a:t>
            </a:r>
            <a:r>
              <a:rPr lang="fr-FR" sz="2400" dirty="0" err="1"/>
              <a:t>sẽ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đến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Do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chạy</a:t>
            </a:r>
            <a:r>
              <a:rPr lang="fr-FR" sz="2400" dirty="0"/>
              <a:t> </a:t>
            </a:r>
            <a:r>
              <a:rPr lang="fr-FR" sz="2400" dirty="0" err="1"/>
              <a:t>như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=&gt;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con, </a:t>
            </a:r>
            <a:r>
              <a:rPr lang="fr-FR" sz="2400" dirty="0" err="1"/>
              <a:t>người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thể</a:t>
            </a:r>
            <a:r>
              <a:rPr lang="fr-FR" sz="2400" dirty="0"/>
              <a:t> </a:t>
            </a:r>
            <a:r>
              <a:rPr lang="fr-FR" sz="2400" dirty="0" err="1"/>
              <a:t>tương</a:t>
            </a:r>
            <a:r>
              <a:rPr lang="fr-FR" sz="2400" dirty="0"/>
              <a:t> </a:t>
            </a:r>
            <a:r>
              <a:rPr lang="fr-FR" sz="2400" dirty="0" err="1"/>
              <a:t>tác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fr-FR" sz="3600"/>
              <a:t>Chạy ở chế độ hiện (foreground và chạy ở chế độ ngầm (background) (2)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endParaRPr lang="fr-FR" dirty="0"/>
          </a:p>
          <a:p>
            <a:r>
              <a:rPr lang="fr-FR" sz="2800" dirty="0" err="1"/>
              <a:t>Quá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ngầm</a:t>
            </a:r>
            <a:r>
              <a:rPr lang="fr-FR" sz="2800" dirty="0"/>
              <a:t>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phép</a:t>
            </a:r>
            <a:r>
              <a:rPr lang="fr-FR" sz="2800" dirty="0"/>
              <a:t>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cha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con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cách</a:t>
            </a:r>
            <a:r>
              <a:rPr lang="fr-FR" sz="2800" dirty="0"/>
              <a:t> </a:t>
            </a:r>
            <a:r>
              <a:rPr lang="fr-FR" sz="2800" dirty="0" err="1"/>
              <a:t>độc</a:t>
            </a:r>
            <a:r>
              <a:rPr lang="fr-FR" sz="2800" dirty="0"/>
              <a:t> </a:t>
            </a:r>
            <a:r>
              <a:rPr lang="fr-FR" sz="2800" dirty="0" err="1"/>
              <a:t>lập</a:t>
            </a:r>
            <a:r>
              <a:rPr lang="fr-FR" sz="2800" dirty="0"/>
              <a:t>. </a:t>
            </a:r>
          </a:p>
          <a:p>
            <a:r>
              <a:rPr lang="fr-FR" sz="2800" dirty="0" err="1"/>
              <a:t>Ví</a:t>
            </a:r>
            <a:r>
              <a:rPr lang="fr-FR" sz="2800" dirty="0"/>
              <a:t> </a:t>
            </a:r>
            <a:r>
              <a:rPr lang="fr-FR" sz="2800" dirty="0" err="1"/>
              <a:t>dụ</a:t>
            </a:r>
            <a:r>
              <a:rPr lang="fr-FR" sz="2800" dirty="0"/>
              <a:t>: $ </a:t>
            </a:r>
            <a:r>
              <a:rPr lang="fr-FR" sz="2800" dirty="0" err="1" smtClean="0"/>
              <a:t>emacs</a:t>
            </a:r>
            <a:r>
              <a:rPr lang="fr-FR" sz="2800" dirty="0" smtClean="0"/>
              <a:t> &amp;</a:t>
            </a:r>
            <a:endParaRPr lang="fr-FR" sz="2800" dirty="0"/>
          </a:p>
          <a:p>
            <a:r>
              <a:rPr lang="fr-FR" sz="2800" dirty="0" err="1"/>
              <a:t>Sau</a:t>
            </a:r>
            <a:r>
              <a:rPr lang="fr-FR" sz="2800" dirty="0"/>
              <a:t> khi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hiện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trên</a:t>
            </a:r>
            <a:r>
              <a:rPr lang="fr-FR" sz="2800" dirty="0"/>
              <a:t>, </a:t>
            </a:r>
            <a:r>
              <a:rPr lang="fr-FR" sz="2800" dirty="0" err="1"/>
              <a:t>emacs</a:t>
            </a:r>
            <a:r>
              <a:rPr lang="fr-FR" sz="2800" dirty="0"/>
              <a:t> </a:t>
            </a:r>
            <a:r>
              <a:rPr lang="fr-FR" sz="2800" dirty="0" err="1"/>
              <a:t>sẽ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ngầm</a:t>
            </a:r>
            <a:r>
              <a:rPr lang="fr-FR" sz="2800" dirty="0"/>
              <a:t>,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có</a:t>
            </a:r>
            <a:r>
              <a:rPr lang="fr-FR" sz="2800" dirty="0"/>
              <a:t> </a:t>
            </a:r>
            <a:r>
              <a:rPr lang="fr-FR" sz="2800" dirty="0" err="1"/>
              <a:t>thể</a:t>
            </a:r>
            <a:r>
              <a:rPr lang="fr-FR" sz="2800" dirty="0"/>
              <a:t> </a:t>
            </a:r>
            <a:r>
              <a:rPr lang="fr-FR" sz="2800" dirty="0" err="1"/>
              <a:t>tiếp</a:t>
            </a:r>
            <a:r>
              <a:rPr lang="fr-FR" sz="2800" dirty="0"/>
              <a:t> </a:t>
            </a:r>
            <a:r>
              <a:rPr lang="fr-FR" sz="2800" dirty="0" err="1"/>
              <a:t>tục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console </a:t>
            </a:r>
            <a:r>
              <a:rPr lang="fr-FR" sz="2800" dirty="0" err="1"/>
              <a:t>để</a:t>
            </a:r>
            <a:r>
              <a:rPr lang="fr-FR" sz="2800" dirty="0"/>
              <a:t>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khác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Quản lý tác vụ</a:t>
            </a:r>
          </a:p>
        </p:txBody>
      </p:sp>
      <p:sp>
        <p:nvSpPr>
          <p:cNvPr id="18333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= </a:t>
            </a:r>
            <a:r>
              <a:rPr lang="fr-FR" sz="2000" dirty="0" err="1"/>
              <a:t>việc</a:t>
            </a:r>
            <a:r>
              <a:rPr lang="fr-FR" sz="2000" dirty="0"/>
              <a:t> </a:t>
            </a:r>
            <a:r>
              <a:rPr lang="fr-FR" sz="2000" dirty="0" err="1"/>
              <a:t>thực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câu</a:t>
            </a:r>
            <a:r>
              <a:rPr lang="fr-FR" sz="2000" dirty="0"/>
              <a:t> </a:t>
            </a:r>
            <a:r>
              <a:rPr lang="fr-FR" sz="2000" dirty="0" err="1"/>
              <a:t>lệnh</a:t>
            </a:r>
            <a:r>
              <a:rPr lang="fr-FR" sz="2000" dirty="0"/>
              <a:t>.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liên</a:t>
            </a:r>
            <a:r>
              <a:rPr lang="fr-FR" sz="2000" dirty="0"/>
              <a:t> </a:t>
            </a:r>
            <a:r>
              <a:rPr lang="fr-FR" sz="2000" dirty="0" err="1"/>
              <a:t>quan</a:t>
            </a:r>
            <a:r>
              <a:rPr lang="fr-FR" sz="2000" dirty="0"/>
              <a:t> </a:t>
            </a:r>
            <a:r>
              <a:rPr lang="fr-FR" sz="2000" dirty="0" err="1"/>
              <a:t>đến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nhóm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(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cha</a:t>
            </a:r>
            <a:r>
              <a:rPr lang="fr-FR" sz="2000" dirty="0"/>
              <a:t> </a:t>
            </a:r>
            <a:r>
              <a:rPr lang="fr-FR" sz="2000" dirty="0" err="1"/>
              <a:t>và</a:t>
            </a:r>
            <a:r>
              <a:rPr lang="fr-FR" sz="2000" dirty="0"/>
              <a:t> </a:t>
            </a:r>
            <a:r>
              <a:rPr lang="fr-FR" sz="2000" dirty="0" err="1"/>
              <a:t>tập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con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nó</a:t>
            </a:r>
            <a:r>
              <a:rPr lang="fr-FR" sz="2000" dirty="0"/>
              <a:t>)</a:t>
            </a:r>
          </a:p>
          <a:p>
            <a:pPr>
              <a:lnSpc>
                <a:spcPct val="80000"/>
              </a:lnSpc>
            </a:pPr>
            <a:r>
              <a:rPr lang="fr-FR" sz="2000" dirty="0" err="1"/>
              <a:t>Không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nhiều</a:t>
            </a:r>
            <a:r>
              <a:rPr lang="fr-FR" sz="2000" dirty="0"/>
              <a:t> </a:t>
            </a:r>
            <a:r>
              <a:rPr lang="fr-FR" sz="2000" dirty="0" err="1"/>
              <a:t>hơn</a:t>
            </a:r>
            <a:r>
              <a:rPr lang="fr-FR" sz="2000" dirty="0"/>
              <a:t> 1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chạy</a:t>
            </a:r>
            <a:r>
              <a:rPr lang="fr-FR" sz="2000" dirty="0"/>
              <a:t> ở </a:t>
            </a:r>
            <a:r>
              <a:rPr lang="fr-FR" sz="2000" dirty="0" err="1"/>
              <a:t>chế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(</a:t>
            </a:r>
            <a:r>
              <a:rPr lang="fr-FR" sz="2000" dirty="0" err="1"/>
              <a:t>foreground</a:t>
            </a:r>
            <a:r>
              <a:rPr lang="fr-FR" sz="2000" dirty="0"/>
              <a:t>)</a:t>
            </a:r>
          </a:p>
          <a:p>
            <a:pPr>
              <a:lnSpc>
                <a:spcPct val="80000"/>
              </a:lnSpc>
            </a:pP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nhiều</a:t>
            </a:r>
            <a:r>
              <a:rPr lang="fr-FR" sz="2000" dirty="0"/>
              <a:t> </a:t>
            </a:r>
            <a:r>
              <a:rPr lang="fr-FR" sz="2000" dirty="0" err="1"/>
              <a:t>hơn</a:t>
            </a:r>
            <a:r>
              <a:rPr lang="fr-FR" sz="2000" dirty="0"/>
              <a:t> 1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chạy</a:t>
            </a:r>
            <a:r>
              <a:rPr lang="fr-FR" sz="2000" dirty="0"/>
              <a:t> ở </a:t>
            </a:r>
            <a:r>
              <a:rPr lang="fr-FR" sz="2000" dirty="0" err="1"/>
              <a:t>chế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ngầm</a:t>
            </a:r>
            <a:r>
              <a:rPr lang="fr-FR" sz="2000" dirty="0"/>
              <a:t> (background)</a:t>
            </a:r>
          </a:p>
          <a:p>
            <a:pPr>
              <a:lnSpc>
                <a:spcPct val="80000"/>
              </a:lnSpc>
            </a:pPr>
            <a:endParaRPr lang="fr-FR" sz="2400" b="1" dirty="0"/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H="1">
            <a:off x="1581385" y="4744993"/>
            <a:ext cx="528295" cy="1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>
            <a:off x="3871379" y="4744993"/>
            <a:ext cx="1752235" cy="1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6500806" y="5090273"/>
            <a:ext cx="1291" cy="8643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 flipH="1">
            <a:off x="5446798" y="5953473"/>
            <a:ext cx="1055299" cy="1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2811348" y="5090273"/>
            <a:ext cx="1291" cy="8643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2811348" y="5953473"/>
            <a:ext cx="1055299" cy="1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7203765" y="4744993"/>
            <a:ext cx="879774" cy="1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8" name="Line 12"/>
          <p:cNvSpPr>
            <a:spLocks noChangeShapeType="1"/>
          </p:cNvSpPr>
          <p:nvPr/>
        </p:nvSpPr>
        <p:spPr bwMode="auto">
          <a:xfrm>
            <a:off x="2108389" y="4054432"/>
            <a:ext cx="528295" cy="519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 flipH="1">
            <a:off x="6852285" y="4054432"/>
            <a:ext cx="879774" cy="519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3338352" y="5090273"/>
            <a:ext cx="528295" cy="519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V="1">
            <a:off x="5446798" y="5090273"/>
            <a:ext cx="703819" cy="519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702902" y="4399713"/>
            <a:ext cx="879774" cy="86439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2108389" y="4573552"/>
            <a:ext cx="1764280" cy="519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>
              <a:lnSpc>
                <a:spcPct val="130000"/>
              </a:lnSpc>
            </a:pPr>
            <a:r>
              <a:rPr kumimoji="1" lang="en-US" dirty="0"/>
              <a:t>Background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5622323" y="4572353"/>
            <a:ext cx="1582733" cy="519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>
              <a:lnSpc>
                <a:spcPct val="130000"/>
              </a:lnSpc>
            </a:pPr>
            <a:r>
              <a:rPr kumimoji="1" lang="en-US" dirty="0"/>
              <a:t>Foreground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3865356" y="5606994"/>
            <a:ext cx="1582733" cy="519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>
              <a:lnSpc>
                <a:spcPct val="130000"/>
              </a:lnSpc>
            </a:pPr>
            <a:r>
              <a:rPr kumimoji="1" lang="en-US" dirty="0"/>
              <a:t>Stop</a:t>
            </a:r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8082248" y="4399713"/>
            <a:ext cx="879774" cy="86439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7561267" y="3657600"/>
            <a:ext cx="1582733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/>
              <a:t>$ command</a:t>
            </a:r>
            <a:endParaRPr kumimoji="1" lang="en-US" sz="1000"/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533400" y="3658799"/>
            <a:ext cx="1758257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/>
              <a:t>$ command &amp;</a:t>
            </a: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4398813" y="4349359"/>
            <a:ext cx="352770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 dirty="0" err="1"/>
              <a:t>fg</a:t>
            </a:r>
            <a:endParaRPr kumimoji="1" lang="en-US" dirty="0"/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7561267" y="4348160"/>
            <a:ext cx="528725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endParaRPr kumimoji="1" lang="fr-FR" sz="1000">
              <a:latin typeface="Times New Roman" pitchFamily="18" charset="0"/>
            </a:endParaRPr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1587408" y="4348160"/>
            <a:ext cx="528725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/>
              <a:t>kill</a:t>
            </a: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7385743" y="4866081"/>
            <a:ext cx="879774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 dirty="0" smtClean="0"/>
              <a:t>Ctrl-C</a:t>
            </a:r>
          </a:p>
          <a:p>
            <a:r>
              <a:rPr kumimoji="1" lang="en-US" dirty="0" err="1" smtClean="0"/>
              <a:t>kIll</a:t>
            </a:r>
            <a:endParaRPr kumimoji="1" lang="en-US" dirty="0"/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5453251" y="5039919"/>
            <a:ext cx="352340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 dirty="0" err="1"/>
              <a:t>fg</a:t>
            </a:r>
            <a:endParaRPr kumimoji="1" lang="en-US" dirty="0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3344805" y="5212560"/>
            <a:ext cx="352340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 dirty="0" err="1"/>
              <a:t>bg</a:t>
            </a:r>
            <a:endParaRPr kumimoji="1" lang="en-US" dirty="0"/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5628776" y="5901921"/>
            <a:ext cx="1582303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/>
              <a:t>Ctrl-Z</a:t>
            </a:r>
            <a:endParaRPr kumimoji="1" lang="en-US" sz="1000"/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2993326" y="5901921"/>
            <a:ext cx="528295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kumimoji="1" lang="en-US"/>
              <a:t>stop</a:t>
            </a:r>
            <a:endParaRPr kumimoji="1" lang="en-US" sz="1000"/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884879" y="4694639"/>
            <a:ext cx="528295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kumimoji="1" lang="en-US" smtClean="0"/>
              <a:t>Kết thúc</a:t>
            </a:r>
            <a:endParaRPr kumimoji="1" lang="en-US" sz="1000"/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8264226" y="4694639"/>
            <a:ext cx="528295" cy="3464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kumimoji="1" lang="en-US" smtClean="0"/>
              <a:t>Kết thúc</a:t>
            </a:r>
            <a:endParaRPr kumimoji="1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Ví dụ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emacs</a:t>
            </a:r>
            <a:r>
              <a:rPr lang="fr-FR" sz="2800" dirty="0">
                <a:latin typeface="Courier New" pitchFamily="49" charset="0"/>
              </a:rPr>
              <a:t> &amp;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[1]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stop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stop %1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bg</a:t>
            </a:r>
            <a:r>
              <a:rPr lang="fr-FR" sz="2800" dirty="0">
                <a:latin typeface="Courier New" pitchFamily="49" charset="0"/>
              </a:rPr>
              <a:t>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</a:t>
            </a:r>
            <a:r>
              <a:rPr lang="fr-FR" sz="2800" dirty="0" err="1">
                <a:latin typeface="Courier New" pitchFamily="49" charset="0"/>
              </a:rPr>
              <a:t>bg</a:t>
            </a:r>
            <a:r>
              <a:rPr lang="fr-FR" sz="2800" dirty="0">
                <a:latin typeface="Courier New" pitchFamily="49" charset="0"/>
              </a:rPr>
              <a:t> %1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kill</a:t>
            </a:r>
            <a:r>
              <a:rPr lang="fr-FR" sz="2800" dirty="0">
                <a:latin typeface="Courier New" pitchFamily="49" charset="0"/>
              </a:rPr>
              <a:t>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</a:t>
            </a:r>
            <a:r>
              <a:rPr lang="fr-FR" sz="2800" dirty="0" err="1">
                <a:latin typeface="Courier New" pitchFamily="49" charset="0"/>
              </a:rPr>
              <a:t>kill</a:t>
            </a:r>
            <a:r>
              <a:rPr lang="fr-FR" sz="2800" dirty="0">
                <a:latin typeface="Courier New" pitchFamily="49" charset="0"/>
              </a:rPr>
              <a:t> %1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thực hiện song song các câu lệnh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</a:t>
            </a:r>
            <a:r>
              <a:rPr lang="en-US" dirty="0" smtClean="0"/>
              <a:t> 1;cmd2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 1 &amp;&amp; cmd2</a:t>
            </a:r>
          </a:p>
          <a:p>
            <a:r>
              <a:rPr lang="en-US" dirty="0" smtClean="0"/>
              <a:t>cmd1 | cmd2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Chuyển hướng các kênh chuẩn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400" dirty="0" err="1"/>
              <a:t>Mỗi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sở</a:t>
            </a:r>
            <a:r>
              <a:rPr lang="fr-FR" sz="2400" dirty="0"/>
              <a:t> </a:t>
            </a:r>
            <a:r>
              <a:rPr lang="fr-FR" sz="2400" dirty="0" err="1"/>
              <a:t>hữu</a:t>
            </a:r>
            <a:r>
              <a:rPr lang="fr-FR" sz="2400" dirty="0"/>
              <a:t>: 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đầu</a:t>
            </a:r>
            <a:r>
              <a:rPr lang="fr-FR" sz="2000" dirty="0"/>
              <a:t> </a:t>
            </a:r>
            <a:r>
              <a:rPr lang="fr-FR" sz="2000" dirty="0" err="1"/>
              <a:t>vào</a:t>
            </a:r>
            <a:r>
              <a:rPr lang="fr-FR" sz="2000" dirty="0"/>
              <a:t>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</a:t>
            </a:r>
            <a:r>
              <a:rPr lang="fr-FR" sz="2000" dirty="0" err="1"/>
              <a:t>bàn</a:t>
            </a:r>
            <a:r>
              <a:rPr lang="fr-FR" sz="2000" dirty="0"/>
              <a:t> </a:t>
            </a:r>
            <a:r>
              <a:rPr lang="fr-FR" sz="2000" dirty="0" err="1"/>
              <a:t>phím</a:t>
            </a:r>
            <a:r>
              <a:rPr lang="fr-FR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đầu</a:t>
            </a:r>
            <a:r>
              <a:rPr lang="fr-FR" sz="2000" dirty="0"/>
              <a:t> ra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terminal)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kênh</a:t>
            </a:r>
            <a:r>
              <a:rPr lang="fr-FR" sz="2000" dirty="0"/>
              <a:t> </a:t>
            </a:r>
            <a:r>
              <a:rPr lang="fr-FR" sz="2000" dirty="0" err="1"/>
              <a:t>báo</a:t>
            </a:r>
            <a:r>
              <a:rPr lang="fr-FR" sz="2000" dirty="0"/>
              <a:t> </a:t>
            </a:r>
            <a:r>
              <a:rPr lang="fr-FR" sz="2000" dirty="0" err="1"/>
              <a:t>lỗi</a:t>
            </a:r>
            <a:r>
              <a:rPr lang="fr-FR" sz="2000" dirty="0"/>
              <a:t>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terminal)</a:t>
            </a:r>
          </a:p>
          <a:p>
            <a:pPr>
              <a:lnSpc>
                <a:spcPct val="80000"/>
              </a:lnSpc>
            </a:pPr>
            <a:r>
              <a:rPr lang="fr-FR" sz="2400" dirty="0" err="1"/>
              <a:t>Chuyển</a:t>
            </a:r>
            <a:r>
              <a:rPr lang="fr-FR" sz="2400" dirty="0"/>
              <a:t> </a:t>
            </a:r>
            <a:r>
              <a:rPr lang="fr-FR" sz="2400" dirty="0" err="1"/>
              <a:t>hướng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vào</a:t>
            </a:r>
            <a:r>
              <a:rPr lang="fr-FR" sz="2400" dirty="0"/>
              <a:t> </a:t>
            </a:r>
            <a:r>
              <a:rPr lang="fr-FR" sz="2400" dirty="0" err="1"/>
              <a:t>chuẩn</a:t>
            </a:r>
            <a:r>
              <a:rPr lang="fr-FR" sz="2400" b="1" dirty="0"/>
              <a:t> (&lt;)</a:t>
            </a:r>
            <a:r>
              <a:rPr lang="fr-FR" sz="2400" dirty="0"/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tee &lt; test.txt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 </a:t>
            </a:r>
            <a:r>
              <a:rPr lang="fr-FR" sz="2400" dirty="0" err="1"/>
              <a:t>Chuyển</a:t>
            </a:r>
            <a:r>
              <a:rPr lang="fr-FR" sz="2400" dirty="0"/>
              <a:t> </a:t>
            </a:r>
            <a:r>
              <a:rPr lang="fr-FR" sz="2400" dirty="0" err="1"/>
              <a:t>hướng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ra </a:t>
            </a:r>
            <a:r>
              <a:rPr lang="fr-FR" sz="2400" dirty="0" err="1"/>
              <a:t>chuẩn</a:t>
            </a:r>
            <a:r>
              <a:rPr lang="fr-FR" sz="2400" dirty="0"/>
              <a:t> </a:t>
            </a:r>
            <a:r>
              <a:rPr lang="fr-FR" sz="2400" b="1" dirty="0"/>
              <a:t>(&gt;, &gt;&gt;)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ls</a:t>
            </a:r>
            <a:r>
              <a:rPr lang="en-GB" sz="2000" dirty="0">
                <a:latin typeface="Courier New" pitchFamily="49" charset="0"/>
              </a:rPr>
              <a:t> &gt; /dev/</a:t>
            </a:r>
            <a:r>
              <a:rPr lang="en-GB" sz="2000" dirty="0" err="1">
                <a:latin typeface="Courier New" pitchFamily="49" charset="0"/>
              </a:rPr>
              <a:t>lp</a:t>
            </a:r>
            <a:endParaRPr lang="en-US" sz="2000" dirty="0">
              <a:latin typeface=".VnArial" pitchFamily="34" charset="0"/>
            </a:endParaRP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ls</a:t>
            </a:r>
            <a:r>
              <a:rPr lang="en-GB" sz="2000" dirty="0">
                <a:latin typeface="Courier New" pitchFamily="49" charset="0"/>
              </a:rPr>
              <a:t> &gt;&gt; test.txt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50000"/>
              </a:lnSpc>
            </a:pPr>
            <a:r>
              <a:rPr lang="en-GB" sz="2400" dirty="0"/>
              <a:t> </a:t>
            </a:r>
            <a:r>
              <a:rPr lang="en-GB" sz="2400" dirty="0" err="1"/>
              <a:t>Chuyển</a:t>
            </a:r>
            <a:r>
              <a:rPr lang="en-GB" sz="2400" dirty="0"/>
              <a:t> </a:t>
            </a:r>
            <a:r>
              <a:rPr lang="en-GB" sz="2400" dirty="0" err="1"/>
              <a:t>hướng</a:t>
            </a:r>
            <a:r>
              <a:rPr lang="en-GB" sz="2400" dirty="0"/>
              <a:t> </a:t>
            </a:r>
            <a:r>
              <a:rPr lang="en-GB" sz="2400" dirty="0" err="1"/>
              <a:t>kênh</a:t>
            </a:r>
            <a:r>
              <a:rPr lang="en-GB" sz="2400" dirty="0"/>
              <a:t> </a:t>
            </a:r>
            <a:r>
              <a:rPr lang="en-GB" sz="2400" dirty="0" err="1"/>
              <a:t>báo</a:t>
            </a:r>
            <a:r>
              <a:rPr lang="en-GB" sz="2400" dirty="0"/>
              <a:t> </a:t>
            </a:r>
            <a:r>
              <a:rPr lang="en-GB" sz="2400" dirty="0" err="1"/>
              <a:t>lỗi</a:t>
            </a:r>
            <a:endParaRPr lang="en-GB" sz="2400" dirty="0"/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rm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</a:rPr>
              <a:t>prog.c</a:t>
            </a:r>
            <a:r>
              <a:rPr lang="en-GB" sz="2000" dirty="0">
                <a:latin typeface="Courier New" pitchFamily="49" charset="0"/>
              </a:rPr>
              <a:t> 2&gt; /dev/null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gcc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</a:rPr>
              <a:t>prog.c</a:t>
            </a:r>
            <a:r>
              <a:rPr lang="en-GB" sz="2000" dirty="0">
                <a:latin typeface="Courier New" pitchFamily="49" charset="0"/>
              </a:rPr>
              <a:t> 2&gt;&gt; erreur.txt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Cơ chế đường ống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/>
              <a:t>Cơ chế đường ống giữa hai tiến trình cho phép định hướng lại đầu ra của tiến trình thứ nhất trở thành đầu vào của tiến trình thứ hai</a:t>
            </a:r>
          </a:p>
          <a:p>
            <a:r>
              <a:rPr lang="fr-FR" sz="2400"/>
              <a:t>Cơ chế đường ống được thiết lập bằng cách sử dụng ký tự: |</a:t>
            </a:r>
          </a:p>
          <a:p>
            <a:pPr lvl="1"/>
            <a:r>
              <a:rPr lang="fr-FR" sz="2000"/>
              <a:t>$ cmd1 | </a:t>
            </a:r>
            <a:r>
              <a:rPr lang="fr-FR" sz="2000" smtClean="0"/>
              <a:t>cmd2</a:t>
            </a:r>
            <a:endParaRPr lang="fr-FR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upload.wikimedia.org/wikipedia/en/thumb/f/f6/Pipeline.svg/280px-Pipelin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4491788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tee command </a:t>
            </a:r>
            <a:endParaRPr lang="en-US"/>
          </a:p>
        </p:txBody>
      </p:sp>
      <p:pic>
        <p:nvPicPr>
          <p:cNvPr id="34818" name="Picture 2" descr="http://upload.wikimedia.org/wikipedia/commons/thumb/2/24/Tee.svg/400px-T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00200" y="1828800"/>
            <a:ext cx="5486400" cy="347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Giới thiệu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/>
              <a:t>Một tiến trình = một sự thực thi của một chương trình</a:t>
            </a:r>
          </a:p>
          <a:p>
            <a:pPr>
              <a:lnSpc>
                <a:spcPct val="90000"/>
              </a:lnSpc>
            </a:pPr>
            <a:r>
              <a:rPr lang="fr-FR" sz="2400"/>
              <a:t>Mỗi tiến trình sẽ tương ứng với một tập các thông tin sau: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định danh (pid)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tiến trình cha (ppid)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Người sở hữu (uid) và nhóm (gid)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đầu vào chuẩn (stdin), một đầu ra chuẩn (stdout), một kênh báo lỗi chuẩn (stderr)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Thời gian sử dụng CPU (CPU time) và mức độ ưu tiên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Thư mục hoạt động hiện tại của tiến trình 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Bảng các tham chiếu đến các file được tiến trình sử dụng.</a:t>
            </a:r>
          </a:p>
          <a:p>
            <a:pPr>
              <a:lnSpc>
                <a:spcPct val="90000"/>
              </a:lnSpc>
            </a:pPr>
            <a:r>
              <a:rPr lang="fr-FR" sz="2400"/>
              <a:t>Các tiến trình được sắp xếp để chia sẻ thời gian sử dụng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fr-FR"/>
              <a:t>Các kiểu tiến trình (1)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hệ</a:t>
            </a:r>
            <a:r>
              <a:rPr lang="fr-FR" sz="2800" dirty="0"/>
              <a:t> </a:t>
            </a:r>
            <a:r>
              <a:rPr lang="fr-FR" sz="2800" dirty="0" err="1"/>
              <a:t>thống</a:t>
            </a:r>
            <a:endParaRPr lang="fr-FR" sz="2800" dirty="0"/>
          </a:p>
          <a:p>
            <a:pPr lvl="1"/>
            <a:r>
              <a:rPr lang="fr-FR" sz="2400" dirty="0" err="1"/>
              <a:t>Thường</a:t>
            </a:r>
            <a:r>
              <a:rPr lang="fr-FR" sz="2400" dirty="0"/>
              <a:t> </a:t>
            </a:r>
            <a:r>
              <a:rPr lang="fr-FR" sz="2400" dirty="0" err="1"/>
              <a:t>thuộc</a:t>
            </a:r>
            <a:r>
              <a:rPr lang="fr-FR" sz="2400" dirty="0"/>
              <a:t> </a:t>
            </a:r>
            <a:r>
              <a:rPr lang="fr-FR" sz="2400" dirty="0" err="1"/>
              <a:t>về</a:t>
            </a:r>
            <a:r>
              <a:rPr lang="fr-FR" sz="2400" dirty="0"/>
              <a:t> </a:t>
            </a:r>
            <a:r>
              <a:rPr lang="fr-FR" sz="2400" dirty="0" err="1"/>
              <a:t>quyền</a:t>
            </a:r>
            <a:r>
              <a:rPr lang="fr-FR" sz="2400" dirty="0"/>
              <a:t> </a:t>
            </a:r>
            <a:r>
              <a:rPr lang="fr-FR" sz="2400" dirty="0" err="1"/>
              <a:t>root</a:t>
            </a:r>
            <a:endParaRPr lang="fr-FR" sz="2400" b="1" dirty="0"/>
          </a:p>
          <a:p>
            <a:pPr lvl="1"/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giao</a:t>
            </a:r>
            <a:r>
              <a:rPr lang="fr-FR" sz="2400" dirty="0"/>
              <a:t> </a:t>
            </a:r>
            <a:r>
              <a:rPr lang="fr-FR" sz="2400" dirty="0" err="1"/>
              <a:t>diện</a:t>
            </a:r>
            <a:r>
              <a:rPr lang="fr-FR" sz="2400" dirty="0"/>
              <a:t> </a:t>
            </a:r>
            <a:r>
              <a:rPr lang="fr-FR" sz="2400" dirty="0" err="1"/>
              <a:t>tương</a:t>
            </a:r>
            <a:r>
              <a:rPr lang="fr-FR" sz="2400" dirty="0"/>
              <a:t> </a:t>
            </a:r>
            <a:r>
              <a:rPr lang="fr-FR" sz="2400" dirty="0" err="1"/>
              <a:t>tác</a:t>
            </a:r>
            <a:endParaRPr lang="fr-FR" sz="2400" dirty="0"/>
          </a:p>
          <a:p>
            <a:pPr lvl="1"/>
            <a:r>
              <a:rPr lang="fr-FR" sz="2400" dirty="0" err="1"/>
              <a:t>Thường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chạy</a:t>
            </a:r>
            <a:r>
              <a:rPr lang="fr-FR" sz="2400" dirty="0"/>
              <a:t> </a:t>
            </a:r>
            <a:r>
              <a:rPr lang="fr-FR" sz="2400" dirty="0" err="1"/>
              <a:t>dưới</a:t>
            </a:r>
            <a:r>
              <a:rPr lang="fr-FR" sz="2400" dirty="0"/>
              <a:t> </a:t>
            </a:r>
            <a:r>
              <a:rPr lang="fr-FR" sz="2400" dirty="0" err="1"/>
              <a:t>dạng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ngầm</a:t>
            </a:r>
            <a:r>
              <a:rPr lang="fr-FR" sz="2400" dirty="0"/>
              <a:t> (daemon) </a:t>
            </a:r>
          </a:p>
          <a:p>
            <a:pPr lvl="1"/>
            <a:r>
              <a:rPr lang="fr-FR" sz="2400" dirty="0" err="1"/>
              <a:t>Đảm</a:t>
            </a:r>
            <a:r>
              <a:rPr lang="fr-FR" sz="2400" dirty="0"/>
              <a:t> </a:t>
            </a:r>
            <a:r>
              <a:rPr lang="fr-FR" sz="2400" dirty="0" err="1"/>
              <a:t>nhiệm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nhiệm</a:t>
            </a:r>
            <a:r>
              <a:rPr lang="fr-FR" sz="2400" dirty="0"/>
              <a:t> </a:t>
            </a:r>
            <a:r>
              <a:rPr lang="fr-FR" sz="2400" dirty="0" err="1"/>
              <a:t>vụ</a:t>
            </a:r>
            <a:r>
              <a:rPr lang="fr-FR" sz="2400" dirty="0"/>
              <a:t> </a:t>
            </a:r>
            <a:r>
              <a:rPr lang="fr-FR" sz="2400" dirty="0" err="1"/>
              <a:t>chung</a:t>
            </a:r>
            <a:r>
              <a:rPr lang="fr-FR" sz="2400" dirty="0"/>
              <a:t>, </a:t>
            </a:r>
            <a:r>
              <a:rPr lang="fr-FR" sz="2400" dirty="0" err="1"/>
              <a:t>phục</a:t>
            </a:r>
            <a:r>
              <a:rPr lang="fr-FR" sz="2400" dirty="0"/>
              <a:t> </a:t>
            </a:r>
            <a:r>
              <a:rPr lang="fr-FR" sz="2400" dirty="0" err="1"/>
              <a:t>vụ</a:t>
            </a:r>
            <a:r>
              <a:rPr lang="fr-FR" sz="2400" dirty="0"/>
              <a:t> </a:t>
            </a:r>
            <a:r>
              <a:rPr lang="fr-FR" sz="2400" dirty="0" err="1"/>
              <a:t>mọi</a:t>
            </a:r>
            <a:r>
              <a:rPr lang="fr-FR" sz="2400" dirty="0"/>
              <a:t> </a:t>
            </a:r>
            <a:r>
              <a:rPr lang="fr-FR" sz="2400" dirty="0" err="1"/>
              <a:t>người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.</a:t>
            </a:r>
          </a:p>
          <a:p>
            <a:pPr lvl="1"/>
            <a:r>
              <a:rPr lang="fr-FR" sz="2400" dirty="0" err="1"/>
              <a:t>Ví</a:t>
            </a:r>
            <a:r>
              <a:rPr lang="fr-FR" sz="2400" dirty="0"/>
              <a:t> </a:t>
            </a:r>
            <a:r>
              <a:rPr lang="fr-FR" sz="2400" dirty="0" err="1"/>
              <a:t>dụ</a:t>
            </a:r>
            <a:r>
              <a:rPr lang="fr-FR" sz="2400" dirty="0"/>
              <a:t>:</a:t>
            </a:r>
          </a:p>
          <a:p>
            <a:pPr lvl="2"/>
            <a:r>
              <a:rPr lang="fr-FR" sz="2000" b="1" dirty="0" err="1"/>
              <a:t>lpsched</a:t>
            </a:r>
            <a:r>
              <a:rPr lang="fr-FR" sz="2000" dirty="0"/>
              <a:t>: </a:t>
            </a:r>
            <a:r>
              <a:rPr lang="fr-FR" sz="2000" dirty="0" err="1"/>
              <a:t>Quản</a:t>
            </a:r>
            <a:r>
              <a:rPr lang="fr-FR" sz="2000" dirty="0"/>
              <a:t> </a:t>
            </a:r>
            <a:r>
              <a:rPr lang="fr-FR" sz="2000" dirty="0" err="1"/>
              <a:t>lý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dịch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in </a:t>
            </a:r>
            <a:r>
              <a:rPr lang="fr-FR" sz="2000" dirty="0" err="1"/>
              <a:t>ấn</a:t>
            </a:r>
            <a:endParaRPr lang="fr-FR" sz="2000" dirty="0"/>
          </a:p>
          <a:p>
            <a:pPr lvl="2"/>
            <a:r>
              <a:rPr lang="fr-FR" sz="2000" b="1" dirty="0" err="1"/>
              <a:t>cron</a:t>
            </a:r>
            <a:r>
              <a:rPr lang="fr-FR" sz="2000" dirty="0"/>
              <a:t>: </a:t>
            </a:r>
            <a:r>
              <a:rPr lang="fr-FR" sz="2000" dirty="0" err="1"/>
              <a:t>tự</a:t>
            </a:r>
            <a:r>
              <a:rPr lang="fr-FR" sz="2000" dirty="0"/>
              <a:t> </a:t>
            </a:r>
            <a:r>
              <a:rPr lang="fr-FR" sz="2000" dirty="0" err="1"/>
              <a:t>động</a:t>
            </a:r>
            <a:r>
              <a:rPr lang="fr-FR" sz="2000" dirty="0"/>
              <a:t> </a:t>
            </a:r>
            <a:r>
              <a:rPr lang="fr-FR" sz="2000" dirty="0" err="1"/>
              <a:t>thực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lệnh</a:t>
            </a:r>
            <a:r>
              <a:rPr lang="fr-FR" sz="2000" dirty="0"/>
              <a:t>/</a:t>
            </a:r>
            <a:r>
              <a:rPr lang="fr-FR" sz="2000" dirty="0" err="1"/>
              <a:t>chương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vào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thời</a:t>
            </a:r>
            <a:r>
              <a:rPr lang="fr-FR" sz="2000" dirty="0"/>
              <a:t> </a:t>
            </a:r>
            <a:r>
              <a:rPr lang="fr-FR" sz="2000" dirty="0" err="1"/>
              <a:t>gian</a:t>
            </a:r>
            <a:r>
              <a:rPr lang="fr-FR" sz="2000" dirty="0"/>
              <a:t> </a:t>
            </a:r>
            <a:r>
              <a:rPr lang="fr-FR" sz="2000" dirty="0" err="1"/>
              <a:t>xác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</a:t>
            </a:r>
            <a:r>
              <a:rPr lang="fr-FR" sz="2000" dirty="0" err="1"/>
              <a:t>trước</a:t>
            </a:r>
            <a:r>
              <a:rPr lang="fr-FR" sz="2000" dirty="0"/>
              <a:t>.</a:t>
            </a:r>
          </a:p>
          <a:p>
            <a:pPr lvl="2"/>
            <a:r>
              <a:rPr lang="fr-FR" sz="2000" b="1" dirty="0" err="1"/>
              <a:t>inetd</a:t>
            </a:r>
            <a:r>
              <a:rPr lang="fr-FR" sz="2000" dirty="0"/>
              <a:t>: </a:t>
            </a:r>
            <a:r>
              <a:rPr lang="fr-FR" sz="2000" dirty="0" err="1"/>
              <a:t>quản</a:t>
            </a:r>
            <a:r>
              <a:rPr lang="fr-FR" sz="2000" dirty="0"/>
              <a:t> </a:t>
            </a:r>
            <a:r>
              <a:rPr lang="fr-FR" sz="2000" dirty="0" err="1"/>
              <a:t>lý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dịch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mạng</a:t>
            </a:r>
            <a:r>
              <a:rPr lang="fr-FR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fr-FR"/>
              <a:t>Các kiểu tiến trình (2)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fr-FR" sz="2800"/>
              <a:t>Các tiến trình của người sử dụng</a:t>
            </a:r>
          </a:p>
          <a:p>
            <a:pPr lvl="1"/>
            <a:r>
              <a:rPr lang="fr-FR" sz="2400"/>
              <a:t>Thực hiện các nhiệm vụ của một người dùng cụ thể </a:t>
            </a:r>
          </a:p>
          <a:p>
            <a:pPr lvl="2"/>
            <a:r>
              <a:rPr lang="fr-FR" sz="2000"/>
              <a:t>Thực hiện dưới dạng một shell tương ứng với một sự đăng nhập. </a:t>
            </a:r>
          </a:p>
          <a:p>
            <a:pPr lvl="2"/>
            <a:r>
              <a:rPr lang="fr-FR" sz="2000"/>
              <a:t>Thực hiện dưới dạng một lệnh thông qua shell</a:t>
            </a:r>
          </a:p>
          <a:p>
            <a:pPr lvl="1"/>
            <a:r>
              <a:rPr lang="fr-FR" sz="2400"/>
              <a:t>Thường được thực hiện, quản lý bằng một terminal</a:t>
            </a:r>
          </a:p>
          <a:p>
            <a:pPr lvl="1"/>
            <a:r>
              <a:rPr lang="fr-FR" sz="2400"/>
              <a:t>Ví dụ:</a:t>
            </a:r>
          </a:p>
          <a:p>
            <a:pPr lvl="2"/>
            <a:r>
              <a:rPr lang="fr-FR" sz="2000"/>
              <a:t>cp</a:t>
            </a:r>
          </a:p>
          <a:p>
            <a:pPr lvl="2"/>
            <a:r>
              <a:rPr lang="fr-FR" sz="2000"/>
              <a:t>vi</a:t>
            </a:r>
          </a:p>
          <a:p>
            <a:pPr lvl="2"/>
            <a:r>
              <a:rPr lang="fr-FR" sz="2000"/>
              <a:t>man</a:t>
            </a:r>
          </a:p>
          <a:p>
            <a:pPr lvl="2"/>
            <a:r>
              <a:rPr lang="fr-FR" sz="2000"/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Lệnh ps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400"/>
              <a:t>Hiển thị các tiến trình </a:t>
            </a:r>
          </a:p>
          <a:p>
            <a:pPr lvl="1">
              <a:lnSpc>
                <a:spcPct val="80000"/>
              </a:lnSpc>
            </a:pPr>
            <a:r>
              <a:rPr lang="fr-FR" sz="2000"/>
              <a:t>Theo ngầm định, lệnh ps hiển thị các tiến trình thuộc về người sử dụng terminal.</a:t>
            </a:r>
          </a:p>
          <a:p>
            <a:pPr lvl="1">
              <a:lnSpc>
                <a:spcPct val="80000"/>
              </a:lnSpc>
            </a:pPr>
            <a:r>
              <a:rPr lang="fr-FR" sz="2000"/>
              <a:t>Sử dụng tùy chọn aux để hiển thị tất cả các tiến trình đang chạy trong máy.</a:t>
            </a:r>
          </a:p>
          <a:p>
            <a:pPr lvl="1">
              <a:lnSpc>
                <a:spcPct val="80000"/>
              </a:lnSpc>
            </a:pPr>
            <a:endParaRPr lang="fr-F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$ </a:t>
            </a:r>
            <a:r>
              <a:rPr lang="en-GB" sz="1400" b="1">
                <a:latin typeface="Courier New" pitchFamily="49" charset="0"/>
              </a:rPr>
              <a:t>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 PID TTY          TIME CMD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2803 pts/1    00:00:00 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2965 pts/1    00:00:00 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$ </a:t>
            </a:r>
            <a:r>
              <a:rPr lang="en-US" sz="1400" b="1">
                <a:latin typeface="Courier New" pitchFamily="49" charset="0"/>
              </a:rPr>
              <a:t>ps aux</a:t>
            </a: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USER   PID  %CPU  %MEM  VSZ   RSS  TTY  STAT START TIME COMMAND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root     1   0.1   0.1  1104  460   ?    S   15:26 0:03 init[3]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951   0.0   0.3  1728  996  pts/0 S   16:09 0:00 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953   0.0   1.9  6860 4916  pts/0 S   16:09 0:00 emacs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966   0.0   0.3  2704 1000  pts/0 R   16:23 0:00 ps aux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...</a:t>
            </a:r>
            <a:endParaRPr lang="fr-FR" sz="16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Trạng thái của tiến trình</a:t>
            </a:r>
          </a:p>
        </p:txBody>
      </p:sp>
      <p:sp>
        <p:nvSpPr>
          <p:cNvPr id="17920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352800" cy="3886200"/>
          </a:xfrm>
        </p:spPr>
        <p:txBody>
          <a:bodyPr/>
          <a:lstStyle/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đang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ngủ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đang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chạy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dừng</a:t>
            </a:r>
            <a:endParaRPr lang="en-US" sz="2800" dirty="0">
              <a:latin typeface="+mj-lt"/>
            </a:endParaRPr>
          </a:p>
          <a:p>
            <a:pPr algn="just"/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Z</a:t>
            </a:r>
            <a:r>
              <a:rPr lang="en-US" sz="2800" dirty="0" smtClean="0">
                <a:latin typeface="+mj-lt"/>
              </a:rPr>
              <a:t>:không </a:t>
            </a:r>
            <a:r>
              <a:rPr lang="en-US" sz="2800" dirty="0" err="1" smtClean="0">
                <a:latin typeface="+mj-lt"/>
              </a:rPr>
              <a:t>xác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định</a:t>
            </a:r>
            <a:endParaRPr lang="fr-FR" sz="2800" dirty="0">
              <a:latin typeface="+mj-lt"/>
            </a:endParaRPr>
          </a:p>
        </p:txBody>
      </p:sp>
      <p:pic>
        <p:nvPicPr>
          <p:cNvPr id="17921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060670"/>
            <a:ext cx="4724400" cy="28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Lệnh kill</a:t>
            </a:r>
            <a:endParaRPr lang="fr-FR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800" dirty="0" err="1"/>
              <a:t>Gửi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tín</a:t>
            </a:r>
            <a:r>
              <a:rPr lang="fr-FR" sz="2800" dirty="0"/>
              <a:t> </a:t>
            </a:r>
            <a:r>
              <a:rPr lang="fr-FR" sz="2800" dirty="0" err="1"/>
              <a:t>hiệu</a:t>
            </a:r>
            <a:r>
              <a:rPr lang="fr-FR" sz="2800" dirty="0"/>
              <a:t> </a:t>
            </a:r>
            <a:r>
              <a:rPr lang="fr-FR" sz="2800" dirty="0" err="1"/>
              <a:t>đến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(</a:t>
            </a:r>
            <a:r>
              <a:rPr lang="fr-FR" sz="2800" dirty="0" err="1"/>
              <a:t>định</a:t>
            </a:r>
            <a:r>
              <a:rPr lang="fr-FR" sz="2800" dirty="0"/>
              <a:t> </a:t>
            </a:r>
            <a:r>
              <a:rPr lang="fr-FR" sz="2800" dirty="0" err="1"/>
              <a:t>danh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được</a:t>
            </a:r>
            <a:r>
              <a:rPr lang="fr-FR" sz="2800" dirty="0"/>
              <a:t> </a:t>
            </a:r>
            <a:r>
              <a:rPr lang="fr-FR" sz="2800" dirty="0" err="1"/>
              <a:t>xác</a:t>
            </a:r>
            <a:r>
              <a:rPr lang="fr-FR" sz="2800" dirty="0"/>
              <a:t> </a:t>
            </a:r>
            <a:r>
              <a:rPr lang="fr-FR" sz="2800" dirty="0" err="1"/>
              <a:t>định</a:t>
            </a:r>
            <a:r>
              <a:rPr lang="fr-FR" sz="2800" dirty="0"/>
              <a:t> </a:t>
            </a:r>
            <a:r>
              <a:rPr lang="fr-FR" sz="2800" dirty="0" err="1"/>
              <a:t>dưới</a:t>
            </a:r>
            <a:r>
              <a:rPr lang="fr-FR" sz="2800" dirty="0"/>
              <a:t> </a:t>
            </a:r>
            <a:r>
              <a:rPr lang="fr-FR" sz="2800" dirty="0" err="1"/>
              <a:t>dạng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tham</a:t>
            </a:r>
            <a:r>
              <a:rPr lang="fr-FR" sz="2800" dirty="0"/>
              <a:t> </a:t>
            </a:r>
            <a:r>
              <a:rPr lang="fr-FR" sz="2800" dirty="0" err="1"/>
              <a:t>số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).</a:t>
            </a:r>
          </a:p>
          <a:p>
            <a:pPr lvl="1">
              <a:lnSpc>
                <a:spcPct val="80000"/>
              </a:lnSpc>
            </a:pPr>
            <a:r>
              <a:rPr lang="fr-FR" sz="2400" dirty="0"/>
              <a:t>Theo </a:t>
            </a:r>
            <a:r>
              <a:rPr lang="fr-FR" sz="2400" dirty="0" err="1"/>
              <a:t>ngầm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,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đi</a:t>
            </a:r>
            <a:r>
              <a:rPr lang="fr-FR" sz="2400" dirty="0"/>
              <a:t> là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15 (SIGTERM – </a:t>
            </a:r>
            <a:r>
              <a:rPr lang="fr-FR" sz="2400" dirty="0" err="1"/>
              <a:t>kết</a:t>
            </a:r>
            <a:r>
              <a:rPr lang="fr-FR" sz="2400" dirty="0"/>
              <a:t> </a:t>
            </a:r>
            <a:r>
              <a:rPr lang="fr-FR" sz="2400" dirty="0" err="1"/>
              <a:t>thúc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-9: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9 (SIGKILL – </a:t>
            </a:r>
            <a:r>
              <a:rPr lang="fr-FR" sz="2400" dirty="0" err="1"/>
              <a:t>hủy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) 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–l: </a:t>
            </a:r>
            <a:r>
              <a:rPr lang="fr-FR" sz="2400" dirty="0" err="1"/>
              <a:t>liệt</a:t>
            </a:r>
            <a:r>
              <a:rPr lang="fr-FR" sz="2400" dirty="0"/>
              <a:t> </a:t>
            </a:r>
            <a:r>
              <a:rPr lang="fr-FR" sz="2400" dirty="0" err="1"/>
              <a:t>kê</a:t>
            </a:r>
            <a:r>
              <a:rPr lang="fr-FR" sz="2400" dirty="0"/>
              <a:t> </a:t>
            </a: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thể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. </a:t>
            </a:r>
          </a:p>
          <a:p>
            <a:pPr>
              <a:lnSpc>
                <a:spcPct val="80000"/>
              </a:lnSpc>
            </a:pP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killall</a:t>
            </a:r>
            <a:r>
              <a:rPr lang="fr-FR" sz="2800" dirty="0"/>
              <a:t>: </a:t>
            </a:r>
            <a:r>
              <a:rPr lang="fr-FR" sz="2800" dirty="0" err="1"/>
              <a:t>dùng</a:t>
            </a:r>
            <a:r>
              <a:rPr lang="fr-FR" sz="2800" dirty="0"/>
              <a:t> </a:t>
            </a:r>
            <a:r>
              <a:rPr lang="fr-FR" sz="2800" dirty="0" err="1"/>
              <a:t>để</a:t>
            </a:r>
            <a:r>
              <a:rPr lang="fr-FR" sz="2800" dirty="0"/>
              <a:t> </a:t>
            </a:r>
            <a:r>
              <a:rPr lang="fr-FR" sz="2800" dirty="0" err="1"/>
              <a:t>kết</a:t>
            </a:r>
            <a:r>
              <a:rPr lang="fr-FR" sz="2800" dirty="0"/>
              <a:t> </a:t>
            </a:r>
            <a:r>
              <a:rPr lang="fr-FR" sz="2800" dirty="0" err="1"/>
              <a:t>thúc</a:t>
            </a:r>
            <a:r>
              <a:rPr lang="fr-FR" sz="2800" dirty="0"/>
              <a:t> </a:t>
            </a:r>
            <a:r>
              <a:rPr lang="fr-FR" sz="2800" dirty="0" err="1"/>
              <a:t>tất</a:t>
            </a:r>
            <a:r>
              <a:rPr lang="fr-FR" sz="2800" dirty="0"/>
              <a:t> </a:t>
            </a:r>
            <a:r>
              <a:rPr lang="fr-FR" sz="2800" dirty="0" err="1"/>
              <a:t>cả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câu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thông</a:t>
            </a:r>
            <a:r>
              <a:rPr lang="fr-FR" sz="2800" dirty="0"/>
              <a:t> qua </a:t>
            </a:r>
            <a:r>
              <a:rPr lang="fr-FR" sz="2800" dirty="0" err="1"/>
              <a:t>việc</a:t>
            </a:r>
            <a:r>
              <a:rPr lang="fr-FR" sz="2800" dirty="0"/>
              <a:t> </a:t>
            </a:r>
            <a:r>
              <a:rPr lang="fr-FR" sz="2800" dirty="0" err="1"/>
              <a:t>truyền</a:t>
            </a:r>
            <a:r>
              <a:rPr lang="fr-FR" sz="2800" dirty="0"/>
              <a:t> </a:t>
            </a:r>
            <a:r>
              <a:rPr lang="fr-FR" sz="2800" dirty="0" err="1"/>
              <a:t>tên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câu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dưới</a:t>
            </a:r>
            <a:r>
              <a:rPr lang="fr-FR" sz="2800" dirty="0"/>
              <a:t> </a:t>
            </a:r>
            <a:r>
              <a:rPr lang="fr-FR" sz="2800" dirty="0" err="1"/>
              <a:t>dạng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tham</a:t>
            </a:r>
            <a:r>
              <a:rPr lang="fr-FR" sz="2800" dirty="0"/>
              <a:t> </a:t>
            </a:r>
            <a:r>
              <a:rPr lang="fr-FR" sz="2800" dirty="0" err="1"/>
              <a:t>số</a:t>
            </a:r>
            <a:r>
              <a:rPr lang="fr-FR" sz="2800" dirty="0"/>
              <a:t>.</a:t>
            </a:r>
          </a:p>
          <a:p>
            <a:pPr>
              <a:lnSpc>
                <a:spcPct val="80000"/>
              </a:lnSpc>
            </a:pPr>
            <a:r>
              <a:rPr lang="fr-FR" dirty="0" err="1"/>
              <a:t>Quyền</a:t>
            </a:r>
            <a:r>
              <a:rPr lang="fr-FR" dirty="0"/>
              <a:t> </a:t>
            </a:r>
            <a:r>
              <a:rPr lang="fr-FR" dirty="0" err="1"/>
              <a:t>hủy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về</a:t>
            </a:r>
            <a:r>
              <a:rPr lang="fr-FR" dirty="0"/>
              <a:t> </a:t>
            </a:r>
            <a:r>
              <a:rPr lang="fr-FR" dirty="0" err="1"/>
              <a:t>người</a:t>
            </a:r>
            <a:r>
              <a:rPr lang="fr-FR" dirty="0"/>
              <a:t> </a:t>
            </a:r>
            <a:r>
              <a:rPr lang="fr-FR" dirty="0" err="1"/>
              <a:t>sở</a:t>
            </a:r>
            <a:r>
              <a:rPr lang="fr-FR" dirty="0"/>
              <a:t> </a:t>
            </a:r>
            <a:r>
              <a:rPr lang="fr-FR" dirty="0" err="1"/>
              <a:t>hữu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trình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Độ ưu tiên của các tiến trình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đều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ban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ngầm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là </a:t>
            </a:r>
            <a:r>
              <a:rPr lang="fr-FR" sz="2400" b="1" dirty="0"/>
              <a:t>0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 err="1"/>
              <a:t>Mức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dao </a:t>
            </a:r>
            <a:r>
              <a:rPr lang="fr-FR" sz="2400" dirty="0" err="1"/>
              <a:t>động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khoảng</a:t>
            </a:r>
            <a:r>
              <a:rPr lang="fr-FR" sz="2400" dirty="0"/>
              <a:t> </a:t>
            </a:r>
            <a:r>
              <a:rPr lang="fr-FR" sz="2400" dirty="0" err="1"/>
              <a:t>từ</a:t>
            </a:r>
            <a:r>
              <a:rPr lang="fr-FR" sz="2400" dirty="0"/>
              <a:t> </a:t>
            </a:r>
            <a:r>
              <a:rPr lang="fr-FR" sz="2400" b="1" dirty="0"/>
              <a:t>-19 </a:t>
            </a:r>
            <a:r>
              <a:rPr lang="fr-FR" sz="2400" dirty="0" err="1"/>
              <a:t>đến</a:t>
            </a:r>
            <a:r>
              <a:rPr lang="fr-FR" sz="2400" b="1" dirty="0"/>
              <a:t> +19</a:t>
            </a:r>
            <a:endParaRPr lang="fr-FR" sz="2400" dirty="0"/>
          </a:p>
          <a:p>
            <a:pPr lvl="1">
              <a:lnSpc>
                <a:spcPct val="90000"/>
              </a:lnSpc>
            </a:pPr>
            <a:r>
              <a:rPr lang="fr-FR" sz="2000" dirty="0" err="1"/>
              <a:t>Chỉ</a:t>
            </a:r>
            <a:r>
              <a:rPr lang="fr-FR" sz="2000" dirty="0"/>
              <a:t> </a:t>
            </a:r>
            <a:r>
              <a:rPr lang="fr-FR" sz="2000" dirty="0" err="1"/>
              <a:t>người</a:t>
            </a:r>
            <a:r>
              <a:rPr lang="fr-FR" sz="2000" dirty="0"/>
              <a:t> </a:t>
            </a:r>
            <a:r>
              <a:rPr lang="fr-FR" sz="2000" dirty="0" err="1"/>
              <a:t>sử</a:t>
            </a:r>
            <a:r>
              <a:rPr lang="fr-FR" sz="2000" dirty="0"/>
              <a:t> </a:t>
            </a:r>
            <a:r>
              <a:rPr lang="fr-FR" sz="2000" dirty="0" err="1"/>
              <a:t>dụng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quyền</a:t>
            </a:r>
            <a:r>
              <a:rPr lang="fr-FR" sz="2000" dirty="0"/>
              <a:t> </a:t>
            </a:r>
            <a:r>
              <a:rPr lang="fr-FR" sz="2000" dirty="0" err="1"/>
              <a:t>root</a:t>
            </a:r>
            <a:r>
              <a:rPr lang="fr-FR" sz="2000" dirty="0"/>
              <a:t> </a:t>
            </a:r>
            <a:r>
              <a:rPr lang="fr-FR" sz="2000" dirty="0" err="1"/>
              <a:t>mới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giảm</a:t>
            </a:r>
            <a:r>
              <a:rPr lang="fr-FR" sz="2000" dirty="0"/>
              <a:t> </a:t>
            </a:r>
            <a:r>
              <a:rPr lang="fr-FR" sz="2000" dirty="0" err="1"/>
              <a:t>giá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r>
              <a:rPr lang="fr-FR" sz="2000" dirty="0"/>
              <a:t> </a:t>
            </a:r>
            <a:r>
              <a:rPr lang="fr-FR" sz="2000" dirty="0" err="1"/>
              <a:t>biểu</a:t>
            </a:r>
            <a:r>
              <a:rPr lang="fr-FR" sz="2000" dirty="0"/>
              <a:t> </a:t>
            </a:r>
            <a:r>
              <a:rPr lang="fr-FR" sz="2000" dirty="0" err="1"/>
              <a:t>diễn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.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người</a:t>
            </a:r>
            <a:r>
              <a:rPr lang="fr-FR" sz="2000" dirty="0"/>
              <a:t> </a:t>
            </a:r>
            <a:r>
              <a:rPr lang="fr-FR" sz="2000" dirty="0" err="1"/>
              <a:t>sử</a:t>
            </a:r>
            <a:r>
              <a:rPr lang="fr-FR" sz="2000" dirty="0"/>
              <a:t> </a:t>
            </a:r>
            <a:r>
              <a:rPr lang="fr-FR" sz="2000" dirty="0" err="1"/>
              <a:t>dụng</a:t>
            </a:r>
            <a:r>
              <a:rPr lang="fr-FR" sz="2000" dirty="0"/>
              <a:t> </a:t>
            </a:r>
            <a:r>
              <a:rPr lang="fr-FR" sz="2000" dirty="0" err="1"/>
              <a:t>thông</a:t>
            </a:r>
            <a:r>
              <a:rPr lang="fr-FR" sz="2000" dirty="0"/>
              <a:t> </a:t>
            </a:r>
            <a:r>
              <a:rPr lang="fr-FR" sz="2000" dirty="0" err="1"/>
              <a:t>thường</a:t>
            </a:r>
            <a:r>
              <a:rPr lang="fr-FR" sz="2000" dirty="0"/>
              <a:t> </a:t>
            </a:r>
            <a:r>
              <a:rPr lang="fr-FR" sz="2000" dirty="0" err="1"/>
              <a:t>chỉ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làm</a:t>
            </a:r>
            <a:r>
              <a:rPr lang="fr-FR" sz="2000" dirty="0"/>
              <a:t> </a:t>
            </a:r>
            <a:r>
              <a:rPr lang="fr-FR" sz="2000" dirty="0" err="1"/>
              <a:t>giảm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thông</a:t>
            </a:r>
            <a:r>
              <a:rPr lang="fr-FR" sz="2000" dirty="0"/>
              <a:t> qua </a:t>
            </a:r>
            <a:r>
              <a:rPr lang="fr-FR" sz="2000" dirty="0" err="1"/>
              <a:t>việc</a:t>
            </a:r>
            <a:r>
              <a:rPr lang="fr-FR" sz="2000" dirty="0"/>
              <a:t> </a:t>
            </a:r>
            <a:r>
              <a:rPr lang="fr-FR" sz="2000" dirty="0" err="1"/>
              <a:t>tăng</a:t>
            </a:r>
            <a:r>
              <a:rPr lang="fr-FR" sz="2000" dirty="0"/>
              <a:t> </a:t>
            </a:r>
            <a:r>
              <a:rPr lang="fr-FR" sz="2000" dirty="0" err="1"/>
              <a:t>giá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r>
              <a:rPr lang="fr-FR" sz="2000" dirty="0"/>
              <a:t> </a:t>
            </a:r>
            <a:r>
              <a:rPr lang="fr-FR" sz="2000" dirty="0" err="1"/>
              <a:t>biểu</a:t>
            </a:r>
            <a:r>
              <a:rPr lang="fr-FR" sz="2000" dirty="0"/>
              <a:t> </a:t>
            </a:r>
            <a:r>
              <a:rPr lang="fr-FR" sz="2000" dirty="0" err="1"/>
              <a:t>diễn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.</a:t>
            </a:r>
          </a:p>
          <a:p>
            <a:pPr>
              <a:lnSpc>
                <a:spcPct val="90000"/>
              </a:lnSpc>
            </a:pP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b="1" dirty="0" err="1"/>
              <a:t>nice</a:t>
            </a:r>
            <a:r>
              <a:rPr lang="fr-FR" sz="2400" dirty="0"/>
              <a:t>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thay</a:t>
            </a:r>
            <a:r>
              <a:rPr lang="fr-FR" sz="2400" dirty="0"/>
              <a:t> </a:t>
            </a:r>
            <a:r>
              <a:rPr lang="fr-FR" sz="2400" dirty="0" err="1"/>
              <a:t>đổi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ngay</a:t>
            </a:r>
            <a:r>
              <a:rPr lang="fr-FR" sz="2400" dirty="0"/>
              <a:t> khi </a:t>
            </a:r>
            <a:r>
              <a:rPr lang="fr-FR" sz="2400" dirty="0" err="1"/>
              <a:t>bắt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tương</a:t>
            </a:r>
            <a:r>
              <a:rPr lang="fr-FR" sz="2400" dirty="0"/>
              <a:t> </a:t>
            </a:r>
            <a:r>
              <a:rPr lang="fr-FR" sz="2400" dirty="0" err="1"/>
              <a:t>ứng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$ </a:t>
            </a:r>
            <a:r>
              <a:rPr lang="fr-FR" sz="2000" dirty="0" err="1"/>
              <a:t>nice</a:t>
            </a:r>
            <a:r>
              <a:rPr lang="fr-FR" sz="2000" dirty="0"/>
              <a:t> [-n Value] [Command [Arguments ...]]</a:t>
            </a:r>
          </a:p>
          <a:p>
            <a:pPr>
              <a:lnSpc>
                <a:spcPct val="90000"/>
              </a:lnSpc>
            </a:pP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b="1" dirty="0" err="1"/>
              <a:t>renice</a:t>
            </a:r>
            <a:r>
              <a:rPr lang="fr-FR" sz="2400" dirty="0"/>
              <a:t>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thay</a:t>
            </a:r>
            <a:r>
              <a:rPr lang="fr-FR" sz="2400" dirty="0"/>
              <a:t> </a:t>
            </a:r>
            <a:r>
              <a:rPr lang="fr-FR" sz="2400" dirty="0" err="1"/>
              <a:t>đổi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 khi </a:t>
            </a:r>
            <a:r>
              <a:rPr lang="fr-FR" sz="2400" dirty="0" err="1"/>
              <a:t>đã</a:t>
            </a:r>
            <a:r>
              <a:rPr lang="fr-FR" sz="2400" dirty="0"/>
              <a:t> </a:t>
            </a:r>
            <a:r>
              <a:rPr lang="fr-FR" sz="2400" dirty="0" err="1"/>
              <a:t>chạy</a:t>
            </a:r>
            <a:r>
              <a:rPr lang="fr-FR" sz="2400" dirty="0"/>
              <a:t>.</a:t>
            </a:r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Lệnh top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 err="1"/>
              <a:t>Hiển</a:t>
            </a:r>
            <a:r>
              <a:rPr lang="fr-FR" sz="2800" dirty="0"/>
              <a:t> </a:t>
            </a:r>
            <a:r>
              <a:rPr lang="fr-FR" sz="2800" dirty="0" err="1"/>
              <a:t>thị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cập</a:t>
            </a:r>
            <a:r>
              <a:rPr lang="fr-FR" sz="2800" dirty="0"/>
              <a:t> </a:t>
            </a:r>
            <a:r>
              <a:rPr lang="fr-FR" sz="2800" dirty="0" err="1"/>
              <a:t>nhật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thông</a:t>
            </a:r>
            <a:r>
              <a:rPr lang="fr-FR" sz="2800" dirty="0"/>
              <a:t> tin </a:t>
            </a:r>
            <a:r>
              <a:rPr lang="fr-FR" sz="2800" dirty="0" err="1"/>
              <a:t>sau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đang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trăm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CPU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trăm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bộ</a:t>
            </a:r>
            <a:r>
              <a:rPr lang="fr-FR" sz="2400" dirty="0"/>
              <a:t> </a:t>
            </a:r>
            <a:r>
              <a:rPr lang="fr-FR" sz="2400" dirty="0" err="1"/>
              <a:t>nhớ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800" dirty="0"/>
              <a:t>$ top [–d]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–d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xác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thời</a:t>
            </a:r>
            <a:r>
              <a:rPr lang="fr-FR" sz="2400" dirty="0"/>
              <a:t> </a:t>
            </a:r>
            <a:r>
              <a:rPr lang="fr-FR" sz="2400" dirty="0" err="1"/>
              <a:t>gian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kỳ</a:t>
            </a:r>
            <a:r>
              <a:rPr lang="fr-FR" sz="2400" dirty="0"/>
              <a:t> </a:t>
            </a:r>
            <a:r>
              <a:rPr lang="fr-FR" sz="2400" dirty="0" err="1"/>
              <a:t>cập</a:t>
            </a:r>
            <a:r>
              <a:rPr lang="fr-FR" sz="2400" dirty="0"/>
              <a:t> </a:t>
            </a:r>
            <a:r>
              <a:rPr lang="fr-FR" sz="2400" dirty="0" err="1"/>
              <a:t>nhật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(</a:t>
            </a:r>
            <a:r>
              <a:rPr lang="fr-FR" sz="2400" dirty="0" err="1"/>
              <a:t>tính</a:t>
            </a:r>
            <a:r>
              <a:rPr lang="fr-FR" sz="2400" dirty="0"/>
              <a:t> </a:t>
            </a:r>
            <a:r>
              <a:rPr lang="fr-FR" sz="2400" dirty="0" err="1"/>
              <a:t>theo</a:t>
            </a:r>
            <a:r>
              <a:rPr lang="fr-FR" sz="2400" dirty="0"/>
              <a:t> </a:t>
            </a:r>
            <a:r>
              <a:rPr lang="fr-FR" sz="2400" dirty="0" err="1"/>
              <a:t>giây</a:t>
            </a:r>
            <a:r>
              <a:rPr lang="fr-FR" sz="2400" dirty="0"/>
              <a:t>).</a:t>
            </a:r>
          </a:p>
          <a:p>
            <a:pPr>
              <a:lnSpc>
                <a:spcPct val="90000"/>
              </a:lnSpc>
            </a:pPr>
            <a:r>
              <a:rPr lang="fr-FR" sz="2800" dirty="0" err="1"/>
              <a:t>Lệnh</a:t>
            </a:r>
            <a:r>
              <a:rPr lang="fr-FR" sz="2800" dirty="0"/>
              <a:t> top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phép</a:t>
            </a:r>
            <a:r>
              <a:rPr lang="fr-FR" sz="2800" dirty="0"/>
              <a:t>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tương</a:t>
            </a:r>
            <a:r>
              <a:rPr lang="fr-FR" sz="2800" dirty="0"/>
              <a:t> </a:t>
            </a:r>
            <a:r>
              <a:rPr lang="fr-FR" sz="2800" dirty="0" err="1"/>
              <a:t>tác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quản</a:t>
            </a:r>
            <a:r>
              <a:rPr lang="fr-FR" sz="2800" dirty="0"/>
              <a:t> </a:t>
            </a:r>
            <a:r>
              <a:rPr lang="fr-FR" sz="2800" dirty="0" err="1"/>
              <a:t>lý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(</a:t>
            </a:r>
            <a:r>
              <a:rPr lang="fr-FR" sz="2800" dirty="0" err="1"/>
              <a:t>thay</a:t>
            </a:r>
            <a:r>
              <a:rPr lang="fr-FR" sz="2800" dirty="0"/>
              <a:t> </a:t>
            </a:r>
            <a:r>
              <a:rPr lang="fr-FR" sz="2800" dirty="0" err="1"/>
              <a:t>đổi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ưu</a:t>
            </a:r>
            <a:r>
              <a:rPr lang="fr-FR" sz="2800" dirty="0"/>
              <a:t> </a:t>
            </a:r>
            <a:r>
              <a:rPr lang="fr-FR" sz="2800" dirty="0" err="1"/>
              <a:t>tiên</a:t>
            </a:r>
            <a:r>
              <a:rPr lang="fr-FR" sz="2800" dirty="0"/>
              <a:t>, </a:t>
            </a:r>
            <a:r>
              <a:rPr lang="fr-FR" sz="2800" dirty="0" err="1"/>
              <a:t>gửi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tín</a:t>
            </a:r>
            <a:r>
              <a:rPr lang="fr-FR" sz="2800" dirty="0"/>
              <a:t> </a:t>
            </a:r>
            <a:r>
              <a:rPr lang="fr-FR" sz="2800" dirty="0" err="1"/>
              <a:t>hiệu</a:t>
            </a:r>
            <a:r>
              <a:rPr lang="fr-FR" sz="2800" dirty="0"/>
              <a:t>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9292</TotalTime>
  <Words>1164</Words>
  <Application>Microsoft Office PowerPoint</Application>
  <PresentationFormat>On-screen Show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Pixel</vt:lpstr>
      <vt:lpstr>Quản lý tiến trình</vt:lpstr>
      <vt:lpstr>Giới thiệu</vt:lpstr>
      <vt:lpstr>Các kiểu tiến trình (1)</vt:lpstr>
      <vt:lpstr>Các kiểu tiến trình (2)</vt:lpstr>
      <vt:lpstr>Lệnh ps </vt:lpstr>
      <vt:lpstr>Trạng thái của tiến trình</vt:lpstr>
      <vt:lpstr>Lệnh kill</vt:lpstr>
      <vt:lpstr>Độ ưu tiên của các tiến trình</vt:lpstr>
      <vt:lpstr>Lệnh top </vt:lpstr>
      <vt:lpstr>Các kiểu thực thi</vt:lpstr>
      <vt:lpstr>Chạy ở chế độ hiện (foreground và chạy ở chế độ ngầm (background) (1)</vt:lpstr>
      <vt:lpstr>Chạy ở chế độ hiện (foreground và chạy ở chế độ ngầm (background) (2)</vt:lpstr>
      <vt:lpstr>Quản lý tác vụ</vt:lpstr>
      <vt:lpstr>Ví dụ</vt:lpstr>
      <vt:lpstr>Các cách thực hiện song song các câu lệnh</vt:lpstr>
      <vt:lpstr>Chuyển hướng các kênh chuẩn</vt:lpstr>
      <vt:lpstr>Cơ chế đường ống </vt:lpstr>
      <vt:lpstr>tee command </vt:lpstr>
    </vt:vector>
  </TitlesOfParts>
  <Company>DHBK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Unix/Linux</dc:title>
  <dc:creator>Tuan Anh</dc:creator>
  <cp:lastModifiedBy>User</cp:lastModifiedBy>
  <cp:revision>247</cp:revision>
  <dcterms:created xsi:type="dcterms:W3CDTF">2005-11-22T16:19:09Z</dcterms:created>
  <dcterms:modified xsi:type="dcterms:W3CDTF">2015-09-14T02:45:56Z</dcterms:modified>
</cp:coreProperties>
</file>