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28"/>
  </p:notesMasterIdLst>
  <p:handoutMasterIdLst>
    <p:handoutMasterId r:id="rId29"/>
  </p:handoutMasterIdLst>
  <p:sldIdLst>
    <p:sldId id="377" r:id="rId2"/>
    <p:sldId id="460" r:id="rId3"/>
    <p:sldId id="388" r:id="rId4"/>
    <p:sldId id="389" r:id="rId5"/>
    <p:sldId id="390" r:id="rId6"/>
    <p:sldId id="391" r:id="rId7"/>
    <p:sldId id="392" r:id="rId8"/>
    <p:sldId id="398" r:id="rId9"/>
    <p:sldId id="463" r:id="rId10"/>
    <p:sldId id="452" r:id="rId11"/>
    <p:sldId id="459" r:id="rId12"/>
    <p:sldId id="464" r:id="rId13"/>
    <p:sldId id="465" r:id="rId14"/>
    <p:sldId id="466" r:id="rId15"/>
    <p:sldId id="394" r:id="rId16"/>
    <p:sldId id="462" r:id="rId17"/>
    <p:sldId id="453" r:id="rId18"/>
    <p:sldId id="454" r:id="rId19"/>
    <p:sldId id="455" r:id="rId20"/>
    <p:sldId id="456" r:id="rId21"/>
    <p:sldId id="468" r:id="rId22"/>
    <p:sldId id="457" r:id="rId23"/>
    <p:sldId id="458" r:id="rId24"/>
    <p:sldId id="467" r:id="rId25"/>
    <p:sldId id="461" r:id="rId26"/>
    <p:sldId id="469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9999"/>
    <a:srgbClr val="DDDDDD"/>
    <a:srgbClr val="99CCFF"/>
    <a:srgbClr val="00CC00"/>
    <a:srgbClr val="0066FF"/>
    <a:srgbClr val="FF9966"/>
    <a:srgbClr val="FF0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1" autoAdjust="0"/>
    <p:restoredTop sz="94622" autoAdjust="0"/>
  </p:normalViewPr>
  <p:slideViewPr>
    <p:cSldViewPr>
      <p:cViewPr varScale="1">
        <p:scale>
          <a:sx n="73" d="100"/>
          <a:sy n="73" d="100"/>
        </p:scale>
        <p:origin x="-894" y="-102"/>
      </p:cViewPr>
      <p:guideLst>
        <p:guide orient="horz" pos="1008"/>
        <p:guide pos="4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18"/>
    </p:cViewPr>
  </p:sorterViewPr>
  <p:notesViewPr>
    <p:cSldViewPr>
      <p:cViewPr>
        <p:scale>
          <a:sx n="100" d="100"/>
          <a:sy n="100" d="100"/>
        </p:scale>
        <p:origin x="-2688" y="9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278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100"/>
            </a:lvl1pPr>
          </a:lstStyle>
          <a:p>
            <a:pPr>
              <a:defRPr/>
            </a:pPr>
            <a:r>
              <a:rPr lang="en-US"/>
              <a:t>NIU - Department of Computer Science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551363" y="9121775"/>
            <a:ext cx="27638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r>
              <a:rPr lang="en-US"/>
              <a:t>01-</a:t>
            </a:r>
            <a:fld id="{A4FF0128-21CF-4CC3-A090-DE8B23BA1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r>
              <a:rPr lang="en-US"/>
              <a:t>NIU - Department of Computer Science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AF9911B-6C44-4333-A03D-C8AE965F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D0891-04DA-47E7-914C-741CF576A87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D20B95-EBB5-478C-B634-CD0A7BDFBDF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4213" y="720725"/>
            <a:ext cx="3413125" cy="255905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573F0-3333-45B2-8E74-BF4D9789772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4213" y="720725"/>
            <a:ext cx="3413125" cy="255905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A1E16-960F-4080-8C9A-693557F874F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4213" y="720725"/>
            <a:ext cx="3413125" cy="2559050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8CAB8-A03C-49E1-8552-75BA4E8436A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D5E23-3D4A-4FF6-AC81-837A9F3EA54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2BF7B-584F-4B40-8966-D309ACE8902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340A78-98FA-4439-A071-4283B76F0C8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2625" y="720725"/>
            <a:ext cx="3411538" cy="2559050"/>
          </a:xfrm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6788"/>
            <a:r>
              <a:rPr lang="en-US" sz="1300"/>
              <a:t>CSCI 330 - The UNIX System</a:t>
            </a:r>
          </a:p>
        </p:txBody>
      </p:sp>
      <p:sp>
        <p:nvSpPr>
          <p:cNvPr id="67587" name="Rectangle 6"/>
          <p:cNvSpPr txBox="1">
            <a:spLocks noGrp="1"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6788"/>
            <a:r>
              <a:rPr lang="en-US" sz="1300"/>
              <a:t>NIU - Department of Computer Science</a:t>
            </a:r>
          </a:p>
        </p:txBody>
      </p:sp>
      <p:sp>
        <p:nvSpPr>
          <p:cNvPr id="67588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83EFF2D0-F788-4661-B572-4717F6E464D5}" type="slidenum">
              <a:rPr lang="en-US" sz="1300"/>
              <a:pPr algn="r" defTabSz="966788"/>
              <a:t>9</a:t>
            </a:fld>
            <a:endParaRPr lang="en-US" sz="13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52625" y="720725"/>
            <a:ext cx="3411538" cy="2559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3521075"/>
            <a:ext cx="6664325" cy="5359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8E98D-9568-4956-AEC5-5659C272D8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D3C49-442A-48F5-A093-F2D544457B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5557-AE7D-4D62-84D2-78B05054720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A9CB4B-7207-4DDE-8948-01E56FA04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trowatch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ux.com/" TargetMode="External"/><Relationship Id="rId3" Type="http://schemas.openxmlformats.org/officeDocument/2006/relationships/hyperlink" Target="http://www.unixtools.com/" TargetMode="External"/><Relationship Id="rId7" Type="http://schemas.openxmlformats.org/officeDocument/2006/relationships/hyperlink" Target="http://www.tldp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ixcities.com/" TargetMode="External"/><Relationship Id="rId5" Type="http://schemas.openxmlformats.org/officeDocument/2006/relationships/hyperlink" Target="http://www.unix-manuals.com/" TargetMode="External"/><Relationship Id="rId10" Type="http://schemas.openxmlformats.org/officeDocument/2006/relationships/hyperlink" Target="http://linux.die.net/" TargetMode="External"/><Relationship Id="rId4" Type="http://schemas.openxmlformats.org/officeDocument/2006/relationships/hyperlink" Target="http://www.ugu.com/" TargetMode="External"/><Relationship Id="rId9" Type="http://schemas.openxmlformats.org/officeDocument/2006/relationships/hyperlink" Target="http://www.linux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Linux và phần mềm mã nguồn mở</a:t>
            </a:r>
            <a:endParaRPr lang="en-US" dirty="0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Century Schoolbook" pitchFamily="18" charset="0"/>
              </a:rPr>
              <a:t>Chương 2: Sử dụng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7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Các thành phần của Linux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1295400" y="1371600"/>
          <a:ext cx="6657975" cy="4959350"/>
        </p:xfrm>
        <a:graphic>
          <a:graphicData uri="http://schemas.openxmlformats.org/presentationml/2006/ole">
            <p:oleObj spid="_x0000_s1026" name="Bitmap Image" r:id="rId4" imgW="4142857" imgH="3086531" progId="PBrush">
              <p:embed/>
            </p:oleObj>
          </a:graphicData>
        </a:graphic>
      </p:graphicFrame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8EE786-B2D3-4111-9BE3-FE71FA2D017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Linux Distributions-Bản phân phối Linux</a:t>
            </a:r>
            <a:endParaRPr lang="en-US" dirty="0"/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>
                <a:latin typeface="Century Schoolbook" pitchFamily="18" charset="0"/>
              </a:rPr>
              <a:t>Các bản phân phối gốc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Redhat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Debian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Suse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…</a:t>
            </a:r>
          </a:p>
          <a:p>
            <a:r>
              <a:rPr lang="en-US" smtClean="0">
                <a:latin typeface="Century Schoolbook" pitchFamily="18" charset="0"/>
              </a:rPr>
              <a:t>Các bản phân phối thứ cấp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Fedora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Ubuntu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…</a:t>
            </a:r>
          </a:p>
          <a:p>
            <a:pPr lvl="1"/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  <a:hlinkClick r:id="rId3"/>
              </a:rPr>
              <a:t>www.distrowatch.com</a:t>
            </a:r>
            <a:endParaRPr lang="en-US" smtClean="0">
              <a:latin typeface="Century Schoolbook" pitchFamily="18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B23C675-3981-4F32-B09B-1888547BDF2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Đăng nhập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800" dirty="0" err="1"/>
              <a:t>Mỗi</a:t>
            </a:r>
            <a:r>
              <a:rPr lang="fr-FR" sz="2800" dirty="0"/>
              <a:t> </a:t>
            </a:r>
            <a:r>
              <a:rPr lang="fr-FR" sz="2800" dirty="0" err="1"/>
              <a:t>người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</a:t>
            </a:r>
            <a:r>
              <a:rPr lang="fr-FR" sz="2800" dirty="0" err="1"/>
              <a:t>phải</a:t>
            </a:r>
            <a:r>
              <a:rPr lang="fr-FR" sz="2800" dirty="0"/>
              <a:t> </a:t>
            </a:r>
            <a:r>
              <a:rPr lang="fr-FR" sz="2800" dirty="0" err="1"/>
              <a:t>sở</a:t>
            </a:r>
            <a:r>
              <a:rPr lang="fr-FR" sz="2800" dirty="0"/>
              <a:t> </a:t>
            </a:r>
            <a:r>
              <a:rPr lang="fr-FR" sz="2800" dirty="0" err="1"/>
              <a:t>hữu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tên</a:t>
            </a:r>
            <a:r>
              <a:rPr lang="fr-FR" sz="2800" dirty="0"/>
              <a:t> </a:t>
            </a:r>
            <a:r>
              <a:rPr lang="fr-FR" sz="2800" dirty="0" err="1"/>
              <a:t>đăng</a:t>
            </a:r>
            <a:r>
              <a:rPr lang="fr-FR" sz="2800" dirty="0"/>
              <a:t> </a:t>
            </a:r>
            <a:r>
              <a:rPr lang="fr-FR" sz="2800" dirty="0" err="1"/>
              <a:t>nhập</a:t>
            </a:r>
            <a:r>
              <a:rPr lang="fr-FR" sz="2800" dirty="0"/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có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mật</a:t>
            </a:r>
            <a:r>
              <a:rPr lang="fr-FR" sz="2800" dirty="0"/>
              <a:t> </a:t>
            </a:r>
            <a:r>
              <a:rPr lang="fr-FR" sz="2800" dirty="0" err="1"/>
              <a:t>khẩu</a:t>
            </a:r>
            <a:r>
              <a:rPr lang="fr-FR" sz="2800" dirty="0"/>
              <a:t> </a:t>
            </a:r>
            <a:r>
              <a:rPr lang="fr-FR" sz="2800" dirty="0" err="1"/>
              <a:t>kèm</a:t>
            </a:r>
            <a:r>
              <a:rPr lang="fr-FR" sz="2800" dirty="0"/>
              <a:t> </a:t>
            </a:r>
            <a:r>
              <a:rPr lang="fr-FR" sz="2800" dirty="0" err="1"/>
              <a:t>theo</a:t>
            </a:r>
            <a:endParaRPr lang="fr-FR" sz="2800" dirty="0"/>
          </a:p>
          <a:p>
            <a:pPr>
              <a:lnSpc>
                <a:spcPct val="80000"/>
              </a:lnSpc>
            </a:pPr>
            <a:r>
              <a:rPr lang="fr-FR" sz="2800" dirty="0" err="1"/>
              <a:t>Người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</a:t>
            </a:r>
            <a:r>
              <a:rPr lang="fr-FR" sz="2800" dirty="0" err="1"/>
              <a:t>có</a:t>
            </a:r>
            <a:r>
              <a:rPr lang="fr-FR" sz="2800" dirty="0"/>
              <a:t> </a:t>
            </a:r>
            <a:r>
              <a:rPr lang="fr-FR" sz="2800" dirty="0" err="1"/>
              <a:t>thể</a:t>
            </a:r>
            <a:r>
              <a:rPr lang="fr-FR" sz="2800" dirty="0"/>
              <a:t> </a:t>
            </a:r>
            <a:r>
              <a:rPr lang="fr-FR" sz="2800" dirty="0" err="1"/>
              <a:t>đăng</a:t>
            </a:r>
            <a:r>
              <a:rPr lang="fr-FR" sz="2800" dirty="0"/>
              <a:t> </a:t>
            </a:r>
            <a:r>
              <a:rPr lang="fr-FR" sz="2800" dirty="0" err="1"/>
              <a:t>nhập</a:t>
            </a:r>
            <a:r>
              <a:rPr lang="fr-FR" sz="2800" dirty="0"/>
              <a:t> </a:t>
            </a:r>
            <a:r>
              <a:rPr lang="fr-FR" sz="2800" dirty="0" err="1"/>
              <a:t>hệ</a:t>
            </a:r>
            <a:r>
              <a:rPr lang="fr-FR" sz="2800" dirty="0"/>
              <a:t> </a:t>
            </a:r>
            <a:r>
              <a:rPr lang="fr-FR" sz="2800" dirty="0" err="1"/>
              <a:t>thống</a:t>
            </a:r>
            <a:r>
              <a:rPr lang="fr-FR" sz="2800" dirty="0"/>
              <a:t> </a:t>
            </a:r>
            <a:r>
              <a:rPr lang="fr-FR" sz="2800" dirty="0" err="1"/>
              <a:t>với</a:t>
            </a:r>
            <a:r>
              <a:rPr lang="fr-FR" sz="2800" dirty="0"/>
              <a:t> </a:t>
            </a:r>
            <a:r>
              <a:rPr lang="fr-FR" sz="2800" dirty="0" err="1"/>
              <a:t>tên</a:t>
            </a:r>
            <a:r>
              <a:rPr lang="fr-FR" sz="2800" dirty="0"/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mật</a:t>
            </a:r>
            <a:r>
              <a:rPr lang="fr-FR" sz="2800" dirty="0"/>
              <a:t> </a:t>
            </a:r>
            <a:r>
              <a:rPr lang="fr-FR" sz="2800" dirty="0" err="1"/>
              <a:t>khẩu</a:t>
            </a:r>
            <a:r>
              <a:rPr lang="fr-FR" sz="2800" dirty="0"/>
              <a:t> </a:t>
            </a:r>
            <a:r>
              <a:rPr lang="fr-FR" sz="2800" dirty="0" err="1"/>
              <a:t>thông</a:t>
            </a:r>
            <a:r>
              <a:rPr lang="fr-FR" sz="2800" dirty="0"/>
              <a:t> qua </a:t>
            </a:r>
            <a:r>
              <a:rPr lang="fr-FR" sz="2800" dirty="0" err="1"/>
              <a:t>thiết</a:t>
            </a:r>
            <a:r>
              <a:rPr lang="fr-FR" sz="2800" dirty="0"/>
              <a:t> </a:t>
            </a:r>
            <a:r>
              <a:rPr lang="fr-FR" sz="2800" dirty="0" err="1"/>
              <a:t>bị</a:t>
            </a:r>
            <a:r>
              <a:rPr lang="fr-FR" sz="2800" dirty="0"/>
              <a:t> </a:t>
            </a:r>
            <a:r>
              <a:rPr lang="fr-FR" sz="2800" dirty="0" err="1"/>
              <a:t>giao</a:t>
            </a:r>
            <a:r>
              <a:rPr lang="fr-FR" sz="2800" dirty="0"/>
              <a:t> </a:t>
            </a:r>
            <a:r>
              <a:rPr lang="fr-FR" sz="2800" dirty="0" err="1"/>
              <a:t>tiếp</a:t>
            </a:r>
            <a:r>
              <a:rPr lang="fr-FR" sz="2800" dirty="0"/>
              <a:t> (console)</a:t>
            </a:r>
          </a:p>
          <a:p>
            <a:pPr>
              <a:lnSpc>
                <a:spcPct val="80000"/>
              </a:lnSpc>
            </a:pPr>
            <a:r>
              <a:rPr lang="fr-FR" sz="2800" dirty="0" err="1"/>
              <a:t>Có</a:t>
            </a:r>
            <a:r>
              <a:rPr lang="fr-FR" sz="2800" dirty="0"/>
              <a:t> </a:t>
            </a:r>
            <a:r>
              <a:rPr lang="fr-FR" sz="2800" dirty="0" err="1"/>
              <a:t>hai</a:t>
            </a:r>
            <a:r>
              <a:rPr lang="fr-FR" sz="2800" dirty="0"/>
              <a:t> </a:t>
            </a:r>
            <a:r>
              <a:rPr lang="fr-FR" sz="2800" dirty="0" err="1"/>
              <a:t>dạng</a:t>
            </a:r>
            <a:r>
              <a:rPr lang="fr-FR" sz="2800" dirty="0"/>
              <a:t> console </a:t>
            </a:r>
          </a:p>
          <a:p>
            <a:pPr lvl="1">
              <a:lnSpc>
                <a:spcPct val="80000"/>
              </a:lnSpc>
            </a:pPr>
            <a:r>
              <a:rPr lang="fr-FR" sz="2400" dirty="0" err="1"/>
              <a:t>Chế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văn</a:t>
            </a:r>
            <a:r>
              <a:rPr lang="fr-FR" sz="2400" dirty="0"/>
              <a:t> </a:t>
            </a:r>
            <a:r>
              <a:rPr lang="fr-FR" sz="2400" dirty="0" err="1"/>
              <a:t>bản</a:t>
            </a:r>
            <a:r>
              <a:rPr lang="fr-FR" sz="2400" dirty="0"/>
              <a:t> (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</a:t>
            </a:r>
            <a:r>
              <a:rPr lang="fr-FR" sz="2400" dirty="0" err="1"/>
              <a:t>dịch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fr-FR" sz="2400" dirty="0" err="1"/>
              <a:t>Chế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đồ</a:t>
            </a:r>
            <a:r>
              <a:rPr lang="fr-FR" sz="2400" dirty="0"/>
              <a:t> </a:t>
            </a:r>
            <a:r>
              <a:rPr lang="fr-FR" sz="2400" dirty="0" err="1"/>
              <a:t>hoạ</a:t>
            </a:r>
            <a:r>
              <a:rPr lang="fr-FR" sz="2400" dirty="0"/>
              <a:t> (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giao</a:t>
            </a:r>
            <a:r>
              <a:rPr lang="fr-FR" sz="2400" dirty="0"/>
              <a:t> </a:t>
            </a:r>
            <a:r>
              <a:rPr lang="fr-FR" sz="2400" dirty="0" err="1"/>
              <a:t>diện</a:t>
            </a:r>
            <a:r>
              <a:rPr lang="fr-FR" sz="2400" dirty="0"/>
              <a:t> </a:t>
            </a:r>
            <a:r>
              <a:rPr lang="fr-FR" sz="2400" dirty="0" err="1"/>
              <a:t>cửa</a:t>
            </a:r>
            <a:r>
              <a:rPr lang="fr-FR" sz="2400" dirty="0"/>
              <a:t> </a:t>
            </a:r>
            <a:r>
              <a:rPr lang="fr-FR" sz="2400" dirty="0" err="1"/>
              <a:t>sổ</a:t>
            </a:r>
            <a:r>
              <a:rPr lang="fr-FR" sz="2400" dirty="0"/>
              <a:t>)</a:t>
            </a:r>
          </a:p>
          <a:p>
            <a:pPr>
              <a:lnSpc>
                <a:spcPct val="80000"/>
              </a:lnSpc>
            </a:pPr>
            <a:r>
              <a:rPr lang="fr-FR" sz="2800" dirty="0" err="1"/>
              <a:t>Mỗi</a:t>
            </a:r>
            <a:r>
              <a:rPr lang="fr-FR" sz="2800" dirty="0"/>
              <a:t> </a:t>
            </a:r>
            <a:r>
              <a:rPr lang="fr-FR" sz="2800" dirty="0" err="1"/>
              <a:t>lần</a:t>
            </a:r>
            <a:r>
              <a:rPr lang="fr-FR" sz="2800" dirty="0"/>
              <a:t> </a:t>
            </a:r>
            <a:r>
              <a:rPr lang="fr-FR" sz="2800" dirty="0" err="1"/>
              <a:t>đăng</a:t>
            </a:r>
            <a:r>
              <a:rPr lang="fr-FR" sz="2800" dirty="0"/>
              <a:t> </a:t>
            </a:r>
            <a:r>
              <a:rPr lang="fr-FR" sz="2800" dirty="0" err="1"/>
              <a:t>nhập</a:t>
            </a:r>
            <a:r>
              <a:rPr lang="fr-FR" sz="2800" dirty="0"/>
              <a:t> </a:t>
            </a:r>
            <a:r>
              <a:rPr lang="fr-FR" sz="2800" dirty="0" err="1"/>
              <a:t>tạo</a:t>
            </a:r>
            <a:r>
              <a:rPr lang="fr-FR" sz="2800" dirty="0"/>
              <a:t> ra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phiên</a:t>
            </a:r>
            <a:r>
              <a:rPr lang="fr-FR" sz="2800" dirty="0"/>
              <a:t> </a:t>
            </a:r>
            <a:r>
              <a:rPr lang="fr-FR" sz="2800" dirty="0" err="1"/>
              <a:t>làm</a:t>
            </a:r>
            <a:r>
              <a:rPr lang="fr-FR" sz="2800" dirty="0"/>
              <a:t> </a:t>
            </a:r>
            <a:r>
              <a:rPr lang="fr-FR" sz="2800" dirty="0" err="1"/>
              <a:t>việc</a:t>
            </a:r>
            <a:r>
              <a:rPr lang="fr-FR" sz="2800" dirty="0"/>
              <a:t>. </a:t>
            </a:r>
            <a:r>
              <a:rPr lang="fr-FR" sz="2800" dirty="0" err="1"/>
              <a:t>Phiên</a:t>
            </a:r>
            <a:r>
              <a:rPr lang="fr-FR" sz="2800" dirty="0"/>
              <a:t> </a:t>
            </a:r>
            <a:r>
              <a:rPr lang="fr-FR" sz="2800" dirty="0" err="1"/>
              <a:t>được</a:t>
            </a:r>
            <a:r>
              <a:rPr lang="fr-FR" sz="2800" dirty="0"/>
              <a:t> </a:t>
            </a:r>
            <a:r>
              <a:rPr lang="fr-FR" sz="2800" dirty="0" err="1"/>
              <a:t>kết</a:t>
            </a:r>
            <a:r>
              <a:rPr lang="fr-FR" sz="2800" dirty="0"/>
              <a:t> </a:t>
            </a:r>
            <a:r>
              <a:rPr lang="fr-FR" sz="2800" dirty="0" err="1"/>
              <a:t>thúc</a:t>
            </a:r>
            <a:r>
              <a:rPr lang="fr-FR" sz="2800" dirty="0"/>
              <a:t> </a:t>
            </a:r>
            <a:r>
              <a:rPr lang="fr-FR" sz="2800" dirty="0" err="1"/>
              <a:t>bằng</a:t>
            </a:r>
            <a:r>
              <a:rPr lang="fr-FR" sz="2800" dirty="0"/>
              <a:t> </a:t>
            </a:r>
            <a:r>
              <a:rPr lang="fr-FR" sz="2800" dirty="0" err="1"/>
              <a:t>câu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exit </a:t>
            </a:r>
            <a:r>
              <a:rPr lang="fr-FR" sz="2800" dirty="0" err="1"/>
              <a:t>hoặc</a:t>
            </a:r>
            <a:r>
              <a:rPr lang="fr-FR" sz="2800" dirty="0"/>
              <a:t> </a:t>
            </a:r>
            <a:r>
              <a:rPr lang="fr-FR" sz="2800" dirty="0" err="1"/>
              <a:t>logout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Đăng nhập ở chế độ văn bản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800"/>
              <a:t>Một trình thông dịch lệnh được tự động khởi động khi phiên làm việc bắt đầu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Cho phép tạo tương tác với người sử dụng thông qua câu lệnh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Nhập lệnh bằng bàn phím, kết quả in ra dạng văn bản trên màn hình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Sử dụng rất ít tài nguyên nên phù hợp ngay cả khi cần tương tác từ xa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Hoạt động dựa trên một ngôn ngữ lập trình dạng kịch bản (script)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Console ảo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572000"/>
          </a:xfrm>
        </p:spPr>
        <p:txBody>
          <a:bodyPr/>
          <a:lstStyle/>
          <a:p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phương</a:t>
            </a:r>
            <a:r>
              <a:rPr lang="fr-FR" sz="2800" dirty="0"/>
              <a:t> </a:t>
            </a:r>
            <a:r>
              <a:rPr lang="fr-FR" sz="2800" dirty="0" err="1"/>
              <a:t>tiện</a:t>
            </a:r>
            <a:r>
              <a:rPr lang="fr-FR" sz="2800" dirty="0"/>
              <a:t> </a:t>
            </a:r>
            <a:r>
              <a:rPr lang="fr-FR" sz="2800" dirty="0" err="1"/>
              <a:t>cho</a:t>
            </a:r>
            <a:r>
              <a:rPr lang="fr-FR" sz="2800" dirty="0"/>
              <a:t> </a:t>
            </a:r>
            <a:r>
              <a:rPr lang="fr-FR" sz="2800" dirty="0" err="1"/>
              <a:t>phép</a:t>
            </a:r>
            <a:r>
              <a:rPr lang="fr-FR" sz="2800" dirty="0"/>
              <a:t> </a:t>
            </a:r>
            <a:r>
              <a:rPr lang="fr-FR" sz="2800" dirty="0" err="1"/>
              <a:t>mở</a:t>
            </a:r>
            <a:r>
              <a:rPr lang="fr-FR" sz="2800" dirty="0"/>
              <a:t> </a:t>
            </a:r>
            <a:r>
              <a:rPr lang="fr-FR" sz="2800" dirty="0" err="1"/>
              <a:t>đồng</a:t>
            </a:r>
            <a:r>
              <a:rPr lang="fr-FR" sz="2800" dirty="0"/>
              <a:t> </a:t>
            </a:r>
            <a:r>
              <a:rPr lang="fr-FR" sz="2800" dirty="0" err="1"/>
              <a:t>thời</a:t>
            </a:r>
            <a:r>
              <a:rPr lang="fr-FR" sz="2800" dirty="0"/>
              <a:t> </a:t>
            </a:r>
            <a:r>
              <a:rPr lang="fr-FR" sz="2800" dirty="0" err="1"/>
              <a:t>nhiều</a:t>
            </a:r>
            <a:r>
              <a:rPr lang="fr-FR" sz="2800" dirty="0"/>
              <a:t> </a:t>
            </a:r>
            <a:r>
              <a:rPr lang="fr-FR" sz="2800" dirty="0" err="1"/>
              <a:t>phiên</a:t>
            </a:r>
            <a:r>
              <a:rPr lang="fr-FR" sz="2800" dirty="0"/>
              <a:t> </a:t>
            </a:r>
            <a:r>
              <a:rPr lang="fr-FR" sz="2800" dirty="0" err="1"/>
              <a:t>làm</a:t>
            </a:r>
            <a:r>
              <a:rPr lang="fr-FR" sz="2800" dirty="0"/>
              <a:t> </a:t>
            </a:r>
            <a:r>
              <a:rPr lang="fr-FR" sz="2800" dirty="0" err="1"/>
              <a:t>việc</a:t>
            </a:r>
            <a:r>
              <a:rPr lang="fr-FR" sz="2800" dirty="0"/>
              <a:t> </a:t>
            </a:r>
            <a:r>
              <a:rPr lang="fr-FR" sz="2800" dirty="0" err="1"/>
              <a:t>trên</a:t>
            </a:r>
            <a:r>
              <a:rPr lang="fr-FR" sz="2800" dirty="0"/>
              <a:t> </a:t>
            </a:r>
            <a:r>
              <a:rPr lang="fr-FR" sz="2800" dirty="0" err="1"/>
              <a:t>cùng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trạm</a:t>
            </a:r>
            <a:r>
              <a:rPr lang="fr-FR" sz="2800" dirty="0"/>
              <a:t> </a:t>
            </a:r>
            <a:r>
              <a:rPr lang="fr-FR" sz="2800" dirty="0" err="1"/>
              <a:t>làm</a:t>
            </a:r>
            <a:r>
              <a:rPr lang="fr-FR" sz="2800" dirty="0"/>
              <a:t> </a:t>
            </a:r>
            <a:r>
              <a:rPr lang="fr-FR" sz="2800" dirty="0" err="1"/>
              <a:t>việc</a:t>
            </a:r>
            <a:endParaRPr lang="fr-FR" sz="2800" dirty="0"/>
          </a:p>
          <a:p>
            <a:r>
              <a:rPr lang="fr-FR" sz="2800" dirty="0"/>
              <a:t>LINUX </a:t>
            </a:r>
            <a:r>
              <a:rPr lang="fr-FR" sz="2800" dirty="0" err="1"/>
              <a:t>hỗ</a:t>
            </a:r>
            <a:r>
              <a:rPr lang="fr-FR" sz="2800" dirty="0"/>
              <a:t> </a:t>
            </a:r>
            <a:r>
              <a:rPr lang="fr-FR" sz="2800" dirty="0" err="1"/>
              <a:t>trợ</a:t>
            </a:r>
            <a:r>
              <a:rPr lang="fr-FR" sz="2800" dirty="0"/>
              <a:t> 8 console </a:t>
            </a:r>
            <a:r>
              <a:rPr lang="fr-FR" sz="2800" dirty="0" err="1"/>
              <a:t>ảo</a:t>
            </a:r>
            <a:r>
              <a:rPr lang="fr-FR" sz="2800" dirty="0"/>
              <a:t> </a:t>
            </a:r>
            <a:r>
              <a:rPr lang="fr-FR" sz="2800" dirty="0" err="1"/>
              <a:t>trên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máy</a:t>
            </a:r>
            <a:r>
              <a:rPr lang="fr-FR" sz="2800" dirty="0"/>
              <a:t> </a:t>
            </a:r>
            <a:r>
              <a:rPr lang="fr-FR" sz="2800" dirty="0" err="1"/>
              <a:t>tính</a:t>
            </a:r>
            <a:r>
              <a:rPr lang="fr-FR" sz="2800" dirty="0"/>
              <a:t>. </a:t>
            </a:r>
            <a:r>
              <a:rPr lang="fr-FR" sz="2800" dirty="0" err="1"/>
              <a:t>Mỗi</a:t>
            </a:r>
            <a:r>
              <a:rPr lang="fr-FR" sz="2800" dirty="0"/>
              <a:t> console </a:t>
            </a:r>
            <a:r>
              <a:rPr lang="fr-FR" sz="2800" dirty="0" err="1"/>
              <a:t>quản</a:t>
            </a:r>
            <a:r>
              <a:rPr lang="fr-FR" sz="2800" dirty="0"/>
              <a:t> </a:t>
            </a:r>
            <a:r>
              <a:rPr lang="fr-FR" sz="2800" dirty="0" err="1"/>
              <a:t>lý</a:t>
            </a:r>
            <a:r>
              <a:rPr lang="fr-FR" sz="2800" dirty="0"/>
              <a:t> </a:t>
            </a:r>
            <a:r>
              <a:rPr lang="fr-FR" sz="2800" dirty="0" err="1"/>
              <a:t>tương</a:t>
            </a:r>
            <a:r>
              <a:rPr lang="fr-FR" sz="2800" dirty="0"/>
              <a:t> </a:t>
            </a:r>
            <a:r>
              <a:rPr lang="fr-FR" sz="2800" dirty="0" err="1"/>
              <a:t>ứng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phiên</a:t>
            </a:r>
            <a:r>
              <a:rPr lang="fr-FR" sz="2800" dirty="0"/>
              <a:t> </a:t>
            </a:r>
            <a:r>
              <a:rPr lang="fr-FR" sz="2800" dirty="0" err="1"/>
              <a:t>làm</a:t>
            </a:r>
            <a:r>
              <a:rPr lang="fr-FR" sz="2800" dirty="0"/>
              <a:t> </a:t>
            </a:r>
            <a:r>
              <a:rPr lang="fr-FR" sz="2800" dirty="0" err="1"/>
              <a:t>việc</a:t>
            </a:r>
            <a:r>
              <a:rPr lang="fr-FR" sz="2800" dirty="0"/>
              <a:t>. </a:t>
            </a:r>
            <a:r>
              <a:rPr lang="fr-FR" sz="2800" dirty="0" err="1"/>
              <a:t>Để</a:t>
            </a:r>
            <a:r>
              <a:rPr lang="fr-FR" sz="2800" dirty="0"/>
              <a:t> </a:t>
            </a:r>
            <a:r>
              <a:rPr lang="fr-FR" sz="2800" dirty="0" err="1"/>
              <a:t>chọn</a:t>
            </a:r>
            <a:r>
              <a:rPr lang="fr-FR" sz="2800" dirty="0"/>
              <a:t> console </a:t>
            </a:r>
            <a:r>
              <a:rPr lang="fr-FR" sz="2800" dirty="0" err="1"/>
              <a:t>ảo</a:t>
            </a:r>
            <a:r>
              <a:rPr lang="fr-FR" sz="2800" dirty="0"/>
              <a:t> </a:t>
            </a:r>
            <a:r>
              <a:rPr lang="fr-FR" sz="2800" dirty="0" err="1"/>
              <a:t>cần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</a:t>
            </a:r>
            <a:r>
              <a:rPr lang="fr-FR" sz="2800" dirty="0" err="1"/>
              <a:t>tổ</a:t>
            </a:r>
            <a:r>
              <a:rPr lang="fr-FR" sz="2800" dirty="0"/>
              <a:t> </a:t>
            </a:r>
            <a:r>
              <a:rPr lang="fr-FR" sz="2800" dirty="0" err="1"/>
              <a:t>hợp</a:t>
            </a:r>
            <a:r>
              <a:rPr lang="fr-FR" sz="2800" dirty="0"/>
              <a:t> </a:t>
            </a:r>
            <a:r>
              <a:rPr lang="fr-FR" sz="2800" dirty="0" err="1"/>
              <a:t>phím</a:t>
            </a:r>
            <a:r>
              <a:rPr lang="fr-FR" sz="2800" dirty="0"/>
              <a:t> </a:t>
            </a:r>
            <a:r>
              <a:rPr lang="fr-FR" sz="2800" dirty="0" err="1"/>
              <a:t>tắt</a:t>
            </a:r>
            <a:r>
              <a:rPr lang="fr-FR" sz="2800" dirty="0"/>
              <a:t> Ctrl+Alt+F1 </a:t>
            </a:r>
            <a:r>
              <a:rPr lang="fr-FR" sz="2800" dirty="0" err="1"/>
              <a:t>cho</a:t>
            </a:r>
            <a:r>
              <a:rPr lang="fr-FR" sz="2800" dirty="0"/>
              <a:t> </a:t>
            </a:r>
            <a:r>
              <a:rPr lang="fr-FR" sz="2800" dirty="0" err="1"/>
              <a:t>đến</a:t>
            </a:r>
            <a:r>
              <a:rPr lang="fr-FR" sz="2800" dirty="0"/>
              <a:t> F8</a:t>
            </a:r>
          </a:p>
          <a:p>
            <a:pPr lvl="1">
              <a:buFont typeface="Wingdings" pitchFamily="2" charset="2"/>
              <a:buNone/>
            </a:pPr>
            <a:r>
              <a:rPr lang="fr-FR" sz="2400" dirty="0"/>
              <a:t>Ctrl+Alt-F1 : Console </a:t>
            </a:r>
            <a:r>
              <a:rPr lang="fr-FR" sz="2400" dirty="0" err="1"/>
              <a:t>ảo</a:t>
            </a:r>
            <a:r>
              <a:rPr lang="fr-FR" sz="2400" dirty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fr-FR" sz="2400" dirty="0"/>
              <a:t>Ctrl+Alt-F2 : Console </a:t>
            </a:r>
            <a:r>
              <a:rPr lang="fr-FR" sz="2400" dirty="0" err="1"/>
              <a:t>ảo</a:t>
            </a:r>
            <a:r>
              <a:rPr lang="fr-FR" sz="2400" dirty="0"/>
              <a:t> 2</a:t>
            </a:r>
          </a:p>
          <a:p>
            <a:pPr lvl="1">
              <a:buFont typeface="Wingdings" pitchFamily="2" charset="2"/>
              <a:buNone/>
            </a:pPr>
            <a:r>
              <a:rPr lang="fr-FR" sz="2400" dirty="0"/>
              <a:t>...</a:t>
            </a:r>
          </a:p>
          <a:p>
            <a:pPr lvl="1">
              <a:buFont typeface="Wingdings" pitchFamily="2" charset="2"/>
              <a:buNone/>
            </a:pPr>
            <a:r>
              <a:rPr lang="fr-FR" sz="2400" dirty="0"/>
              <a:t>Ctrl+Alt-F7 : Console </a:t>
            </a:r>
            <a:r>
              <a:rPr lang="fr-FR" sz="2400" dirty="0" err="1"/>
              <a:t>ảo</a:t>
            </a:r>
            <a:r>
              <a:rPr lang="fr-FR" sz="2400" dirty="0"/>
              <a:t> 7 (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chế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đồ</a:t>
            </a:r>
            <a:r>
              <a:rPr lang="fr-FR" sz="2400" dirty="0"/>
              <a:t> </a:t>
            </a:r>
            <a:r>
              <a:rPr lang="fr-FR" sz="2400" dirty="0" err="1"/>
              <a:t>hoạ</a:t>
            </a:r>
            <a:r>
              <a:rPr lang="fr-FR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Shell (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60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Giao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diện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văn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bản</a:t>
            </a: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>
                <a:latin typeface="Century Schoolbook" pitchFamily="18" charset="0"/>
              </a:rPr>
              <a:t>= the command line interface (CLI)</a:t>
            </a:r>
          </a:p>
          <a:p>
            <a:endParaRPr lang="en-US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u="sng" dirty="0" err="1" smtClean="0">
                <a:latin typeface="Century Schoolbook" pitchFamily="18" charset="0"/>
              </a:rPr>
              <a:t>Tính</a:t>
            </a:r>
            <a:r>
              <a:rPr lang="en-US" u="sng" dirty="0" smtClean="0">
                <a:latin typeface="Century Schoolbook" pitchFamily="18" charset="0"/>
              </a:rPr>
              <a:t> </a:t>
            </a:r>
            <a:r>
              <a:rPr lang="en-US" u="sng" dirty="0" err="1" smtClean="0">
                <a:latin typeface="Century Schoolbook" pitchFamily="18" charset="0"/>
              </a:rPr>
              <a:t>năng</a:t>
            </a:r>
            <a:endParaRPr lang="en-US" u="sng" dirty="0" smtClean="0">
              <a:latin typeface="Century Schoolbook" pitchFamily="18" charset="0"/>
            </a:endParaRPr>
          </a:p>
          <a:p>
            <a:pPr lvl="1"/>
            <a:r>
              <a:rPr lang="en-US" dirty="0" err="1" smtClean="0">
                <a:latin typeface="Century Schoolbook" pitchFamily="18" charset="0"/>
              </a:rPr>
              <a:t>Thông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dịch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và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thực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hiện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lệnh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err="1" smtClean="0">
                <a:latin typeface="Century Schoolbook" pitchFamily="18" charset="0"/>
              </a:rPr>
              <a:t>Lịch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sử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và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soạn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thảo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lệnh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smtClean="0">
                <a:latin typeface="Century Schoolbook" pitchFamily="18" charset="0"/>
              </a:rPr>
              <a:t>scripting</a:t>
            </a:r>
          </a:p>
          <a:p>
            <a:pPr lvl="1"/>
            <a:r>
              <a:rPr lang="en-US" dirty="0" err="1" smtClean="0">
                <a:latin typeface="Century Schoolbook" pitchFamily="18" charset="0"/>
              </a:rPr>
              <a:t>Quản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lý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vụ</a:t>
            </a:r>
            <a:endParaRPr lang="en-US" dirty="0" smtClean="0">
              <a:latin typeface="Century Schoolbook" pitchFamily="18" charset="0"/>
            </a:endParaRPr>
          </a:p>
          <a:p>
            <a:pPr lvl="1"/>
            <a:endParaRPr lang="en-US" dirty="0" smtClean="0">
              <a:latin typeface="Century Schoolbook" pitchFamily="18" charset="0"/>
            </a:endParaRP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8A8EFEE-EA01-4A52-9239-1056A132283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shell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entury Schoolbook" pitchFamily="18" charset="0"/>
              </a:rPr>
              <a:t>sh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smtClean="0">
                <a:latin typeface="Century Schoolbook" pitchFamily="18" charset="0"/>
              </a:rPr>
              <a:t>Bourne shell: Steve Bourne, 1978</a:t>
            </a:r>
          </a:p>
          <a:p>
            <a:pPr lvl="1"/>
            <a:r>
              <a:rPr lang="en-US" dirty="0" err="1" smtClean="0">
                <a:latin typeface="Century Schoolbook" pitchFamily="18" charset="0"/>
              </a:rPr>
              <a:t>Almquist</a:t>
            </a:r>
            <a:r>
              <a:rPr lang="en-US" dirty="0" smtClean="0">
                <a:latin typeface="Century Schoolbook" pitchFamily="18" charset="0"/>
              </a:rPr>
              <a:t> shell (ash): BSD </a:t>
            </a:r>
            <a:r>
              <a:rPr lang="en-US" dirty="0" err="1" smtClean="0">
                <a:latin typeface="Century Schoolbook" pitchFamily="18" charset="0"/>
              </a:rPr>
              <a:t>sh</a:t>
            </a:r>
            <a:r>
              <a:rPr lang="en-US" dirty="0" smtClean="0">
                <a:latin typeface="Century Schoolbook" pitchFamily="18" charset="0"/>
              </a:rPr>
              <a:t> replacement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Bourne-Again shell (bash): GNU/Linux</a:t>
            </a:r>
          </a:p>
          <a:p>
            <a:endParaRPr lang="en-US" dirty="0" smtClean="0">
              <a:latin typeface="Century Schoolbook" pitchFamily="18" charset="0"/>
            </a:endParaRPr>
          </a:p>
          <a:p>
            <a:r>
              <a:rPr lang="en-US" dirty="0" err="1" smtClean="0">
                <a:latin typeface="Century Schoolbook" pitchFamily="18" charset="0"/>
              </a:rPr>
              <a:t>csh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smtClean="0">
                <a:latin typeface="Century Schoolbook" pitchFamily="18" charset="0"/>
              </a:rPr>
              <a:t>C shell, Bill Joy, BSD, 1978</a:t>
            </a:r>
          </a:p>
          <a:p>
            <a:pPr lvl="1"/>
            <a:endParaRPr lang="en-US" dirty="0" smtClean="0">
              <a:latin typeface="Century Schoolbook" pitchFamily="18" charset="0"/>
            </a:endParaRPr>
          </a:p>
          <a:p>
            <a:r>
              <a:rPr lang="en-US" dirty="0" err="1" smtClean="0">
                <a:latin typeface="Century Schoolbook" pitchFamily="18" charset="0"/>
              </a:rPr>
              <a:t>tcsh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err="1" smtClean="0">
                <a:latin typeface="Century Schoolbook" pitchFamily="18" charset="0"/>
              </a:rPr>
              <a:t>Tenex</a:t>
            </a:r>
            <a:r>
              <a:rPr lang="en-US" dirty="0" smtClean="0">
                <a:latin typeface="Century Schoolbook" pitchFamily="18" charset="0"/>
              </a:rPr>
              <a:t> C shell (</a:t>
            </a:r>
            <a:r>
              <a:rPr lang="en-US" dirty="0" err="1" smtClean="0">
                <a:latin typeface="Century Schoolbook" pitchFamily="18" charset="0"/>
              </a:rPr>
              <a:t>tcsh</a:t>
            </a:r>
            <a:r>
              <a:rPr lang="en-US" dirty="0" smtClean="0">
                <a:latin typeface="Century Schoolbook" pitchFamily="18" charset="0"/>
              </a:rPr>
              <a:t>): GNU/Linux</a:t>
            </a:r>
          </a:p>
          <a:p>
            <a:endParaRPr lang="en-US" dirty="0" smtClean="0">
              <a:latin typeface="Century Schoolbook" pitchFamily="18" charset="0"/>
            </a:endParaRPr>
          </a:p>
          <a:p>
            <a:r>
              <a:rPr lang="en-US" dirty="0" err="1" smtClean="0">
                <a:latin typeface="Century Schoolbook" pitchFamily="18" charset="0"/>
              </a:rPr>
              <a:t>Khác</a:t>
            </a:r>
            <a:r>
              <a:rPr lang="en-US" dirty="0" smtClean="0">
                <a:latin typeface="Century Schoolbook" pitchFamily="18" charset="0"/>
              </a:rPr>
              <a:t>: </a:t>
            </a:r>
            <a:r>
              <a:rPr lang="en-US" dirty="0" err="1" smtClean="0">
                <a:latin typeface="Century Schoolbook" pitchFamily="18" charset="0"/>
              </a:rPr>
              <a:t>Korn</a:t>
            </a:r>
            <a:r>
              <a:rPr lang="en-US" dirty="0" smtClean="0">
                <a:latin typeface="Century Schoolbook" pitchFamily="18" charset="0"/>
              </a:rPr>
              <a:t> shell (</a:t>
            </a:r>
            <a:r>
              <a:rPr lang="en-US" dirty="0" err="1" smtClean="0">
                <a:latin typeface="Century Schoolbook" pitchFamily="18" charset="0"/>
              </a:rPr>
              <a:t>ksh</a:t>
            </a:r>
            <a:r>
              <a:rPr lang="en-US" dirty="0" smtClean="0">
                <a:latin typeface="Century Schoolbook" pitchFamily="18" charset="0"/>
              </a:rPr>
              <a:t>), </a:t>
            </a:r>
            <a:r>
              <a:rPr lang="en-US" dirty="0" err="1" smtClean="0">
                <a:latin typeface="Century Schoolbook" pitchFamily="18" charset="0"/>
              </a:rPr>
              <a:t>Zshell</a:t>
            </a:r>
            <a:r>
              <a:rPr lang="en-US" dirty="0" smtClean="0">
                <a:latin typeface="Century Schoolbook" pitchFamily="18" charset="0"/>
              </a:rPr>
              <a:t> (</a:t>
            </a:r>
            <a:r>
              <a:rPr lang="en-US" dirty="0" err="1" smtClean="0">
                <a:latin typeface="Century Schoolbook" pitchFamily="18" charset="0"/>
              </a:rPr>
              <a:t>zsh</a:t>
            </a:r>
            <a:r>
              <a:rPr lang="en-US" dirty="0" smtClean="0">
                <a:latin typeface="Century Schoolbook" pitchFamily="18" charset="0"/>
              </a:rPr>
              <a:t>), …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EF2832-F71A-4ACF-A224-8869160EA26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Cấu trúc dòng lệnh</a:t>
            </a:r>
            <a:endParaRPr lang="en-US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600" dirty="0" smtClean="0">
                <a:latin typeface="Century Schoolbook" pitchFamily="18" charset="0"/>
              </a:rPr>
              <a:t>   %   command     [-options]    [arguments]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797DBD8-8CAE-45EC-B939-6A6516DB5315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38200" y="2209800"/>
            <a:ext cx="1295400" cy="1524000"/>
            <a:chOff x="838200" y="2209800"/>
            <a:chExt cx="1295400" cy="1524000"/>
          </a:xfrm>
        </p:grpSpPr>
        <p:sp>
          <p:nvSpPr>
            <p:cNvPr id="27664" name="AutoShape 5"/>
            <p:cNvSpPr>
              <a:spLocks noChangeArrowheads="1"/>
            </p:cNvSpPr>
            <p:nvPr/>
          </p:nvSpPr>
          <p:spPr bwMode="auto">
            <a:xfrm>
              <a:off x="914400" y="2971800"/>
              <a:ext cx="1219200" cy="762000"/>
            </a:xfrm>
            <a:prstGeom prst="wedgeRoundRectCallout">
              <a:avLst>
                <a:gd name="adj1" fmla="val -24014"/>
                <a:gd name="adj2" fmla="val -14125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Command prompt</a:t>
              </a:r>
            </a:p>
          </p:txBody>
        </p:sp>
        <p:sp>
          <p:nvSpPr>
            <p:cNvPr id="27665" name="Line 6"/>
            <p:cNvSpPr>
              <a:spLocks noChangeShapeType="1"/>
            </p:cNvSpPr>
            <p:nvPr/>
          </p:nvSpPr>
          <p:spPr bwMode="auto">
            <a:xfrm>
              <a:off x="838200" y="2209800"/>
              <a:ext cx="5133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24000" y="2209800"/>
            <a:ext cx="1828800" cy="1447800"/>
            <a:chOff x="1524000" y="2209800"/>
            <a:chExt cx="1828800" cy="1447800"/>
          </a:xfrm>
        </p:grpSpPr>
        <p:sp>
          <p:nvSpPr>
            <p:cNvPr id="27662" name="AutoShape 8"/>
            <p:cNvSpPr>
              <a:spLocks noChangeArrowheads="1"/>
            </p:cNvSpPr>
            <p:nvPr/>
          </p:nvSpPr>
          <p:spPr bwMode="auto">
            <a:xfrm>
              <a:off x="2209800" y="2895600"/>
              <a:ext cx="1143000" cy="762000"/>
            </a:xfrm>
            <a:prstGeom prst="wedgeRoundRectCallout">
              <a:avLst>
                <a:gd name="adj1" fmla="val -32778"/>
                <a:gd name="adj2" fmla="val -134792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Command name</a:t>
              </a:r>
            </a:p>
          </p:txBody>
        </p:sp>
        <p:sp>
          <p:nvSpPr>
            <p:cNvPr id="27663" name="Line 9"/>
            <p:cNvSpPr>
              <a:spLocks noChangeShapeType="1"/>
            </p:cNvSpPr>
            <p:nvPr/>
          </p:nvSpPr>
          <p:spPr bwMode="auto">
            <a:xfrm>
              <a:off x="1524000" y="2209800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29200" y="2209800"/>
            <a:ext cx="3124200" cy="1905000"/>
            <a:chOff x="5029200" y="2209800"/>
            <a:chExt cx="3124200" cy="1905000"/>
          </a:xfrm>
        </p:grpSpPr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5029200" y="2209800"/>
              <a:ext cx="17446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1" name="AutoShape 12"/>
            <p:cNvSpPr>
              <a:spLocks noChangeArrowheads="1"/>
            </p:cNvSpPr>
            <p:nvPr/>
          </p:nvSpPr>
          <p:spPr bwMode="auto">
            <a:xfrm>
              <a:off x="5867400" y="2743200"/>
              <a:ext cx="2286000" cy="1371600"/>
            </a:xfrm>
            <a:prstGeom prst="wedgeRoundRectCallout">
              <a:avLst>
                <a:gd name="adj1" fmla="val -50139"/>
                <a:gd name="adj2" fmla="val -8750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457200" indent="-457200"/>
              <a:r>
                <a:rPr lang="en-US" sz="1400" b="1"/>
                <a:t>Arguments can be:</a:t>
              </a:r>
            </a:p>
            <a:p>
              <a:pPr marL="457200" indent="-457200"/>
              <a:r>
                <a:rPr lang="en-US" sz="1400" b="1"/>
                <a:t>1.  More information</a:t>
              </a:r>
            </a:p>
            <a:p>
              <a:pPr marL="457200" indent="-457200"/>
              <a:r>
                <a:rPr lang="en-US" sz="1400" b="1"/>
                <a:t>2.  Object identifiers</a:t>
              </a:r>
            </a:p>
            <a:p>
              <a:pPr marL="457200" indent="-457200"/>
              <a:r>
                <a:rPr lang="en-US" sz="1400" b="1"/>
                <a:t>3.  Names of files</a:t>
              </a:r>
            </a:p>
          </p:txBody>
        </p:sp>
      </p:grp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457200" y="38862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biệt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thường</a:t>
            </a:r>
            <a:endParaRPr lang="en-US" b="1" dirty="0"/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“-”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[ ]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52800" y="2209800"/>
            <a:ext cx="2438400" cy="1600200"/>
            <a:chOff x="3352800" y="2209800"/>
            <a:chExt cx="2438400" cy="1600200"/>
          </a:xfrm>
        </p:grpSpPr>
        <p:sp>
          <p:nvSpPr>
            <p:cNvPr id="27658" name="Line 15"/>
            <p:cNvSpPr>
              <a:spLocks noChangeShapeType="1"/>
            </p:cNvSpPr>
            <p:nvPr/>
          </p:nvSpPr>
          <p:spPr bwMode="auto">
            <a:xfrm>
              <a:off x="3352800" y="2209800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9" name="AutoShape 16"/>
            <p:cNvSpPr>
              <a:spLocks noChangeArrowheads="1"/>
            </p:cNvSpPr>
            <p:nvPr/>
          </p:nvSpPr>
          <p:spPr bwMode="auto">
            <a:xfrm>
              <a:off x="3733800" y="2895600"/>
              <a:ext cx="2057400" cy="914400"/>
            </a:xfrm>
            <a:prstGeom prst="wedgeRoundRectCallout">
              <a:avLst>
                <a:gd name="adj1" fmla="val -25000"/>
                <a:gd name="adj2" fmla="val -122745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Command modifier; usually one character preceded by + or - sign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70037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entury Schoolbook" pitchFamily="18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sz="2400" dirty="0" smtClean="0">
                <a:latin typeface="Century Schoolbook" pitchFamily="18" charset="0"/>
              </a:rPr>
              <a:t>% sort list</a:t>
            </a:r>
          </a:p>
          <a:p>
            <a:pPr lvl="1">
              <a:buFont typeface="Wingdings 2" pitchFamily="18" charset="2"/>
              <a:buNone/>
            </a:pPr>
            <a:r>
              <a:rPr lang="en-US" sz="2400" dirty="0" smtClean="0">
                <a:latin typeface="Century Schoolbook" pitchFamily="18" charset="0"/>
              </a:rPr>
              <a:t>% sort  -f  list</a:t>
            </a:r>
          </a:p>
          <a:p>
            <a:pPr lvl="1">
              <a:buFont typeface="Wingdings 2" pitchFamily="18" charset="2"/>
              <a:buNone/>
            </a:pPr>
            <a:r>
              <a:rPr lang="en-US" sz="2400" dirty="0" smtClean="0">
                <a:latin typeface="Century Schoolbook" pitchFamily="18" charset="0"/>
              </a:rPr>
              <a:t>% sort  -o  sorted   list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657600" y="2284412"/>
            <a:ext cx="3505200" cy="915988"/>
            <a:chOff x="2743200" y="2208213"/>
            <a:chExt cx="3505200" cy="915988"/>
          </a:xfrm>
        </p:grpSpPr>
        <p:grpSp>
          <p:nvGrpSpPr>
            <p:cNvPr id="28681" name="Group 14"/>
            <p:cNvGrpSpPr>
              <a:grpSpLocks/>
            </p:cNvGrpSpPr>
            <p:nvPr/>
          </p:nvGrpSpPr>
          <p:grpSpPr bwMode="auto">
            <a:xfrm>
              <a:off x="2743200" y="2208213"/>
              <a:ext cx="1995488" cy="915988"/>
              <a:chOff x="2016" y="2494"/>
              <a:chExt cx="1257" cy="577"/>
            </a:xfrm>
          </p:grpSpPr>
          <p:sp>
            <p:nvSpPr>
              <p:cNvPr id="28683" name="Line 15"/>
              <p:cNvSpPr>
                <a:spLocks noChangeShapeType="1"/>
              </p:cNvSpPr>
              <p:nvPr/>
            </p:nvSpPr>
            <p:spPr bwMode="auto">
              <a:xfrm>
                <a:off x="2016" y="2495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684" name="Line 16"/>
              <p:cNvSpPr>
                <a:spLocks noChangeShapeType="1"/>
              </p:cNvSpPr>
              <p:nvPr/>
            </p:nvSpPr>
            <p:spPr bwMode="auto">
              <a:xfrm>
                <a:off x="2256" y="2783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685" name="Line 17"/>
              <p:cNvSpPr>
                <a:spLocks noChangeShapeType="1"/>
              </p:cNvSpPr>
              <p:nvPr/>
            </p:nvSpPr>
            <p:spPr bwMode="auto">
              <a:xfrm>
                <a:off x="2880" y="3071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686" name="AutoShape 18"/>
              <p:cNvSpPr>
                <a:spLocks/>
              </p:cNvSpPr>
              <p:nvPr/>
            </p:nvSpPr>
            <p:spPr bwMode="auto">
              <a:xfrm rot="10904494">
                <a:off x="3177" y="2494"/>
                <a:ext cx="96" cy="576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682" name="AutoShape 19"/>
            <p:cNvSpPr>
              <a:spLocks noChangeArrowheads="1"/>
            </p:cNvSpPr>
            <p:nvPr/>
          </p:nvSpPr>
          <p:spPr bwMode="auto">
            <a:xfrm>
              <a:off x="5029200" y="2436812"/>
              <a:ext cx="1219200" cy="685800"/>
            </a:xfrm>
            <a:prstGeom prst="wedgeRoundRectCallout">
              <a:avLst>
                <a:gd name="adj1" fmla="val -73176"/>
                <a:gd name="adj2" fmla="val -9028"/>
                <a:gd name="adj3" fmla="val 1666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/>
                <a:t>Command</a:t>
              </a:r>
            </a:p>
            <a:p>
              <a:pPr algn="ctr"/>
              <a:r>
                <a:rPr lang="en-US" sz="1600" dirty="0"/>
                <a:t>argument</a:t>
              </a:r>
            </a:p>
          </p:txBody>
        </p:sp>
      </p:grp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Ví dụ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8E20266-AC26-47F9-A0AF-92D861C4EBB5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057400"/>
            <a:ext cx="1295400" cy="2514600"/>
            <a:chOff x="288" y="2592"/>
            <a:chExt cx="816" cy="1584"/>
          </a:xfrm>
        </p:grpSpPr>
        <p:sp>
          <p:nvSpPr>
            <p:cNvPr id="28691" name="Rectangle 5"/>
            <p:cNvSpPr>
              <a:spLocks noChangeArrowheads="1"/>
            </p:cNvSpPr>
            <p:nvPr/>
          </p:nvSpPr>
          <p:spPr bwMode="auto">
            <a:xfrm>
              <a:off x="768" y="2592"/>
              <a:ext cx="336" cy="9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2" name="AutoShape 6"/>
            <p:cNvSpPr>
              <a:spLocks noChangeArrowheads="1"/>
            </p:cNvSpPr>
            <p:nvPr/>
          </p:nvSpPr>
          <p:spPr bwMode="auto">
            <a:xfrm>
              <a:off x="288" y="3792"/>
              <a:ext cx="816" cy="384"/>
            </a:xfrm>
            <a:prstGeom prst="wedgeRoundRectCallout">
              <a:avLst>
                <a:gd name="adj1" fmla="val 30463"/>
                <a:gd name="adj2" fmla="val -114407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Command name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95600" y="2514600"/>
            <a:ext cx="1219200" cy="1981200"/>
            <a:chOff x="1152" y="2880"/>
            <a:chExt cx="870" cy="1200"/>
          </a:xfrm>
        </p:grpSpPr>
        <p:sp>
          <p:nvSpPr>
            <p:cNvPr id="28689" name="Oval 8"/>
            <p:cNvSpPr>
              <a:spLocks noChangeArrowheads="1"/>
            </p:cNvSpPr>
            <p:nvPr/>
          </p:nvSpPr>
          <p:spPr bwMode="auto">
            <a:xfrm>
              <a:off x="1152" y="2880"/>
              <a:ext cx="272" cy="528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0" name="AutoShape 9"/>
            <p:cNvSpPr>
              <a:spLocks noChangeArrowheads="1"/>
            </p:cNvSpPr>
            <p:nvPr/>
          </p:nvSpPr>
          <p:spPr bwMode="auto">
            <a:xfrm>
              <a:off x="1200" y="3696"/>
              <a:ext cx="822" cy="384"/>
            </a:xfrm>
            <a:prstGeom prst="wedgeRoundRectCallout">
              <a:avLst>
                <a:gd name="adj1" fmla="val -37069"/>
                <a:gd name="adj2" fmla="val -115037"/>
                <a:gd name="adj3" fmla="val 16667"/>
              </a:avLst>
            </a:prstGeom>
            <a:noFill/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/>
                <a:t>Command option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3354387"/>
            <a:ext cx="2178050" cy="1217613"/>
            <a:chOff x="1817" y="3409"/>
            <a:chExt cx="1575" cy="767"/>
          </a:xfrm>
        </p:grpSpPr>
        <p:sp>
          <p:nvSpPr>
            <p:cNvPr id="28687" name="AutoShape 11"/>
            <p:cNvSpPr>
              <a:spLocks/>
            </p:cNvSpPr>
            <p:nvPr/>
          </p:nvSpPr>
          <p:spPr bwMode="auto">
            <a:xfrm rot="-5469316">
              <a:off x="2079" y="3147"/>
              <a:ext cx="86" cy="609"/>
            </a:xfrm>
            <a:prstGeom prst="leftBrace">
              <a:avLst>
                <a:gd name="adj1" fmla="val 41669"/>
                <a:gd name="adj2" fmla="val 50000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8" name="AutoShape 12"/>
            <p:cNvSpPr>
              <a:spLocks noChangeArrowheads="1"/>
            </p:cNvSpPr>
            <p:nvPr/>
          </p:nvSpPr>
          <p:spPr bwMode="auto">
            <a:xfrm>
              <a:off x="2480" y="3792"/>
              <a:ext cx="912" cy="384"/>
            </a:xfrm>
            <a:prstGeom prst="wedgeRoundRectCallout">
              <a:avLst>
                <a:gd name="adj1" fmla="val -65861"/>
                <a:gd name="adj2" fmla="val -112505"/>
                <a:gd name="adj3" fmla="val 16667"/>
              </a:avLst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/>
                <a:t>Option argument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Các phím tắt để sửa lỗi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mtClean="0">
              <a:latin typeface="Century Schoolbook" pitchFamily="18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E82681-B688-4C33-8202-6C12F94B4598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29727" name="Group 31"/>
          <p:cNvGraphicFramePr>
            <a:graphicFrameLocks noGrp="1"/>
          </p:cNvGraphicFramePr>
          <p:nvPr/>
        </p:nvGraphicFramePr>
        <p:xfrm>
          <a:off x="914400" y="1600200"/>
          <a:ext cx="7391400" cy="3611565"/>
        </p:xfrm>
        <a:graphic>
          <a:graphicData uri="http://schemas.openxmlformats.org/drawingml/2006/table">
            <a:tbl>
              <a:tblPr/>
              <a:tblGrid>
                <a:gridCol w="2667000"/>
                <a:gridCol w="4724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Phím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Chức năng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Backspace, Ctrl-h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Xóa ký hiệu bên trái, lùi con trỏ 1 về trái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Kết thúc câu lệnh đang được thực hiện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Ctrl-s / Ctrl-q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Dừng /chạy màn hình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Xóa một từ bên trái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Xóa cả dòng lệnh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Hệ điều hành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Nguồn tải Linux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Các lệnh cơ bản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Thông tin hỗ trợ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358D65-0D45-417A-8584-422926CDD01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Các câu lệnh thường dùng</a:t>
            </a:r>
            <a:endParaRPr lang="en-US" dirty="0"/>
          </a:p>
        </p:txBody>
      </p:sp>
      <p:sp>
        <p:nvSpPr>
          <p:cNvPr id="31746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err="1" smtClean="0">
                <a:latin typeface="Times New Roman" pitchFamily="18" charset="0"/>
              </a:rPr>
              <a:t>passwd</a:t>
            </a:r>
            <a:r>
              <a:rPr lang="en-US" dirty="0" smtClean="0">
                <a:latin typeface="Times New Roman" pitchFamily="18" charset="0"/>
              </a:rPr>
              <a:t> 	- </a:t>
            </a:r>
            <a:r>
              <a:rPr lang="en-US" dirty="0" err="1" smtClean="0">
                <a:latin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mật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khẩu</a:t>
            </a: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err="1" smtClean="0">
                <a:latin typeface="Times New Roman" pitchFamily="18" charset="0"/>
              </a:rPr>
              <a:t>ls</a:t>
            </a:r>
            <a:r>
              <a:rPr lang="en-US" dirty="0" smtClean="0">
                <a:latin typeface="Times New Roman" pitchFamily="18" charset="0"/>
              </a:rPr>
              <a:t>			- </a:t>
            </a:r>
            <a:r>
              <a:rPr lang="en-US" dirty="0" err="1" smtClean="0">
                <a:latin typeface="Times New Roman" pitchFamily="18" charset="0"/>
              </a:rPr>
              <a:t>liệt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kê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tệp</a:t>
            </a: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less 		- </a:t>
            </a:r>
            <a:r>
              <a:rPr lang="en-US" dirty="0" err="1" smtClean="0">
                <a:latin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</a:rPr>
              <a:t>tệp</a:t>
            </a: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logout		- </a:t>
            </a:r>
            <a:r>
              <a:rPr lang="en-US" dirty="0" err="1" smtClean="0">
                <a:latin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xuất</a:t>
            </a: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date 		- </a:t>
            </a:r>
            <a:r>
              <a:rPr lang="en-US" dirty="0" err="1" smtClean="0">
                <a:latin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giờ</a:t>
            </a: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who	 	- </a:t>
            </a:r>
            <a:r>
              <a:rPr lang="en-US" dirty="0" err="1" smtClean="0">
                <a:latin typeface="Times New Roman" pitchFamily="18" charset="0"/>
              </a:rPr>
              <a:t>ai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nhập</a:t>
            </a: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clear 		- </a:t>
            </a:r>
            <a:r>
              <a:rPr lang="en-US" dirty="0" err="1" smtClean="0">
                <a:latin typeface="Times New Roman" pitchFamily="18" charset="0"/>
              </a:rPr>
              <a:t>dọn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dẹp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hình</a:t>
            </a: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script 		- </a:t>
            </a:r>
            <a:r>
              <a:rPr lang="en-US" dirty="0" err="1" smtClean="0">
                <a:latin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tác</a:t>
            </a: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err="1" smtClean="0">
                <a:latin typeface="Times New Roman" pitchFamily="18" charset="0"/>
              </a:rPr>
              <a:t>uname</a:t>
            </a:r>
            <a:r>
              <a:rPr lang="en-US" dirty="0" smtClean="0">
                <a:latin typeface="Times New Roman" pitchFamily="18" charset="0"/>
              </a:rPr>
              <a:t> -a	- </a:t>
            </a:r>
            <a:r>
              <a:rPr lang="en-US" dirty="0" err="1" smtClean="0">
                <a:latin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</a:rPr>
              <a:t> HĐH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man 		- HDSD</a:t>
            </a:r>
            <a:endParaRPr lang="en-US" dirty="0" smtClean="0">
              <a:latin typeface="Century Schoolbook" pitchFamily="18" charset="0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3E0E29-C7D4-4EA9-A781-E1638AF6180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fr-FR"/>
              <a:t>Giới thiệu câu lệnh căn bản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dirty="0" err="1"/>
              <a:t>logname</a:t>
            </a:r>
            <a:r>
              <a:rPr lang="fr-FR" sz="2000" dirty="0"/>
              <a:t> : </a:t>
            </a:r>
            <a:r>
              <a:rPr lang="fr-FR" sz="2000" dirty="0" err="1"/>
              <a:t>hiên</a:t>
            </a:r>
            <a:r>
              <a:rPr lang="fr-FR" sz="2000" dirty="0"/>
              <a:t> </a:t>
            </a:r>
            <a:r>
              <a:rPr lang="fr-FR" sz="2000" dirty="0" err="1"/>
              <a:t>thị</a:t>
            </a:r>
            <a:r>
              <a:rPr lang="fr-FR" sz="2000" dirty="0"/>
              <a:t> </a:t>
            </a:r>
            <a:r>
              <a:rPr lang="fr-FR" sz="2000" dirty="0" err="1"/>
              <a:t>tên</a:t>
            </a:r>
            <a:r>
              <a:rPr lang="fr-FR" sz="2000" dirty="0"/>
              <a:t> NSD </a:t>
            </a:r>
            <a:r>
              <a:rPr lang="fr-FR" sz="2000" dirty="0" err="1"/>
              <a:t>đang</a:t>
            </a:r>
            <a:r>
              <a:rPr lang="fr-FR" sz="2000" dirty="0"/>
              <a:t> ở </a:t>
            </a:r>
            <a:r>
              <a:rPr lang="fr-FR" sz="2000" dirty="0" err="1"/>
              <a:t>phiên</a:t>
            </a:r>
            <a:r>
              <a:rPr lang="fr-FR" sz="2000" dirty="0"/>
              <a:t> </a:t>
            </a:r>
            <a:r>
              <a:rPr lang="fr-FR" sz="2000" dirty="0" err="1"/>
              <a:t>làm</a:t>
            </a:r>
            <a:r>
              <a:rPr lang="fr-FR" sz="2000" dirty="0"/>
              <a:t> </a:t>
            </a:r>
            <a:r>
              <a:rPr lang="fr-FR" sz="2000" dirty="0" err="1"/>
              <a:t>việc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hostname</a:t>
            </a:r>
            <a:r>
              <a:rPr lang="fr-FR" sz="2000" dirty="0"/>
              <a:t> : </a:t>
            </a:r>
            <a:r>
              <a:rPr lang="fr-FR" sz="2000" dirty="0" err="1"/>
              <a:t>hiển</a:t>
            </a:r>
            <a:r>
              <a:rPr lang="fr-FR" sz="2000" dirty="0"/>
              <a:t> </a:t>
            </a:r>
            <a:r>
              <a:rPr lang="fr-FR" sz="2000" dirty="0" err="1"/>
              <a:t>thị</a:t>
            </a:r>
            <a:r>
              <a:rPr lang="fr-FR" sz="2000" dirty="0"/>
              <a:t> </a:t>
            </a:r>
            <a:r>
              <a:rPr lang="fr-FR" sz="2000" dirty="0" err="1"/>
              <a:t>tên</a:t>
            </a:r>
            <a:r>
              <a:rPr lang="fr-FR" sz="2000" dirty="0"/>
              <a:t> </a:t>
            </a:r>
            <a:r>
              <a:rPr lang="fr-FR" sz="2000" dirty="0" err="1"/>
              <a:t>trạm</a:t>
            </a:r>
            <a:r>
              <a:rPr lang="fr-FR" sz="2000" dirty="0"/>
              <a:t> </a:t>
            </a:r>
            <a:r>
              <a:rPr lang="fr-FR" sz="2000" dirty="0" err="1"/>
              <a:t>làm</a:t>
            </a:r>
            <a:r>
              <a:rPr lang="fr-FR" sz="2000" dirty="0"/>
              <a:t> </a:t>
            </a:r>
            <a:r>
              <a:rPr lang="fr-FR" sz="2000" dirty="0" err="1"/>
              <a:t>việc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clear</a:t>
            </a:r>
            <a:r>
              <a:rPr lang="fr-FR" sz="2000" dirty="0"/>
              <a:t> : </a:t>
            </a:r>
            <a:r>
              <a:rPr lang="fr-FR" sz="2000" dirty="0" err="1"/>
              <a:t>xoá</a:t>
            </a:r>
            <a:r>
              <a:rPr lang="fr-FR" sz="2000" dirty="0"/>
              <a:t> </a:t>
            </a:r>
            <a:r>
              <a:rPr lang="fr-FR" sz="2000" dirty="0" err="1"/>
              <a:t>màn</a:t>
            </a:r>
            <a:r>
              <a:rPr lang="fr-FR" sz="2000" dirty="0"/>
              <a:t> </a:t>
            </a:r>
            <a:r>
              <a:rPr lang="fr-FR" sz="2000" dirty="0" err="1"/>
              <a:t>hình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who</a:t>
            </a:r>
            <a:r>
              <a:rPr lang="fr-FR" sz="2000" dirty="0"/>
              <a:t> : </a:t>
            </a:r>
            <a:r>
              <a:rPr lang="fr-FR" sz="2000" dirty="0" err="1"/>
              <a:t>tên</a:t>
            </a:r>
            <a:r>
              <a:rPr lang="fr-FR" sz="2000" dirty="0"/>
              <a:t>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những</a:t>
            </a:r>
            <a:r>
              <a:rPr lang="fr-FR" sz="2000" dirty="0"/>
              <a:t> </a:t>
            </a:r>
            <a:r>
              <a:rPr lang="fr-FR" sz="2000" dirty="0" err="1"/>
              <a:t>người</a:t>
            </a:r>
            <a:r>
              <a:rPr lang="fr-FR" sz="2000" dirty="0"/>
              <a:t> </a:t>
            </a:r>
            <a:r>
              <a:rPr lang="fr-FR" sz="2000" dirty="0" err="1"/>
              <a:t>đang</a:t>
            </a:r>
            <a:r>
              <a:rPr lang="fr-FR" sz="2000" dirty="0"/>
              <a:t> </a:t>
            </a:r>
            <a:r>
              <a:rPr lang="fr-FR" sz="2000" dirty="0" err="1"/>
              <a:t>đăng</a:t>
            </a:r>
            <a:r>
              <a:rPr lang="fr-FR" sz="2000" dirty="0"/>
              <a:t> </a:t>
            </a:r>
            <a:r>
              <a:rPr lang="fr-FR" sz="2000" dirty="0" err="1"/>
              <a:t>nhập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/>
              <a:t>exit : </a:t>
            </a:r>
            <a:r>
              <a:rPr lang="fr-FR" sz="2000" dirty="0" err="1"/>
              <a:t>kết</a:t>
            </a:r>
            <a:r>
              <a:rPr lang="fr-FR" sz="2000" dirty="0"/>
              <a:t> </a:t>
            </a:r>
            <a:r>
              <a:rPr lang="fr-FR" sz="2000" dirty="0" err="1"/>
              <a:t>thúc</a:t>
            </a:r>
            <a:r>
              <a:rPr lang="fr-FR" sz="2000" dirty="0"/>
              <a:t> </a:t>
            </a:r>
            <a:r>
              <a:rPr lang="fr-FR" sz="2000" dirty="0" err="1"/>
              <a:t>phiên</a:t>
            </a:r>
            <a:r>
              <a:rPr lang="fr-FR" sz="2000" dirty="0"/>
              <a:t> </a:t>
            </a:r>
            <a:r>
              <a:rPr lang="fr-FR" sz="2000" dirty="0" err="1"/>
              <a:t>làm</a:t>
            </a:r>
            <a:r>
              <a:rPr lang="fr-FR" sz="2000" dirty="0"/>
              <a:t> </a:t>
            </a:r>
            <a:r>
              <a:rPr lang="fr-FR" sz="2000" dirty="0" err="1"/>
              <a:t>việc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en-GB" sz="2000" dirty="0" err="1"/>
              <a:t>passwd</a:t>
            </a:r>
            <a:r>
              <a:rPr lang="en-GB" sz="2000" dirty="0"/>
              <a:t> : </a:t>
            </a:r>
            <a:r>
              <a:rPr lang="en-GB" sz="2000" dirty="0" err="1"/>
              <a:t>thay</a:t>
            </a:r>
            <a:r>
              <a:rPr lang="en-GB" sz="2000" dirty="0"/>
              <a:t> </a:t>
            </a:r>
            <a:r>
              <a:rPr lang="en-GB" sz="2000" dirty="0" err="1"/>
              <a:t>đổi</a:t>
            </a:r>
            <a:r>
              <a:rPr lang="en-GB" sz="2000" dirty="0"/>
              <a:t> </a:t>
            </a:r>
            <a:r>
              <a:rPr lang="en-GB" sz="2000" dirty="0" err="1"/>
              <a:t>mật</a:t>
            </a:r>
            <a:r>
              <a:rPr lang="en-GB" sz="2000" dirty="0"/>
              <a:t> </a:t>
            </a:r>
            <a:r>
              <a:rPr lang="en-GB" sz="2000" dirty="0" err="1"/>
              <a:t>khẩu</a:t>
            </a:r>
            <a:endParaRPr lang="en-GB" sz="2000" dirty="0"/>
          </a:p>
          <a:p>
            <a:pPr>
              <a:lnSpc>
                <a:spcPct val="80000"/>
              </a:lnSpc>
            </a:pPr>
            <a:r>
              <a:rPr lang="en-GB" sz="2000" dirty="0"/>
              <a:t>date : </a:t>
            </a:r>
            <a:r>
              <a:rPr lang="en-GB" sz="2000" dirty="0" err="1"/>
              <a:t>hiển</a:t>
            </a:r>
            <a:r>
              <a:rPr lang="en-GB" sz="2000" dirty="0"/>
              <a:t> </a:t>
            </a:r>
            <a:r>
              <a:rPr lang="en-GB" sz="2000" dirty="0" err="1"/>
              <a:t>thị</a:t>
            </a:r>
            <a:r>
              <a:rPr lang="en-GB" sz="2000" dirty="0"/>
              <a:t> </a:t>
            </a:r>
            <a:r>
              <a:rPr lang="en-GB" sz="2000" dirty="0" err="1"/>
              <a:t>ngày</a:t>
            </a:r>
            <a:r>
              <a:rPr lang="en-GB" sz="2000" dirty="0"/>
              <a:t> </a:t>
            </a:r>
            <a:r>
              <a:rPr lang="en-GB" sz="2000" dirty="0" err="1"/>
              <a:t>hệ</a:t>
            </a:r>
            <a:r>
              <a:rPr lang="en-GB" sz="2000" dirty="0"/>
              <a:t> </a:t>
            </a:r>
            <a:r>
              <a:rPr lang="en-GB" sz="2000" dirty="0" err="1"/>
              <a:t>thống</a:t>
            </a:r>
            <a:endParaRPr lang="en-GB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mkdir</a:t>
            </a:r>
            <a:r>
              <a:rPr lang="fr-FR" sz="2000" dirty="0"/>
              <a:t> : </a:t>
            </a:r>
            <a:r>
              <a:rPr lang="fr-FR" sz="2000" dirty="0" err="1"/>
              <a:t>tạo</a:t>
            </a:r>
            <a:r>
              <a:rPr lang="fr-FR" sz="2000" dirty="0"/>
              <a:t> </a:t>
            </a:r>
            <a:r>
              <a:rPr lang="fr-FR" sz="2000" dirty="0" err="1"/>
              <a:t>thư</a:t>
            </a:r>
            <a:r>
              <a:rPr lang="fr-FR" sz="2000" dirty="0"/>
              <a:t> </a:t>
            </a:r>
            <a:r>
              <a:rPr lang="fr-FR" sz="2000" dirty="0" err="1"/>
              <a:t>mục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rmdir</a:t>
            </a:r>
            <a:r>
              <a:rPr lang="fr-FR" sz="2000" dirty="0"/>
              <a:t> : </a:t>
            </a:r>
            <a:r>
              <a:rPr lang="fr-FR" sz="2000" dirty="0" err="1"/>
              <a:t>xoá</a:t>
            </a:r>
            <a:r>
              <a:rPr lang="fr-FR" sz="2000" dirty="0"/>
              <a:t> </a:t>
            </a:r>
            <a:r>
              <a:rPr lang="fr-FR" sz="2000" dirty="0" err="1"/>
              <a:t>thư</a:t>
            </a:r>
            <a:r>
              <a:rPr lang="fr-FR" sz="2000" dirty="0"/>
              <a:t> </a:t>
            </a:r>
            <a:r>
              <a:rPr lang="fr-FR" sz="2000" dirty="0" err="1"/>
              <a:t>mục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/>
              <a:t>cd : </a:t>
            </a:r>
            <a:r>
              <a:rPr lang="fr-FR" sz="2000" dirty="0" err="1"/>
              <a:t>chuyển</a:t>
            </a:r>
            <a:r>
              <a:rPr lang="fr-FR" sz="2000" dirty="0"/>
              <a:t> </a:t>
            </a:r>
            <a:r>
              <a:rPr lang="fr-FR" sz="2000" dirty="0" err="1"/>
              <a:t>vị</a:t>
            </a:r>
            <a:r>
              <a:rPr lang="fr-FR" sz="2000" dirty="0"/>
              <a:t> </a:t>
            </a:r>
            <a:r>
              <a:rPr lang="fr-FR" sz="2000" dirty="0" err="1"/>
              <a:t>trí</a:t>
            </a:r>
            <a:r>
              <a:rPr lang="fr-FR" sz="2000" dirty="0"/>
              <a:t> </a:t>
            </a:r>
            <a:r>
              <a:rPr lang="fr-FR" sz="2000" dirty="0" err="1"/>
              <a:t>thư</a:t>
            </a:r>
            <a:r>
              <a:rPr lang="fr-FR" sz="2000" dirty="0"/>
              <a:t> </a:t>
            </a:r>
            <a:r>
              <a:rPr lang="fr-FR" sz="2000" dirty="0" err="1"/>
              <a:t>mục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pwd</a:t>
            </a:r>
            <a:r>
              <a:rPr lang="fr-FR" sz="2000" dirty="0"/>
              <a:t> : </a:t>
            </a:r>
            <a:r>
              <a:rPr lang="fr-FR" sz="2000" dirty="0" err="1"/>
              <a:t>đường</a:t>
            </a:r>
            <a:r>
              <a:rPr lang="fr-FR" sz="2000" dirty="0"/>
              <a:t> </a:t>
            </a:r>
            <a:r>
              <a:rPr lang="fr-FR" sz="2000" dirty="0" err="1"/>
              <a:t>dẫn</a:t>
            </a:r>
            <a:r>
              <a:rPr lang="fr-FR" sz="2000" dirty="0"/>
              <a:t> </a:t>
            </a:r>
            <a:r>
              <a:rPr lang="fr-FR" sz="2000" dirty="0" err="1"/>
              <a:t>thư</a:t>
            </a:r>
            <a:r>
              <a:rPr lang="fr-FR" sz="2000" dirty="0"/>
              <a:t> </a:t>
            </a:r>
            <a:r>
              <a:rPr lang="fr-FR" sz="2000" dirty="0" err="1"/>
              <a:t>mục</a:t>
            </a:r>
            <a:r>
              <a:rPr lang="fr-FR" sz="2000" dirty="0"/>
              <a:t> </a:t>
            </a:r>
            <a:r>
              <a:rPr lang="fr-FR" sz="2000" dirty="0" err="1"/>
              <a:t>hiện</a:t>
            </a:r>
            <a:r>
              <a:rPr lang="fr-FR" sz="2000" dirty="0"/>
              <a:t> </a:t>
            </a:r>
            <a:r>
              <a:rPr lang="fr-FR" sz="2000" dirty="0" err="1"/>
              <a:t>tại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cp</a:t>
            </a:r>
            <a:r>
              <a:rPr lang="fr-FR" sz="2000" dirty="0"/>
              <a:t> : </a:t>
            </a:r>
            <a:r>
              <a:rPr lang="fr-FR" sz="2000" dirty="0" err="1"/>
              <a:t>sao</a:t>
            </a:r>
            <a:r>
              <a:rPr lang="fr-FR" sz="2000" dirty="0"/>
              <a:t> </a:t>
            </a:r>
            <a:r>
              <a:rPr lang="fr-FR" sz="2000" dirty="0" err="1"/>
              <a:t>chép</a:t>
            </a:r>
            <a:r>
              <a:rPr lang="fr-FR" sz="2000" dirty="0"/>
              <a:t> </a:t>
            </a:r>
            <a:r>
              <a:rPr lang="fr-FR" sz="2000" dirty="0" err="1"/>
              <a:t>tệp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rm</a:t>
            </a:r>
            <a:r>
              <a:rPr lang="fr-FR" sz="2000" dirty="0"/>
              <a:t> : </a:t>
            </a:r>
            <a:r>
              <a:rPr lang="fr-FR" sz="2000" dirty="0" err="1"/>
              <a:t>xoá</a:t>
            </a:r>
            <a:r>
              <a:rPr lang="fr-FR" sz="2000" dirty="0"/>
              <a:t> </a:t>
            </a:r>
            <a:r>
              <a:rPr lang="fr-FR" sz="2000" dirty="0" err="1"/>
              <a:t>tệp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ps</a:t>
            </a:r>
            <a:r>
              <a:rPr lang="fr-FR" sz="2000" dirty="0"/>
              <a:t> : </a:t>
            </a:r>
            <a:r>
              <a:rPr lang="fr-FR" sz="2000" dirty="0" err="1"/>
              <a:t>xem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v.v</a:t>
            </a:r>
            <a:r>
              <a:rPr lang="fr-FR" sz="2000" dirty="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Lấy thông tin sử dụng-man</a:t>
            </a:r>
            <a:endParaRPr lang="en-US"/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5B9973A-CC1D-4869-B51E-B21010617816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387108" name="Group 36"/>
          <p:cNvGraphicFramePr>
            <a:graphicFrameLocks noGrp="1"/>
          </p:cNvGraphicFramePr>
          <p:nvPr/>
        </p:nvGraphicFramePr>
        <p:xfrm>
          <a:off x="533400" y="1600200"/>
          <a:ext cx="7315200" cy="4114800"/>
        </p:xfrm>
        <a:graphic>
          <a:graphicData uri="http://schemas.openxmlformats.org/drawingml/2006/table">
            <a:tbl>
              <a:tblPr/>
              <a:tblGrid>
                <a:gridCol w="2059664"/>
                <a:gridCol w="5255536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Phần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Nội dung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Lệnh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của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NSD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Lời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gọi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hệ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thống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Thư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viện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Các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tệp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hệ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thống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Định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dạng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Trò chơi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Khác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Công cụ hệ thống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RTFM</a:t>
            </a:r>
            <a:r>
              <a:rPr lang="en-US" smtClean="0"/>
              <a:t>: Lệnh man</a:t>
            </a:r>
            <a:endParaRPr 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HDSD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u="sng" dirty="0" err="1" smtClean="0"/>
              <a:t>Cú</a:t>
            </a:r>
            <a:r>
              <a:rPr lang="en-US" u="sng" dirty="0" smtClean="0"/>
              <a:t> </a:t>
            </a:r>
            <a:r>
              <a:rPr lang="en-US" u="sng" dirty="0" err="1" smtClean="0"/>
              <a:t>pháp</a:t>
            </a:r>
            <a:r>
              <a:rPr lang="en-US" u="sng" dirty="0" smtClean="0"/>
              <a:t>:</a:t>
            </a:r>
            <a:r>
              <a:rPr lang="en-US" dirty="0" smtClean="0"/>
              <a:t>  man [options] [-S section] command-name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% man date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% man -k date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% man </a:t>
            </a:r>
            <a:r>
              <a:rPr lang="en-US" dirty="0" err="1" smtClean="0"/>
              <a:t>crontab</a:t>
            </a:r>
            <a:endParaRPr lang="en-US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% man -S 5 </a:t>
            </a:r>
            <a:r>
              <a:rPr lang="en-US" dirty="0" err="1" smtClean="0"/>
              <a:t>crontab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err="1" smtClean="0"/>
              <a:t>Chú</a:t>
            </a:r>
            <a:r>
              <a:rPr lang="en-US" dirty="0" smtClean="0"/>
              <a:t> ý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/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core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9B91ABA-5EE1-4E64-B61F-34DB1DD5A5F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câu lệnh tương tự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apropos</a:t>
            </a:r>
          </a:p>
          <a:p>
            <a:r>
              <a:rPr lang="en-US" smtClean="0"/>
              <a:t>whatis</a:t>
            </a:r>
          </a:p>
          <a:p>
            <a:r>
              <a:rPr lang="en-US" smtClean="0"/>
              <a:t>info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D3C49-442A-48F5-A093-F2D544457B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Nguồn thông tin khác</a:t>
            </a:r>
            <a:endParaRPr lang="en-US" dirty="0"/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Century Schoolbook" pitchFamily="18" charset="0"/>
              </a:rPr>
              <a:t>W</a:t>
            </a:r>
            <a:r>
              <a:rPr lang="en-US" smtClean="0">
                <a:latin typeface="Century Schoolbook" pitchFamily="18" charset="0"/>
              </a:rPr>
              <a:t>eb sites</a:t>
            </a: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3"/>
              </a:rPr>
              <a:t>www.unixtools.com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4"/>
              </a:rPr>
              <a:t>www.ugu.com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5"/>
              </a:rPr>
              <a:t>www.unix-manuals.com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6"/>
              </a:rPr>
              <a:t>www.unixcities.com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7"/>
              </a:rPr>
              <a:t>www.tldp.org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8"/>
              </a:rPr>
              <a:t>www.linux.com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9"/>
              </a:rPr>
              <a:t>www.linux.org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10"/>
              </a:rPr>
              <a:t>linux.die.net</a:t>
            </a:r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Hoặc:</a:t>
            </a:r>
          </a:p>
          <a:p>
            <a:pPr marL="742950" lvl="1" indent="-285750"/>
            <a:r>
              <a:rPr lang="en-US" smtClean="0">
                <a:latin typeface="Century Schoolbook" pitchFamily="18" charset="0"/>
              </a:rPr>
              <a:t>Google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623ECBC-5F19-43B6-80B3-77E50C43F94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Linux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internet,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D3C49-442A-48F5-A093-F2D544457BC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Hệ điều hành</a:t>
            </a:r>
            <a:endParaRPr lang="en-US" dirty="0" smtClean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entury Schoolbook" pitchFamily="18" charset="0"/>
              </a:rPr>
              <a:t>Linux-Hệ điều hành</a:t>
            </a:r>
          </a:p>
          <a:p>
            <a:endParaRPr lang="en-US" smtClean="0">
              <a:latin typeface="Century Schoolbook" pitchFamily="18" charset="0"/>
            </a:endParaRPr>
          </a:p>
          <a:p>
            <a:pPr lvl="1"/>
            <a:r>
              <a:rPr lang="en-US" smtClean="0">
                <a:latin typeface="Century Schoolbook" pitchFamily="18" charset="0"/>
              </a:rPr>
              <a:t>Phần mềm quản lý các tài nguyên hệ thống hiệu quả, an toàn</a:t>
            </a:r>
          </a:p>
          <a:p>
            <a:pPr lvl="1">
              <a:buFont typeface="Wingdings 2" pitchFamily="18" charset="2"/>
              <a:buNone/>
            </a:pPr>
            <a:endParaRPr lang="en-US" smtClean="0">
              <a:latin typeface="Century Schoolbook" pitchFamily="18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350DA62-9B1B-4EB4-B6DF-A54F79DED74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1D70843-D988-4B05-8D29-465713A2BAC0}" type="slidenum">
              <a:rPr lang="en-US"/>
              <a:pPr/>
              <a:t>4</a:t>
            </a:fld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00400" y="1066800"/>
            <a:ext cx="25908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/>
              <a:t>Tài nguyên hệ thống</a:t>
            </a:r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90600" y="2362200"/>
            <a:ext cx="25908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/>
              <a:t>Phần cứng</a:t>
            </a:r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562600" y="2362200"/>
            <a:ext cx="25908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/>
              <a:t>Phần mềm</a:t>
            </a:r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286000" y="2133600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858000" y="2133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286000" y="2133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495800" y="1828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410200" y="3810000"/>
            <a:ext cx="12954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/>
              <a:t>Phần mềm</a:t>
            </a:r>
          </a:p>
          <a:p>
            <a:pPr algn="ctr"/>
            <a:r>
              <a:rPr lang="en-US" smtClean="0"/>
              <a:t>hệ thống</a:t>
            </a:r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781800" y="3810000"/>
            <a:ext cx="16764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/>
              <a:t>Phần mềm</a:t>
            </a:r>
          </a:p>
          <a:p>
            <a:pPr algn="ctr"/>
            <a:r>
              <a:rPr lang="en-US" smtClean="0"/>
              <a:t>ứng dụng</a:t>
            </a:r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096000" y="3505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6934200" y="3124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76962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0960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14725"/>
            <a:ext cx="47720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286000" y="3124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228600" y="3505200"/>
            <a:ext cx="4800600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Các loại hệ điều hành “cũ”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Century Schoolbook" pitchFamily="18" charset="0"/>
              </a:rPr>
              <a:t>Một NSD, đơn nhiệm: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Chỉ một NSD có thể dùng hệ thống trong một thời điểm 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NSD chỉ có thể thực hiện một tiến trình đồng thời</a:t>
            </a:r>
          </a:p>
          <a:p>
            <a:pPr lvl="1">
              <a:buFont typeface="Wingdings 2" pitchFamily="18" charset="2"/>
              <a:buNone/>
            </a:pPr>
            <a:r>
              <a:rPr lang="en-US" u="sng" smtClean="0">
                <a:latin typeface="Century Schoolbook" pitchFamily="18" charset="0"/>
              </a:rPr>
              <a:t>Ví dụ:</a:t>
            </a:r>
            <a:r>
              <a:rPr lang="en-US" smtClean="0">
                <a:latin typeface="Century Schoolbook" pitchFamily="18" charset="0"/>
              </a:rPr>
              <a:t> DOS, Windows 3.1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Đơn NSD, đa tiến trình 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Chỉ một NSD có thể dùng hệ thống trong một thời điểm 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NSD có thể thực hiện nhiều tiến trình đồng thời</a:t>
            </a:r>
          </a:p>
          <a:p>
            <a:pPr lvl="1">
              <a:buFont typeface="Wingdings 2" pitchFamily="18" charset="2"/>
              <a:buNone/>
            </a:pPr>
            <a:r>
              <a:rPr lang="en-US" u="sng" smtClean="0">
                <a:latin typeface="Century Schoolbook" pitchFamily="18" charset="0"/>
              </a:rPr>
              <a:t>Ví dụ:</a:t>
            </a:r>
            <a:r>
              <a:rPr lang="en-US" smtClean="0">
                <a:latin typeface="Century Schoolbook" pitchFamily="18" charset="0"/>
              </a:rPr>
              <a:t> OS/2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8208C90-20DA-47FD-9BCA-3F43F5F14E2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Hệ điều hành “đương đại”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entury Schoolbook" pitchFamily="18" charset="0"/>
              </a:rPr>
              <a:t>Đa NSD, đa tiến trình: 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Cho phép nhiều NSD cùng sử dụng hệ thống máy tính đồng thời 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Mỗi NSD có thể thực hiện nhiều tiến trình đồng thời</a:t>
            </a:r>
          </a:p>
          <a:p>
            <a:pPr lvl="1"/>
            <a:endParaRPr lang="en-US" smtClean="0">
              <a:latin typeface="Century Schoolbook" pitchFamily="18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u="sng" smtClean="0">
                <a:latin typeface="Century Schoolbook" pitchFamily="18" charset="0"/>
              </a:rPr>
              <a:t>Ví dụ:</a:t>
            </a:r>
            <a:r>
              <a:rPr lang="en-US" smtClean="0">
                <a:latin typeface="Century Schoolbook" pitchFamily="18" charset="0"/>
              </a:rPr>
              <a:t> UNIX, Windows NT (2000, XP, Vista)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179244-8F99-4F73-AF4E-8CE0942AD5B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Linux-Hệ điều hành</a:t>
            </a:r>
            <a:endParaRPr lang="en-US" dirty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entury Schoolbook" pitchFamily="18" charset="0"/>
              </a:rPr>
              <a:t>Linux là HĐH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Đa NSD, Đa tiến trình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Hỗ trợ lập trình, xử lý văn bản, trao đổi thông tin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712DDA-2D53-4B19-9C72-6C445DCF54E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Ứng dụng Linux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entury Schoolbook" pitchFamily="18" charset="0"/>
              </a:rPr>
              <a:t>Ứng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dụng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cho</a:t>
            </a:r>
            <a:r>
              <a:rPr lang="en-US" dirty="0" smtClean="0">
                <a:latin typeface="Century Schoolbook" pitchFamily="18" charset="0"/>
              </a:rPr>
              <a:t> NSD</a:t>
            </a:r>
          </a:p>
          <a:p>
            <a:pPr lvl="1"/>
            <a:r>
              <a:rPr lang="en-US" dirty="0" err="1" smtClean="0">
                <a:latin typeface="Century Schoolbook" pitchFamily="18" charset="0"/>
              </a:rPr>
              <a:t>Sử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dụng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văn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bản</a:t>
            </a:r>
            <a:r>
              <a:rPr lang="en-US" dirty="0" smtClean="0">
                <a:latin typeface="Century Schoolbook" pitchFamily="18" charset="0"/>
              </a:rPr>
              <a:t> (vi, </a:t>
            </a:r>
            <a:r>
              <a:rPr lang="en-US" dirty="0" err="1" smtClean="0">
                <a:latin typeface="Century Schoolbook" pitchFamily="18" charset="0"/>
              </a:rPr>
              <a:t>sed</a:t>
            </a:r>
            <a:r>
              <a:rPr lang="en-US" dirty="0" smtClean="0">
                <a:latin typeface="Century Schoolbook" pitchFamily="18" charset="0"/>
              </a:rPr>
              <a:t>, </a:t>
            </a:r>
            <a:r>
              <a:rPr lang="en-US" dirty="0" err="1" smtClean="0">
                <a:latin typeface="Century Schoolbook" pitchFamily="18" charset="0"/>
              </a:rPr>
              <a:t>awk</a:t>
            </a:r>
            <a:r>
              <a:rPr lang="en-US" dirty="0" smtClean="0">
                <a:latin typeface="Century Schoolbook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Century Schoolbook" pitchFamily="18" charset="0"/>
              </a:rPr>
              <a:t>Ứng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dụng</a:t>
            </a:r>
            <a:r>
              <a:rPr lang="en-US" dirty="0" smtClean="0">
                <a:latin typeface="Century Schoolbook" pitchFamily="18" charset="0"/>
              </a:rPr>
              <a:t>  </a:t>
            </a:r>
            <a:r>
              <a:rPr lang="en-US" dirty="0" err="1" smtClean="0">
                <a:latin typeface="Century Schoolbook" pitchFamily="18" charset="0"/>
              </a:rPr>
              <a:t>khác</a:t>
            </a:r>
            <a:endParaRPr lang="en-US" dirty="0" smtClean="0">
              <a:latin typeface="Century Schoolbook" pitchFamily="18" charset="0"/>
            </a:endParaRPr>
          </a:p>
          <a:p>
            <a:r>
              <a:rPr lang="en-US" dirty="0" err="1" smtClean="0">
                <a:latin typeface="Century Schoolbook" pitchFamily="18" charset="0"/>
              </a:rPr>
              <a:t>Công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cụ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hỗ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trợ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lập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trình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NN </a:t>
            </a:r>
            <a:r>
              <a:rPr lang="en-US" dirty="0" err="1" smtClean="0">
                <a:latin typeface="Century Schoolbook" pitchFamily="18" charset="0"/>
              </a:rPr>
              <a:t>lập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trình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và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trình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dịch</a:t>
            </a:r>
            <a:r>
              <a:rPr lang="en-US" dirty="0" smtClean="0">
                <a:latin typeface="Century Schoolbook" pitchFamily="18" charset="0"/>
              </a:rPr>
              <a:t>(C, C++, Java)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Shell scripts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Qui </a:t>
            </a:r>
            <a:r>
              <a:rPr lang="en-US" dirty="0" err="1" smtClean="0">
                <a:latin typeface="Century Schoolbook" pitchFamily="18" charset="0"/>
              </a:rPr>
              <a:t>trình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phần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mềm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cá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nhân</a:t>
            </a:r>
            <a:r>
              <a:rPr lang="en-US" dirty="0" smtClean="0">
                <a:latin typeface="Century Schoolbook" pitchFamily="18" charset="0"/>
              </a:rPr>
              <a:t>: </a:t>
            </a:r>
            <a:r>
              <a:rPr lang="en-US" dirty="0" err="1" smtClean="0">
                <a:latin typeface="Century Schoolbook" pitchFamily="18" charset="0"/>
              </a:rPr>
              <a:t>Quản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lý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phiên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bản</a:t>
            </a:r>
            <a:endParaRPr lang="en-US" dirty="0" smtClean="0">
              <a:latin typeface="Century Schoolbook" pitchFamily="18" charset="0"/>
            </a:endParaRPr>
          </a:p>
          <a:p>
            <a:pPr lvl="2"/>
            <a:r>
              <a:rPr lang="en-US" dirty="0" smtClean="0">
                <a:latin typeface="Century Schoolbook" pitchFamily="18" charset="0"/>
              </a:rPr>
              <a:t>Source Code Control System (SCCS)</a:t>
            </a:r>
          </a:p>
          <a:p>
            <a:pPr lvl="2"/>
            <a:r>
              <a:rPr lang="en-US" dirty="0" smtClean="0">
                <a:latin typeface="Century Schoolbook" pitchFamily="18" charset="0"/>
              </a:rPr>
              <a:t>Revision Control System (RCS)</a:t>
            </a:r>
          </a:p>
          <a:p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ứng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dụng</a:t>
            </a:r>
            <a:r>
              <a:rPr lang="en-US" dirty="0" smtClean="0">
                <a:latin typeface="Century Schoolbook" pitchFamily="18" charset="0"/>
              </a:rPr>
              <a:t> server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Web server, mail server, application server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6180572-E9F3-428A-9DCF-003E00EE825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Cài đặt LINUX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Century Schoolbook" pitchFamily="18" charset="0"/>
              </a:rPr>
              <a:t>Tự cài hệ thống Linux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Máy riêng biệt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Máy dùng chung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Live CD, Live USB</a:t>
            </a:r>
          </a:p>
          <a:p>
            <a:r>
              <a:rPr lang="en-US" smtClean="0">
                <a:latin typeface="Century Schoolbook" pitchFamily="18" charset="0"/>
              </a:rPr>
              <a:t>Khác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Cygwin: Linux utilities on Windows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Windows Services For Linux(for some versions of Windows)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MacOS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D3C49-442A-48F5-A093-F2D544457B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656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F64184F3-F524-40C4-A38D-73D78D03AEDB}" type="slidenum">
              <a:rPr lang="en-US" sz="1400" b="1">
                <a:solidFill>
                  <a:srgbClr val="FFFFFF"/>
                </a:solidFill>
              </a:rPr>
              <a:pPr algn="ctr"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6565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3469</TotalTime>
  <Words>1247</Words>
  <Application>Microsoft Office PowerPoint</Application>
  <PresentationFormat>On-screen Show (4:3)</PresentationFormat>
  <Paragraphs>287</Paragraphs>
  <Slides>26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Bitmap Image</vt:lpstr>
      <vt:lpstr>Linux và phần mềm mã nguồn mở</vt:lpstr>
      <vt:lpstr>Nội dung</vt:lpstr>
      <vt:lpstr>Hệ điều hành</vt:lpstr>
      <vt:lpstr>Slide 4</vt:lpstr>
      <vt:lpstr>Các loại hệ điều hành “cũ”</vt:lpstr>
      <vt:lpstr>Hệ điều hành “đương đại”</vt:lpstr>
      <vt:lpstr>Linux-Hệ điều hành</vt:lpstr>
      <vt:lpstr>Ứng dụng Linux</vt:lpstr>
      <vt:lpstr>Cài đặt LINUX</vt:lpstr>
      <vt:lpstr>Các thành phần của Linux</vt:lpstr>
      <vt:lpstr>Linux Distributions-Bản phân phối Linux</vt:lpstr>
      <vt:lpstr>Đăng nhập</vt:lpstr>
      <vt:lpstr>Đăng nhập ở chế độ văn bản</vt:lpstr>
      <vt:lpstr>Console ảo</vt:lpstr>
      <vt:lpstr>Shell (trình thông dịch lệnh)</vt:lpstr>
      <vt:lpstr>Các chương trình shell thông dụng</vt:lpstr>
      <vt:lpstr>Cấu trúc dòng lệnh</vt:lpstr>
      <vt:lpstr>Ví dụ</vt:lpstr>
      <vt:lpstr>Các phím tắt để sửa lỗi</vt:lpstr>
      <vt:lpstr>Các câu lệnh thường dùng</vt:lpstr>
      <vt:lpstr>Giới thiệu câu lệnh căn bản</vt:lpstr>
      <vt:lpstr>Lấy thông tin sử dụng-man</vt:lpstr>
      <vt:lpstr>RTFM: Lệnh man</vt:lpstr>
      <vt:lpstr>Các câu lệnh tương tự </vt:lpstr>
      <vt:lpstr>Nguồn thông tin khác</vt:lpstr>
      <vt:lpstr>Bài tập</vt:lpstr>
    </vt:vector>
  </TitlesOfParts>
  <Company>NIU Department of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</dc:title>
  <dc:subject>CSCI 330: The UNIX System</dc:subject>
  <dc:creator>Raimund Ege</dc:creator>
  <cp:lastModifiedBy>hep2</cp:lastModifiedBy>
  <cp:revision>278</cp:revision>
  <dcterms:created xsi:type="dcterms:W3CDTF">2000-12-28T17:51:39Z</dcterms:created>
  <dcterms:modified xsi:type="dcterms:W3CDTF">2014-08-21T03:30:33Z</dcterms:modified>
</cp:coreProperties>
</file>