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AA-B593-4AEF-A05B-FF10F83D41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7123F2-A9AF-4CA1-930D-88E3A566E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B27DE6-F86E-429B-BE2E-4BD8BD3DF836}"/>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5" name="Footer Placeholder 4">
            <a:extLst>
              <a:ext uri="{FF2B5EF4-FFF2-40B4-BE49-F238E27FC236}">
                <a16:creationId xmlns:a16="http://schemas.microsoft.com/office/drawing/2014/main" id="{05BC30AF-FA5E-475A-80FC-1996F0874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601D6-3E10-45AF-A212-3ECD4C4D91D9}"/>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16140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1649-A35A-459B-B464-864DDE780C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6D11E6-9450-436A-861A-84DF46402E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2CB26-0AE2-4933-AABC-7D6657E67522}"/>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5" name="Footer Placeholder 4">
            <a:extLst>
              <a:ext uri="{FF2B5EF4-FFF2-40B4-BE49-F238E27FC236}">
                <a16:creationId xmlns:a16="http://schemas.microsoft.com/office/drawing/2014/main" id="{5F5E3109-82B2-496A-B8F4-DFBD22BD6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0BFCF-C784-4878-85F1-9066306B1F9C}"/>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142416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85303-4C0E-4BC1-B63E-6B26BD68F8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CD38BF-CA52-47C0-AF8D-AD5FB3152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460FA-BE25-4AF9-92A1-1F0585F047CB}"/>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5" name="Footer Placeholder 4">
            <a:extLst>
              <a:ext uri="{FF2B5EF4-FFF2-40B4-BE49-F238E27FC236}">
                <a16:creationId xmlns:a16="http://schemas.microsoft.com/office/drawing/2014/main" id="{24990DC9-3EEF-427A-8772-D61775DA2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CD85F-3B07-4516-A656-E1BA51497179}"/>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3646797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EAD2-28DD-4AEF-9EFB-72875DF6E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38FC7-D186-48B0-9123-C1F13DD80B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37B7C-01E9-4998-82D6-50B834B8BB48}"/>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5" name="Footer Placeholder 4">
            <a:extLst>
              <a:ext uri="{FF2B5EF4-FFF2-40B4-BE49-F238E27FC236}">
                <a16:creationId xmlns:a16="http://schemas.microsoft.com/office/drawing/2014/main" id="{E2521776-7465-41F5-ADEE-A77A9BDE0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46CC0-B6D8-4599-BA1A-1BF8491433BD}"/>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319368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9175-10EB-4983-B0A2-57CA8CCA9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BF4939-7375-450E-AA78-8E178FBC4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A6453B-FA08-4765-9F96-18FF6B92C9E3}"/>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5" name="Footer Placeholder 4">
            <a:extLst>
              <a:ext uri="{FF2B5EF4-FFF2-40B4-BE49-F238E27FC236}">
                <a16:creationId xmlns:a16="http://schemas.microsoft.com/office/drawing/2014/main" id="{8D59790D-D9E7-48EA-B7B5-7090999FE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B70B2-74BA-48D2-ACA6-F38477F6900A}"/>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415241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AC54-BE09-4795-A75A-F9FF0F6ED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0519C-607E-4713-9E9B-0DBF53E11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3DBF81-23E0-45D0-BE9C-4F1142B07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6A8F01-9E70-4F9B-B7C8-6C6B975F8D84}"/>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6" name="Footer Placeholder 5">
            <a:extLst>
              <a:ext uri="{FF2B5EF4-FFF2-40B4-BE49-F238E27FC236}">
                <a16:creationId xmlns:a16="http://schemas.microsoft.com/office/drawing/2014/main" id="{89E4994C-B212-4DFB-A18D-CE5DFD955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24197-1476-42F4-8FA8-61AC020581A0}"/>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403037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A99C-D855-411E-BE25-3BFA44A31F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A0B0F-83D6-4218-85D1-A3C70B531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422C8-B428-4AA1-A1FB-289E461CF2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64FE70-7B85-4076-9E83-E9D6813440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31F6F-1A7D-4D23-ACA8-5EFB64CC8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00971A-EEC5-4909-B0A8-561F0FA034BD}"/>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8" name="Footer Placeholder 7">
            <a:extLst>
              <a:ext uri="{FF2B5EF4-FFF2-40B4-BE49-F238E27FC236}">
                <a16:creationId xmlns:a16="http://schemas.microsoft.com/office/drawing/2014/main" id="{F9725969-31F2-4C47-A73B-5021219B3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A8B330-D903-4918-8214-40E82AACCF90}"/>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285520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BE3E-8618-45B1-B3AC-01D8843C2B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9EC98C-75CD-4AC0-A6C1-C24B78C1E3A4}"/>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4" name="Footer Placeholder 3">
            <a:extLst>
              <a:ext uri="{FF2B5EF4-FFF2-40B4-BE49-F238E27FC236}">
                <a16:creationId xmlns:a16="http://schemas.microsoft.com/office/drawing/2014/main" id="{4C77A0CD-7398-4D1D-AE9A-5CDF063C98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E7A4C6-D723-4498-BDD4-82B088A725AA}"/>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212737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8E06A-84DC-489A-A11A-58BBF513E3ED}"/>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3" name="Footer Placeholder 2">
            <a:extLst>
              <a:ext uri="{FF2B5EF4-FFF2-40B4-BE49-F238E27FC236}">
                <a16:creationId xmlns:a16="http://schemas.microsoft.com/office/drawing/2014/main" id="{8905AFEA-C418-47A6-95AF-00B4C20D2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3E21D2-516F-4D2F-98C7-7CCF32BB7260}"/>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151892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E893-F596-4964-84D7-0BAECF83F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77BB4D-BA8E-482E-9FB9-41E7621EE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C014AB-98AA-45A1-A4C7-895188005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7D75C-FC56-4CCB-9006-07BDF80E585D}"/>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6" name="Footer Placeholder 5">
            <a:extLst>
              <a:ext uri="{FF2B5EF4-FFF2-40B4-BE49-F238E27FC236}">
                <a16:creationId xmlns:a16="http://schemas.microsoft.com/office/drawing/2014/main" id="{62023AC0-34C0-4F06-BF38-49DEC3BD0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9556B-0A3D-4393-A2A9-B3D1B040FB29}"/>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412575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9AF0-3E40-409D-9DC3-CD4044322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77CA8-DDD7-4CE5-9178-C44A8F3C0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93447-15E5-44BA-9FCC-8E50C8B47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14541-7423-45BE-9CA9-A13C3E5826F7}"/>
              </a:ext>
            </a:extLst>
          </p:cNvPr>
          <p:cNvSpPr>
            <a:spLocks noGrp="1"/>
          </p:cNvSpPr>
          <p:nvPr>
            <p:ph type="dt" sz="half" idx="10"/>
          </p:nvPr>
        </p:nvSpPr>
        <p:spPr/>
        <p:txBody>
          <a:bodyPr/>
          <a:lstStyle/>
          <a:p>
            <a:fld id="{D344A225-9E18-48D0-BD06-4F833286B384}" type="datetimeFigureOut">
              <a:rPr lang="en-US" smtClean="0"/>
              <a:t>2/18/2024</a:t>
            </a:fld>
            <a:endParaRPr lang="en-US"/>
          </a:p>
        </p:txBody>
      </p:sp>
      <p:sp>
        <p:nvSpPr>
          <p:cNvPr id="6" name="Footer Placeholder 5">
            <a:extLst>
              <a:ext uri="{FF2B5EF4-FFF2-40B4-BE49-F238E27FC236}">
                <a16:creationId xmlns:a16="http://schemas.microsoft.com/office/drawing/2014/main" id="{A90B9B4C-D026-450D-8D6B-81ABECCD5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8A60B-427C-4433-AE11-898F95B771A7}"/>
              </a:ext>
            </a:extLst>
          </p:cNvPr>
          <p:cNvSpPr>
            <a:spLocks noGrp="1"/>
          </p:cNvSpPr>
          <p:nvPr>
            <p:ph type="sldNum" sz="quarter" idx="12"/>
          </p:nvPr>
        </p:nvSpPr>
        <p:spPr/>
        <p:txBody>
          <a:bodyPr/>
          <a:lstStyle/>
          <a:p>
            <a:fld id="{FFB07C66-9003-48EA-A7FF-1A6A71EED75E}" type="slidenum">
              <a:rPr lang="en-US" smtClean="0"/>
              <a:t>‹#›</a:t>
            </a:fld>
            <a:endParaRPr lang="en-US"/>
          </a:p>
        </p:txBody>
      </p:sp>
    </p:spTree>
    <p:extLst>
      <p:ext uri="{BB962C8B-B14F-4D97-AF65-F5344CB8AC3E}">
        <p14:creationId xmlns:p14="http://schemas.microsoft.com/office/powerpoint/2010/main" val="323281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15FBF-64B3-4926-8792-7F745D3E9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548AFD-2091-4637-A689-31012F48A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F936-9735-43C9-9516-AC8D2DFAA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4A225-9E18-48D0-BD06-4F833286B384}" type="datetimeFigureOut">
              <a:rPr lang="en-US" smtClean="0"/>
              <a:t>2/18/2024</a:t>
            </a:fld>
            <a:endParaRPr lang="en-US"/>
          </a:p>
        </p:txBody>
      </p:sp>
      <p:sp>
        <p:nvSpPr>
          <p:cNvPr id="5" name="Footer Placeholder 4">
            <a:extLst>
              <a:ext uri="{FF2B5EF4-FFF2-40B4-BE49-F238E27FC236}">
                <a16:creationId xmlns:a16="http://schemas.microsoft.com/office/drawing/2014/main" id="{91F59303-3837-4ED0-ABD4-654EE6DDA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9CE888-7502-4350-B620-352A2F796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07C66-9003-48EA-A7FF-1A6A71EED75E}" type="slidenum">
              <a:rPr lang="en-US" smtClean="0"/>
              <a:t>‹#›</a:t>
            </a:fld>
            <a:endParaRPr lang="en-US"/>
          </a:p>
        </p:txBody>
      </p:sp>
    </p:spTree>
    <p:extLst>
      <p:ext uri="{BB962C8B-B14F-4D97-AF65-F5344CB8AC3E}">
        <p14:creationId xmlns:p14="http://schemas.microsoft.com/office/powerpoint/2010/main" val="2491617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130B-B807-4627-8B8C-6AF597B7B992}"/>
              </a:ext>
            </a:extLst>
          </p:cNvPr>
          <p:cNvSpPr>
            <a:spLocks noGrp="1"/>
          </p:cNvSpPr>
          <p:nvPr>
            <p:ph type="ctrTitle"/>
          </p:nvPr>
        </p:nvSpPr>
        <p:spPr>
          <a:xfrm>
            <a:off x="1524000" y="298580"/>
            <a:ext cx="9144000" cy="1093334"/>
          </a:xfrm>
        </p:spPr>
        <p:txBody>
          <a:bodyPr/>
          <a:lstStyle/>
          <a:p>
            <a:r>
              <a:rPr lang="en-US"/>
              <a:t>SOLID trong lập trình là gì?</a:t>
            </a:r>
          </a:p>
        </p:txBody>
      </p:sp>
      <p:sp>
        <p:nvSpPr>
          <p:cNvPr id="5" name="TextBox 4">
            <a:extLst>
              <a:ext uri="{FF2B5EF4-FFF2-40B4-BE49-F238E27FC236}">
                <a16:creationId xmlns:a16="http://schemas.microsoft.com/office/drawing/2014/main" id="{C7F15595-2E46-4CA6-AE12-209C38E8ACF3}"/>
              </a:ext>
            </a:extLst>
          </p:cNvPr>
          <p:cNvSpPr txBox="1"/>
          <p:nvPr/>
        </p:nvSpPr>
        <p:spPr>
          <a:xfrm>
            <a:off x="744117" y="2228671"/>
            <a:ext cx="11031116" cy="923330"/>
          </a:xfrm>
          <a:prstGeom prst="rect">
            <a:avLst/>
          </a:prstGeom>
          <a:noFill/>
        </p:spPr>
        <p:txBody>
          <a:bodyPr wrap="square">
            <a:spAutoFit/>
          </a:bodyPr>
          <a:lstStyle/>
          <a:p>
            <a:r>
              <a:rPr lang="vi-VN"/>
              <a:t>Phần mềm được xem là tốt khi khi nó có kiến trúc tốt. Kiến trúc phần mềm tương tự như móng nhà, móng yếu nhà sẽ không vững. Để viết được phần mềm tốt bạn phải học rất nhiều, điều đầu tiên bạn cần biết là SOLID.</a:t>
            </a:r>
            <a:endParaRPr lang="en-US"/>
          </a:p>
        </p:txBody>
      </p:sp>
    </p:spTree>
    <p:extLst>
      <p:ext uri="{BB962C8B-B14F-4D97-AF65-F5344CB8AC3E}">
        <p14:creationId xmlns:p14="http://schemas.microsoft.com/office/powerpoint/2010/main" val="341530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Liskov substitution principle</a:t>
            </a:r>
          </a:p>
        </p:txBody>
      </p:sp>
      <p:sp>
        <p:nvSpPr>
          <p:cNvPr id="5" name="TextBox 4">
            <a:extLst>
              <a:ext uri="{FF2B5EF4-FFF2-40B4-BE49-F238E27FC236}">
                <a16:creationId xmlns:a16="http://schemas.microsoft.com/office/drawing/2014/main" id="{9310EB7D-60E8-4EDA-81DB-8E322F2F807E}"/>
              </a:ext>
            </a:extLst>
          </p:cNvPr>
          <p:cNvSpPr txBox="1"/>
          <p:nvPr/>
        </p:nvSpPr>
        <p:spPr>
          <a:xfrm>
            <a:off x="361562" y="1289570"/>
            <a:ext cx="6097554" cy="369332"/>
          </a:xfrm>
          <a:prstGeom prst="rect">
            <a:avLst/>
          </a:prstGeom>
          <a:noFill/>
        </p:spPr>
        <p:txBody>
          <a:bodyPr wrap="square">
            <a:spAutoFit/>
          </a:bodyPr>
          <a:lstStyle/>
          <a:p>
            <a:r>
              <a:rPr lang="en-US" b="1" i="0">
                <a:solidFill>
                  <a:srgbClr val="222222"/>
                </a:solidFill>
                <a:effectLst/>
                <a:latin typeface="Verdana" panose="020B0604030504040204" pitchFamily="34" charset="0"/>
              </a:rPr>
              <a:t>Nội dung:</a:t>
            </a:r>
            <a:endParaRPr lang="en-US"/>
          </a:p>
        </p:txBody>
      </p:sp>
      <p:sp>
        <p:nvSpPr>
          <p:cNvPr id="6" name="Rectangle 5">
            <a:extLst>
              <a:ext uri="{FF2B5EF4-FFF2-40B4-BE49-F238E27FC236}">
                <a16:creationId xmlns:a16="http://schemas.microsoft.com/office/drawing/2014/main" id="{22F595CF-2DB8-41B5-ADD1-7DD76D427FC6}"/>
              </a:ext>
            </a:extLst>
          </p:cNvPr>
          <p:cNvSpPr/>
          <p:nvPr/>
        </p:nvSpPr>
        <p:spPr>
          <a:xfrm>
            <a:off x="2345094" y="1180322"/>
            <a:ext cx="7501811" cy="5878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Các lớp con có thể được sử dụng thay thế cho các lớp cha</a:t>
            </a:r>
            <a:endParaRPr lang="vi-VN"/>
          </a:p>
        </p:txBody>
      </p:sp>
      <p:sp>
        <p:nvSpPr>
          <p:cNvPr id="9" name="TextBox 8">
            <a:extLst>
              <a:ext uri="{FF2B5EF4-FFF2-40B4-BE49-F238E27FC236}">
                <a16:creationId xmlns:a16="http://schemas.microsoft.com/office/drawing/2014/main" id="{9F85F691-909B-4CFC-82A7-156D09AE9A4E}"/>
              </a:ext>
            </a:extLst>
          </p:cNvPr>
          <p:cNvSpPr txBox="1"/>
          <p:nvPr/>
        </p:nvSpPr>
        <p:spPr>
          <a:xfrm>
            <a:off x="197401" y="2677197"/>
            <a:ext cx="6097554" cy="646331"/>
          </a:xfrm>
          <a:prstGeom prst="rect">
            <a:avLst/>
          </a:prstGeom>
          <a:noFill/>
        </p:spPr>
        <p:txBody>
          <a:bodyPr wrap="square">
            <a:spAutoFit/>
          </a:bodyPr>
          <a:lstStyle/>
          <a:p>
            <a:r>
              <a:rPr lang="en-US"/>
              <a:t>Nguyên tắc thứ 3, ứng với chữ L trong SOLID.</a:t>
            </a:r>
          </a:p>
          <a:p>
            <a:endParaRPr lang="en-US"/>
          </a:p>
        </p:txBody>
      </p:sp>
      <p:pic>
        <p:nvPicPr>
          <p:cNvPr id="5122" name="Picture 2" descr="SOLID là gì? Áp dụng SOLID để trở thành lập trình viên giỏi">
            <a:extLst>
              <a:ext uri="{FF2B5EF4-FFF2-40B4-BE49-F238E27FC236}">
                <a16:creationId xmlns:a16="http://schemas.microsoft.com/office/drawing/2014/main" id="{910F4E54-920D-4764-9984-63B041DC0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41" y="3109611"/>
            <a:ext cx="6010275" cy="30575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9C7716-4BC5-4F28-9732-5A67FB9E5B13}"/>
              </a:ext>
            </a:extLst>
          </p:cNvPr>
          <p:cNvSpPr txBox="1"/>
          <p:nvPr/>
        </p:nvSpPr>
        <p:spPr>
          <a:xfrm>
            <a:off x="153762" y="6167136"/>
            <a:ext cx="6097554" cy="646331"/>
          </a:xfrm>
          <a:prstGeom prst="rect">
            <a:avLst/>
          </a:prstGeom>
          <a:noFill/>
        </p:spPr>
        <p:txBody>
          <a:bodyPr wrap="square">
            <a:spAutoFit/>
          </a:bodyPr>
          <a:lstStyle/>
          <a:p>
            <a:r>
              <a:rPr lang="vi-VN" sz="1200"/>
              <a:t>Minh hoạ một trường hợp vi phạm nguyên tắc Liskov substitution. Nếu thiết kế lớp như thế này, thì lớp CleanerStaff sẽ dùng được hàm checkAttendance(), mà điều này là không đúng, nên đây sẽ là một kiểu thiết kế sai nguyên tắc.</a:t>
            </a:r>
            <a:endParaRPr lang="en-US" sz="1200"/>
          </a:p>
        </p:txBody>
      </p:sp>
      <p:pic>
        <p:nvPicPr>
          <p:cNvPr id="11" name="Picture 10">
            <a:extLst>
              <a:ext uri="{FF2B5EF4-FFF2-40B4-BE49-F238E27FC236}">
                <a16:creationId xmlns:a16="http://schemas.microsoft.com/office/drawing/2014/main" id="{F7E28C68-C3CC-4AA6-996A-CD0BB76EE071}"/>
              </a:ext>
            </a:extLst>
          </p:cNvPr>
          <p:cNvPicPr>
            <a:picLocks noChangeAspect="1"/>
          </p:cNvPicPr>
          <p:nvPr/>
        </p:nvPicPr>
        <p:blipFill>
          <a:blip r:embed="rId3"/>
          <a:stretch>
            <a:fillRect/>
          </a:stretch>
        </p:blipFill>
        <p:spPr>
          <a:xfrm>
            <a:off x="2345094" y="1867242"/>
            <a:ext cx="5486400" cy="671882"/>
          </a:xfrm>
          <a:prstGeom prst="rect">
            <a:avLst/>
          </a:prstGeom>
        </p:spPr>
      </p:pic>
    </p:spTree>
    <p:extLst>
      <p:ext uri="{BB962C8B-B14F-4D97-AF65-F5344CB8AC3E}">
        <p14:creationId xmlns:p14="http://schemas.microsoft.com/office/powerpoint/2010/main" val="125567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Liskov substitution principle</a:t>
            </a:r>
          </a:p>
        </p:txBody>
      </p:sp>
      <p:sp>
        <p:nvSpPr>
          <p:cNvPr id="10" name="TextBox 9">
            <a:extLst>
              <a:ext uri="{FF2B5EF4-FFF2-40B4-BE49-F238E27FC236}">
                <a16:creationId xmlns:a16="http://schemas.microsoft.com/office/drawing/2014/main" id="{4CAD71D4-5DFA-4F96-9103-5A8D7E7257EF}"/>
              </a:ext>
            </a:extLst>
          </p:cNvPr>
          <p:cNvSpPr txBox="1"/>
          <p:nvPr/>
        </p:nvSpPr>
        <p:spPr>
          <a:xfrm>
            <a:off x="241040" y="1146119"/>
            <a:ext cx="11739465" cy="523220"/>
          </a:xfrm>
          <a:prstGeom prst="rect">
            <a:avLst/>
          </a:prstGeom>
          <a:noFill/>
        </p:spPr>
        <p:txBody>
          <a:bodyPr wrap="square">
            <a:spAutoFit/>
          </a:bodyPr>
          <a:lstStyle/>
          <a:p>
            <a:r>
              <a:rPr lang="vi-VN" sz="1400"/>
              <a:t>Quay trở lại ví dụ lớp Emloyee trong phần 1, ta giả sử có công ty sẽ điểm danh vào mỗi buổi sáng, và chỉ có các nhân viên thuộc biên chế chính thức mới được phép điểm danh. Ta bổ sung phương thức </a:t>
            </a:r>
            <a:r>
              <a:rPr lang="vi-VN" sz="1400" b="1"/>
              <a:t>checkAttendance() </a:t>
            </a:r>
            <a:r>
              <a:rPr lang="vi-VN" sz="1400"/>
              <a:t>vào lớp Employee.</a:t>
            </a:r>
            <a:endParaRPr lang="en-US" sz="1400"/>
          </a:p>
        </p:txBody>
      </p:sp>
      <p:sp>
        <p:nvSpPr>
          <p:cNvPr id="12" name="TextBox 11">
            <a:extLst>
              <a:ext uri="{FF2B5EF4-FFF2-40B4-BE49-F238E27FC236}">
                <a16:creationId xmlns:a16="http://schemas.microsoft.com/office/drawing/2014/main" id="{323323C8-5F63-432B-8E04-F0305387E654}"/>
              </a:ext>
            </a:extLst>
          </p:cNvPr>
          <p:cNvSpPr txBox="1"/>
          <p:nvPr/>
        </p:nvSpPr>
        <p:spPr>
          <a:xfrm>
            <a:off x="211495" y="1696225"/>
            <a:ext cx="11739464" cy="738664"/>
          </a:xfrm>
          <a:prstGeom prst="rect">
            <a:avLst/>
          </a:prstGeom>
          <a:noFill/>
        </p:spPr>
        <p:txBody>
          <a:bodyPr wrap="square">
            <a:spAutoFit/>
          </a:bodyPr>
          <a:lstStyle/>
          <a:p>
            <a:r>
              <a:rPr lang="vi-VN" sz="1400"/>
              <a:t>Hình dung có một trường hợp sau: công ty thuê một nhân viên lao công để làm vệ sinh văn phòng, mặc dù là một người làm việc cho công ty nhưng do không được cấp số ID nên không được xem là một nhân viên bình thường, mà chỉ là một nhân viên thời vụ, do đó sẽ không được điểm danh.</a:t>
            </a:r>
            <a:endParaRPr lang="en-US" sz="1400"/>
          </a:p>
        </p:txBody>
      </p:sp>
      <p:sp>
        <p:nvSpPr>
          <p:cNvPr id="14" name="TextBox 13">
            <a:extLst>
              <a:ext uri="{FF2B5EF4-FFF2-40B4-BE49-F238E27FC236}">
                <a16:creationId xmlns:a16="http://schemas.microsoft.com/office/drawing/2014/main" id="{7725E944-04BB-4CF6-8CFF-7BFF1C5F34CB}"/>
              </a:ext>
            </a:extLst>
          </p:cNvPr>
          <p:cNvSpPr txBox="1"/>
          <p:nvPr/>
        </p:nvSpPr>
        <p:spPr>
          <a:xfrm>
            <a:off x="241039" y="2463283"/>
            <a:ext cx="11709919" cy="738664"/>
          </a:xfrm>
          <a:prstGeom prst="rect">
            <a:avLst/>
          </a:prstGeom>
          <a:noFill/>
        </p:spPr>
        <p:txBody>
          <a:bodyPr wrap="square">
            <a:spAutoFit/>
          </a:bodyPr>
          <a:lstStyle/>
          <a:p>
            <a:r>
              <a:rPr lang="vi-VN" sz="1400"/>
              <a:t>Nguyên tắc này nói rằng: Nếu chúng ta tạo ra một lớp CleanerStaff kế thừa từ lớp Employee, và implement hàm working() cho lớp này, thì mọi thứ đều ổn, tuy nhiên lớp mới này cũng lại có hàm checkAttendance() để điểm danh, mà như thế là sai quy định dẫn đến chương trình bị lỗi. Như vậy, thiết kế lớp CleanerStaff kế thừa từ lớp Employee là không được phép.</a:t>
            </a:r>
            <a:endParaRPr lang="en-US" sz="1400"/>
          </a:p>
        </p:txBody>
      </p:sp>
      <p:sp>
        <p:nvSpPr>
          <p:cNvPr id="16" name="TextBox 15">
            <a:extLst>
              <a:ext uri="{FF2B5EF4-FFF2-40B4-BE49-F238E27FC236}">
                <a16:creationId xmlns:a16="http://schemas.microsoft.com/office/drawing/2014/main" id="{F94CFA74-1206-4F21-8D58-CE4B09726D9D}"/>
              </a:ext>
            </a:extLst>
          </p:cNvPr>
          <p:cNvSpPr txBox="1"/>
          <p:nvPr/>
        </p:nvSpPr>
        <p:spPr>
          <a:xfrm>
            <a:off x="241038" y="3230341"/>
            <a:ext cx="11709919" cy="523220"/>
          </a:xfrm>
          <a:prstGeom prst="rect">
            <a:avLst/>
          </a:prstGeom>
          <a:noFill/>
        </p:spPr>
        <p:txBody>
          <a:bodyPr wrap="square">
            <a:spAutoFit/>
          </a:bodyPr>
          <a:lstStyle/>
          <a:p>
            <a:r>
              <a:rPr lang="vi-VN" sz="1400"/>
              <a:t>Có nhiều cách để giải quyết tình huống này ví dụ như tách hàm checkAttendance() ra một interface riêng và chỉ cho các lớp Developer, Tester và Salesman implements interface này.</a:t>
            </a:r>
            <a:endParaRPr lang="en-US" sz="1400"/>
          </a:p>
        </p:txBody>
      </p:sp>
    </p:spTree>
    <p:extLst>
      <p:ext uri="{BB962C8B-B14F-4D97-AF65-F5344CB8AC3E}">
        <p14:creationId xmlns:p14="http://schemas.microsoft.com/office/powerpoint/2010/main" val="156287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Interface segregation principle</a:t>
            </a:r>
          </a:p>
        </p:txBody>
      </p:sp>
      <p:sp>
        <p:nvSpPr>
          <p:cNvPr id="5" name="TextBox 4">
            <a:extLst>
              <a:ext uri="{FF2B5EF4-FFF2-40B4-BE49-F238E27FC236}">
                <a16:creationId xmlns:a16="http://schemas.microsoft.com/office/drawing/2014/main" id="{9310EB7D-60E8-4EDA-81DB-8E322F2F807E}"/>
              </a:ext>
            </a:extLst>
          </p:cNvPr>
          <p:cNvSpPr txBox="1"/>
          <p:nvPr/>
        </p:nvSpPr>
        <p:spPr>
          <a:xfrm>
            <a:off x="361562" y="1289570"/>
            <a:ext cx="6097554" cy="369332"/>
          </a:xfrm>
          <a:prstGeom prst="rect">
            <a:avLst/>
          </a:prstGeom>
          <a:noFill/>
        </p:spPr>
        <p:txBody>
          <a:bodyPr wrap="square">
            <a:spAutoFit/>
          </a:bodyPr>
          <a:lstStyle/>
          <a:p>
            <a:r>
              <a:rPr lang="en-US" b="1" i="0">
                <a:solidFill>
                  <a:srgbClr val="222222"/>
                </a:solidFill>
                <a:effectLst/>
                <a:latin typeface="Verdana" panose="020B0604030504040204" pitchFamily="34" charset="0"/>
              </a:rPr>
              <a:t>Nội dung:</a:t>
            </a:r>
            <a:endParaRPr lang="en-US"/>
          </a:p>
        </p:txBody>
      </p:sp>
      <p:sp>
        <p:nvSpPr>
          <p:cNvPr id="6" name="Rectangle 5">
            <a:extLst>
              <a:ext uri="{FF2B5EF4-FFF2-40B4-BE49-F238E27FC236}">
                <a16:creationId xmlns:a16="http://schemas.microsoft.com/office/drawing/2014/main" id="{22F595CF-2DB8-41B5-ADD1-7DD76D427FC6}"/>
              </a:ext>
            </a:extLst>
          </p:cNvPr>
          <p:cNvSpPr/>
          <p:nvPr/>
        </p:nvSpPr>
        <p:spPr>
          <a:xfrm>
            <a:off x="2345094" y="1180322"/>
            <a:ext cx="9392816" cy="5878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Thay vì dùng 1 interface lớn, ta nên tách thành nhiều interface nhỏ, với nhiều mục đích cụ thể.</a:t>
            </a:r>
          </a:p>
        </p:txBody>
      </p:sp>
      <p:sp>
        <p:nvSpPr>
          <p:cNvPr id="10" name="TextBox 9">
            <a:extLst>
              <a:ext uri="{FF2B5EF4-FFF2-40B4-BE49-F238E27FC236}">
                <a16:creationId xmlns:a16="http://schemas.microsoft.com/office/drawing/2014/main" id="{B73E9C45-319A-463B-8F32-DE15A626A1F3}"/>
              </a:ext>
            </a:extLst>
          </p:cNvPr>
          <p:cNvSpPr txBox="1"/>
          <p:nvPr/>
        </p:nvSpPr>
        <p:spPr>
          <a:xfrm>
            <a:off x="361562" y="2245955"/>
            <a:ext cx="11376348" cy="1077218"/>
          </a:xfrm>
          <a:prstGeom prst="rect">
            <a:avLst/>
          </a:prstGeom>
          <a:noFill/>
        </p:spPr>
        <p:txBody>
          <a:bodyPr wrap="square">
            <a:spAutoFit/>
          </a:bodyPr>
          <a:lstStyle/>
          <a:p>
            <a:r>
              <a:rPr lang="vi-VN" sz="1600"/>
              <a:t>Nguyên lý này rất dễ hiểu. Hãy tưởng tượng chúng ta có 1 interface lớn, khoảng 100 methods. Việc implements sẽ rất vất vả vì các class impliment interface này sẽ bắt buộc phải phải thực thi toàn bộ các method của interface. Ngoài ra còn có thể dư thừa vì 1 class không cần dùng hết 100 method. Khi tách interface ra thành nhiều interface nhỏ, gồm các method liên quan tới nhau, việc implement và quản lý sẽ dễ hơn.</a:t>
            </a:r>
            <a:endParaRPr lang="en-US" sz="1600"/>
          </a:p>
        </p:txBody>
      </p:sp>
    </p:spTree>
    <p:extLst>
      <p:ext uri="{BB962C8B-B14F-4D97-AF65-F5344CB8AC3E}">
        <p14:creationId xmlns:p14="http://schemas.microsoft.com/office/powerpoint/2010/main" val="34636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Interface segregation principle</a:t>
            </a:r>
          </a:p>
        </p:txBody>
      </p:sp>
      <p:sp>
        <p:nvSpPr>
          <p:cNvPr id="7" name="TextBox 6">
            <a:extLst>
              <a:ext uri="{FF2B5EF4-FFF2-40B4-BE49-F238E27FC236}">
                <a16:creationId xmlns:a16="http://schemas.microsoft.com/office/drawing/2014/main" id="{DC3753D6-EC1C-482A-9519-B3824C9D91AE}"/>
              </a:ext>
            </a:extLst>
          </p:cNvPr>
          <p:cNvSpPr txBox="1"/>
          <p:nvPr/>
        </p:nvSpPr>
        <p:spPr>
          <a:xfrm>
            <a:off x="241041" y="975249"/>
            <a:ext cx="6097554" cy="923330"/>
          </a:xfrm>
          <a:prstGeom prst="rect">
            <a:avLst/>
          </a:prstGeom>
          <a:noFill/>
        </p:spPr>
        <p:txBody>
          <a:bodyPr wrap="square">
            <a:spAutoFit/>
          </a:bodyPr>
          <a:lstStyle/>
          <a:p>
            <a:r>
              <a:rPr lang="vi-VN"/>
              <a:t>Ví dụ:</a:t>
            </a:r>
          </a:p>
          <a:p>
            <a:endParaRPr lang="vi-VN"/>
          </a:p>
          <a:p>
            <a:r>
              <a:rPr lang="vi-VN"/>
              <a:t>Chúng ta có một interface Animal như sau:</a:t>
            </a:r>
            <a:endParaRPr lang="en-US"/>
          </a:p>
        </p:txBody>
      </p:sp>
      <p:pic>
        <p:nvPicPr>
          <p:cNvPr id="8" name="Picture 7">
            <a:extLst>
              <a:ext uri="{FF2B5EF4-FFF2-40B4-BE49-F238E27FC236}">
                <a16:creationId xmlns:a16="http://schemas.microsoft.com/office/drawing/2014/main" id="{F98DB33A-34A7-4115-9AAF-C569C34F42E3}"/>
              </a:ext>
            </a:extLst>
          </p:cNvPr>
          <p:cNvPicPr>
            <a:picLocks noChangeAspect="1"/>
          </p:cNvPicPr>
          <p:nvPr/>
        </p:nvPicPr>
        <p:blipFill>
          <a:blip r:embed="rId2"/>
          <a:stretch>
            <a:fillRect/>
          </a:stretch>
        </p:blipFill>
        <p:spPr>
          <a:xfrm>
            <a:off x="241041" y="2052445"/>
            <a:ext cx="2848373" cy="2753109"/>
          </a:xfrm>
          <a:prstGeom prst="rect">
            <a:avLst/>
          </a:prstGeom>
        </p:spPr>
      </p:pic>
      <p:sp>
        <p:nvSpPr>
          <p:cNvPr id="11" name="TextBox 10">
            <a:extLst>
              <a:ext uri="{FF2B5EF4-FFF2-40B4-BE49-F238E27FC236}">
                <a16:creationId xmlns:a16="http://schemas.microsoft.com/office/drawing/2014/main" id="{93695CCC-8CC6-4678-AB81-A872FFB8509D}"/>
              </a:ext>
            </a:extLst>
          </p:cNvPr>
          <p:cNvSpPr txBox="1"/>
          <p:nvPr/>
        </p:nvSpPr>
        <p:spPr>
          <a:xfrm>
            <a:off x="3170076" y="2052445"/>
            <a:ext cx="4425042" cy="1384995"/>
          </a:xfrm>
          <a:prstGeom prst="rect">
            <a:avLst/>
          </a:prstGeom>
          <a:noFill/>
        </p:spPr>
        <p:txBody>
          <a:bodyPr wrap="square">
            <a:spAutoFit/>
          </a:bodyPr>
          <a:lstStyle/>
          <a:p>
            <a:r>
              <a:rPr lang="vi-VN" sz="1400"/>
              <a:t>Chúng ta có 2 class Dog và Snake implement interface Animal. </a:t>
            </a:r>
            <a:endParaRPr lang="en-US" sz="1400"/>
          </a:p>
          <a:p>
            <a:r>
              <a:rPr lang="vi-VN" sz="1400"/>
              <a:t>Nhưng thật vô lý, Dog thì làm sao có thể fly(), cũng như Snake không thể nào run() được? </a:t>
            </a:r>
            <a:endParaRPr lang="en-US" sz="1400"/>
          </a:p>
          <a:p>
            <a:r>
              <a:rPr lang="vi-VN" sz="1400"/>
              <a:t>Thay vào đó, chúng ta nên tách thành 3 interface như thế này:</a:t>
            </a:r>
            <a:endParaRPr lang="en-US" sz="1400"/>
          </a:p>
        </p:txBody>
      </p:sp>
      <p:pic>
        <p:nvPicPr>
          <p:cNvPr id="13" name="Picture 12">
            <a:extLst>
              <a:ext uri="{FF2B5EF4-FFF2-40B4-BE49-F238E27FC236}">
                <a16:creationId xmlns:a16="http://schemas.microsoft.com/office/drawing/2014/main" id="{C818DC60-7784-4D07-A336-F4C623544490}"/>
              </a:ext>
            </a:extLst>
          </p:cNvPr>
          <p:cNvPicPr>
            <a:picLocks noChangeAspect="1"/>
          </p:cNvPicPr>
          <p:nvPr/>
        </p:nvPicPr>
        <p:blipFill>
          <a:blip r:embed="rId3"/>
          <a:stretch>
            <a:fillRect/>
          </a:stretch>
        </p:blipFill>
        <p:spPr>
          <a:xfrm>
            <a:off x="7726060" y="2052445"/>
            <a:ext cx="4224899" cy="3639204"/>
          </a:xfrm>
          <a:prstGeom prst="rect">
            <a:avLst/>
          </a:prstGeom>
        </p:spPr>
      </p:pic>
    </p:spTree>
    <p:extLst>
      <p:ext uri="{BB962C8B-B14F-4D97-AF65-F5344CB8AC3E}">
        <p14:creationId xmlns:p14="http://schemas.microsoft.com/office/powerpoint/2010/main" val="138774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Dependency inversion principle</a:t>
            </a:r>
          </a:p>
        </p:txBody>
      </p:sp>
      <p:sp>
        <p:nvSpPr>
          <p:cNvPr id="5" name="TextBox 4">
            <a:extLst>
              <a:ext uri="{FF2B5EF4-FFF2-40B4-BE49-F238E27FC236}">
                <a16:creationId xmlns:a16="http://schemas.microsoft.com/office/drawing/2014/main" id="{9310EB7D-60E8-4EDA-81DB-8E322F2F807E}"/>
              </a:ext>
            </a:extLst>
          </p:cNvPr>
          <p:cNvSpPr txBox="1"/>
          <p:nvPr/>
        </p:nvSpPr>
        <p:spPr>
          <a:xfrm>
            <a:off x="361562" y="1289570"/>
            <a:ext cx="6097554" cy="369332"/>
          </a:xfrm>
          <a:prstGeom prst="rect">
            <a:avLst/>
          </a:prstGeom>
          <a:noFill/>
        </p:spPr>
        <p:txBody>
          <a:bodyPr wrap="square">
            <a:spAutoFit/>
          </a:bodyPr>
          <a:lstStyle/>
          <a:p>
            <a:r>
              <a:rPr lang="en-US" b="1" i="0">
                <a:solidFill>
                  <a:srgbClr val="222222"/>
                </a:solidFill>
                <a:effectLst/>
                <a:latin typeface="Verdana" panose="020B0604030504040204" pitchFamily="34" charset="0"/>
              </a:rPr>
              <a:t>Nội dung:</a:t>
            </a:r>
            <a:endParaRPr lang="en-US"/>
          </a:p>
        </p:txBody>
      </p:sp>
      <p:sp>
        <p:nvSpPr>
          <p:cNvPr id="6" name="Rectangle 5">
            <a:extLst>
              <a:ext uri="{FF2B5EF4-FFF2-40B4-BE49-F238E27FC236}">
                <a16:creationId xmlns:a16="http://schemas.microsoft.com/office/drawing/2014/main" id="{22F595CF-2DB8-41B5-ADD1-7DD76D427FC6}"/>
              </a:ext>
            </a:extLst>
          </p:cNvPr>
          <p:cNvSpPr/>
          <p:nvPr/>
        </p:nvSpPr>
        <p:spPr>
          <a:xfrm>
            <a:off x="2205135" y="2069453"/>
            <a:ext cx="9392816" cy="5878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a:t>Các module cấp cao không nên phụ thuộc vào các modules cấp thấp. Cả 2 nên phụ thuộc vào abstraction.</a:t>
            </a:r>
          </a:p>
        </p:txBody>
      </p:sp>
      <p:sp>
        <p:nvSpPr>
          <p:cNvPr id="7" name="Rectangle 6">
            <a:extLst>
              <a:ext uri="{FF2B5EF4-FFF2-40B4-BE49-F238E27FC236}">
                <a16:creationId xmlns:a16="http://schemas.microsoft.com/office/drawing/2014/main" id="{914931C2-BE34-4573-B403-41D22573935A}"/>
              </a:ext>
            </a:extLst>
          </p:cNvPr>
          <p:cNvSpPr/>
          <p:nvPr/>
        </p:nvSpPr>
        <p:spPr>
          <a:xfrm>
            <a:off x="2205135" y="2841172"/>
            <a:ext cx="9392816" cy="5878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vi-VN" sz="1400"/>
              <a:t>Interface (abstraction) không nên phụ thuộc vào chi tiết, mà ngược lại (Các class giao tiếp với nhau thông qua interface (abstraction), không phải thông qua implementation.)</a:t>
            </a:r>
          </a:p>
        </p:txBody>
      </p:sp>
      <p:sp>
        <p:nvSpPr>
          <p:cNvPr id="8" name="TextBox 7">
            <a:extLst>
              <a:ext uri="{FF2B5EF4-FFF2-40B4-BE49-F238E27FC236}">
                <a16:creationId xmlns:a16="http://schemas.microsoft.com/office/drawing/2014/main" id="{62A01E2A-76D3-4EDD-A0A5-7DC189C84CC3}"/>
              </a:ext>
            </a:extLst>
          </p:cNvPr>
          <p:cNvSpPr txBox="1"/>
          <p:nvPr/>
        </p:nvSpPr>
        <p:spPr>
          <a:xfrm>
            <a:off x="241040" y="4494636"/>
            <a:ext cx="11496869" cy="738664"/>
          </a:xfrm>
          <a:prstGeom prst="rect">
            <a:avLst/>
          </a:prstGeom>
          <a:noFill/>
        </p:spPr>
        <p:txBody>
          <a:bodyPr wrap="square">
            <a:spAutoFit/>
          </a:bodyPr>
          <a:lstStyle/>
          <a:p>
            <a:r>
              <a:rPr lang="vi-VN" sz="1400"/>
              <a:t>Có thể hiểu nguyên lí này như sau: những thành phần trong 1 chương trình chỉ nên phụ thuộc vào những cái trừu tượng (abstraction). Những thành phần trừu tượng không nên phụ thuộc vào các thành phần mang tính cụ thể mà nên ngược lại.</a:t>
            </a:r>
          </a:p>
          <a:p>
            <a:endParaRPr lang="vi-VN" sz="1400"/>
          </a:p>
        </p:txBody>
      </p:sp>
      <p:sp>
        <p:nvSpPr>
          <p:cNvPr id="11" name="TextBox 10">
            <a:extLst>
              <a:ext uri="{FF2B5EF4-FFF2-40B4-BE49-F238E27FC236}">
                <a16:creationId xmlns:a16="http://schemas.microsoft.com/office/drawing/2014/main" id="{E82123B8-DC16-4B47-9D84-4C442CBB9D45}"/>
              </a:ext>
            </a:extLst>
          </p:cNvPr>
          <p:cNvSpPr txBox="1"/>
          <p:nvPr/>
        </p:nvSpPr>
        <p:spPr>
          <a:xfrm>
            <a:off x="241039" y="5104849"/>
            <a:ext cx="11496869" cy="954107"/>
          </a:xfrm>
          <a:prstGeom prst="rect">
            <a:avLst/>
          </a:prstGeom>
          <a:noFill/>
        </p:spPr>
        <p:txBody>
          <a:bodyPr wrap="square">
            <a:spAutoFit/>
          </a:bodyPr>
          <a:lstStyle/>
          <a:p>
            <a:r>
              <a:rPr lang="vi-VN" sz="1400"/>
              <a:t>Những cái trừu tượng (abstraction) là những cái ít thay đổi và biến động, nó tập hợp những đặc tính chung nhất của những cái cụ thể. Những cái cụ thể dù khác nhau thế nào đi nữa đều tuân theo các quy tắc chung mà cái trừu tượng đã định ra. Việc phụ thuộc vào cái trừu tượng sẽ giúp chương trình linh động và thích ứng tốt với các sự thay đổi diễn ra liên tục.</a:t>
            </a:r>
          </a:p>
          <a:p>
            <a:endParaRPr lang="vi-VN" sz="1400"/>
          </a:p>
        </p:txBody>
      </p:sp>
      <p:sp>
        <p:nvSpPr>
          <p:cNvPr id="12" name="Rectangle 11">
            <a:extLst>
              <a:ext uri="{FF2B5EF4-FFF2-40B4-BE49-F238E27FC236}">
                <a16:creationId xmlns:a16="http://schemas.microsoft.com/office/drawing/2014/main" id="{FF13601E-7EC1-45A0-997E-0AE58EC9DCC4}"/>
              </a:ext>
            </a:extLst>
          </p:cNvPr>
          <p:cNvSpPr/>
          <p:nvPr/>
        </p:nvSpPr>
        <p:spPr>
          <a:xfrm>
            <a:off x="2205135" y="1360944"/>
            <a:ext cx="9392816" cy="5878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a:t>Trừu tượng (abstraction) không nên phụ thuộc vào chi tiết, Chi tiết nên phụ thuộc vào trừu tượng</a:t>
            </a:r>
          </a:p>
        </p:txBody>
      </p:sp>
    </p:spTree>
    <p:extLst>
      <p:ext uri="{BB962C8B-B14F-4D97-AF65-F5344CB8AC3E}">
        <p14:creationId xmlns:p14="http://schemas.microsoft.com/office/powerpoint/2010/main" val="392830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Dependency inversion principle</a:t>
            </a:r>
          </a:p>
        </p:txBody>
      </p:sp>
      <p:sp>
        <p:nvSpPr>
          <p:cNvPr id="9" name="TextBox 8">
            <a:extLst>
              <a:ext uri="{FF2B5EF4-FFF2-40B4-BE49-F238E27FC236}">
                <a16:creationId xmlns:a16="http://schemas.microsoft.com/office/drawing/2014/main" id="{9DA12979-84E6-4CFF-B5CE-3C45E72F7CBD}"/>
              </a:ext>
            </a:extLst>
          </p:cNvPr>
          <p:cNvSpPr txBox="1"/>
          <p:nvPr/>
        </p:nvSpPr>
        <p:spPr>
          <a:xfrm>
            <a:off x="241040" y="1072362"/>
            <a:ext cx="11739465" cy="1384995"/>
          </a:xfrm>
          <a:prstGeom prst="rect">
            <a:avLst/>
          </a:prstGeom>
          <a:noFill/>
        </p:spPr>
        <p:txBody>
          <a:bodyPr wrap="square">
            <a:spAutoFit/>
          </a:bodyPr>
          <a:lstStyle/>
          <a:p>
            <a:r>
              <a:rPr lang="vi-VN" sz="1400"/>
              <a:t>Ví dụ:</a:t>
            </a:r>
          </a:p>
          <a:p>
            <a:endParaRPr lang="vi-VN" sz="1400"/>
          </a:p>
          <a:p>
            <a:r>
              <a:rPr lang="vi-VN" sz="1400"/>
              <a:t>Lấy ví dụ về ổ cứng của máy tính, bạn có thể dùng loại ổ cứng thể rắn SSD đời mới để chạy cho nhanh, tuy nhiên cũng có thể dùng ổ đĩa quay HDD thông thường. Nhà sản xuất Mainboard không thể nào biết bạn sẽ dùng ổ SSD hay loại HDD đĩa quay thông thường. Tuy nhiên họ sẽ luôn đảm bảo rằng bạn có thể dùng bất cứ thứ gì bạn muốn, miễn là ổ đĩa cứng đó phải có chuẩn giao tiếp SATA để có thể gắn được vào bo mạch chủ. Ở đây chuẩn giao tiếp SATA chính là interface, còn SSD hay HDD đĩa quay là implementation cụ thể.</a:t>
            </a:r>
            <a:endParaRPr lang="en-US" sz="1400"/>
          </a:p>
        </p:txBody>
      </p:sp>
      <p:sp>
        <p:nvSpPr>
          <p:cNvPr id="12" name="TextBox 11">
            <a:extLst>
              <a:ext uri="{FF2B5EF4-FFF2-40B4-BE49-F238E27FC236}">
                <a16:creationId xmlns:a16="http://schemas.microsoft.com/office/drawing/2014/main" id="{8259982B-078D-4912-8EDE-B7C5AA4E7FCE}"/>
              </a:ext>
            </a:extLst>
          </p:cNvPr>
          <p:cNvSpPr txBox="1"/>
          <p:nvPr/>
        </p:nvSpPr>
        <p:spPr>
          <a:xfrm>
            <a:off x="241039" y="2717954"/>
            <a:ext cx="11739465" cy="954107"/>
          </a:xfrm>
          <a:prstGeom prst="rect">
            <a:avLst/>
          </a:prstGeom>
          <a:noFill/>
        </p:spPr>
        <p:txBody>
          <a:bodyPr wrap="square">
            <a:spAutoFit/>
          </a:bodyPr>
          <a:lstStyle/>
          <a:p>
            <a:r>
              <a:rPr lang="vi-VN" sz="1400"/>
              <a:t>Trong khi lập trình cũng vậy, khi áp dụng nguyên lý này, ở những lớp trừu tượng cấp cao, ta thường sử dụng interface nhiều hơn thay vì một kiểu kế thừa cụ thể. Ví dụ, để kết nối tới Database, ta thường thiết kế lớp trừu tượng DataAccess có các phương thức phương thức chung như save(), get(), … Sau đó tùy vào việc sử dụng loại DBMS nào (vd: MySql, MongoDB, …) mà ta kế thừa và implement những phương thức này. Tính chất đa hình của OOP được vận dụng rất nhiều trong nguyên lý này.</a:t>
            </a:r>
            <a:endParaRPr lang="en-US" sz="1400"/>
          </a:p>
        </p:txBody>
      </p:sp>
    </p:spTree>
    <p:extLst>
      <p:ext uri="{BB962C8B-B14F-4D97-AF65-F5344CB8AC3E}">
        <p14:creationId xmlns:p14="http://schemas.microsoft.com/office/powerpoint/2010/main" val="64554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Tổng kết</a:t>
            </a:r>
          </a:p>
        </p:txBody>
      </p:sp>
      <p:sp>
        <p:nvSpPr>
          <p:cNvPr id="6" name="TextBox 5">
            <a:extLst>
              <a:ext uri="{FF2B5EF4-FFF2-40B4-BE49-F238E27FC236}">
                <a16:creationId xmlns:a16="http://schemas.microsoft.com/office/drawing/2014/main" id="{8AABCE78-EEF9-43F3-9167-B0B474F7B908}"/>
              </a:ext>
            </a:extLst>
          </p:cNvPr>
          <p:cNvSpPr txBox="1"/>
          <p:nvPr/>
        </p:nvSpPr>
        <p:spPr>
          <a:xfrm>
            <a:off x="241040" y="906759"/>
            <a:ext cx="11860763" cy="3662541"/>
          </a:xfrm>
          <a:prstGeom prst="rect">
            <a:avLst/>
          </a:prstGeom>
          <a:noFill/>
        </p:spPr>
        <p:txBody>
          <a:bodyPr wrap="square">
            <a:spAutoFit/>
          </a:bodyPr>
          <a:lstStyle/>
          <a:p>
            <a:pPr algn="l"/>
            <a:r>
              <a:rPr lang="vi-VN" b="1" i="0">
                <a:solidFill>
                  <a:srgbClr val="222222"/>
                </a:solidFill>
                <a:effectLst/>
                <a:latin typeface="Verdana" panose="020B0604030504040204" pitchFamily="34" charset="0"/>
              </a:rPr>
              <a:t>SOLID</a:t>
            </a:r>
            <a:r>
              <a:rPr lang="vi-VN" b="0" i="0">
                <a:solidFill>
                  <a:srgbClr val="222222"/>
                </a:solidFill>
                <a:effectLst/>
                <a:latin typeface="Verdana" panose="020B0604030504040204" pitchFamily="34" charset="0"/>
              </a:rPr>
              <a:t> là 5 nguyên tắc cơ bản trong việc thiết kế phần mềm. Nó giúp chúng ta tổ chức sắp xếp các function, method, class một cách chính xác hơn. Làm sao để kết nối các thành phần, module với nhau.</a:t>
            </a:r>
            <a:endParaRPr lang="en-US" b="0" i="0">
              <a:solidFill>
                <a:srgbClr val="222222"/>
              </a:solidFill>
              <a:effectLst/>
              <a:latin typeface="Verdana" panose="020B0604030504040204" pitchFamily="34" charset="0"/>
            </a:endParaRPr>
          </a:p>
          <a:p>
            <a:pPr algn="l"/>
            <a:endParaRPr lang="vi-VN" b="0" i="0">
              <a:solidFill>
                <a:srgbClr val="222222"/>
              </a:solidFill>
              <a:effectLst/>
              <a:latin typeface="Verdana" panose="020B0604030504040204" pitchFamily="34" charset="0"/>
            </a:endParaRPr>
          </a:p>
          <a:p>
            <a:pPr algn="l"/>
            <a:r>
              <a:rPr lang="vi-VN" b="1" i="0">
                <a:solidFill>
                  <a:srgbClr val="111111"/>
                </a:solidFill>
                <a:effectLst/>
                <a:latin typeface="Roboto" panose="02000000000000000000" pitchFamily="2" charset="0"/>
              </a:rPr>
              <a:t>Rõ ràng, dễ hiểu</a:t>
            </a:r>
          </a:p>
          <a:p>
            <a:pPr algn="l"/>
            <a:r>
              <a:rPr lang="vi-VN" sz="1400" b="0" i="0">
                <a:solidFill>
                  <a:srgbClr val="222222"/>
                </a:solidFill>
                <a:effectLst/>
                <a:latin typeface="Verdana" panose="020B0604030504040204" pitchFamily="34" charset="0"/>
              </a:rPr>
              <a:t>Teamwork là điều không thể tránh trong lập trình. Áp dụng SOLID vào công việc bạn sẽ tạo ra các hàm tốt, dễ hiểu hơn. Giúp cho bạn và đồng nghiệp đọc hiểu code của nhau tốt hơn.</a:t>
            </a:r>
            <a:endParaRPr lang="en-US" sz="1400" b="0" i="0">
              <a:solidFill>
                <a:srgbClr val="222222"/>
              </a:solidFill>
              <a:effectLst/>
              <a:latin typeface="Verdana" panose="020B0604030504040204" pitchFamily="34" charset="0"/>
            </a:endParaRPr>
          </a:p>
          <a:p>
            <a:pPr algn="l"/>
            <a:endParaRPr lang="vi-VN" b="0" i="0">
              <a:solidFill>
                <a:srgbClr val="222222"/>
              </a:solidFill>
              <a:effectLst/>
              <a:latin typeface="Verdana" panose="020B0604030504040204" pitchFamily="34" charset="0"/>
            </a:endParaRPr>
          </a:p>
          <a:p>
            <a:pPr algn="l"/>
            <a:r>
              <a:rPr lang="vi-VN" b="1" i="0">
                <a:solidFill>
                  <a:srgbClr val="111111"/>
                </a:solidFill>
                <a:effectLst/>
                <a:latin typeface="Roboto" panose="02000000000000000000" pitchFamily="2" charset="0"/>
              </a:rPr>
              <a:t>Dễ thay đổi</a:t>
            </a:r>
          </a:p>
          <a:p>
            <a:pPr algn="l"/>
            <a:r>
              <a:rPr lang="vi-VN" sz="1400" b="0" i="0">
                <a:solidFill>
                  <a:srgbClr val="222222"/>
                </a:solidFill>
                <a:effectLst/>
                <a:latin typeface="Verdana" panose="020B0604030504040204" pitchFamily="34" charset="0"/>
              </a:rPr>
              <a:t>SOLID giúp tạo ra các module, class rõ ràng, mạch lạc, mang tính độc lập cao. Do vậy khi có sự yêu cầu thay đổi, mở rộng từ khách hàng, ta cũng không tốn quá nhiều công sức để thực hiện việc thay đổi.</a:t>
            </a:r>
            <a:endParaRPr lang="en-US" sz="1400" b="0" i="0">
              <a:solidFill>
                <a:srgbClr val="222222"/>
              </a:solidFill>
              <a:effectLst/>
              <a:latin typeface="Verdana" panose="020B0604030504040204" pitchFamily="34" charset="0"/>
            </a:endParaRPr>
          </a:p>
          <a:p>
            <a:pPr algn="l"/>
            <a:endParaRPr lang="vi-VN" b="0" i="0">
              <a:solidFill>
                <a:srgbClr val="222222"/>
              </a:solidFill>
              <a:effectLst/>
              <a:latin typeface="Verdana" panose="020B0604030504040204" pitchFamily="34" charset="0"/>
            </a:endParaRPr>
          </a:p>
          <a:p>
            <a:pPr algn="l"/>
            <a:r>
              <a:rPr lang="vi-VN" b="1" i="0">
                <a:solidFill>
                  <a:srgbClr val="111111"/>
                </a:solidFill>
                <a:effectLst/>
                <a:latin typeface="Roboto" panose="02000000000000000000" pitchFamily="2" charset="0"/>
              </a:rPr>
              <a:t>Tái sử dụng</a:t>
            </a:r>
          </a:p>
          <a:p>
            <a:pPr algn="l"/>
            <a:r>
              <a:rPr lang="vi-VN" sz="1400" b="0" i="0">
                <a:solidFill>
                  <a:srgbClr val="222222"/>
                </a:solidFill>
                <a:effectLst/>
                <a:latin typeface="Verdana" panose="020B0604030504040204" pitchFamily="34" charset="0"/>
              </a:rPr>
              <a:t>SOLID khiến các lập trình viên suy nghĩ nhiều hơn về cách viết phần mềm, do vậy code viết ra sẽ mạch lạc, dễ hiểu, dễ sử dụng.</a:t>
            </a:r>
          </a:p>
        </p:txBody>
      </p:sp>
    </p:spTree>
    <p:extLst>
      <p:ext uri="{BB962C8B-B14F-4D97-AF65-F5344CB8AC3E}">
        <p14:creationId xmlns:p14="http://schemas.microsoft.com/office/powerpoint/2010/main" val="369994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AF01-6814-4622-8B26-F212E75F7875}"/>
              </a:ext>
            </a:extLst>
          </p:cNvPr>
          <p:cNvSpPr>
            <a:spLocks noGrp="1"/>
          </p:cNvSpPr>
          <p:nvPr>
            <p:ph type="title"/>
          </p:nvPr>
        </p:nvSpPr>
        <p:spPr>
          <a:xfrm>
            <a:off x="838200" y="1230"/>
            <a:ext cx="10515600" cy="1325563"/>
          </a:xfrm>
        </p:spPr>
        <p:txBody>
          <a:bodyPr/>
          <a:lstStyle/>
          <a:p>
            <a:r>
              <a:rPr lang="vi-VN" b="0" i="0">
                <a:solidFill>
                  <a:srgbClr val="111111"/>
                </a:solidFill>
                <a:effectLst/>
                <a:latin typeface="Roboto" panose="02000000000000000000" pitchFamily="2" charset="0"/>
              </a:rPr>
              <a:t>SOLID ra đời như thế nào?</a:t>
            </a:r>
            <a:endParaRPr lang="en-US"/>
          </a:p>
        </p:txBody>
      </p:sp>
      <p:sp>
        <p:nvSpPr>
          <p:cNvPr id="6" name="TextBox 5">
            <a:extLst>
              <a:ext uri="{FF2B5EF4-FFF2-40B4-BE49-F238E27FC236}">
                <a16:creationId xmlns:a16="http://schemas.microsoft.com/office/drawing/2014/main" id="{03A8484C-8568-4B82-8644-DBC72C3ADB2F}"/>
              </a:ext>
            </a:extLst>
          </p:cNvPr>
          <p:cNvSpPr txBox="1"/>
          <p:nvPr/>
        </p:nvSpPr>
        <p:spPr>
          <a:xfrm>
            <a:off x="838200" y="1074680"/>
            <a:ext cx="10806404" cy="923330"/>
          </a:xfrm>
          <a:prstGeom prst="rect">
            <a:avLst/>
          </a:prstGeom>
          <a:noFill/>
        </p:spPr>
        <p:txBody>
          <a:bodyPr wrap="square">
            <a:spAutoFit/>
          </a:bodyPr>
          <a:lstStyle/>
          <a:p>
            <a:r>
              <a:rPr lang="vi-VN"/>
              <a:t>Lập trình hướng đối tượng (object oriented programming – OOP) là một trong những mô hình lập trình được sử dụng nhiều nhất. </a:t>
            </a:r>
            <a:endParaRPr lang="en-US"/>
          </a:p>
          <a:p>
            <a:r>
              <a:rPr lang="vi-VN"/>
              <a:t>Các tính chất đặc biệt khiến việc hướng đối tượng trở nên hiệu quả đó là:</a:t>
            </a:r>
            <a:endParaRPr lang="en-US"/>
          </a:p>
        </p:txBody>
      </p:sp>
      <p:sp>
        <p:nvSpPr>
          <p:cNvPr id="8" name="TextBox 7">
            <a:extLst>
              <a:ext uri="{FF2B5EF4-FFF2-40B4-BE49-F238E27FC236}">
                <a16:creationId xmlns:a16="http://schemas.microsoft.com/office/drawing/2014/main" id="{FD4CF4F6-D0E7-41A4-8BF5-7A7815AC74B3}"/>
              </a:ext>
            </a:extLst>
          </p:cNvPr>
          <p:cNvSpPr txBox="1"/>
          <p:nvPr/>
        </p:nvSpPr>
        <p:spPr>
          <a:xfrm>
            <a:off x="838198" y="2565346"/>
            <a:ext cx="10806404" cy="369332"/>
          </a:xfrm>
          <a:prstGeom prst="rect">
            <a:avLst/>
          </a:prstGeom>
          <a:noFill/>
        </p:spPr>
        <p:txBody>
          <a:bodyPr wrap="square">
            <a:spAutoFit/>
          </a:bodyPr>
          <a:lstStyle/>
          <a:p>
            <a:r>
              <a:rPr lang="vi-VN"/>
              <a:t>Tính trừu tượng (abstraction): Tạo ra các lớp trừu tượng mô hình hoá các đối tượng trong thế giới thực.</a:t>
            </a:r>
            <a:endParaRPr lang="en-US"/>
          </a:p>
        </p:txBody>
      </p:sp>
      <p:sp>
        <p:nvSpPr>
          <p:cNvPr id="10" name="TextBox 9">
            <a:extLst>
              <a:ext uri="{FF2B5EF4-FFF2-40B4-BE49-F238E27FC236}">
                <a16:creationId xmlns:a16="http://schemas.microsoft.com/office/drawing/2014/main" id="{831C117C-C9D6-4683-9024-E16FD5FB218E}"/>
              </a:ext>
            </a:extLst>
          </p:cNvPr>
          <p:cNvSpPr txBox="1"/>
          <p:nvPr/>
        </p:nvSpPr>
        <p:spPr>
          <a:xfrm>
            <a:off x="838198" y="3041207"/>
            <a:ext cx="10806404" cy="369332"/>
          </a:xfrm>
          <a:prstGeom prst="rect">
            <a:avLst/>
          </a:prstGeom>
          <a:noFill/>
        </p:spPr>
        <p:txBody>
          <a:bodyPr wrap="square">
            <a:spAutoFit/>
          </a:bodyPr>
          <a:lstStyle/>
          <a:p>
            <a:r>
              <a:rPr lang="vi-VN"/>
              <a:t>Tính đóng gói (Encapsulation): Các thực thể của lớp trừu tượng có các giá trị thuộc tính riêng biệt.</a:t>
            </a:r>
            <a:endParaRPr lang="en-US"/>
          </a:p>
        </p:txBody>
      </p:sp>
      <p:sp>
        <p:nvSpPr>
          <p:cNvPr id="12" name="TextBox 11">
            <a:extLst>
              <a:ext uri="{FF2B5EF4-FFF2-40B4-BE49-F238E27FC236}">
                <a16:creationId xmlns:a16="http://schemas.microsoft.com/office/drawing/2014/main" id="{FCA78043-1BA9-47B2-900E-C0D7B5009985}"/>
              </a:ext>
            </a:extLst>
          </p:cNvPr>
          <p:cNvSpPr txBox="1"/>
          <p:nvPr/>
        </p:nvSpPr>
        <p:spPr>
          <a:xfrm>
            <a:off x="838197" y="3517068"/>
            <a:ext cx="10806403" cy="369332"/>
          </a:xfrm>
          <a:prstGeom prst="rect">
            <a:avLst/>
          </a:prstGeom>
          <a:noFill/>
        </p:spPr>
        <p:txBody>
          <a:bodyPr wrap="square">
            <a:spAutoFit/>
          </a:bodyPr>
          <a:lstStyle/>
          <a:p>
            <a:r>
              <a:rPr lang="vi-VN"/>
              <a:t>Tính kế thừa (Inheritance): Các đối tượng có thể dễ dàng kế thừa và mở rộng lẫn nhau.</a:t>
            </a:r>
            <a:endParaRPr lang="en-US"/>
          </a:p>
        </p:txBody>
      </p:sp>
      <p:sp>
        <p:nvSpPr>
          <p:cNvPr id="14" name="TextBox 13">
            <a:extLst>
              <a:ext uri="{FF2B5EF4-FFF2-40B4-BE49-F238E27FC236}">
                <a16:creationId xmlns:a16="http://schemas.microsoft.com/office/drawing/2014/main" id="{DAAFF1AF-12B1-47A9-A595-68F190D7165B}"/>
              </a:ext>
            </a:extLst>
          </p:cNvPr>
          <p:cNvSpPr txBox="1"/>
          <p:nvPr/>
        </p:nvSpPr>
        <p:spPr>
          <a:xfrm>
            <a:off x="838196" y="3991384"/>
            <a:ext cx="10515599" cy="646331"/>
          </a:xfrm>
          <a:prstGeom prst="rect">
            <a:avLst/>
          </a:prstGeom>
          <a:noFill/>
        </p:spPr>
        <p:txBody>
          <a:bodyPr wrap="square">
            <a:spAutoFit/>
          </a:bodyPr>
          <a:lstStyle/>
          <a:p>
            <a:r>
              <a:rPr lang="vi-VN"/>
              <a:t>Tính đa hình (Polymorphism): Có thể thực hiện một hành động đơn theo nhiều cách thức khác nhau tuỳ theo loại đối tượng cụ thể đang được gọi.</a:t>
            </a:r>
            <a:endParaRPr lang="en-US"/>
          </a:p>
        </p:txBody>
      </p:sp>
      <p:sp>
        <p:nvSpPr>
          <p:cNvPr id="16" name="TextBox 15">
            <a:extLst>
              <a:ext uri="{FF2B5EF4-FFF2-40B4-BE49-F238E27FC236}">
                <a16:creationId xmlns:a16="http://schemas.microsoft.com/office/drawing/2014/main" id="{AE741EE2-95D2-4443-AC9B-FCAAE811EB06}"/>
              </a:ext>
            </a:extLst>
          </p:cNvPr>
          <p:cNvSpPr txBox="1"/>
          <p:nvPr/>
        </p:nvSpPr>
        <p:spPr>
          <a:xfrm>
            <a:off x="838197" y="5205051"/>
            <a:ext cx="10515599" cy="1477328"/>
          </a:xfrm>
          <a:prstGeom prst="rect">
            <a:avLst/>
          </a:prstGeom>
          <a:noFill/>
        </p:spPr>
        <p:txBody>
          <a:bodyPr wrap="square">
            <a:spAutoFit/>
          </a:bodyPr>
          <a:lstStyle/>
          <a:p>
            <a:r>
              <a:rPr lang="vi-VN"/>
              <a:t>Các tính chất đặc biệt này của OOP giúp chúng ta xây dựng được các chương trình giải quyết được nhiều vấn đề cụ thể khác nhau trong thế giới thực. Hầu hết lập trình viên đều đã biết các tính chất này của OOP, nhưng cách thức để phối hợp các tính chất này với nhau để tăng hiệu quả của ứng dụng thì không phải ai cũng nắm được. Một trong những chỉ dẫn để giúp chúng ta sử dụng được OOP hiệu quả hơn đó là nguyên tắc SOLID.</a:t>
            </a:r>
            <a:endParaRPr lang="en-US"/>
          </a:p>
        </p:txBody>
      </p:sp>
    </p:spTree>
    <p:extLst>
      <p:ext uri="{BB962C8B-B14F-4D97-AF65-F5344CB8AC3E}">
        <p14:creationId xmlns:p14="http://schemas.microsoft.com/office/powerpoint/2010/main" val="258856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0A53-E386-48BA-BE0F-EDC4E961B960}"/>
              </a:ext>
            </a:extLst>
          </p:cNvPr>
          <p:cNvSpPr>
            <a:spLocks noGrp="1"/>
          </p:cNvSpPr>
          <p:nvPr>
            <p:ph type="title"/>
          </p:nvPr>
        </p:nvSpPr>
        <p:spPr>
          <a:xfrm>
            <a:off x="73090" y="74239"/>
            <a:ext cx="10515600" cy="802839"/>
          </a:xfrm>
        </p:spPr>
        <p:txBody>
          <a:bodyPr/>
          <a:lstStyle/>
          <a:p>
            <a:r>
              <a:rPr lang="en-US" b="0" i="0">
                <a:solidFill>
                  <a:srgbClr val="111111"/>
                </a:solidFill>
                <a:effectLst/>
                <a:latin typeface="Roboto" panose="02000000000000000000" pitchFamily="2" charset="0"/>
              </a:rPr>
              <a:t>SOLID là gì?</a:t>
            </a:r>
            <a:endParaRPr lang="en-US"/>
          </a:p>
        </p:txBody>
      </p:sp>
      <p:sp>
        <p:nvSpPr>
          <p:cNvPr id="5" name="TextBox 4">
            <a:extLst>
              <a:ext uri="{FF2B5EF4-FFF2-40B4-BE49-F238E27FC236}">
                <a16:creationId xmlns:a16="http://schemas.microsoft.com/office/drawing/2014/main" id="{F062E492-A583-49A5-A10F-36931F2D5EDA}"/>
              </a:ext>
            </a:extLst>
          </p:cNvPr>
          <p:cNvSpPr txBox="1"/>
          <p:nvPr/>
        </p:nvSpPr>
        <p:spPr>
          <a:xfrm>
            <a:off x="48208" y="877078"/>
            <a:ext cx="12070701" cy="923330"/>
          </a:xfrm>
          <a:prstGeom prst="rect">
            <a:avLst/>
          </a:prstGeom>
          <a:noFill/>
        </p:spPr>
        <p:txBody>
          <a:bodyPr wrap="square">
            <a:spAutoFit/>
          </a:bodyPr>
          <a:lstStyle/>
          <a:p>
            <a:r>
              <a:rPr lang="vi-VN"/>
              <a:t>SOLID là viết tắt của 5 chữ cái đầu trong 5 nguyên tắc thiết kế hướng đối tượng. Giúp cho lập trình viên viết ra những đoạn code dễ đọc, dễ hiểu, dễ maintain. Nó được đưa ra bởi Robert C. Martin và Michael Feathers. 5 nguyên tắc đó bao gồm:</a:t>
            </a:r>
            <a:endParaRPr lang="en-US"/>
          </a:p>
        </p:txBody>
      </p:sp>
      <p:sp>
        <p:nvSpPr>
          <p:cNvPr id="7" name="TextBox 6">
            <a:extLst>
              <a:ext uri="{FF2B5EF4-FFF2-40B4-BE49-F238E27FC236}">
                <a16:creationId xmlns:a16="http://schemas.microsoft.com/office/drawing/2014/main" id="{3F584D24-6843-46F0-9049-E478B996B2DB}"/>
              </a:ext>
            </a:extLst>
          </p:cNvPr>
          <p:cNvSpPr txBox="1"/>
          <p:nvPr/>
        </p:nvSpPr>
        <p:spPr>
          <a:xfrm>
            <a:off x="424543" y="2068676"/>
            <a:ext cx="6186196" cy="369332"/>
          </a:xfrm>
          <a:prstGeom prst="rect">
            <a:avLst/>
          </a:prstGeom>
          <a:noFill/>
        </p:spPr>
        <p:txBody>
          <a:bodyPr wrap="square">
            <a:spAutoFit/>
          </a:bodyPr>
          <a:lstStyle/>
          <a:p>
            <a:pPr algn="l">
              <a:buFont typeface="Arial" panose="020B0604020202020204" pitchFamily="34" charset="0"/>
              <a:buChar char="•"/>
            </a:pPr>
            <a:r>
              <a:rPr lang="en-US" b="1" i="0">
                <a:solidFill>
                  <a:srgbClr val="222222"/>
                </a:solidFill>
                <a:effectLst/>
                <a:latin typeface="Verdana" panose="020B0604030504040204" pitchFamily="34" charset="0"/>
              </a:rPr>
              <a:t> S</a:t>
            </a:r>
            <a:r>
              <a:rPr lang="en-US" b="0" i="0">
                <a:solidFill>
                  <a:srgbClr val="222222"/>
                </a:solidFill>
                <a:effectLst/>
                <a:latin typeface="Verdana" panose="020B0604030504040204" pitchFamily="34" charset="0"/>
              </a:rPr>
              <a:t>ingle responsibility priciple (SRP)</a:t>
            </a:r>
          </a:p>
        </p:txBody>
      </p:sp>
      <p:sp>
        <p:nvSpPr>
          <p:cNvPr id="9" name="TextBox 8">
            <a:extLst>
              <a:ext uri="{FF2B5EF4-FFF2-40B4-BE49-F238E27FC236}">
                <a16:creationId xmlns:a16="http://schemas.microsoft.com/office/drawing/2014/main" id="{F783F343-C2DF-472E-B8AC-734EB031631C}"/>
              </a:ext>
            </a:extLst>
          </p:cNvPr>
          <p:cNvSpPr txBox="1"/>
          <p:nvPr/>
        </p:nvSpPr>
        <p:spPr>
          <a:xfrm>
            <a:off x="424543" y="2521610"/>
            <a:ext cx="6186196" cy="369332"/>
          </a:xfrm>
          <a:prstGeom prst="rect">
            <a:avLst/>
          </a:prstGeom>
          <a:noFill/>
        </p:spPr>
        <p:txBody>
          <a:bodyPr wrap="square">
            <a:spAutoFit/>
          </a:bodyPr>
          <a:lstStyle/>
          <a:p>
            <a:pPr algn="l">
              <a:buFont typeface="Arial" panose="020B0604020202020204" pitchFamily="34" charset="0"/>
              <a:buChar char="•"/>
            </a:pPr>
            <a:r>
              <a:rPr lang="en-US" b="1" i="0">
                <a:solidFill>
                  <a:srgbClr val="222222"/>
                </a:solidFill>
                <a:effectLst/>
                <a:latin typeface="Verdana" panose="020B0604030504040204" pitchFamily="34" charset="0"/>
              </a:rPr>
              <a:t> O</a:t>
            </a:r>
            <a:r>
              <a:rPr lang="en-US" b="0" i="0">
                <a:solidFill>
                  <a:srgbClr val="222222"/>
                </a:solidFill>
                <a:effectLst/>
                <a:latin typeface="Verdana" panose="020B0604030504040204" pitchFamily="34" charset="0"/>
              </a:rPr>
              <a:t>pen/Closed principle (OCP)</a:t>
            </a:r>
          </a:p>
        </p:txBody>
      </p:sp>
      <p:sp>
        <p:nvSpPr>
          <p:cNvPr id="11" name="TextBox 10">
            <a:extLst>
              <a:ext uri="{FF2B5EF4-FFF2-40B4-BE49-F238E27FC236}">
                <a16:creationId xmlns:a16="http://schemas.microsoft.com/office/drawing/2014/main" id="{452205A0-7309-4C51-8476-6D4EFC08ABE9}"/>
              </a:ext>
            </a:extLst>
          </p:cNvPr>
          <p:cNvSpPr txBox="1"/>
          <p:nvPr/>
        </p:nvSpPr>
        <p:spPr>
          <a:xfrm>
            <a:off x="424543" y="2974544"/>
            <a:ext cx="6186196" cy="369332"/>
          </a:xfrm>
          <a:prstGeom prst="rect">
            <a:avLst/>
          </a:prstGeom>
          <a:noFill/>
        </p:spPr>
        <p:txBody>
          <a:bodyPr wrap="square">
            <a:spAutoFit/>
          </a:bodyPr>
          <a:lstStyle/>
          <a:p>
            <a:pPr algn="l">
              <a:buFont typeface="Arial" panose="020B0604020202020204" pitchFamily="34" charset="0"/>
              <a:buChar char="•"/>
            </a:pPr>
            <a:r>
              <a:rPr lang="en-US" b="1" i="0">
                <a:solidFill>
                  <a:srgbClr val="222222"/>
                </a:solidFill>
                <a:effectLst/>
                <a:latin typeface="Verdana" panose="020B0604030504040204" pitchFamily="34" charset="0"/>
              </a:rPr>
              <a:t> L</a:t>
            </a:r>
            <a:r>
              <a:rPr lang="en-US" b="0" i="0">
                <a:solidFill>
                  <a:srgbClr val="222222"/>
                </a:solidFill>
                <a:effectLst/>
                <a:latin typeface="Verdana" panose="020B0604030504040204" pitchFamily="34" charset="0"/>
              </a:rPr>
              <a:t>iskov substitution principe (LSP)</a:t>
            </a:r>
          </a:p>
        </p:txBody>
      </p:sp>
      <p:sp>
        <p:nvSpPr>
          <p:cNvPr id="13" name="TextBox 12">
            <a:extLst>
              <a:ext uri="{FF2B5EF4-FFF2-40B4-BE49-F238E27FC236}">
                <a16:creationId xmlns:a16="http://schemas.microsoft.com/office/drawing/2014/main" id="{F23817C2-30DC-4A46-B110-A319604BA390}"/>
              </a:ext>
            </a:extLst>
          </p:cNvPr>
          <p:cNvSpPr txBox="1"/>
          <p:nvPr/>
        </p:nvSpPr>
        <p:spPr>
          <a:xfrm>
            <a:off x="424543" y="3427478"/>
            <a:ext cx="6186196" cy="369332"/>
          </a:xfrm>
          <a:prstGeom prst="rect">
            <a:avLst/>
          </a:prstGeom>
          <a:noFill/>
        </p:spPr>
        <p:txBody>
          <a:bodyPr wrap="square">
            <a:spAutoFit/>
          </a:bodyPr>
          <a:lstStyle/>
          <a:p>
            <a:pPr algn="l">
              <a:buFont typeface="Arial" panose="020B0604020202020204" pitchFamily="34" charset="0"/>
              <a:buChar char="•"/>
            </a:pPr>
            <a:r>
              <a:rPr lang="en-US" b="1" i="0">
                <a:solidFill>
                  <a:srgbClr val="222222"/>
                </a:solidFill>
                <a:effectLst/>
                <a:latin typeface="Verdana" panose="020B0604030504040204" pitchFamily="34" charset="0"/>
              </a:rPr>
              <a:t> I</a:t>
            </a:r>
            <a:r>
              <a:rPr lang="en-US" b="0" i="0">
                <a:solidFill>
                  <a:srgbClr val="222222"/>
                </a:solidFill>
                <a:effectLst/>
                <a:latin typeface="Verdana" panose="020B0604030504040204" pitchFamily="34" charset="0"/>
              </a:rPr>
              <a:t>nterface segregation principle (ISP)</a:t>
            </a:r>
          </a:p>
        </p:txBody>
      </p:sp>
      <p:sp>
        <p:nvSpPr>
          <p:cNvPr id="15" name="TextBox 14">
            <a:extLst>
              <a:ext uri="{FF2B5EF4-FFF2-40B4-BE49-F238E27FC236}">
                <a16:creationId xmlns:a16="http://schemas.microsoft.com/office/drawing/2014/main" id="{DB0973DF-AE2B-4A00-8702-419934F32969}"/>
              </a:ext>
            </a:extLst>
          </p:cNvPr>
          <p:cNvSpPr txBox="1"/>
          <p:nvPr/>
        </p:nvSpPr>
        <p:spPr>
          <a:xfrm>
            <a:off x="424543" y="3880412"/>
            <a:ext cx="6186196" cy="369332"/>
          </a:xfrm>
          <a:prstGeom prst="rect">
            <a:avLst/>
          </a:prstGeom>
          <a:noFill/>
        </p:spPr>
        <p:txBody>
          <a:bodyPr wrap="square">
            <a:spAutoFit/>
          </a:bodyPr>
          <a:lstStyle/>
          <a:p>
            <a:pPr algn="l">
              <a:buFont typeface="Arial" panose="020B0604020202020204" pitchFamily="34" charset="0"/>
              <a:buChar char="•"/>
            </a:pPr>
            <a:r>
              <a:rPr lang="en-US" b="1" i="0">
                <a:solidFill>
                  <a:srgbClr val="222222"/>
                </a:solidFill>
                <a:effectLst/>
                <a:latin typeface="Verdana" panose="020B0604030504040204" pitchFamily="34" charset="0"/>
              </a:rPr>
              <a:t> D</a:t>
            </a:r>
            <a:r>
              <a:rPr lang="en-US" b="0" i="0">
                <a:solidFill>
                  <a:srgbClr val="222222"/>
                </a:solidFill>
                <a:effectLst/>
                <a:latin typeface="Verdana" panose="020B0604030504040204" pitchFamily="34" charset="0"/>
              </a:rPr>
              <a:t>ependency inversion principle (DIP)</a:t>
            </a:r>
          </a:p>
        </p:txBody>
      </p:sp>
      <p:pic>
        <p:nvPicPr>
          <p:cNvPr id="17" name="Picture 16">
            <a:extLst>
              <a:ext uri="{FF2B5EF4-FFF2-40B4-BE49-F238E27FC236}">
                <a16:creationId xmlns:a16="http://schemas.microsoft.com/office/drawing/2014/main" id="{8738A6F6-7AC9-4461-9A8D-E4CF387941A8}"/>
              </a:ext>
            </a:extLst>
          </p:cNvPr>
          <p:cNvPicPr>
            <a:picLocks noChangeAspect="1"/>
          </p:cNvPicPr>
          <p:nvPr/>
        </p:nvPicPr>
        <p:blipFill>
          <a:blip r:embed="rId2"/>
          <a:stretch>
            <a:fillRect/>
          </a:stretch>
        </p:blipFill>
        <p:spPr>
          <a:xfrm>
            <a:off x="5673013" y="2353317"/>
            <a:ext cx="5756529" cy="1443493"/>
          </a:xfrm>
          <a:prstGeom prst="rect">
            <a:avLst/>
          </a:prstGeom>
          <a:ln>
            <a:solidFill>
              <a:schemeClr val="accent1"/>
            </a:solidFill>
          </a:ln>
        </p:spPr>
      </p:pic>
    </p:spTree>
    <p:extLst>
      <p:ext uri="{BB962C8B-B14F-4D97-AF65-F5344CB8AC3E}">
        <p14:creationId xmlns:p14="http://schemas.microsoft.com/office/powerpoint/2010/main" val="342833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r>
              <a:rPr lang="en-US" b="0" i="0">
                <a:solidFill>
                  <a:srgbClr val="111111"/>
                </a:solidFill>
                <a:effectLst/>
                <a:latin typeface="Roboto" panose="02000000000000000000" pitchFamily="2" charset="0"/>
              </a:rPr>
              <a:t>Single responsibility priciple</a:t>
            </a:r>
            <a:endParaRPr lang="en-US"/>
          </a:p>
        </p:txBody>
      </p:sp>
      <p:sp>
        <p:nvSpPr>
          <p:cNvPr id="5" name="TextBox 4">
            <a:extLst>
              <a:ext uri="{FF2B5EF4-FFF2-40B4-BE49-F238E27FC236}">
                <a16:creationId xmlns:a16="http://schemas.microsoft.com/office/drawing/2014/main" id="{9310EB7D-60E8-4EDA-81DB-8E322F2F807E}"/>
              </a:ext>
            </a:extLst>
          </p:cNvPr>
          <p:cNvSpPr txBox="1"/>
          <p:nvPr/>
        </p:nvSpPr>
        <p:spPr>
          <a:xfrm>
            <a:off x="361562" y="1886730"/>
            <a:ext cx="6097554" cy="369332"/>
          </a:xfrm>
          <a:prstGeom prst="rect">
            <a:avLst/>
          </a:prstGeom>
          <a:noFill/>
        </p:spPr>
        <p:txBody>
          <a:bodyPr wrap="square">
            <a:spAutoFit/>
          </a:bodyPr>
          <a:lstStyle/>
          <a:p>
            <a:r>
              <a:rPr lang="en-US" b="1" i="0">
                <a:solidFill>
                  <a:srgbClr val="222222"/>
                </a:solidFill>
                <a:effectLst/>
                <a:latin typeface="Verdana" panose="020B0604030504040204" pitchFamily="34" charset="0"/>
              </a:rPr>
              <a:t>Nội dung:</a:t>
            </a:r>
            <a:endParaRPr lang="en-US"/>
          </a:p>
        </p:txBody>
      </p:sp>
      <p:sp>
        <p:nvSpPr>
          <p:cNvPr id="6" name="Rectangle 5">
            <a:extLst>
              <a:ext uri="{FF2B5EF4-FFF2-40B4-BE49-F238E27FC236}">
                <a16:creationId xmlns:a16="http://schemas.microsoft.com/office/drawing/2014/main" id="{22F595CF-2DB8-41B5-ADD1-7DD76D427FC6}"/>
              </a:ext>
            </a:extLst>
          </p:cNvPr>
          <p:cNvSpPr/>
          <p:nvPr/>
        </p:nvSpPr>
        <p:spPr>
          <a:xfrm>
            <a:off x="2443065" y="1777482"/>
            <a:ext cx="7305870" cy="5878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Mỗi class chỉ nên chịu trách nhiệm về một nhiệm vụ cụ thể nào đó mà thôi.</a:t>
            </a:r>
          </a:p>
        </p:txBody>
      </p:sp>
      <p:sp>
        <p:nvSpPr>
          <p:cNvPr id="12" name="TextBox 11">
            <a:extLst>
              <a:ext uri="{FF2B5EF4-FFF2-40B4-BE49-F238E27FC236}">
                <a16:creationId xmlns:a16="http://schemas.microsoft.com/office/drawing/2014/main" id="{7A9A160B-D14E-4D7C-B20F-F6BB81C1B552}"/>
              </a:ext>
            </a:extLst>
          </p:cNvPr>
          <p:cNvSpPr txBox="1"/>
          <p:nvPr/>
        </p:nvSpPr>
        <p:spPr>
          <a:xfrm>
            <a:off x="361562" y="2753905"/>
            <a:ext cx="11674928" cy="1200329"/>
          </a:xfrm>
          <a:prstGeom prst="rect">
            <a:avLst/>
          </a:prstGeom>
          <a:noFill/>
        </p:spPr>
        <p:txBody>
          <a:bodyPr wrap="square">
            <a:spAutoFit/>
          </a:bodyPr>
          <a:lstStyle/>
          <a:p>
            <a:r>
              <a:rPr lang="vi-VN"/>
              <a:t>Nguyên lý đầu tiên ứng với chữ S trong SOLID, có ý nghĩa là một class chỉ nên giữ một trách nhiệm duy nhất. Một class có quá nhiều chức năng sẽ trở nên cồng kềnh và trở nên khó đọc, khó maintain. Mà đối với ngành IT việc requirement thay đổi, cần thêm sửa chức năng là rất bình thường, nên việc code trong sáng, dễ đọc dễ hiểu là rất cần thiết.</a:t>
            </a:r>
            <a:endParaRPr lang="en-US"/>
          </a:p>
        </p:txBody>
      </p:sp>
      <p:pic>
        <p:nvPicPr>
          <p:cNvPr id="14" name="Picture 13">
            <a:extLst>
              <a:ext uri="{FF2B5EF4-FFF2-40B4-BE49-F238E27FC236}">
                <a16:creationId xmlns:a16="http://schemas.microsoft.com/office/drawing/2014/main" id="{53ADB809-5C98-451F-B662-2474A614D85C}"/>
              </a:ext>
            </a:extLst>
          </p:cNvPr>
          <p:cNvPicPr>
            <a:picLocks noChangeAspect="1"/>
          </p:cNvPicPr>
          <p:nvPr/>
        </p:nvPicPr>
        <p:blipFill>
          <a:blip r:embed="rId2"/>
          <a:stretch>
            <a:fillRect/>
          </a:stretch>
        </p:blipFill>
        <p:spPr>
          <a:xfrm>
            <a:off x="361562" y="4342829"/>
            <a:ext cx="4615333" cy="1764822"/>
          </a:xfrm>
          <a:prstGeom prst="rect">
            <a:avLst/>
          </a:prstGeom>
        </p:spPr>
      </p:pic>
    </p:spTree>
    <p:extLst>
      <p:ext uri="{BB962C8B-B14F-4D97-AF65-F5344CB8AC3E}">
        <p14:creationId xmlns:p14="http://schemas.microsoft.com/office/powerpoint/2010/main" val="127369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r>
              <a:rPr lang="en-US" b="0" i="0">
                <a:solidFill>
                  <a:srgbClr val="111111"/>
                </a:solidFill>
                <a:effectLst/>
                <a:latin typeface="Roboto" panose="02000000000000000000" pitchFamily="2" charset="0"/>
              </a:rPr>
              <a:t>Single responsibility priciple</a:t>
            </a:r>
            <a:endParaRPr lang="en-US"/>
          </a:p>
        </p:txBody>
      </p:sp>
      <p:sp>
        <p:nvSpPr>
          <p:cNvPr id="7" name="TextBox 6">
            <a:extLst>
              <a:ext uri="{FF2B5EF4-FFF2-40B4-BE49-F238E27FC236}">
                <a16:creationId xmlns:a16="http://schemas.microsoft.com/office/drawing/2014/main" id="{677CBE0D-83A4-4EBE-A15B-9DA789C0699F}"/>
              </a:ext>
            </a:extLst>
          </p:cNvPr>
          <p:cNvSpPr txBox="1"/>
          <p:nvPr/>
        </p:nvSpPr>
        <p:spPr>
          <a:xfrm>
            <a:off x="240263" y="1075854"/>
            <a:ext cx="11711473" cy="1477328"/>
          </a:xfrm>
          <a:prstGeom prst="rect">
            <a:avLst/>
          </a:prstGeom>
          <a:noFill/>
        </p:spPr>
        <p:txBody>
          <a:bodyPr wrap="square">
            <a:spAutoFit/>
          </a:bodyPr>
          <a:lstStyle/>
          <a:p>
            <a:r>
              <a:rPr lang="vi-VN"/>
              <a:t>Ví dụ: Hình dung rằng nhân viên của một công ty phần mềm cần phải làm 1 trong 3 việc sau đây: lập trình phần mềm (developer), kiểm tra phần mềm (tester), bán phần mềm (salesman). </a:t>
            </a:r>
            <a:endParaRPr lang="en-US"/>
          </a:p>
          <a:p>
            <a:r>
              <a:rPr lang="vi-VN"/>
              <a:t>Mỗi nhân viên sẽ có một chức vụ và dựa vào chức vụ sẽ làm công việc tương ứng. </a:t>
            </a:r>
            <a:endParaRPr lang="en-US"/>
          </a:p>
          <a:p>
            <a:r>
              <a:rPr lang="vi-VN"/>
              <a:t>Khi đó bạn có nên thiết kế lớp “Employee” với thuộc tính “position” và 3 phương thức developSoftware(), testSoftware() và saleSoftware() </a:t>
            </a:r>
            <a:r>
              <a:rPr lang="en-US"/>
              <a:t>như bên dưới </a:t>
            </a:r>
            <a:r>
              <a:rPr lang="vi-VN"/>
              <a:t>không?</a:t>
            </a:r>
            <a:endParaRPr lang="en-US"/>
          </a:p>
        </p:txBody>
      </p:sp>
      <p:pic>
        <p:nvPicPr>
          <p:cNvPr id="8" name="Picture 7">
            <a:extLst>
              <a:ext uri="{FF2B5EF4-FFF2-40B4-BE49-F238E27FC236}">
                <a16:creationId xmlns:a16="http://schemas.microsoft.com/office/drawing/2014/main" id="{3CB10A07-3194-4DCA-9A43-C59DA6DF7B6D}"/>
              </a:ext>
            </a:extLst>
          </p:cNvPr>
          <p:cNvPicPr>
            <a:picLocks noChangeAspect="1"/>
          </p:cNvPicPr>
          <p:nvPr/>
        </p:nvPicPr>
        <p:blipFill>
          <a:blip r:embed="rId2"/>
          <a:stretch>
            <a:fillRect/>
          </a:stretch>
        </p:blipFill>
        <p:spPr>
          <a:xfrm>
            <a:off x="240263" y="2859259"/>
            <a:ext cx="5630061" cy="2486372"/>
          </a:xfrm>
          <a:prstGeom prst="rect">
            <a:avLst/>
          </a:prstGeom>
        </p:spPr>
      </p:pic>
      <p:sp>
        <p:nvSpPr>
          <p:cNvPr id="11" name="TextBox 10">
            <a:extLst>
              <a:ext uri="{FF2B5EF4-FFF2-40B4-BE49-F238E27FC236}">
                <a16:creationId xmlns:a16="http://schemas.microsoft.com/office/drawing/2014/main" id="{7B76635A-9839-49BA-916E-C8CFA06F9851}"/>
              </a:ext>
            </a:extLst>
          </p:cNvPr>
          <p:cNvSpPr txBox="1"/>
          <p:nvPr/>
        </p:nvSpPr>
        <p:spPr>
          <a:xfrm>
            <a:off x="5854181" y="2817271"/>
            <a:ext cx="6228961" cy="2308324"/>
          </a:xfrm>
          <a:prstGeom prst="rect">
            <a:avLst/>
          </a:prstGeom>
          <a:noFill/>
        </p:spPr>
        <p:txBody>
          <a:bodyPr wrap="square">
            <a:spAutoFit/>
          </a:bodyPr>
          <a:lstStyle/>
          <a:p>
            <a:r>
              <a:rPr lang="vi-VN"/>
              <a:t>Câu trả lời là KHÔNG. Thử hình dung nếu có thêm một chức vụ nữa là quản lí nhân sự, ta sẽ phải sửa lại lớp “Employee”, thêm phương thức mới vào sao? Nếu có thêm 10 chức vụ nữa thì sao? Khi đó các đối tượng được tạo ra sẽ dư thừa rất nhiều phương thức: Developer thì đâu cần dùng hàm testSoftware() và saleSoftware() đúng không nào, lỡ may dùng lầm phương thức cũng sẽ gây hậu quả khôn lường.</a:t>
            </a:r>
            <a:endParaRPr lang="en-US"/>
          </a:p>
        </p:txBody>
      </p:sp>
    </p:spTree>
    <p:extLst>
      <p:ext uri="{BB962C8B-B14F-4D97-AF65-F5344CB8AC3E}">
        <p14:creationId xmlns:p14="http://schemas.microsoft.com/office/powerpoint/2010/main" val="354922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r>
              <a:rPr lang="en-US" b="0" i="0">
                <a:solidFill>
                  <a:srgbClr val="111111"/>
                </a:solidFill>
                <a:effectLst/>
                <a:latin typeface="Roboto" panose="02000000000000000000" pitchFamily="2" charset="0"/>
              </a:rPr>
              <a:t>Single responsibility priciple</a:t>
            </a:r>
            <a:endParaRPr lang="en-US"/>
          </a:p>
        </p:txBody>
      </p:sp>
      <p:sp>
        <p:nvSpPr>
          <p:cNvPr id="9" name="TextBox 8">
            <a:extLst>
              <a:ext uri="{FF2B5EF4-FFF2-40B4-BE49-F238E27FC236}">
                <a16:creationId xmlns:a16="http://schemas.microsoft.com/office/drawing/2014/main" id="{57F80290-A3F5-42A1-A000-1E14D8A141BA}"/>
              </a:ext>
            </a:extLst>
          </p:cNvPr>
          <p:cNvSpPr txBox="1"/>
          <p:nvPr/>
        </p:nvSpPr>
        <p:spPr>
          <a:xfrm>
            <a:off x="241041" y="1149040"/>
            <a:ext cx="11748796" cy="2308324"/>
          </a:xfrm>
          <a:prstGeom prst="rect">
            <a:avLst/>
          </a:prstGeom>
          <a:noFill/>
        </p:spPr>
        <p:txBody>
          <a:bodyPr wrap="square">
            <a:spAutoFit/>
          </a:bodyPr>
          <a:lstStyle/>
          <a:p>
            <a:r>
              <a:rPr lang="vi-VN"/>
              <a:t>Áp dụng nguyên tắc Single Responsibility: mỗi lớp 1 trách nhiệm. </a:t>
            </a:r>
            <a:endParaRPr lang="en-US"/>
          </a:p>
          <a:p>
            <a:endParaRPr lang="en-US"/>
          </a:p>
          <a:p>
            <a:r>
              <a:rPr lang="vi-VN"/>
              <a:t>Ta sẽ tạo 1 lớp trừu tượng là “Employee” có phương thức là working(), từ đây bạn kế thừa ra 3 lớp cụ thể là Developer, Tester và Salesman. </a:t>
            </a:r>
            <a:endParaRPr lang="en-US"/>
          </a:p>
          <a:p>
            <a:endParaRPr lang="en-US"/>
          </a:p>
          <a:p>
            <a:r>
              <a:rPr lang="vi-VN"/>
              <a:t>Ở mỗi lớp này bạn sẽ implement phương thức working() cụ thể tuy theo nhiệm vụ của từng người. </a:t>
            </a:r>
            <a:endParaRPr lang="en-US"/>
          </a:p>
          <a:p>
            <a:endParaRPr lang="en-US"/>
          </a:p>
          <a:p>
            <a:r>
              <a:rPr lang="vi-VN"/>
              <a:t>Khi đó chúng ta sẽ bị tình trạng dùng nhầm phương thức nữa.</a:t>
            </a:r>
            <a:endParaRPr lang="en-US"/>
          </a:p>
        </p:txBody>
      </p:sp>
    </p:spTree>
    <p:extLst>
      <p:ext uri="{BB962C8B-B14F-4D97-AF65-F5344CB8AC3E}">
        <p14:creationId xmlns:p14="http://schemas.microsoft.com/office/powerpoint/2010/main" val="301472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Open/Closed principle</a:t>
            </a:r>
          </a:p>
        </p:txBody>
      </p:sp>
      <p:sp>
        <p:nvSpPr>
          <p:cNvPr id="5" name="TextBox 4">
            <a:extLst>
              <a:ext uri="{FF2B5EF4-FFF2-40B4-BE49-F238E27FC236}">
                <a16:creationId xmlns:a16="http://schemas.microsoft.com/office/drawing/2014/main" id="{9310EB7D-60E8-4EDA-81DB-8E322F2F807E}"/>
              </a:ext>
            </a:extLst>
          </p:cNvPr>
          <p:cNvSpPr txBox="1"/>
          <p:nvPr/>
        </p:nvSpPr>
        <p:spPr>
          <a:xfrm>
            <a:off x="361562" y="1886730"/>
            <a:ext cx="6097554" cy="369332"/>
          </a:xfrm>
          <a:prstGeom prst="rect">
            <a:avLst/>
          </a:prstGeom>
          <a:noFill/>
        </p:spPr>
        <p:txBody>
          <a:bodyPr wrap="square">
            <a:spAutoFit/>
          </a:bodyPr>
          <a:lstStyle/>
          <a:p>
            <a:r>
              <a:rPr lang="en-US" b="1" i="0">
                <a:solidFill>
                  <a:srgbClr val="222222"/>
                </a:solidFill>
                <a:effectLst/>
                <a:latin typeface="Verdana" panose="020B0604030504040204" pitchFamily="34" charset="0"/>
              </a:rPr>
              <a:t>Nội dung:</a:t>
            </a:r>
            <a:endParaRPr lang="en-US"/>
          </a:p>
        </p:txBody>
      </p:sp>
      <p:sp>
        <p:nvSpPr>
          <p:cNvPr id="6" name="Rectangle 5">
            <a:extLst>
              <a:ext uri="{FF2B5EF4-FFF2-40B4-BE49-F238E27FC236}">
                <a16:creationId xmlns:a16="http://schemas.microsoft.com/office/drawing/2014/main" id="{22F595CF-2DB8-41B5-ADD1-7DD76D427FC6}"/>
              </a:ext>
            </a:extLst>
          </p:cNvPr>
          <p:cNvSpPr/>
          <p:nvPr/>
        </p:nvSpPr>
        <p:spPr>
          <a:xfrm>
            <a:off x="2443065" y="1777482"/>
            <a:ext cx="8604380" cy="5878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Các đối tượng (hoặc thực thể) nên mở đối với việc mở rộng nhưng đóng với việc thay đổi</a:t>
            </a:r>
          </a:p>
        </p:txBody>
      </p:sp>
      <p:sp>
        <p:nvSpPr>
          <p:cNvPr id="12" name="TextBox 11">
            <a:extLst>
              <a:ext uri="{FF2B5EF4-FFF2-40B4-BE49-F238E27FC236}">
                <a16:creationId xmlns:a16="http://schemas.microsoft.com/office/drawing/2014/main" id="{7A9A160B-D14E-4D7C-B20F-F6BB81C1B552}"/>
              </a:ext>
            </a:extLst>
          </p:cNvPr>
          <p:cNvSpPr txBox="1"/>
          <p:nvPr/>
        </p:nvSpPr>
        <p:spPr>
          <a:xfrm>
            <a:off x="361562" y="3547007"/>
            <a:ext cx="11674928" cy="369332"/>
          </a:xfrm>
          <a:prstGeom prst="rect">
            <a:avLst/>
          </a:prstGeom>
          <a:noFill/>
        </p:spPr>
        <p:txBody>
          <a:bodyPr wrap="square">
            <a:spAutoFit/>
          </a:bodyPr>
          <a:lstStyle/>
          <a:p>
            <a:r>
              <a:rPr lang="vi-VN"/>
              <a:t>Nguyên lý thứ 2 ứng với chữ O trong SOLID.</a:t>
            </a:r>
            <a:endParaRPr lang="en-US"/>
          </a:p>
        </p:txBody>
      </p:sp>
      <p:sp>
        <p:nvSpPr>
          <p:cNvPr id="8" name="TextBox 7">
            <a:extLst>
              <a:ext uri="{FF2B5EF4-FFF2-40B4-BE49-F238E27FC236}">
                <a16:creationId xmlns:a16="http://schemas.microsoft.com/office/drawing/2014/main" id="{843EF76D-DFA4-40AF-8B74-52260C774B66}"/>
              </a:ext>
            </a:extLst>
          </p:cNvPr>
          <p:cNvSpPr txBox="1"/>
          <p:nvPr/>
        </p:nvSpPr>
        <p:spPr>
          <a:xfrm>
            <a:off x="361562" y="3975641"/>
            <a:ext cx="11674928" cy="1200329"/>
          </a:xfrm>
          <a:prstGeom prst="rect">
            <a:avLst/>
          </a:prstGeom>
          <a:noFill/>
        </p:spPr>
        <p:txBody>
          <a:bodyPr wrap="square">
            <a:spAutoFit/>
          </a:bodyPr>
          <a:lstStyle/>
          <a:p>
            <a:r>
              <a:rPr lang="vi-VN"/>
              <a:t>Theo nguyên lý này, mỗi khi ta muốn thêm chức năng cho chương trình, chúng ta nên viết class mới mở rộng class cũ (bằng cách kế thừa hoặc sở hữu class cũ) chứ không nên sửa đổi class cũ. </a:t>
            </a:r>
            <a:endParaRPr lang="en-US"/>
          </a:p>
          <a:p>
            <a:r>
              <a:rPr lang="vi-VN"/>
              <a:t>Việc này dẫn đến tình trạng phát sinh nhiều class, nhưng chúng ta sẽ không cần phải test lại các class cũ nữa, mà chỉ tập trung vào test các class mới, nơi chứa các chức năng mới.</a:t>
            </a:r>
            <a:endParaRPr lang="en-US"/>
          </a:p>
        </p:txBody>
      </p:sp>
      <p:sp>
        <p:nvSpPr>
          <p:cNvPr id="10" name="TextBox 9">
            <a:extLst>
              <a:ext uri="{FF2B5EF4-FFF2-40B4-BE49-F238E27FC236}">
                <a16:creationId xmlns:a16="http://schemas.microsoft.com/office/drawing/2014/main" id="{E863C1EC-D2D6-45CD-8E2A-9528ECFB50E9}"/>
              </a:ext>
            </a:extLst>
          </p:cNvPr>
          <p:cNvSpPr txBox="1"/>
          <p:nvPr/>
        </p:nvSpPr>
        <p:spPr>
          <a:xfrm>
            <a:off x="361562" y="5235272"/>
            <a:ext cx="11339026" cy="923330"/>
          </a:xfrm>
          <a:prstGeom prst="rect">
            <a:avLst/>
          </a:prstGeom>
          <a:noFill/>
        </p:spPr>
        <p:txBody>
          <a:bodyPr wrap="square">
            <a:spAutoFit/>
          </a:bodyPr>
          <a:lstStyle/>
          <a:p>
            <a:r>
              <a:rPr lang="vi-VN"/>
              <a:t>Thông thường việc mở rộng thêm chức năng thì phải viết thêm code, vậy để thiết kế ra một module có thể dễ dàng mở rộng nhưng lại hạn chế sửa đổi code ta cần làm gì. Cách giải quyết là tách những phần dễ thay đổi ra khỏi phần khó thay đổi mà vẫn đảm bảo không ảnh hưởng đến phần còn lại.</a:t>
            </a:r>
            <a:endParaRPr lang="en-US"/>
          </a:p>
        </p:txBody>
      </p:sp>
      <p:pic>
        <p:nvPicPr>
          <p:cNvPr id="11" name="Picture 10">
            <a:extLst>
              <a:ext uri="{FF2B5EF4-FFF2-40B4-BE49-F238E27FC236}">
                <a16:creationId xmlns:a16="http://schemas.microsoft.com/office/drawing/2014/main" id="{71AB4FCB-BA41-4C81-B7A4-CC3546CA8923}"/>
              </a:ext>
            </a:extLst>
          </p:cNvPr>
          <p:cNvPicPr>
            <a:picLocks noChangeAspect="1"/>
          </p:cNvPicPr>
          <p:nvPr/>
        </p:nvPicPr>
        <p:blipFill>
          <a:blip r:embed="rId2"/>
          <a:stretch>
            <a:fillRect/>
          </a:stretch>
        </p:blipFill>
        <p:spPr>
          <a:xfrm>
            <a:off x="2443065" y="2489701"/>
            <a:ext cx="6216520" cy="466457"/>
          </a:xfrm>
          <a:prstGeom prst="rect">
            <a:avLst/>
          </a:prstGeom>
        </p:spPr>
      </p:pic>
    </p:spTree>
    <p:extLst>
      <p:ext uri="{BB962C8B-B14F-4D97-AF65-F5344CB8AC3E}">
        <p14:creationId xmlns:p14="http://schemas.microsoft.com/office/powerpoint/2010/main" val="383462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Open/Closed principle</a:t>
            </a:r>
          </a:p>
        </p:txBody>
      </p:sp>
      <p:sp>
        <p:nvSpPr>
          <p:cNvPr id="5" name="TextBox 4">
            <a:extLst>
              <a:ext uri="{FF2B5EF4-FFF2-40B4-BE49-F238E27FC236}">
                <a16:creationId xmlns:a16="http://schemas.microsoft.com/office/drawing/2014/main" id="{D40E696E-9131-4EDE-94A3-B6AA8E5F3E70}"/>
              </a:ext>
            </a:extLst>
          </p:cNvPr>
          <p:cNvSpPr txBox="1"/>
          <p:nvPr/>
        </p:nvSpPr>
        <p:spPr>
          <a:xfrm>
            <a:off x="241040" y="940847"/>
            <a:ext cx="11608837" cy="1477328"/>
          </a:xfrm>
          <a:prstGeom prst="rect">
            <a:avLst/>
          </a:prstGeom>
          <a:noFill/>
        </p:spPr>
        <p:txBody>
          <a:bodyPr wrap="square">
            <a:spAutoFit/>
          </a:bodyPr>
          <a:lstStyle/>
          <a:p>
            <a:r>
              <a:rPr lang="vi-VN"/>
              <a:t>Ví dụ:</a:t>
            </a:r>
          </a:p>
          <a:p>
            <a:endParaRPr lang="vi-VN"/>
          </a:p>
          <a:p>
            <a:r>
              <a:rPr lang="vi-VN"/>
              <a:t>Đặt vấn đề: Ta cần 1 lớp đảm nhận việc kết nối đến CSDL. </a:t>
            </a:r>
            <a:endParaRPr lang="en-US"/>
          </a:p>
          <a:p>
            <a:r>
              <a:rPr lang="vi-VN"/>
              <a:t>Thiết kế ban đầu chỉ có SQL Server và MySQL. </a:t>
            </a:r>
            <a:endParaRPr lang="en-US"/>
          </a:p>
          <a:p>
            <a:r>
              <a:rPr lang="vi-VN"/>
              <a:t>Thiết kế ban đầu có dạng như sau:</a:t>
            </a:r>
            <a:endParaRPr lang="en-US"/>
          </a:p>
        </p:txBody>
      </p:sp>
      <p:pic>
        <p:nvPicPr>
          <p:cNvPr id="6" name="Picture 5">
            <a:extLst>
              <a:ext uri="{FF2B5EF4-FFF2-40B4-BE49-F238E27FC236}">
                <a16:creationId xmlns:a16="http://schemas.microsoft.com/office/drawing/2014/main" id="{607AB6D6-6B6D-407C-BF61-2C3AB3D9C32E}"/>
              </a:ext>
            </a:extLst>
          </p:cNvPr>
          <p:cNvPicPr>
            <a:picLocks noChangeAspect="1"/>
          </p:cNvPicPr>
          <p:nvPr/>
        </p:nvPicPr>
        <p:blipFill>
          <a:blip r:embed="rId2"/>
          <a:stretch>
            <a:fillRect/>
          </a:stretch>
        </p:blipFill>
        <p:spPr>
          <a:xfrm>
            <a:off x="241040" y="2544832"/>
            <a:ext cx="6706536" cy="3372321"/>
          </a:xfrm>
          <a:prstGeom prst="rect">
            <a:avLst/>
          </a:prstGeom>
        </p:spPr>
      </p:pic>
      <p:sp>
        <p:nvSpPr>
          <p:cNvPr id="10" name="TextBox 9">
            <a:extLst>
              <a:ext uri="{FF2B5EF4-FFF2-40B4-BE49-F238E27FC236}">
                <a16:creationId xmlns:a16="http://schemas.microsoft.com/office/drawing/2014/main" id="{BF7F27C9-9315-43F2-9F58-0C20BEC94BB9}"/>
              </a:ext>
            </a:extLst>
          </p:cNvPr>
          <p:cNvSpPr txBox="1"/>
          <p:nvPr/>
        </p:nvSpPr>
        <p:spPr>
          <a:xfrm>
            <a:off x="7042280" y="2544831"/>
            <a:ext cx="4908680" cy="1477328"/>
          </a:xfrm>
          <a:prstGeom prst="rect">
            <a:avLst/>
          </a:prstGeom>
          <a:noFill/>
        </p:spPr>
        <p:txBody>
          <a:bodyPr wrap="square">
            <a:spAutoFit/>
          </a:bodyPr>
          <a:lstStyle/>
          <a:p>
            <a:r>
              <a:rPr lang="vi-VN"/>
              <a:t>Sau đó yêu cầu đặt ra phải kết nối thêm đến Oracle và một vài hệ CSDL khác.</a:t>
            </a:r>
          </a:p>
          <a:p>
            <a:r>
              <a:rPr lang="vi-VN"/>
              <a:t>Để thêm chức năng ta phải thêm vào code những khối else</a:t>
            </a:r>
            <a:r>
              <a:rPr lang="en-US"/>
              <a:t> </a:t>
            </a:r>
            <a:r>
              <a:rPr lang="vi-VN"/>
              <a:t>if khác, việc này làm code cồng kềnh và khó quản lý hơn.</a:t>
            </a:r>
            <a:endParaRPr lang="en-US"/>
          </a:p>
        </p:txBody>
      </p:sp>
    </p:spTree>
    <p:extLst>
      <p:ext uri="{BB962C8B-B14F-4D97-AF65-F5344CB8AC3E}">
        <p14:creationId xmlns:p14="http://schemas.microsoft.com/office/powerpoint/2010/main" val="330502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1BE5-B2D5-4153-B057-C54EB72FCD62}"/>
              </a:ext>
            </a:extLst>
          </p:cNvPr>
          <p:cNvSpPr>
            <a:spLocks noGrp="1"/>
          </p:cNvSpPr>
          <p:nvPr>
            <p:ph type="title"/>
          </p:nvPr>
        </p:nvSpPr>
        <p:spPr>
          <a:xfrm>
            <a:off x="241041" y="131861"/>
            <a:ext cx="10515600" cy="679904"/>
          </a:xfrm>
        </p:spPr>
        <p:txBody>
          <a:bodyPr>
            <a:normAutofit fontScale="90000"/>
          </a:bodyPr>
          <a:lstStyle/>
          <a:p>
            <a:pPr algn="l"/>
            <a:r>
              <a:rPr lang="en-US" b="0" i="0">
                <a:solidFill>
                  <a:srgbClr val="111111"/>
                </a:solidFill>
                <a:effectLst/>
                <a:latin typeface="Roboto" panose="02000000000000000000" pitchFamily="2" charset="0"/>
              </a:rPr>
              <a:t>Open/Closed principle</a:t>
            </a:r>
          </a:p>
        </p:txBody>
      </p:sp>
      <p:sp>
        <p:nvSpPr>
          <p:cNvPr id="7" name="TextBox 6">
            <a:extLst>
              <a:ext uri="{FF2B5EF4-FFF2-40B4-BE49-F238E27FC236}">
                <a16:creationId xmlns:a16="http://schemas.microsoft.com/office/drawing/2014/main" id="{401B5899-DE01-44D4-BD6C-CA3E9927686F}"/>
              </a:ext>
            </a:extLst>
          </p:cNvPr>
          <p:cNvSpPr txBox="1"/>
          <p:nvPr/>
        </p:nvSpPr>
        <p:spPr>
          <a:xfrm>
            <a:off x="241041" y="991306"/>
            <a:ext cx="5609253" cy="2677656"/>
          </a:xfrm>
          <a:prstGeom prst="rect">
            <a:avLst/>
          </a:prstGeom>
          <a:noFill/>
        </p:spPr>
        <p:txBody>
          <a:bodyPr wrap="square">
            <a:spAutoFit/>
          </a:bodyPr>
          <a:lstStyle/>
          <a:p>
            <a:pPr algn="l"/>
            <a:r>
              <a:rPr lang="vi-VN" sz="1400" b="0" i="0">
                <a:solidFill>
                  <a:srgbClr val="222222"/>
                </a:solidFill>
                <a:effectLst/>
                <a:latin typeface="Verdana" panose="020B0604030504040204" pitchFamily="34" charset="0"/>
              </a:rPr>
              <a:t>Giải pháp:</a:t>
            </a:r>
          </a:p>
          <a:p>
            <a:pPr marL="742950" lvl="1" indent="-285750" algn="l">
              <a:buFont typeface="Arial" panose="020B0604020202020204" pitchFamily="34" charset="0"/>
              <a:buChar char="•"/>
            </a:pPr>
            <a:r>
              <a:rPr lang="vi-VN" sz="1400" b="0" i="0">
                <a:solidFill>
                  <a:srgbClr val="222222"/>
                </a:solidFill>
                <a:effectLst/>
                <a:latin typeface="Verdana" panose="020B0604030504040204" pitchFamily="34" charset="0"/>
              </a:rPr>
              <a:t>Áp dụng Abstract thiết kế lại các lớp SqlServer, MySql, Oracle…</a:t>
            </a:r>
          </a:p>
          <a:p>
            <a:pPr marL="742950" lvl="1" indent="-285750" algn="l">
              <a:buFont typeface="Arial" panose="020B0604020202020204" pitchFamily="34" charset="0"/>
              <a:buChar char="•"/>
            </a:pPr>
            <a:r>
              <a:rPr lang="vi-VN" sz="1400" b="0" i="0">
                <a:solidFill>
                  <a:srgbClr val="222222"/>
                </a:solidFill>
                <a:effectLst/>
                <a:latin typeface="Verdana" panose="020B0604030504040204" pitchFamily="34" charset="0"/>
              </a:rPr>
              <a:t>Các lớp này đều có chung nhiệm vụ tạo kết nối đến csdl tương ứng có thể gọi chung là Connection.</a:t>
            </a:r>
          </a:p>
          <a:p>
            <a:pPr marL="742950" lvl="1" indent="-285750" algn="l">
              <a:buFont typeface="Arial" panose="020B0604020202020204" pitchFamily="34" charset="0"/>
              <a:buChar char="•"/>
            </a:pPr>
            <a:r>
              <a:rPr lang="vi-VN" sz="1400" b="0" i="0">
                <a:solidFill>
                  <a:srgbClr val="222222"/>
                </a:solidFill>
                <a:effectLst/>
                <a:latin typeface="Verdana" panose="020B0604030504040204" pitchFamily="34" charset="0"/>
              </a:rPr>
              <a:t>Cách thức kết nối đến csdl thay đổi tùy thuộc vào từng loại kết nối nhưng có thể gọi chung là doConect.</a:t>
            </a:r>
          </a:p>
          <a:p>
            <a:pPr marL="742950" lvl="1" indent="-285750" algn="l">
              <a:buFont typeface="Arial" panose="020B0604020202020204" pitchFamily="34" charset="0"/>
              <a:buChar char="•"/>
            </a:pPr>
            <a:r>
              <a:rPr lang="vi-VN" sz="1400" b="0" i="0">
                <a:solidFill>
                  <a:srgbClr val="222222"/>
                </a:solidFill>
                <a:effectLst/>
                <a:latin typeface="Verdana" panose="020B0604030504040204" pitchFamily="34" charset="0"/>
              </a:rPr>
              <a:t>Vậy ta có lớp cơ sở Connection có phương thức doConnect, các lớp cụ thể là SqlServer, MySql, Oracle… kế thừa từ Connection và overwrite lại phương thức doConnect phù hợp với lớp đó.</a:t>
            </a:r>
          </a:p>
        </p:txBody>
      </p:sp>
      <p:pic>
        <p:nvPicPr>
          <p:cNvPr id="8" name="Picture 7">
            <a:extLst>
              <a:ext uri="{FF2B5EF4-FFF2-40B4-BE49-F238E27FC236}">
                <a16:creationId xmlns:a16="http://schemas.microsoft.com/office/drawing/2014/main" id="{1E4099DA-9064-4CD8-9D44-A045B6AA8B32}"/>
              </a:ext>
            </a:extLst>
          </p:cNvPr>
          <p:cNvPicPr>
            <a:picLocks noChangeAspect="1"/>
          </p:cNvPicPr>
          <p:nvPr/>
        </p:nvPicPr>
        <p:blipFill>
          <a:blip r:embed="rId2"/>
          <a:stretch>
            <a:fillRect/>
          </a:stretch>
        </p:blipFill>
        <p:spPr>
          <a:xfrm>
            <a:off x="6341708" y="918949"/>
            <a:ext cx="4792229" cy="5807190"/>
          </a:xfrm>
          <a:prstGeom prst="rect">
            <a:avLst/>
          </a:prstGeom>
        </p:spPr>
      </p:pic>
      <p:sp>
        <p:nvSpPr>
          <p:cNvPr id="11" name="TextBox 10">
            <a:extLst>
              <a:ext uri="{FF2B5EF4-FFF2-40B4-BE49-F238E27FC236}">
                <a16:creationId xmlns:a16="http://schemas.microsoft.com/office/drawing/2014/main" id="{997665F1-6EA1-4558-A58A-804289D15509}"/>
              </a:ext>
            </a:extLst>
          </p:cNvPr>
          <p:cNvSpPr txBox="1"/>
          <p:nvPr/>
        </p:nvSpPr>
        <p:spPr>
          <a:xfrm>
            <a:off x="244154" y="4037150"/>
            <a:ext cx="5606139" cy="738664"/>
          </a:xfrm>
          <a:prstGeom prst="rect">
            <a:avLst/>
          </a:prstGeom>
          <a:noFill/>
        </p:spPr>
        <p:txBody>
          <a:bodyPr wrap="square">
            <a:spAutoFit/>
          </a:bodyPr>
          <a:lstStyle/>
          <a:p>
            <a:r>
              <a:rPr lang="en-US" sz="1400"/>
              <a:t>Với thiết kế này khi cần kết nối đến 1 loại csdl mới chỉ cần thêm 1 lớp mới kế thừa Connection mà không cần sửa đổi code của lớp ConnectionManager, điều này thỏa mãn 2 điều kiện của nguyên lý OCP.</a:t>
            </a:r>
          </a:p>
        </p:txBody>
      </p:sp>
    </p:spTree>
    <p:extLst>
      <p:ext uri="{BB962C8B-B14F-4D97-AF65-F5344CB8AC3E}">
        <p14:creationId xmlns:p14="http://schemas.microsoft.com/office/powerpoint/2010/main" val="1045412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2361</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Verdana</vt:lpstr>
      <vt:lpstr>Office Theme</vt:lpstr>
      <vt:lpstr>SOLID trong lập trình là gì?</vt:lpstr>
      <vt:lpstr>SOLID ra đời như thế nào?</vt:lpstr>
      <vt:lpstr>SOLID là gì?</vt:lpstr>
      <vt:lpstr>Single responsibility priciple</vt:lpstr>
      <vt:lpstr>Single responsibility priciple</vt:lpstr>
      <vt:lpstr>Single responsibility priciple</vt:lpstr>
      <vt:lpstr>Open/Closed principle</vt:lpstr>
      <vt:lpstr>Open/Closed principle</vt:lpstr>
      <vt:lpstr>Open/Closed principle</vt:lpstr>
      <vt:lpstr>Liskov substitution principle</vt:lpstr>
      <vt:lpstr>Liskov substitution principle</vt:lpstr>
      <vt:lpstr>Interface segregation principle</vt:lpstr>
      <vt:lpstr>Interface segregation principle</vt:lpstr>
      <vt:lpstr>Dependency inversion principle</vt:lpstr>
      <vt:lpstr>Dependency inversion principle</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trong lập trình là gì?</dc:title>
  <dc:creator>Hạt Thiên</dc:creator>
  <cp:lastModifiedBy>Hạt Thiên</cp:lastModifiedBy>
  <cp:revision>10</cp:revision>
  <dcterms:created xsi:type="dcterms:W3CDTF">2024-02-18T14:05:09Z</dcterms:created>
  <dcterms:modified xsi:type="dcterms:W3CDTF">2024-02-18T15:53:19Z</dcterms:modified>
</cp:coreProperties>
</file>