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71" r:id="rId11"/>
    <p:sldId id="274" r:id="rId12"/>
    <p:sldId id="275" r:id="rId13"/>
    <p:sldId id="265" r:id="rId14"/>
    <p:sldId id="272" r:id="rId15"/>
    <p:sldId id="266" r:id="rId16"/>
    <p:sldId id="268" r:id="rId17"/>
    <p:sldId id="273" r:id="rId18"/>
    <p:sldId id="267" r:id="rId19"/>
    <p:sldId id="269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9B8B2-0673-4BF7-934B-4F25C47AF64F}" v="6" dt="2021-08-26T09:40:32.692"/>
    <p1510:client id="{08827855-E005-432F-A1C8-A82A3CEBD227}" v="410" dt="2021-08-24T15:39:54.729"/>
    <p1510:client id="{0D357974-7727-416D-B687-3C7526EAA7A1}" v="274" dt="2021-08-24T14:15:53.168"/>
    <p1510:client id="{15132F10-5143-48A9-AAD9-C367D905FDC1}" v="192" dt="2021-08-26T09:00:47.434"/>
    <p1510:client id="{1BA21112-75D9-45D9-9BAD-2C4B963DE1DC}" v="15" dt="2021-08-26T10:36:30.635"/>
    <p1510:client id="{30EFBA59-D2CF-4F10-9CCF-200BD96C12A3}" v="126" dt="2021-08-26T10:14:34.330"/>
    <p1510:client id="{33796FFF-0BFA-4D98-A018-0F69F5A5DB0D}" v="11" dt="2021-08-27T10:19:21.942"/>
    <p1510:client id="{5673A31A-19AC-4635-A19D-25A84563389C}" v="689" dt="2021-08-26T08:04:29.241"/>
    <p1510:client id="{7428E18B-0AA7-48E3-92BA-24C85AFFE7DE}" v="12" dt="2021-08-26T08:43:26.496"/>
    <p1510:client id="{846DCA46-A84B-4F8F-B31B-837C1B474D37}" v="5" dt="2021-08-26T09:45:17.431"/>
    <p1510:client id="{91ADB9C6-5F51-45F7-AAC8-57FB245F41FD}" v="31" dt="2021-08-26T09:19:14.184"/>
    <p1510:client id="{9369E265-B766-4939-90A7-9E0247549781}" v="788" dt="2021-08-29T04:54:53.703"/>
    <p1510:client id="{A6F9E684-433B-F800-1854-30F387A61CF3}" v="11" dt="2021-08-29T05:03:32.169"/>
    <p1510:client id="{A8E616C2-0712-4536-A392-AB57C3117216}" v="144" dt="2021-08-26T09:11:30.600"/>
    <p1510:client id="{BE777BAF-D966-C2BF-CF90-314DE9DF06B7}" v="29" dt="2021-08-29T05:02:34.601"/>
    <p1510:client id="{C39A09DD-3415-487D-8E45-E8D3E247CFE0}" v="44" dt="2021-08-26T08:39:31.772"/>
    <p1510:client id="{DB7436F4-E123-4585-B4A4-BB40158D2067}" v="26" dt="2021-08-26T10:16:06.626"/>
    <p1510:client id="{F4535784-ED27-40AC-A5F9-1F572760DD83}" v="62" dt="2021-08-26T08:26:02.168"/>
    <p1510:client id="{F6F44611-97FB-43F7-BA68-03EDA26AFA28}" v="12" dt="2021-08-26T08:25:1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621CF-9105-40C7-83A5-688626BAEE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1A7715-4002-48C1-9C2C-F5E35231B5DA}">
      <dgm:prSet/>
      <dgm:spPr/>
      <dgm:t>
        <a:bodyPr/>
        <a:lstStyle/>
        <a:p>
          <a:pPr rtl="0"/>
          <a:r>
            <a:rPr lang="en-US" dirty="0">
              <a:latin typeface="Walbaum Display Light"/>
            </a:rPr>
            <a:t>Over memory consumption</a:t>
          </a:r>
          <a:endParaRPr lang="en-US" dirty="0"/>
        </a:p>
      </dgm:t>
    </dgm:pt>
    <dgm:pt modelId="{E085CFBB-2AFD-4BB6-B25C-7FAF8AD7166F}" type="parTrans" cxnId="{DA98C76A-7C4A-4D70-A8B5-D02DE1C77DDE}">
      <dgm:prSet/>
      <dgm:spPr/>
      <dgm:t>
        <a:bodyPr/>
        <a:lstStyle/>
        <a:p>
          <a:endParaRPr lang="en-US"/>
        </a:p>
      </dgm:t>
    </dgm:pt>
    <dgm:pt modelId="{6C27C494-AE57-4F85-B45C-F91496A273C3}" type="sibTrans" cxnId="{DA98C76A-7C4A-4D70-A8B5-D02DE1C77DDE}">
      <dgm:prSet/>
      <dgm:spPr/>
      <dgm:t>
        <a:bodyPr/>
        <a:lstStyle/>
        <a:p>
          <a:endParaRPr lang="en-US"/>
        </a:p>
      </dgm:t>
    </dgm:pt>
    <dgm:pt modelId="{6E3E400A-BFB8-4C19-839D-6CAD292AF9E2}">
      <dgm:prSet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 Batch process – bulk process</a:t>
          </a:r>
          <a:endParaRPr lang="en-US" dirty="0"/>
        </a:p>
      </dgm:t>
    </dgm:pt>
    <dgm:pt modelId="{C2D29B2E-28C3-467B-A160-18AD03B4E7E9}" type="parTrans" cxnId="{21797B5F-ECFE-4999-94FC-2758BBD33A03}">
      <dgm:prSet/>
      <dgm:spPr/>
      <dgm:t>
        <a:bodyPr/>
        <a:lstStyle/>
        <a:p>
          <a:endParaRPr lang="en-US"/>
        </a:p>
      </dgm:t>
    </dgm:pt>
    <dgm:pt modelId="{75935C66-0BAA-4A1D-9856-B31FAB2E301B}" type="sibTrans" cxnId="{21797B5F-ECFE-4999-94FC-2758BBD33A03}">
      <dgm:prSet/>
      <dgm:spPr/>
      <dgm:t>
        <a:bodyPr/>
        <a:lstStyle/>
        <a:p>
          <a:endParaRPr lang="en-US"/>
        </a:p>
      </dgm:t>
    </dgm:pt>
    <dgm:pt modelId="{61A1606F-37B8-4310-826E-37F2E7372094}">
      <dgm:prSet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Parallel with TPL</a:t>
          </a:r>
        </a:p>
      </dgm:t>
    </dgm:pt>
    <dgm:pt modelId="{A8173FC4-26DD-4F2F-8FAB-E0E4289D58B6}" type="parTrans" cxnId="{17193667-CC51-4B93-A468-36D0CFF2B2D8}">
      <dgm:prSet/>
      <dgm:spPr/>
    </dgm:pt>
    <dgm:pt modelId="{B18EBA17-F9AF-430A-9F8E-3303B149263F}" type="sibTrans" cxnId="{17193667-CC51-4B93-A468-36D0CFF2B2D8}">
      <dgm:prSet/>
      <dgm:spPr/>
    </dgm:pt>
    <dgm:pt modelId="{E65F119D-B168-4A17-AE2C-9DA52009673C}">
      <dgm:prSet phldr="0"/>
      <dgm:spPr/>
      <dgm:t>
        <a:bodyPr/>
        <a:lstStyle/>
        <a:p>
          <a:pPr rtl="0"/>
          <a:r>
            <a:rPr lang="en-US" dirty="0">
              <a:latin typeface="Walbaum Display Light"/>
            </a:rPr>
            <a:t>Parallel with async supported with Dataflow</a:t>
          </a:r>
        </a:p>
      </dgm:t>
    </dgm:pt>
    <dgm:pt modelId="{8DD08F36-0E42-4C27-8FC9-2EBB280EF116}" type="parTrans" cxnId="{2B0A6860-67DC-4B3C-9818-246AF021C7DE}">
      <dgm:prSet/>
      <dgm:spPr/>
    </dgm:pt>
    <dgm:pt modelId="{1B57F3E8-E842-46BE-A0F1-35A5DC4A6663}" type="sibTrans" cxnId="{2B0A6860-67DC-4B3C-9818-246AF021C7DE}">
      <dgm:prSet/>
      <dgm:spPr/>
    </dgm:pt>
    <dgm:pt modelId="{497BEB73-255E-4857-B500-A0E6BE123D21}" type="pres">
      <dgm:prSet presAssocID="{991621CF-9105-40C7-83A5-688626BAEE5A}" presName="linear" presStyleCnt="0">
        <dgm:presLayoutVars>
          <dgm:animLvl val="lvl"/>
          <dgm:resizeHandles val="exact"/>
        </dgm:presLayoutVars>
      </dgm:prSet>
      <dgm:spPr/>
    </dgm:pt>
    <dgm:pt modelId="{91FF35D3-394D-4C51-8BA6-76DB6757BF09}" type="pres">
      <dgm:prSet presAssocID="{FE1A7715-4002-48C1-9C2C-F5E35231B5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32CC42-A105-4DB6-8B84-E41658369E57}" type="pres">
      <dgm:prSet presAssocID="{6C27C494-AE57-4F85-B45C-F91496A273C3}" presName="spacer" presStyleCnt="0"/>
      <dgm:spPr/>
    </dgm:pt>
    <dgm:pt modelId="{81346C4B-61E1-4C48-874B-79EC6273A1F6}" type="pres">
      <dgm:prSet presAssocID="{6E3E400A-BFB8-4C19-839D-6CAD292AF9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D43D54-AC47-47F2-9C11-127FD8C4C59A}" type="pres">
      <dgm:prSet presAssocID="{75935C66-0BAA-4A1D-9856-B31FAB2E301B}" presName="spacer" presStyleCnt="0"/>
      <dgm:spPr/>
    </dgm:pt>
    <dgm:pt modelId="{821E7A91-3F3E-433D-8C8D-540FA82E19D6}" type="pres">
      <dgm:prSet presAssocID="{61A1606F-37B8-4310-826E-37F2E73720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7FF938-8608-4140-9D54-BFD3473F79A9}" type="pres">
      <dgm:prSet presAssocID="{B18EBA17-F9AF-430A-9F8E-3303B149263F}" presName="spacer" presStyleCnt="0"/>
      <dgm:spPr/>
    </dgm:pt>
    <dgm:pt modelId="{7253F62C-FB84-44C3-BF43-6DCA65AE4ADA}" type="pres">
      <dgm:prSet presAssocID="{E65F119D-B168-4A17-AE2C-9DA5200967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5B313F-C9C1-4AC6-9F49-32B1B0F95D5D}" type="presOf" srcId="{FE1A7715-4002-48C1-9C2C-F5E35231B5DA}" destId="{91FF35D3-394D-4C51-8BA6-76DB6757BF09}" srcOrd="0" destOrd="0" presId="urn:microsoft.com/office/officeart/2005/8/layout/vList2"/>
    <dgm:cxn modelId="{21797B5F-ECFE-4999-94FC-2758BBD33A03}" srcId="{991621CF-9105-40C7-83A5-688626BAEE5A}" destId="{6E3E400A-BFB8-4C19-839D-6CAD292AF9E2}" srcOrd="1" destOrd="0" parTransId="{C2D29B2E-28C3-467B-A160-18AD03B4E7E9}" sibTransId="{75935C66-0BAA-4A1D-9856-B31FAB2E301B}"/>
    <dgm:cxn modelId="{2B0A6860-67DC-4B3C-9818-246AF021C7DE}" srcId="{991621CF-9105-40C7-83A5-688626BAEE5A}" destId="{E65F119D-B168-4A17-AE2C-9DA52009673C}" srcOrd="3" destOrd="0" parTransId="{8DD08F36-0E42-4C27-8FC9-2EBB280EF116}" sibTransId="{1B57F3E8-E842-46BE-A0F1-35A5DC4A6663}"/>
    <dgm:cxn modelId="{832F9D46-486C-4F7A-B570-4A05BED5F45A}" type="presOf" srcId="{991621CF-9105-40C7-83A5-688626BAEE5A}" destId="{497BEB73-255E-4857-B500-A0E6BE123D21}" srcOrd="0" destOrd="0" presId="urn:microsoft.com/office/officeart/2005/8/layout/vList2"/>
    <dgm:cxn modelId="{17193667-CC51-4B93-A468-36D0CFF2B2D8}" srcId="{991621CF-9105-40C7-83A5-688626BAEE5A}" destId="{61A1606F-37B8-4310-826E-37F2E7372094}" srcOrd="2" destOrd="0" parTransId="{A8173FC4-26DD-4F2F-8FAB-E0E4289D58B6}" sibTransId="{B18EBA17-F9AF-430A-9F8E-3303B149263F}"/>
    <dgm:cxn modelId="{DA98C76A-7C4A-4D70-A8B5-D02DE1C77DDE}" srcId="{991621CF-9105-40C7-83A5-688626BAEE5A}" destId="{FE1A7715-4002-48C1-9C2C-F5E35231B5DA}" srcOrd="0" destOrd="0" parTransId="{E085CFBB-2AFD-4BB6-B25C-7FAF8AD7166F}" sibTransId="{6C27C494-AE57-4F85-B45C-F91496A273C3}"/>
    <dgm:cxn modelId="{8CD5ADE9-37C0-4D5A-ACEA-FFBA7F93E8D3}" type="presOf" srcId="{6E3E400A-BFB8-4C19-839D-6CAD292AF9E2}" destId="{81346C4B-61E1-4C48-874B-79EC6273A1F6}" srcOrd="0" destOrd="0" presId="urn:microsoft.com/office/officeart/2005/8/layout/vList2"/>
    <dgm:cxn modelId="{2AD772F7-0205-48CB-AD87-42D2048B0E66}" type="presOf" srcId="{61A1606F-37B8-4310-826E-37F2E7372094}" destId="{821E7A91-3F3E-433D-8C8D-540FA82E19D6}" srcOrd="0" destOrd="0" presId="urn:microsoft.com/office/officeart/2005/8/layout/vList2"/>
    <dgm:cxn modelId="{FA6F6EFD-49DE-4D9C-8F00-E1EFD081C93B}" type="presOf" srcId="{E65F119D-B168-4A17-AE2C-9DA52009673C}" destId="{7253F62C-FB84-44C3-BF43-6DCA65AE4ADA}" srcOrd="0" destOrd="0" presId="urn:microsoft.com/office/officeart/2005/8/layout/vList2"/>
    <dgm:cxn modelId="{D19921B2-AFC8-4BB8-BEC9-62C640F655BE}" type="presParOf" srcId="{497BEB73-255E-4857-B500-A0E6BE123D21}" destId="{91FF35D3-394D-4C51-8BA6-76DB6757BF09}" srcOrd="0" destOrd="0" presId="urn:microsoft.com/office/officeart/2005/8/layout/vList2"/>
    <dgm:cxn modelId="{76391E46-B1C0-4BAA-9E67-AB85FA733324}" type="presParOf" srcId="{497BEB73-255E-4857-B500-A0E6BE123D21}" destId="{8332CC42-A105-4DB6-8B84-E41658369E57}" srcOrd="1" destOrd="0" presId="urn:microsoft.com/office/officeart/2005/8/layout/vList2"/>
    <dgm:cxn modelId="{8D2E8E4D-DA5B-4D9F-98F3-DD0C614A54FC}" type="presParOf" srcId="{497BEB73-255E-4857-B500-A0E6BE123D21}" destId="{81346C4B-61E1-4C48-874B-79EC6273A1F6}" srcOrd="2" destOrd="0" presId="urn:microsoft.com/office/officeart/2005/8/layout/vList2"/>
    <dgm:cxn modelId="{1B2FD74E-F2C3-413C-8991-550B6FCBB706}" type="presParOf" srcId="{497BEB73-255E-4857-B500-A0E6BE123D21}" destId="{B4D43D54-AC47-47F2-9C11-127FD8C4C59A}" srcOrd="3" destOrd="0" presId="urn:microsoft.com/office/officeart/2005/8/layout/vList2"/>
    <dgm:cxn modelId="{7ECD110B-801A-4F28-9E44-8AE9B28831B5}" type="presParOf" srcId="{497BEB73-255E-4857-B500-A0E6BE123D21}" destId="{821E7A91-3F3E-433D-8C8D-540FA82E19D6}" srcOrd="4" destOrd="0" presId="urn:microsoft.com/office/officeart/2005/8/layout/vList2"/>
    <dgm:cxn modelId="{F9EAF1E9-D123-4367-815F-6DE3AADA8C61}" type="presParOf" srcId="{497BEB73-255E-4857-B500-A0E6BE123D21}" destId="{FB7FF938-8608-4140-9D54-BFD3473F79A9}" srcOrd="5" destOrd="0" presId="urn:microsoft.com/office/officeart/2005/8/layout/vList2"/>
    <dgm:cxn modelId="{32FCD1F4-BA83-4C20-BD47-B22926C6B4B7}" type="presParOf" srcId="{497BEB73-255E-4857-B500-A0E6BE123D21}" destId="{7253F62C-FB84-44C3-BF43-6DCA65AE4A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F35D3-394D-4C51-8BA6-76DB6757BF09}">
      <dsp:nvSpPr>
        <dsp:cNvPr id="0" name=""/>
        <dsp:cNvSpPr/>
      </dsp:nvSpPr>
      <dsp:spPr>
        <a:xfrm>
          <a:off x="0" y="34739"/>
          <a:ext cx="6541475" cy="12363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Walbaum Display Light"/>
            </a:rPr>
            <a:t>Over memory consumption</a:t>
          </a:r>
          <a:endParaRPr lang="en-US" sz="2900" kern="1200" dirty="0"/>
        </a:p>
      </dsp:txBody>
      <dsp:txXfrm>
        <a:off x="60352" y="95091"/>
        <a:ext cx="6420771" cy="1115620"/>
      </dsp:txXfrm>
    </dsp:sp>
    <dsp:sp modelId="{81346C4B-61E1-4C48-874B-79EC6273A1F6}">
      <dsp:nvSpPr>
        <dsp:cNvPr id="0" name=""/>
        <dsp:cNvSpPr/>
      </dsp:nvSpPr>
      <dsp:spPr>
        <a:xfrm>
          <a:off x="0" y="1354583"/>
          <a:ext cx="6541475" cy="1236324"/>
        </a:xfrm>
        <a:prstGeom prst="roundRect">
          <a:avLst/>
        </a:prstGeom>
        <a:solidFill>
          <a:schemeClr val="accent2">
            <a:hueOff val="-502296"/>
            <a:satOff val="-153"/>
            <a:lumOff val="-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Walbaum Display Light"/>
            </a:rPr>
            <a:t> Batch process – bulk process</a:t>
          </a:r>
          <a:endParaRPr lang="en-US" sz="2900" kern="1200" dirty="0"/>
        </a:p>
      </dsp:txBody>
      <dsp:txXfrm>
        <a:off x="60352" y="1414935"/>
        <a:ext cx="6420771" cy="1115620"/>
      </dsp:txXfrm>
    </dsp:sp>
    <dsp:sp modelId="{821E7A91-3F3E-433D-8C8D-540FA82E19D6}">
      <dsp:nvSpPr>
        <dsp:cNvPr id="0" name=""/>
        <dsp:cNvSpPr/>
      </dsp:nvSpPr>
      <dsp:spPr>
        <a:xfrm>
          <a:off x="0" y="2674428"/>
          <a:ext cx="6541475" cy="1236324"/>
        </a:xfrm>
        <a:prstGeom prst="roundRect">
          <a:avLst/>
        </a:prstGeom>
        <a:solidFill>
          <a:schemeClr val="accent2">
            <a:hueOff val="-1004592"/>
            <a:satOff val="-307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Walbaum Display Light"/>
            </a:rPr>
            <a:t>Parallel with TPL</a:t>
          </a:r>
        </a:p>
      </dsp:txBody>
      <dsp:txXfrm>
        <a:off x="60352" y="2734780"/>
        <a:ext cx="6420771" cy="1115620"/>
      </dsp:txXfrm>
    </dsp:sp>
    <dsp:sp modelId="{7253F62C-FB84-44C3-BF43-6DCA65AE4ADA}">
      <dsp:nvSpPr>
        <dsp:cNvPr id="0" name=""/>
        <dsp:cNvSpPr/>
      </dsp:nvSpPr>
      <dsp:spPr>
        <a:xfrm>
          <a:off x="0" y="3994272"/>
          <a:ext cx="6541475" cy="1236324"/>
        </a:xfrm>
        <a:prstGeom prst="roundRect">
          <a:avLst/>
        </a:prstGeom>
        <a:solidFill>
          <a:schemeClr val="accent2">
            <a:hueOff val="-1506888"/>
            <a:satOff val="-460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Walbaum Display Light"/>
            </a:rPr>
            <a:t>Parallel with async supported with Dataflow</a:t>
          </a:r>
        </a:p>
      </dsp:txBody>
      <dsp:txXfrm>
        <a:off x="60352" y="4054624"/>
        <a:ext cx="6420771" cy="1115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04CC2-7DD0-4B4B-9201-7F25E8474B4D}" type="datetimeFigureOut">
              <a:rPr lang="en-US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4A0AE-F761-4413-9B1C-F73A211C97C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asks.dataflow.actionblock-1?view=net-5.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asks.dataflow.actionblock-1?view=net-5.0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Mở code lên chạy thử dưới chế độ release theo dõi </a:t>
            </a:r>
            <a:r>
              <a:rPr lang="en-US">
                <a:cs typeface="Calibri"/>
              </a:rPr>
              <a:t>mức ram chiếm dụng</a:t>
            </a:r>
          </a:p>
          <a:p>
            <a:r>
              <a:rPr lang="en-US">
                <a:cs typeface="+mn-lt"/>
              </a:rPr>
              <a:t>2.  Comment lại rồi chạy dưới chế độ </a:t>
            </a:r>
            <a:r>
              <a:rPr lang="en-US"/>
              <a:t>ImportSequentially_ReduceMemoryUsage</a:t>
            </a:r>
          </a:p>
          <a:p>
            <a:r>
              <a:rPr lang="en-US"/>
              <a:t>3. Comment lại rồi chạy dưới chế độ flush: //context.ChangeTracker.Clear();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4A0AE-F761-4413-9B1C-F73A211C97C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Mỗi</a:t>
            </a:r>
            <a:r>
              <a:rPr lang="en-US">
                <a:cs typeface="Calibri"/>
              </a:rPr>
              <a:t> node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1 flow </a:t>
            </a:r>
            <a:r>
              <a:rPr lang="en-US" err="1">
                <a:cs typeface="Calibri"/>
              </a:rPr>
              <a:t>đều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trạng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source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target.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1 source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bắn</a:t>
            </a:r>
            <a:r>
              <a:rPr lang="en-US">
                <a:cs typeface="Calibri"/>
              </a:rPr>
              <a:t> message </a:t>
            </a:r>
            <a:r>
              <a:rPr lang="en-US" err="1">
                <a:cs typeface="Calibri"/>
              </a:rPr>
              <a:t>tới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nhiều</a:t>
            </a:r>
            <a:r>
              <a:rPr lang="en-US">
                <a:cs typeface="Calibri"/>
              </a:rPr>
              <a:t> target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targer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bắn</a:t>
            </a:r>
            <a:r>
              <a:rPr lang="en-US">
                <a:cs typeface="Calibri"/>
              </a:rPr>
              <a:t> message </a:t>
            </a:r>
            <a:r>
              <a:rPr lang="en-US" err="1">
                <a:cs typeface="Calibri"/>
              </a:rPr>
              <a:t>tới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nhiều</a:t>
            </a:r>
            <a:r>
              <a:rPr lang="en-US">
                <a:cs typeface="Calibri"/>
              </a:rPr>
              <a:t> source.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Trong </a:t>
            </a:r>
            <a:r>
              <a:rPr lang="en-US" err="1">
                <a:cs typeface="Calibri"/>
              </a:rPr>
              <a:t>khuôn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khổ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bài</a:t>
            </a:r>
            <a:r>
              <a:rPr lang="en-US">
                <a:cs typeface="Calibri"/>
              </a:rPr>
              <a:t> present </a:t>
            </a:r>
            <a:r>
              <a:rPr lang="en-US" err="1">
                <a:cs typeface="Calibri"/>
              </a:rPr>
              <a:t>thì</a:t>
            </a:r>
            <a:r>
              <a:rPr lang="en-US">
                <a:cs typeface="Calibri"/>
              </a:rPr>
              <a:t>  </a:t>
            </a:r>
            <a:r>
              <a:rPr lang="en-US" err="1">
                <a:cs typeface="Calibri"/>
              </a:rPr>
              <a:t>sẽ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ActionBlock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TransformBlock</a:t>
            </a:r>
          </a:p>
          <a:p>
            <a:r>
              <a:rPr lang="en-US">
                <a:hlinkClick r:id="rId3"/>
              </a:rPr>
              <a:t>https://docs.microsoft.com/en-us/dotnet/api/system.threading.tasks.dataflow.actionblock-1?view=net-5.0</a:t>
            </a:r>
            <a:br>
              <a:rPr lang="en-US">
                <a:cs typeface="+mn-lt"/>
              </a:rPr>
            </a:br>
            <a:r>
              <a:rPr lang="en-US"/>
              <a:t>https://docs.microsoft.com/en-us/dotnet/api/system.threading.tasks.dataflow.transformblock-2?view=net-5.0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4A0AE-F761-4413-9B1C-F73A211C97C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Mỗi</a:t>
            </a:r>
            <a:r>
              <a:rPr lang="en-US">
                <a:cs typeface="Calibri"/>
              </a:rPr>
              <a:t> node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1 flow </a:t>
            </a:r>
            <a:r>
              <a:rPr lang="en-US" err="1">
                <a:cs typeface="Calibri"/>
              </a:rPr>
              <a:t>đều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trạng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source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target.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1 source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bắn</a:t>
            </a:r>
            <a:r>
              <a:rPr lang="en-US">
                <a:cs typeface="Calibri"/>
              </a:rPr>
              <a:t> message </a:t>
            </a:r>
            <a:r>
              <a:rPr lang="en-US" err="1">
                <a:cs typeface="Calibri"/>
              </a:rPr>
              <a:t>tới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nhiều</a:t>
            </a:r>
            <a:r>
              <a:rPr lang="en-US">
                <a:cs typeface="Calibri"/>
              </a:rPr>
              <a:t> target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targer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bắn</a:t>
            </a:r>
            <a:r>
              <a:rPr lang="en-US">
                <a:cs typeface="Calibri"/>
              </a:rPr>
              <a:t> message </a:t>
            </a:r>
            <a:r>
              <a:rPr lang="en-US" err="1">
                <a:cs typeface="Calibri"/>
              </a:rPr>
              <a:t>tới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nhiều</a:t>
            </a:r>
            <a:r>
              <a:rPr lang="en-US">
                <a:cs typeface="Calibri"/>
              </a:rPr>
              <a:t> source.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Trong </a:t>
            </a:r>
            <a:r>
              <a:rPr lang="en-US" err="1">
                <a:cs typeface="Calibri"/>
              </a:rPr>
              <a:t>khuôn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khổ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bài</a:t>
            </a:r>
            <a:r>
              <a:rPr lang="en-US">
                <a:cs typeface="Calibri"/>
              </a:rPr>
              <a:t> present </a:t>
            </a:r>
            <a:r>
              <a:rPr lang="en-US" err="1">
                <a:cs typeface="Calibri"/>
              </a:rPr>
              <a:t>thì</a:t>
            </a:r>
            <a:r>
              <a:rPr lang="en-US">
                <a:cs typeface="Calibri"/>
              </a:rPr>
              <a:t>  </a:t>
            </a:r>
            <a:r>
              <a:rPr lang="en-US" err="1">
                <a:cs typeface="Calibri"/>
              </a:rPr>
              <a:t>sẽ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ActionBlock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TransformBlock</a:t>
            </a:r>
          </a:p>
          <a:p>
            <a:r>
              <a:rPr lang="en-US">
                <a:hlinkClick r:id="rId3"/>
              </a:rPr>
              <a:t>https://docs.microsoft.com/en-us/dotnet/api/system.threading.tasks.dataflow.actionblock-1?view=net-5.0</a:t>
            </a:r>
            <a:br>
              <a:rPr lang="en-US">
                <a:cs typeface="+mn-lt"/>
              </a:rPr>
            </a:br>
            <a:r>
              <a:rPr lang="en-US"/>
              <a:t>https://docs.microsoft.com/en-us/dotnet/api/system.threading.tasks.dataflow.transformblock-2?view=net-5.0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4A0AE-F761-4413-9B1C-F73A211C97C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parallel-programming/dataflow-task-parallel-libra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parallel-programming/dataflow-task-parallel-libra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hungduongtdc/SpeedUpImportingProcess&#8203;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tityframework-extension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Speed Up importing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BEC6BED-7DAD-40F0-9E96-76E7E7E22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5" r="27824" b="-8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5604-BD12-4786-832F-B44CED3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ReVIEW</a:t>
            </a:r>
            <a:r>
              <a:rPr lang="en-US"/>
              <a:t> THE REsult</a:t>
            </a:r>
          </a:p>
        </p:txBody>
      </p:sp>
      <p:pic>
        <p:nvPicPr>
          <p:cNvPr id="6" name="Picture 6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83B28187-E7EF-4917-8364-16875A09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391583"/>
            <a:ext cx="11576538" cy="23029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096A65-D564-43F6-BF1E-7D3328D6485A}"/>
              </a:ext>
            </a:extLst>
          </p:cNvPr>
          <p:cNvSpPr txBox="1"/>
          <p:nvPr/>
        </p:nvSpPr>
        <p:spPr>
          <a:xfrm>
            <a:off x="84667" y="135467"/>
            <a:ext cx="4101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Combine </a:t>
            </a:r>
            <a:r>
              <a:rPr lang="en-US" dirty="0" err="1">
                <a:ea typeface="+mn-lt"/>
                <a:cs typeface="+mn-lt"/>
              </a:rPr>
              <a:t>BulkSaveChanges</a:t>
            </a:r>
            <a:r>
              <a:rPr lang="en-US" dirty="0">
                <a:ea typeface="+mn-lt"/>
                <a:cs typeface="+mn-lt"/>
              </a:rPr>
              <a:t> and  TPL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F0E5-4286-4760-B809-70D0BAC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Table-Valued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E01E-1BDA-4A63-A40F-4855A6D7C077}"/>
              </a:ext>
            </a:extLst>
          </p:cNvPr>
          <p:cNvSpPr txBox="1"/>
          <p:nvPr/>
        </p:nvSpPr>
        <p:spPr>
          <a:xfrm>
            <a:off x="84667" y="135467"/>
            <a:ext cx="410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Table-Valued instead</a:t>
            </a:r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C67378B-45F2-4B66-8CA1-6C1710666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947" y="1442939"/>
            <a:ext cx="7957799" cy="5235808"/>
          </a:xfr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A176B774-EE10-44FC-B9B5-1F5031762BCC}"/>
              </a:ext>
            </a:extLst>
          </p:cNvPr>
          <p:cNvSpPr/>
          <p:nvPr/>
        </p:nvSpPr>
        <p:spPr>
          <a:xfrm>
            <a:off x="8283564" y="3010837"/>
            <a:ext cx="2452076" cy="488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 asynchronously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2FBE8E2-4841-4BA8-8CA5-262784B1CF07}"/>
              </a:ext>
            </a:extLst>
          </p:cNvPr>
          <p:cNvSpPr/>
          <p:nvPr/>
        </p:nvSpPr>
        <p:spPr>
          <a:xfrm>
            <a:off x="7902564" y="3430913"/>
            <a:ext cx="2452076" cy="488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Func that return a  Task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C9C66FF-6B2C-45DE-8207-82BA3A4C56F3}"/>
              </a:ext>
            </a:extLst>
          </p:cNvPr>
          <p:cNvSpPr/>
          <p:nvPr/>
        </p:nvSpPr>
        <p:spPr>
          <a:xfrm>
            <a:off x="6642333" y="4495759"/>
            <a:ext cx="4923691" cy="488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Procedure that consumes a table-valued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D1A9607-284F-4BAA-9FF7-5EA955D9285B}"/>
              </a:ext>
            </a:extLst>
          </p:cNvPr>
          <p:cNvSpPr/>
          <p:nvPr/>
        </p:nvSpPr>
        <p:spPr>
          <a:xfrm>
            <a:off x="3897179" y="5726682"/>
            <a:ext cx="4923691" cy="488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Cast to DataTable</a:t>
            </a:r>
          </a:p>
        </p:txBody>
      </p:sp>
    </p:spTree>
    <p:extLst>
      <p:ext uri="{BB962C8B-B14F-4D97-AF65-F5344CB8AC3E}">
        <p14:creationId xmlns:p14="http://schemas.microsoft.com/office/powerpoint/2010/main" val="38864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5604-BD12-4786-832F-B44CED3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ReVIEW</a:t>
            </a:r>
            <a:r>
              <a:rPr lang="en-US"/>
              <a:t> THE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96A65-D564-43F6-BF1E-7D3328D6485A}"/>
              </a:ext>
            </a:extLst>
          </p:cNvPr>
          <p:cNvSpPr txBox="1"/>
          <p:nvPr/>
        </p:nvSpPr>
        <p:spPr>
          <a:xfrm>
            <a:off x="84667" y="135467"/>
            <a:ext cx="4101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Table-Valued instead</a:t>
            </a:r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1BBBDC4-00C8-46E1-97F9-38DB04A5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6" y="1872560"/>
            <a:ext cx="11408507" cy="29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7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E100-9E29-46B2-ACB6-6075B27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 Shift to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198B-7874-4080-99C2-33ADFFE6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Introduce </a:t>
            </a:r>
            <a:r>
              <a:rPr lang="en-US" err="1"/>
              <a:t>DataFlow</a:t>
            </a:r>
            <a:br>
              <a:rPr lang="en-US"/>
            </a:br>
            <a:r>
              <a:rPr lang="en-US">
                <a:ea typeface="+mn-lt"/>
                <a:cs typeface="+mn-lt"/>
                <a:hlinkClick r:id="rId3"/>
              </a:rPr>
              <a:t>Link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D5FC03A-EF09-4AE7-91B3-16F28B78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29" y="2873319"/>
            <a:ext cx="10802815" cy="3067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77F6C-20BA-4D82-9193-4448F60DD39C}"/>
              </a:ext>
            </a:extLst>
          </p:cNvPr>
          <p:cNvSpPr txBox="1"/>
          <p:nvPr/>
        </p:nvSpPr>
        <p:spPr>
          <a:xfrm>
            <a:off x="84667" y="135467"/>
            <a:ext cx="410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Parallel with async supported using </a:t>
            </a:r>
            <a:r>
              <a:rPr lang="en-US" dirty="0" err="1">
                <a:ea typeface="+mn-lt"/>
                <a:cs typeface="+mn-lt"/>
              </a:rPr>
              <a:t>DataFlow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8558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E100-9E29-46B2-ACB6-6075B27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dive with a simple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198B-7874-4080-99C2-33ADFFE6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6171246"/>
            <a:ext cx="9906000" cy="605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Link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7F6C-20BA-4D82-9193-4448F60DD39C}"/>
              </a:ext>
            </a:extLst>
          </p:cNvPr>
          <p:cNvSpPr txBox="1"/>
          <p:nvPr/>
        </p:nvSpPr>
        <p:spPr>
          <a:xfrm>
            <a:off x="84667" y="135467"/>
            <a:ext cx="410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Parallel with async supported using </a:t>
            </a:r>
            <a:r>
              <a:rPr lang="en-US" dirty="0" err="1">
                <a:ea typeface="+mn-lt"/>
                <a:cs typeface="+mn-lt"/>
              </a:rPr>
              <a:t>DataFlow</a:t>
            </a:r>
            <a:endParaRPr lang="en-US" dirty="0" err="1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3D3F130-CDEA-4D7C-810A-715BDF26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8" y="2084102"/>
            <a:ext cx="10854266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A617-18D5-4AAE-AC33-B4FB2236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4B3D8A-1165-40D8-9526-FFB42DA51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291" y="1902230"/>
            <a:ext cx="9064798" cy="4024424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41B837E-7450-48F4-86B2-3BEEA6AF1356}"/>
              </a:ext>
            </a:extLst>
          </p:cNvPr>
          <p:cNvSpPr/>
          <p:nvPr/>
        </p:nvSpPr>
        <p:spPr>
          <a:xfrm>
            <a:off x="691359" y="2617866"/>
            <a:ext cx="2436252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the processor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56F198-9610-461C-8147-DB5FC076872D}"/>
              </a:ext>
            </a:extLst>
          </p:cNvPr>
          <p:cNvSpPr/>
          <p:nvPr/>
        </p:nvSpPr>
        <p:spPr>
          <a:xfrm>
            <a:off x="522994" y="3919840"/>
            <a:ext cx="2972872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Limit data read from source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018CCA-08FB-4CA3-AB9B-4D1AA5293EC8}"/>
              </a:ext>
            </a:extLst>
          </p:cNvPr>
          <p:cNvSpPr/>
          <p:nvPr/>
        </p:nvSpPr>
        <p:spPr>
          <a:xfrm>
            <a:off x="319078" y="4810628"/>
            <a:ext cx="2929943" cy="944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Send a signal that source is read to the end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2094EF2-05EC-4C11-8755-6466BF3166EE}"/>
              </a:ext>
            </a:extLst>
          </p:cNvPr>
          <p:cNvSpPr/>
          <p:nvPr/>
        </p:nvSpPr>
        <p:spPr>
          <a:xfrm>
            <a:off x="6096461" y="5286208"/>
            <a:ext cx="4314420" cy="472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Wait until all messages/ item processed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4A6749-B67D-4FE1-BB76-13EE6CB4B9B6}"/>
              </a:ext>
            </a:extLst>
          </p:cNvPr>
          <p:cNvSpPr/>
          <p:nvPr/>
        </p:nvSpPr>
        <p:spPr>
          <a:xfrm>
            <a:off x="562209" y="2079096"/>
            <a:ext cx="2588846" cy="48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Async supported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2150A-9D43-4191-84F5-538CC939BEC0}"/>
              </a:ext>
            </a:extLst>
          </p:cNvPr>
          <p:cNvSpPr txBox="1"/>
          <p:nvPr/>
        </p:nvSpPr>
        <p:spPr>
          <a:xfrm>
            <a:off x="84667" y="135467"/>
            <a:ext cx="410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Parallel with async supported using </a:t>
            </a:r>
            <a:r>
              <a:rPr lang="en-US" dirty="0" err="1">
                <a:ea typeface="+mn-lt"/>
                <a:cs typeface="+mn-lt"/>
              </a:rPr>
              <a:t>DataFlow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469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7174-AE53-4E28-BEC6-40B72C5E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73785F4-914C-4FF5-AAB4-5075BC93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3894"/>
            <a:ext cx="10900507" cy="3896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1A16D3-B291-494D-BD7A-7FF6D3E01BC0}"/>
              </a:ext>
            </a:extLst>
          </p:cNvPr>
          <p:cNvSpPr txBox="1"/>
          <p:nvPr/>
        </p:nvSpPr>
        <p:spPr>
          <a:xfrm>
            <a:off x="5193323" y="1383323"/>
            <a:ext cx="27431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EZ?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C08D6-F6C4-404C-8582-61FD2054360D}"/>
              </a:ext>
            </a:extLst>
          </p:cNvPr>
          <p:cNvSpPr txBox="1"/>
          <p:nvPr/>
        </p:nvSpPr>
        <p:spPr>
          <a:xfrm>
            <a:off x="84667" y="135467"/>
            <a:ext cx="410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Parallel with async supported using </a:t>
            </a:r>
            <a:r>
              <a:rPr lang="en-US" dirty="0" err="1">
                <a:ea typeface="+mn-lt"/>
                <a:cs typeface="+mn-lt"/>
              </a:rPr>
              <a:t>DataFlow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6197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5604-BD12-4786-832F-B44CED3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ReVIEW</a:t>
            </a:r>
            <a:r>
              <a:rPr lang="en-US"/>
              <a:t> THE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96A65-D564-43F6-BF1E-7D3328D6485A}"/>
              </a:ext>
            </a:extLst>
          </p:cNvPr>
          <p:cNvSpPr txBox="1"/>
          <p:nvPr/>
        </p:nvSpPr>
        <p:spPr>
          <a:xfrm>
            <a:off x="84667" y="135467"/>
            <a:ext cx="4101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Combine </a:t>
            </a:r>
            <a:r>
              <a:rPr lang="en-US" dirty="0" err="1">
                <a:ea typeface="+mn-lt"/>
                <a:cs typeface="+mn-lt"/>
              </a:rPr>
              <a:t>BulkSaveChanges</a:t>
            </a:r>
            <a:r>
              <a:rPr lang="en-US" dirty="0">
                <a:ea typeface="+mn-lt"/>
                <a:cs typeface="+mn-lt"/>
              </a:rPr>
              <a:t> and  TPL</a:t>
            </a:r>
          </a:p>
          <a:p>
            <a:endParaRPr lang="en-US" dirty="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2AEEACD2-457B-42D8-9DBB-C688C435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8" y="1868981"/>
            <a:ext cx="11525738" cy="31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511B-F38E-46DB-ADC3-510E5F8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1"/>
            <a:ext cx="11243733" cy="1382156"/>
          </a:xfrm>
        </p:spPr>
        <p:txBody>
          <a:bodyPr/>
          <a:lstStyle/>
          <a:p>
            <a:r>
              <a:rPr lang="en-US"/>
              <a:t>What if process returns results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310750-6126-4E6F-BBA4-75E5346B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18" y="1642035"/>
            <a:ext cx="9054123" cy="536300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8969EA1-021A-464C-A306-ED67D95B94CA}"/>
              </a:ext>
            </a:extLst>
          </p:cNvPr>
          <p:cNvSpPr/>
          <p:nvPr/>
        </p:nvSpPr>
        <p:spPr>
          <a:xfrm>
            <a:off x="390027" y="3059683"/>
            <a:ext cx="2090614" cy="48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Use TransformBlock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338111-DD42-40DB-B9C2-BD8260CC765E}"/>
              </a:ext>
            </a:extLst>
          </p:cNvPr>
          <p:cNvSpPr/>
          <p:nvPr/>
        </p:nvSpPr>
        <p:spPr>
          <a:xfrm>
            <a:off x="324898" y="6148062"/>
            <a:ext cx="2090614" cy="48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Retrieve the result 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31DB81E-0968-4C1D-8DD4-A824D2CD4B0C}"/>
              </a:ext>
            </a:extLst>
          </p:cNvPr>
          <p:cNvSpPr/>
          <p:nvPr/>
        </p:nvSpPr>
        <p:spPr>
          <a:xfrm>
            <a:off x="6934404" y="5466363"/>
            <a:ext cx="3253803" cy="996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 convert result </a:t>
            </a:r>
            <a:r>
              <a:rPr lang="en-US"/>
              <a:t>to our DTO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D56C-3FDE-43E5-9733-F96FC5656280}"/>
              </a:ext>
            </a:extLst>
          </p:cNvPr>
          <p:cNvSpPr txBox="1"/>
          <p:nvPr/>
        </p:nvSpPr>
        <p:spPr>
          <a:xfrm>
            <a:off x="84667" y="135467"/>
            <a:ext cx="4101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Final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7174-AE53-4E28-BEC6-40B72C5E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A16D3-B291-494D-BD7A-7FF6D3E01BC0}"/>
              </a:ext>
            </a:extLst>
          </p:cNvPr>
          <p:cNvSpPr txBox="1"/>
          <p:nvPr/>
        </p:nvSpPr>
        <p:spPr>
          <a:xfrm>
            <a:off x="5193323" y="1383323"/>
            <a:ext cx="27431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000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664A188-7A83-4B8C-A6CC-E8F9637F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2008766"/>
            <a:ext cx="7901353" cy="4725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476DE-F172-46EC-A445-0F4520E7CC58}"/>
              </a:ext>
            </a:extLst>
          </p:cNvPr>
          <p:cNvSpPr txBox="1"/>
          <p:nvPr/>
        </p:nvSpPr>
        <p:spPr>
          <a:xfrm>
            <a:off x="84667" y="135467"/>
            <a:ext cx="410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Final Solution</a:t>
            </a:r>
          </a:p>
        </p:txBody>
      </p:sp>
    </p:spTree>
    <p:extLst>
      <p:ext uri="{BB962C8B-B14F-4D97-AF65-F5344CB8AC3E}">
        <p14:creationId xmlns:p14="http://schemas.microsoft.com/office/powerpoint/2010/main" val="212450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1C306-4C8E-4210-B2C8-11A74BC8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sz="3600" dirty="0"/>
              <a:t>How to deal with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1AD39D-60DF-4850-8AD3-AA2E76F2D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299208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2FC92AC-F428-4435-AFAE-1C731B3CCE6C}"/>
              </a:ext>
            </a:extLst>
          </p:cNvPr>
          <p:cNvSpPr txBox="1"/>
          <p:nvPr/>
        </p:nvSpPr>
        <p:spPr>
          <a:xfrm>
            <a:off x="304800" y="61891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  <a:hlinkClick r:id="rId7"/>
              </a:rPr>
              <a:t>Source code</a:t>
            </a: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13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5604-BD12-4786-832F-B44CED3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REVIEW THE RESULT</a:t>
            </a:r>
            <a:endParaRPr lang="en-US" i="0">
              <a:ea typeface="+mj-lt"/>
              <a:cs typeface="+mj-lt"/>
            </a:endParaRPr>
          </a:p>
        </p:txBody>
      </p:sp>
      <p:pic>
        <p:nvPicPr>
          <p:cNvPr id="5" name="Picture 5" descr="Chart, text, table&#10;&#10;Description automatically generated">
            <a:extLst>
              <a:ext uri="{FF2B5EF4-FFF2-40B4-BE49-F238E27FC236}">
                <a16:creationId xmlns:a16="http://schemas.microsoft.com/office/drawing/2014/main" id="{7CF3A531-BED1-44C6-9B29-0DB260BF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863356"/>
            <a:ext cx="10828866" cy="3182285"/>
          </a:xfrm>
        </p:spPr>
      </p:pic>
    </p:spTree>
    <p:extLst>
      <p:ext uri="{BB962C8B-B14F-4D97-AF65-F5344CB8AC3E}">
        <p14:creationId xmlns:p14="http://schemas.microsoft.com/office/powerpoint/2010/main" val="41850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1E7312F-51D4-4FAD-8A5D-27844BD31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" b="15921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889BC-448A-4011-80BA-AB226350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6973-9FCA-43F9-92B0-E45CC61AD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32" y="4240404"/>
            <a:ext cx="2454227" cy="15775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cap="all" spc="300"/>
              <a:t>Q&amp;A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5604-BD12-4786-832F-B44CED3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REsult</a:t>
            </a:r>
            <a:r>
              <a:rPr lang="en-US"/>
              <a:t> first</a:t>
            </a:r>
          </a:p>
        </p:txBody>
      </p:sp>
      <p:pic>
        <p:nvPicPr>
          <p:cNvPr id="5" name="Picture 5" descr="Chart, text, table&#10;&#10;Description automatically generated">
            <a:extLst>
              <a:ext uri="{FF2B5EF4-FFF2-40B4-BE49-F238E27FC236}">
                <a16:creationId xmlns:a16="http://schemas.microsoft.com/office/drawing/2014/main" id="{7CF3A531-BED1-44C6-9B29-0DB260BF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863356"/>
            <a:ext cx="10828866" cy="3182285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8040B26-A5FB-4710-86E6-F5DB191AB8F9}"/>
              </a:ext>
            </a:extLst>
          </p:cNvPr>
          <p:cNvSpPr/>
          <p:nvPr/>
        </p:nvSpPr>
        <p:spPr>
          <a:xfrm>
            <a:off x="289728" y="3432217"/>
            <a:ext cx="1523999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EBEB407-152D-40F2-9180-7525DFE4861E}"/>
              </a:ext>
            </a:extLst>
          </p:cNvPr>
          <p:cNvSpPr/>
          <p:nvPr/>
        </p:nvSpPr>
        <p:spPr>
          <a:xfrm>
            <a:off x="-134663" y="3676692"/>
            <a:ext cx="2294464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Reduce memory Usage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4C0744-5E29-4652-B50A-A8F514C15B83}"/>
              </a:ext>
            </a:extLst>
          </p:cNvPr>
          <p:cNvSpPr/>
          <p:nvPr/>
        </p:nvSpPr>
        <p:spPr>
          <a:xfrm>
            <a:off x="-93388" y="3844967"/>
            <a:ext cx="1862666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bulk save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947743-711B-4EDC-B114-EA470783C8A3}"/>
              </a:ext>
            </a:extLst>
          </p:cNvPr>
          <p:cNvSpPr/>
          <p:nvPr/>
        </p:nvSpPr>
        <p:spPr>
          <a:xfrm>
            <a:off x="1117345" y="4022767"/>
            <a:ext cx="1862666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Apply TPL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E1B5E4-B3E4-47AF-89F0-75763ECBD41F}"/>
              </a:ext>
            </a:extLst>
          </p:cNvPr>
          <p:cNvSpPr/>
          <p:nvPr/>
        </p:nvSpPr>
        <p:spPr>
          <a:xfrm>
            <a:off x="1117345" y="4158233"/>
            <a:ext cx="1862666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Apply Async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6EC4EF-77B7-4E9D-9A1A-41DFE772CC9B}"/>
              </a:ext>
            </a:extLst>
          </p:cNvPr>
          <p:cNvSpPr/>
          <p:nvPr/>
        </p:nvSpPr>
        <p:spPr>
          <a:xfrm>
            <a:off x="651679" y="4327566"/>
            <a:ext cx="2302932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Apply Table-Valued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0A744D-1035-4993-8985-4670E605E169}"/>
              </a:ext>
            </a:extLst>
          </p:cNvPr>
          <p:cNvSpPr/>
          <p:nvPr/>
        </p:nvSpPr>
        <p:spPr>
          <a:xfrm>
            <a:off x="575479" y="4505366"/>
            <a:ext cx="2302932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Apply </a:t>
            </a:r>
            <a:r>
              <a:rPr lang="en-US" dirty="0" err="1"/>
              <a:t>BulkCopy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713B53-AE84-4105-B611-8FCADF7A6C9C}"/>
              </a:ext>
            </a:extLst>
          </p:cNvPr>
          <p:cNvSpPr/>
          <p:nvPr/>
        </p:nvSpPr>
        <p:spPr>
          <a:xfrm>
            <a:off x="888745" y="4683166"/>
            <a:ext cx="2302932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Final Solution</a:t>
            </a:r>
          </a:p>
        </p:txBody>
      </p:sp>
      <p:pic>
        <p:nvPicPr>
          <p:cNvPr id="13" name="Picture 4" descr="Table&#10;&#10;Description automatically generated">
            <a:extLst>
              <a:ext uri="{FF2B5EF4-FFF2-40B4-BE49-F238E27FC236}">
                <a16:creationId xmlns:a16="http://schemas.microsoft.com/office/drawing/2014/main" id="{6639CE29-118B-435B-BA50-9595B323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11" y="356065"/>
            <a:ext cx="4986420" cy="27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4FCBDF-C3AF-4DD8-8714-676BF129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9" y="1102360"/>
            <a:ext cx="4887331" cy="4724400"/>
          </a:xfrm>
        </p:spPr>
        <p:txBody>
          <a:bodyPr anchor="ctr">
            <a:normAutofit/>
          </a:bodyPr>
          <a:lstStyle/>
          <a:p>
            <a:r>
              <a:rPr lang="en-US"/>
              <a:t>Too much memory usage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DFAA8F8-8480-4554-B787-64D0CC90B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7748" y="181618"/>
            <a:ext cx="7138729" cy="5503004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A7361B-5784-4659-BDF0-AA5FFEB22FDC}"/>
              </a:ext>
            </a:extLst>
          </p:cNvPr>
          <p:cNvSpPr/>
          <p:nvPr/>
        </p:nvSpPr>
        <p:spPr>
          <a:xfrm>
            <a:off x="1447546" y="1234058"/>
            <a:ext cx="4500562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data are read into memory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C61B83-7085-4167-82D4-E4BD2451F738}"/>
              </a:ext>
            </a:extLst>
          </p:cNvPr>
          <p:cNvSpPr/>
          <p:nvPr/>
        </p:nvSpPr>
        <p:spPr>
          <a:xfrm>
            <a:off x="3574796" y="2424682"/>
            <a:ext cx="2833687" cy="1135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Entities are added to context without other usage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A4C5BC-C946-489C-91FE-89052B08A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07" y="5767945"/>
            <a:ext cx="6973276" cy="1085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2A1B99-CE5B-4676-A7E3-75ABD929CE64}"/>
              </a:ext>
            </a:extLst>
          </p:cNvPr>
          <p:cNvSpPr txBox="1"/>
          <p:nvPr/>
        </p:nvSpPr>
        <p:spPr>
          <a:xfrm>
            <a:off x="135467" y="1354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Reduce memory usage</a:t>
            </a:r>
          </a:p>
        </p:txBody>
      </p:sp>
    </p:spTree>
    <p:extLst>
      <p:ext uri="{BB962C8B-B14F-4D97-AF65-F5344CB8AC3E}">
        <p14:creationId xmlns:p14="http://schemas.microsoft.com/office/powerpoint/2010/main" val="30526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4B9CC8-6C17-43B0-BACE-4C1D39B1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/>
              <a:t>Let's enhance It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E0FD4B1-5C52-4750-BDCB-4AA41311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Read line by line</a:t>
            </a:r>
          </a:p>
          <a:p>
            <a:r>
              <a:rPr lang="en-US"/>
              <a:t>Release resource that are no longer in use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85E2A27-64A3-459C-A674-B65E3779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45" y="1964732"/>
            <a:ext cx="6087086" cy="3395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53BFF-FCA6-47AE-98A3-3B374D6EE236}"/>
              </a:ext>
            </a:extLst>
          </p:cNvPr>
          <p:cNvSpPr txBox="1"/>
          <p:nvPr/>
        </p:nvSpPr>
        <p:spPr>
          <a:xfrm>
            <a:off x="135467" y="1354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Reduce memory usage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578BDE-6FFD-409B-94ED-C8C770A3B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8" y="3662997"/>
            <a:ext cx="11349892" cy="19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42A31-13C1-4366-AF8B-52A59250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900" y="675167"/>
            <a:ext cx="5319414" cy="4064174"/>
          </a:xfrm>
        </p:spPr>
        <p:txBody>
          <a:bodyPr anchor="t">
            <a:normAutofit/>
          </a:bodyPr>
          <a:lstStyle/>
          <a:p>
            <a:r>
              <a:rPr lang="en-US" sz="3000" dirty="0"/>
              <a:t>See </a:t>
            </a:r>
            <a:r>
              <a:rPr lang="en-US" b="1" dirty="0"/>
              <a:t>no </a:t>
            </a:r>
            <a:r>
              <a:rPr lang="en-US" sz="3000" dirty="0"/>
              <a:t>enhancement</a:t>
            </a:r>
            <a:r>
              <a:rPr lang="en-US" dirty="0"/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2ED44EB-74F8-4E13-940E-1453CF1C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3" y="742191"/>
            <a:ext cx="8008815" cy="543223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353ECB3-9E26-4805-9FA8-43935A207761}"/>
              </a:ext>
            </a:extLst>
          </p:cNvPr>
          <p:cNvSpPr/>
          <p:nvPr/>
        </p:nvSpPr>
        <p:spPr>
          <a:xfrm>
            <a:off x="328155" y="3997529"/>
            <a:ext cx="4672947" cy="898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Because we're saving one single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record at a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E8870-CCD5-4C30-B24B-B3028EBE05F1}"/>
              </a:ext>
            </a:extLst>
          </p:cNvPr>
          <p:cNvSpPr txBox="1"/>
          <p:nvPr/>
        </p:nvSpPr>
        <p:spPr>
          <a:xfrm>
            <a:off x="254000" y="846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Reduce memory usage</a:t>
            </a:r>
          </a:p>
        </p:txBody>
      </p:sp>
    </p:spTree>
    <p:extLst>
      <p:ext uri="{BB962C8B-B14F-4D97-AF65-F5344CB8AC3E}">
        <p14:creationId xmlns:p14="http://schemas.microsoft.com/office/powerpoint/2010/main" val="8009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4B9CC8-6C17-43B0-BACE-4C1D39B1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/>
              <a:t>Let's enhance It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E0FD4B1-5C52-4750-BDCB-4AA41311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BulkSaveChanges</a:t>
            </a:r>
            <a:br>
              <a:rPr lang="en-US" dirty="0"/>
            </a:br>
            <a:r>
              <a:rPr lang="en-US" dirty="0">
                <a:ea typeface="+mn-lt"/>
                <a:cs typeface="+mn-lt"/>
                <a:hlinkClick r:id="rId2"/>
              </a:rPr>
              <a:t>https://entityframework-extensions.net/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DCA1BE-C66C-4436-8528-8BD7289D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54" y="1962052"/>
            <a:ext cx="5927969" cy="4565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5B3F04-0A5E-4F57-BB34-E3A5C7841B25}"/>
              </a:ext>
            </a:extLst>
          </p:cNvPr>
          <p:cNvSpPr txBox="1"/>
          <p:nvPr/>
        </p:nvSpPr>
        <p:spPr>
          <a:xfrm>
            <a:off x="84667" y="1354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Apply </a:t>
            </a:r>
            <a:r>
              <a:rPr lang="en-US" dirty="0" err="1"/>
              <a:t>BulkSaveChanges</a:t>
            </a:r>
          </a:p>
        </p:txBody>
      </p:sp>
    </p:spTree>
    <p:extLst>
      <p:ext uri="{BB962C8B-B14F-4D97-AF65-F5344CB8AC3E}">
        <p14:creationId xmlns:p14="http://schemas.microsoft.com/office/powerpoint/2010/main" val="164018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5604-BD12-4786-832F-B44CED3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ReVIEW</a:t>
            </a:r>
            <a:r>
              <a:rPr lang="en-US"/>
              <a:t> THE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04468-7563-4FD9-A66C-6B42EA7A981E}"/>
              </a:ext>
            </a:extLst>
          </p:cNvPr>
          <p:cNvSpPr txBox="1"/>
          <p:nvPr/>
        </p:nvSpPr>
        <p:spPr>
          <a:xfrm>
            <a:off x="84667" y="1354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Apply </a:t>
            </a:r>
            <a:r>
              <a:rPr lang="en-US" dirty="0" err="1"/>
              <a:t>BulkSaveChanges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A4D2A73D-AF23-41F9-BC0D-5584E5737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33" y="2139405"/>
            <a:ext cx="10929815" cy="2027553"/>
          </a:xfrm>
        </p:spPr>
      </p:pic>
    </p:spTree>
    <p:extLst>
      <p:ext uri="{BB962C8B-B14F-4D97-AF65-F5344CB8AC3E}">
        <p14:creationId xmlns:p14="http://schemas.microsoft.com/office/powerpoint/2010/main" val="134869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D0B-1717-492A-9CDC-C6F6642F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don’t we parallel it?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5BD1F44C-A42E-4E00-A0DE-CA1878CF4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461" y="1785881"/>
            <a:ext cx="9906000" cy="3006387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45B836-3F7D-4629-9880-E80976FA7752}"/>
              </a:ext>
            </a:extLst>
          </p:cNvPr>
          <p:cNvSpPr/>
          <p:nvPr/>
        </p:nvSpPr>
        <p:spPr>
          <a:xfrm>
            <a:off x="116487" y="2229299"/>
            <a:ext cx="2129692" cy="95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Each thread contains 4k records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B2358F-AB02-4449-AE0D-9B7FBA5B6DF1}"/>
              </a:ext>
            </a:extLst>
          </p:cNvPr>
          <p:cNvSpPr/>
          <p:nvPr/>
        </p:nvSpPr>
        <p:spPr>
          <a:xfrm>
            <a:off x="214179" y="3587222"/>
            <a:ext cx="3064049" cy="95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Then run each partition in separate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421E0-7D33-456F-B517-EDE442056881}"/>
              </a:ext>
            </a:extLst>
          </p:cNvPr>
          <p:cNvSpPr txBox="1"/>
          <p:nvPr/>
        </p:nvSpPr>
        <p:spPr>
          <a:xfrm>
            <a:off x="84667" y="135467"/>
            <a:ext cx="5234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Combine </a:t>
            </a:r>
            <a:r>
              <a:rPr lang="en-US" dirty="0" err="1"/>
              <a:t>BulkSaveChanges</a:t>
            </a:r>
            <a:r>
              <a:rPr lang="en-US" dirty="0"/>
              <a:t> and  TPL</a:t>
            </a:r>
          </a:p>
        </p:txBody>
      </p:sp>
    </p:spTree>
    <p:extLst>
      <p:ext uri="{BB962C8B-B14F-4D97-AF65-F5344CB8AC3E}">
        <p14:creationId xmlns:p14="http://schemas.microsoft.com/office/powerpoint/2010/main" val="34266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7E8E2"/>
      </a:lt2>
      <a:accent1>
        <a:srgbClr val="8870EC"/>
      </a:accent1>
      <a:accent2>
        <a:srgbClr val="5173E8"/>
      </a:accent2>
      <a:accent3>
        <a:srgbClr val="46ADE6"/>
      </a:accent3>
      <a:accent4>
        <a:srgbClr val="3FB5AE"/>
      </a:accent4>
      <a:accent5>
        <a:srgbClr val="39B87C"/>
      </a:accent5>
      <a:accent6>
        <a:srgbClr val="34BB43"/>
      </a:accent6>
      <a:hlink>
        <a:srgbClr val="7D885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AngleLinesVTI</vt:lpstr>
      <vt:lpstr>Speed Up importing processes</vt:lpstr>
      <vt:lpstr>How to deal with</vt:lpstr>
      <vt:lpstr>The REsult first</vt:lpstr>
      <vt:lpstr>Too much memory usage </vt:lpstr>
      <vt:lpstr>Let's enhance It</vt:lpstr>
      <vt:lpstr>See no enhancement?</vt:lpstr>
      <vt:lpstr>Let's enhance It</vt:lpstr>
      <vt:lpstr>ReVIEW THE REsult</vt:lpstr>
      <vt:lpstr>Why don’t we parallel it?</vt:lpstr>
      <vt:lpstr>ReVIEW THE REsult</vt:lpstr>
      <vt:lpstr>Apply Table-Valued</vt:lpstr>
      <vt:lpstr>ReVIEW THE REsult</vt:lpstr>
      <vt:lpstr>Take a Shift to Asynchronous</vt:lpstr>
      <vt:lpstr>Deep dive with a simple flow</vt:lpstr>
      <vt:lpstr>Implementation</vt:lpstr>
      <vt:lpstr>Usage</vt:lpstr>
      <vt:lpstr>ReVIEW THE REsult</vt:lpstr>
      <vt:lpstr>What if process returns results</vt:lpstr>
      <vt:lpstr>Usage</vt:lpstr>
      <vt:lpstr>REVIEW THE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185</cp:revision>
  <dcterms:created xsi:type="dcterms:W3CDTF">2021-08-24T14:09:01Z</dcterms:created>
  <dcterms:modified xsi:type="dcterms:W3CDTF">2021-09-09T02:34:02Z</dcterms:modified>
</cp:coreProperties>
</file>