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9" r:id="rId2"/>
    <p:sldId id="700" r:id="rId3"/>
    <p:sldId id="690" r:id="rId4"/>
    <p:sldId id="696" r:id="rId5"/>
    <p:sldId id="706" r:id="rId6"/>
    <p:sldId id="716" r:id="rId7"/>
    <p:sldId id="707" r:id="rId8"/>
    <p:sldId id="717" r:id="rId9"/>
    <p:sldId id="708" r:id="rId10"/>
    <p:sldId id="718" r:id="rId11"/>
    <p:sldId id="719" r:id="rId12"/>
    <p:sldId id="720" r:id="rId13"/>
    <p:sldId id="721" r:id="rId14"/>
    <p:sldId id="722" r:id="rId15"/>
    <p:sldId id="723" r:id="rId16"/>
    <p:sldId id="724" r:id="rId17"/>
    <p:sldId id="725" r:id="rId18"/>
    <p:sldId id="726" r:id="rId19"/>
    <p:sldId id="727" r:id="rId20"/>
    <p:sldId id="728" r:id="rId21"/>
    <p:sldId id="698" r:id="rId22"/>
    <p:sldId id="701" r:id="rId23"/>
    <p:sldId id="702" r:id="rId24"/>
    <p:sldId id="705" r:id="rId25"/>
    <p:sldId id="703" r:id="rId26"/>
    <p:sldId id="704" r:id="rId27"/>
    <p:sldId id="263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5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D"/>
    <a:srgbClr val="E61F51"/>
    <a:srgbClr val="0065B0"/>
    <a:srgbClr val="0068B7"/>
    <a:srgbClr val="FCC800"/>
    <a:srgbClr val="0C3384"/>
    <a:srgbClr val="E61F53"/>
    <a:srgbClr val="595757"/>
    <a:srgbClr val="3956B1"/>
    <a:srgbClr val="0AA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88" autoAdjust="0"/>
    <p:restoredTop sz="94896"/>
  </p:normalViewPr>
  <p:slideViewPr>
    <p:cSldViewPr showGuides="1">
      <p:cViewPr>
        <p:scale>
          <a:sx n="95" d="100"/>
          <a:sy n="95" d="100"/>
        </p:scale>
        <p:origin x="-1210" y="-58"/>
      </p:cViewPr>
      <p:guideLst>
        <p:guide orient="horz" pos="225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68"/>
    </p:cViewPr>
  </p:sorterViewPr>
  <p:notesViewPr>
    <p:cSldViewPr showGuides="1">
      <p:cViewPr varScale="1">
        <p:scale>
          <a:sx n="59" d="100"/>
          <a:sy n="59" d="100"/>
        </p:scale>
        <p:origin x="-1675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0FA70-5697-452C-8638-6D7A89C9D5EF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3990C-24F9-4482-B164-0867A5FA75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078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7AC2A-FC1A-430B-8BCE-EC55C09D8685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CAB1A-DBC5-4319-AA98-051297B96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71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defRPr/>
            </a:pPr>
            <a:fld id="{FD07AD03-FA43-4590-AC71-1CAD94B57B5A}" type="slidenum">
              <a:rPr lang="zh-TW" altLang="en-US" b="0" smtClean="0">
                <a:solidFill>
                  <a:prstClr val="black"/>
                </a:solidFill>
                <a:latin typeface="Arial" pitchFamily="34" charset="0"/>
                <a:ea typeface="新細明體" pitchFamily="18" charset="-120"/>
              </a:rPr>
              <a:pPr eaLnBrk="1" hangingPunct="1">
                <a:defRPr/>
              </a:pPr>
              <a:t>1</a:t>
            </a:fld>
            <a:endParaRPr lang="en-US" altLang="zh-TW" b="0">
              <a:solidFill>
                <a:prstClr val="black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02BE5-9EB4-4BF7-913D-D35FC2C1C590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45177" y="386104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30777" y="643694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097777" y="6436946"/>
            <a:ext cx="2895600" cy="365125"/>
          </a:xfrm>
        </p:spPr>
        <p:txBody>
          <a:bodyPr/>
          <a:lstStyle/>
          <a:p>
            <a:r>
              <a:rPr lang="en-US" altLang="zh-TW"/>
              <a:t>Inventec  Besta Confidential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26777" y="6436946"/>
            <a:ext cx="2133600" cy="365125"/>
          </a:xfrm>
        </p:spPr>
        <p:txBody>
          <a:bodyPr/>
          <a:lstStyle/>
          <a:p>
            <a:fld id="{3E5D02D7-F2CA-4AD7-B9AF-5F0E623BCE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809273" y="6295472"/>
            <a:ext cx="2715522" cy="648072"/>
          </a:xfrm>
          <a:prstGeom prst="rect">
            <a:avLst/>
          </a:prstGeom>
          <a:solidFill>
            <a:srgbClr val="0C3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26423" y="6295472"/>
            <a:ext cx="1835696" cy="648072"/>
          </a:xfrm>
          <a:prstGeom prst="rect">
            <a:avLst/>
          </a:pr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524795" y="6295472"/>
            <a:ext cx="1728192" cy="648072"/>
          </a:xfrm>
          <a:prstGeom prst="rect">
            <a:avLst/>
          </a:prstGeom>
          <a:solidFill>
            <a:srgbClr val="FC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42186" y="6295472"/>
            <a:ext cx="1017634" cy="648072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240718" y="6295472"/>
            <a:ext cx="1903282" cy="648072"/>
          </a:xfrm>
          <a:prstGeom prst="rect">
            <a:avLst/>
          </a:prstGeom>
          <a:solidFill>
            <a:srgbClr val="E61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3" name="標題 1"/>
          <p:cNvSpPr txBox="1">
            <a:spLocks/>
          </p:cNvSpPr>
          <p:nvPr userDrawn="1"/>
        </p:nvSpPr>
        <p:spPr>
          <a:xfrm>
            <a:off x="838200" y="26452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637" y="235899"/>
            <a:ext cx="1142851" cy="60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48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Inventec  Besta Confidential</a:t>
            </a:r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2454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4" name="投影片編號版面配置區 9"/>
          <p:cNvSpPr txBox="1">
            <a:spLocks/>
          </p:cNvSpPr>
          <p:nvPr userDrawn="1"/>
        </p:nvSpPr>
        <p:spPr>
          <a:xfrm>
            <a:off x="7596336" y="6453336"/>
            <a:ext cx="12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66B3443-88FF-483E-9A67-1965FD1BAB9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99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Inventec  Besta Confidential</a:t>
            </a:r>
            <a:endParaRPr lang="zh-TW" altLang="en-US"/>
          </a:p>
        </p:txBody>
      </p:sp>
      <p:sp>
        <p:nvSpPr>
          <p:cNvPr id="8" name="投影片編號版面配置區 9"/>
          <p:cNvSpPr txBox="1">
            <a:spLocks/>
          </p:cNvSpPr>
          <p:nvPr userDrawn="1"/>
        </p:nvSpPr>
        <p:spPr>
          <a:xfrm>
            <a:off x="7596336" y="6453336"/>
            <a:ext cx="12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66B3443-88FF-483E-9A67-1965FD1BAB9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標題 7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2454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17131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-1298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-36512" y="6422104"/>
            <a:ext cx="2664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Inventec  Besta Confidential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668344" y="6448251"/>
            <a:ext cx="12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E5D02D7-F2CA-4AD7-B9AF-5F0E623BCE2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980728"/>
            <a:ext cx="9144000" cy="72008"/>
          </a:xfrm>
          <a:prstGeom prst="rect">
            <a:avLst/>
          </a:prstGeom>
          <a:solidFill>
            <a:srgbClr val="0068B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65B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407" y="6309320"/>
            <a:ext cx="955665" cy="50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88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40632"/>
            <a:ext cx="7772400" cy="2568488"/>
          </a:xfrm>
        </p:spPr>
        <p:txBody>
          <a:bodyPr>
            <a:noAutofit/>
          </a:bodyPr>
          <a:lstStyle/>
          <a:p>
            <a:r>
              <a:rPr kumimoji="1"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結案報告</a:t>
            </a:r>
            <a:endParaRPr lang="en-US" altLang="zh-CN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13176"/>
            <a:ext cx="6400800" cy="1248544"/>
          </a:xfrm>
        </p:spPr>
        <p:txBody>
          <a:bodyPr>
            <a:normAutofit/>
          </a:bodyPr>
          <a:lstStyle/>
          <a:p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644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9C8BED5-2127-4BA4-B0D4-8841EEA1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經銷商資料清單介面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endParaRPr lang="en-US" altLang="zh-TW" sz="2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EE7F180D-77C8-4399-9642-17331399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Inventec  Besta Confidential</a:t>
            </a:r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46E31E5A-D24A-4653-AC06-919B789D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超級管理員</a:t>
            </a:r>
            <a:r>
              <a:rPr kumimoji="1" lang="zh-TW" altLang="en-US" dirty="0" smtClean="0"/>
              <a:t>說明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4926"/>
            <a:ext cx="9144000" cy="33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8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9C8BED5-2127-4BA4-B0D4-8841EEA1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新增</a:t>
            </a: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經銷商</a:t>
            </a:r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資料介面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endParaRPr lang="en-US" altLang="zh-TW" sz="2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EE7F180D-77C8-4399-9642-17331399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Inventec  Besta Confidential</a:t>
            </a:r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46E31E5A-D24A-4653-AC06-919B789D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超級管理員</a:t>
            </a:r>
            <a:r>
              <a:rPr kumimoji="1" lang="zh-TW" altLang="en-US" dirty="0" smtClean="0"/>
              <a:t>說明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825"/>
            <a:ext cx="3487652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8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9C8BED5-2127-4BA4-B0D4-8841EEA1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產品項目清單</a:t>
            </a:r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介面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endParaRPr lang="en-US" altLang="zh-TW" sz="2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EE7F180D-77C8-4399-9642-17331399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Inventec  Besta Confidential</a:t>
            </a:r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46E31E5A-D24A-4653-AC06-919B789D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超級管理員</a:t>
            </a:r>
            <a:r>
              <a:rPr kumimoji="1" lang="zh-TW" altLang="en-US" dirty="0" smtClean="0"/>
              <a:t>說明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3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8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9C8BED5-2127-4BA4-B0D4-8841EEA1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新增</a:t>
            </a: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產品項目資料</a:t>
            </a:r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介面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endParaRPr lang="en-US" altLang="zh-TW" sz="2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EE7F180D-77C8-4399-9642-17331399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Inventec  Besta Confidential</a:t>
            </a:r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46E31E5A-D24A-4653-AC06-919B789D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超級管理員</a:t>
            </a:r>
            <a:r>
              <a:rPr kumimoji="1" lang="zh-TW" altLang="en-US" dirty="0" smtClean="0"/>
              <a:t>說明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689" y="2276872"/>
            <a:ext cx="4023709" cy="308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8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9C8BED5-2127-4BA4-B0D4-8841EEA1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一般</a:t>
            </a:r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使用者介面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一般使用者不能做經銷商與產品項目管理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endParaRPr lang="en-US" altLang="zh-TW" sz="2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EE7F180D-77C8-4399-9642-17331399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Inventec  Besta Confidential</a:t>
            </a:r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46E31E5A-D24A-4653-AC06-919B789D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一般</a:t>
            </a:r>
            <a:r>
              <a:rPr kumimoji="1" lang="zh-TW" altLang="en-US" dirty="0" smtClean="0"/>
              <a:t>管理員</a:t>
            </a:r>
            <a:r>
              <a:rPr kumimoji="1" lang="zh-TW" altLang="en-US" dirty="0" smtClean="0"/>
              <a:t>說明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276872"/>
            <a:ext cx="9144000" cy="402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7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9C8BED5-2127-4BA4-B0D4-8841EEA1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一般使用者介面</a:t>
            </a: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功能</a:t>
            </a:r>
            <a:endParaRPr lang="en-US" altLang="zh-TW" sz="2400" dirty="0">
              <a:solidFill>
                <a:schemeClr val="tx2"/>
              </a:solidFill>
              <a:latin typeface="+mn-ea"/>
            </a:endParaRPr>
          </a:p>
          <a:p>
            <a:pPr lvl="1"/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使用者</a:t>
            </a:r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管理（可以看見自己經銷商的使用者清單並管理）</a:t>
            </a:r>
            <a:endParaRPr lang="en-US" altLang="zh-TW" sz="2400" dirty="0">
              <a:solidFill>
                <a:schemeClr val="tx2"/>
              </a:solidFill>
              <a:latin typeface="+mn-ea"/>
            </a:endParaRPr>
          </a:p>
          <a:p>
            <a:pPr lvl="1"/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銷售</a:t>
            </a:r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資料管理（可以看見自己經銷商的銷售資料清單並管理）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pPr lvl="1"/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報修單管理（可以看見自己經銷商的報修單並管理）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pPr lvl="1"/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經銷商</a:t>
            </a:r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管理（無權操作）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pPr lvl="1"/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產品項目</a:t>
            </a: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管理（</a:t>
            </a:r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無權操作）</a:t>
            </a:r>
            <a:endParaRPr lang="en-US" altLang="zh-TW" sz="2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EE7F180D-77C8-4399-9642-17331399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Inventec  Besta Confidential</a:t>
            </a:r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46E31E5A-D24A-4653-AC06-919B789D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一般管理員</a:t>
            </a:r>
            <a:r>
              <a:rPr kumimoji="1" lang="zh-TW" altLang="en-US" dirty="0" smtClean="0"/>
              <a:t>說明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734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9C8BED5-2127-4BA4-B0D4-8841EEA1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使用者清單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endParaRPr lang="en-US" altLang="zh-TW" sz="2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EE7F180D-77C8-4399-9642-17331399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Inventec  Besta Confidential</a:t>
            </a:r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46E31E5A-D24A-4653-AC06-919B789D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一般管理員</a:t>
            </a:r>
            <a:r>
              <a:rPr kumimoji="1" lang="zh-TW" altLang="en-US" dirty="0" smtClean="0"/>
              <a:t>說明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380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1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9C8BED5-2127-4BA4-B0D4-8841EEA1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新增使用者資料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endParaRPr lang="en-US" altLang="zh-TW" sz="2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EE7F180D-77C8-4399-9642-17331399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Inventec  Besta Confidential</a:t>
            </a:r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46E31E5A-D24A-4653-AC06-919B789D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一般管理員</a:t>
            </a:r>
            <a:r>
              <a:rPr kumimoji="1" lang="zh-TW" altLang="en-US" dirty="0" smtClean="0"/>
              <a:t>說明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" y="1988840"/>
            <a:ext cx="9144000" cy="403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9C8BED5-2127-4BA4-B0D4-8841EEA1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銷售資料</a:t>
            </a:r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清單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endParaRPr lang="en-US" altLang="zh-TW" sz="2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EE7F180D-77C8-4399-9642-17331399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Inventec  Besta Confidential</a:t>
            </a:r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46E31E5A-D24A-4653-AC06-919B789D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一般管理員</a:t>
            </a:r>
            <a:r>
              <a:rPr kumimoji="1" lang="zh-TW" altLang="en-US" dirty="0" smtClean="0"/>
              <a:t>說明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8671"/>
            <a:ext cx="9144000" cy="302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9C8BED5-2127-4BA4-B0D4-8841EEA1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新增銷售資料介面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endParaRPr lang="en-US" altLang="zh-TW" sz="2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EE7F180D-77C8-4399-9642-17331399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Inventec  Besta Confidential</a:t>
            </a:r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46E31E5A-D24A-4653-AC06-919B789D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一般管理員</a:t>
            </a:r>
            <a:r>
              <a:rPr kumimoji="1" lang="zh-TW" altLang="en-US" dirty="0" smtClean="0"/>
              <a:t>說明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797254"/>
            <a:ext cx="7200800" cy="436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9C8BED5-2127-4BA4-B0D4-8841EEA1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登入</a:t>
            </a:r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介面</a:t>
            </a:r>
            <a:endParaRPr lang="en-US" altLang="zh-TW" sz="2400" dirty="0">
              <a:solidFill>
                <a:schemeClr val="tx2"/>
              </a:solidFill>
              <a:latin typeface="+mn-ea"/>
            </a:endParaRPr>
          </a:p>
          <a:p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EE7F180D-77C8-4399-9642-17331399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Inventec  Besta Confidential</a:t>
            </a:r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46E31E5A-D24A-4653-AC06-919B789D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登入頁面說明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3017"/>
            <a:ext cx="4624235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9C8BED5-2127-4BA4-B0D4-8841EEA1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若點</a:t>
            </a:r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了經銷商管理與產品項目管理會產生以下畫面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endParaRPr lang="en-US" altLang="zh-TW" sz="2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EE7F180D-77C8-4399-9642-17331399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Inventec  Besta Confidential</a:t>
            </a:r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46E31E5A-D24A-4653-AC06-919B789D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一般管理員</a:t>
            </a:r>
            <a:r>
              <a:rPr kumimoji="1" lang="zh-TW" altLang="en-US" dirty="0" smtClean="0"/>
              <a:t>說明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835" y="2720278"/>
            <a:ext cx="4252329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9C8BED5-2127-4BA4-B0D4-8841EEA1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登入</a:t>
            </a: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之後可以看到自己隸屬經銷商的資料</a:t>
            </a:r>
            <a:endParaRPr lang="en-US" altLang="zh-TW" sz="2400" dirty="0">
              <a:solidFill>
                <a:schemeClr val="tx2"/>
              </a:solidFill>
              <a:latin typeface="+mn-ea"/>
            </a:endParaRPr>
          </a:p>
          <a:p>
            <a:pPr lvl="1"/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提供</a:t>
            </a: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的功能</a:t>
            </a:r>
            <a:endParaRPr lang="en-US" altLang="zh-TW" sz="2400" dirty="0">
              <a:solidFill>
                <a:schemeClr val="tx2"/>
              </a:solidFill>
              <a:latin typeface="+mn-ea"/>
            </a:endParaRPr>
          </a:p>
          <a:p>
            <a:pPr lvl="2"/>
            <a:r>
              <a:rPr lang="zh-TW" altLang="en-US" dirty="0">
                <a:solidFill>
                  <a:schemeClr val="tx2"/>
                </a:solidFill>
                <a:latin typeface="+mn-ea"/>
              </a:rPr>
              <a:t>查詢名單</a:t>
            </a:r>
            <a:endParaRPr lang="en-US" altLang="zh-TW" dirty="0">
              <a:solidFill>
                <a:schemeClr val="tx2"/>
              </a:solidFill>
              <a:latin typeface="+mn-ea"/>
            </a:endParaRPr>
          </a:p>
          <a:p>
            <a:pPr lvl="2"/>
            <a:r>
              <a:rPr lang="zh-TW" altLang="en-US" dirty="0">
                <a:solidFill>
                  <a:schemeClr val="tx2"/>
                </a:solidFill>
                <a:latin typeface="+mn-ea"/>
              </a:rPr>
              <a:t>新增</a:t>
            </a:r>
            <a:r>
              <a:rPr lang="zh-TW" altLang="en-US" dirty="0" smtClean="0">
                <a:solidFill>
                  <a:schemeClr val="tx2"/>
                </a:solidFill>
                <a:latin typeface="+mn-ea"/>
              </a:rPr>
              <a:t>資料</a:t>
            </a:r>
            <a:endParaRPr lang="en-US" altLang="zh-TW" dirty="0" smtClean="0">
              <a:solidFill>
                <a:schemeClr val="tx2"/>
              </a:solidFill>
              <a:latin typeface="+mn-ea"/>
            </a:endParaRPr>
          </a:p>
          <a:p>
            <a:pPr lvl="2"/>
            <a:r>
              <a:rPr lang="zh-TW" altLang="en-US" dirty="0">
                <a:solidFill>
                  <a:schemeClr val="tx2"/>
                </a:solidFill>
                <a:latin typeface="+mn-ea"/>
              </a:rPr>
              <a:t>修改報備</a:t>
            </a:r>
            <a:r>
              <a:rPr lang="zh-TW" altLang="en-US" dirty="0" smtClean="0">
                <a:solidFill>
                  <a:schemeClr val="tx2"/>
                </a:solidFill>
                <a:latin typeface="+mn-ea"/>
              </a:rPr>
              <a:t>資料</a:t>
            </a:r>
            <a:endParaRPr lang="en-US" altLang="zh-TW" dirty="0" smtClean="0">
              <a:solidFill>
                <a:schemeClr val="tx2"/>
              </a:solidFill>
              <a:latin typeface="+mn-ea"/>
            </a:endParaRPr>
          </a:p>
          <a:p>
            <a:pPr lvl="2"/>
            <a:r>
              <a:rPr lang="zh-TW" altLang="en-US" dirty="0">
                <a:solidFill>
                  <a:schemeClr val="tx2"/>
                </a:solidFill>
                <a:latin typeface="+mn-ea"/>
              </a:rPr>
              <a:t>報修</a:t>
            </a:r>
            <a:endParaRPr lang="en-US" altLang="zh-TW" dirty="0">
              <a:solidFill>
                <a:schemeClr val="tx2"/>
              </a:solidFill>
              <a:latin typeface="+mn-ea"/>
            </a:endParaRPr>
          </a:p>
          <a:p>
            <a:pPr lvl="3"/>
            <a:endParaRPr lang="zh-TW" altLang="en-US" sz="2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EE7F180D-77C8-4399-9642-17331399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Inventec  Besta Confidential</a:t>
            </a:r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46E31E5A-D24A-4653-AC06-919B789D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報備員</a:t>
            </a:r>
            <a:r>
              <a:rPr kumimoji="1" lang="zh-TW" altLang="en-US" dirty="0" smtClean="0"/>
              <a:t>說明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45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9C8BED5-2127-4BA4-B0D4-8841EEA1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查詢名單</a:t>
            </a:r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介面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可以看到自己隸屬經銷商的資料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endParaRPr lang="en-US" altLang="zh-TW" sz="2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EE7F180D-77C8-4399-9642-17331399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Inventec  Besta Confidential</a:t>
            </a:r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46E31E5A-D24A-4653-AC06-919B789D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報備員</a:t>
            </a:r>
            <a:r>
              <a:rPr kumimoji="1" lang="zh-TW" altLang="en-US" dirty="0" smtClean="0"/>
              <a:t>說明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9144000" cy="387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9C8BED5-2127-4BA4-B0D4-8841EEA1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新增資料</a:t>
            </a:r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介面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endParaRPr lang="en-US" altLang="zh-TW" sz="2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EE7F180D-77C8-4399-9642-17331399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Inventec  Besta Confidential</a:t>
            </a:r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46E31E5A-D24A-4653-AC06-919B789D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報備員</a:t>
            </a:r>
            <a:r>
              <a:rPr kumimoji="1" lang="zh-TW" altLang="en-US" dirty="0" smtClean="0"/>
              <a:t>說明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90328"/>
            <a:ext cx="6876256" cy="447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9C8BED5-2127-4BA4-B0D4-8841EEA16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5544616" cy="4525963"/>
          </a:xfrm>
        </p:spPr>
        <p:txBody>
          <a:bodyPr>
            <a:normAutofit lnSpcReduction="10000"/>
          </a:bodyPr>
          <a:lstStyle/>
          <a:p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新增資料介面介紹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pPr lvl="1"/>
            <a:r>
              <a:rPr lang="zh-TW" altLang="en-US" sz="2000" dirty="0">
                <a:solidFill>
                  <a:schemeClr val="tx2"/>
                </a:solidFill>
                <a:latin typeface="+mn-ea"/>
              </a:rPr>
              <a:t>需填寫</a:t>
            </a:r>
            <a:r>
              <a:rPr lang="zh-TW" altLang="en-US" sz="2000" dirty="0" smtClean="0">
                <a:solidFill>
                  <a:schemeClr val="tx2"/>
                </a:solidFill>
                <a:latin typeface="+mn-ea"/>
              </a:rPr>
              <a:t>欄位</a:t>
            </a:r>
            <a:endParaRPr lang="en-US" altLang="zh-TW" sz="2000" dirty="0" smtClean="0">
              <a:solidFill>
                <a:schemeClr val="tx2"/>
              </a:solidFill>
              <a:latin typeface="+mn-ea"/>
            </a:endParaRPr>
          </a:p>
          <a:p>
            <a:pPr lvl="2"/>
            <a:r>
              <a:rPr lang="zh-TW" altLang="en-US" sz="1600" dirty="0">
                <a:solidFill>
                  <a:schemeClr val="tx2"/>
                </a:solidFill>
                <a:latin typeface="+mn-ea"/>
              </a:rPr>
              <a:t>客戶名稱</a:t>
            </a:r>
            <a:endParaRPr lang="en-US" altLang="zh-TW" sz="1600" dirty="0">
              <a:solidFill>
                <a:schemeClr val="tx2"/>
              </a:solidFill>
              <a:latin typeface="+mn-ea"/>
            </a:endParaRPr>
          </a:p>
          <a:p>
            <a:pPr lvl="2"/>
            <a:r>
              <a:rPr lang="zh-TW" altLang="en-US" sz="1600" dirty="0">
                <a:solidFill>
                  <a:schemeClr val="tx2"/>
                </a:solidFill>
                <a:latin typeface="+mn-ea"/>
              </a:rPr>
              <a:t>客戶公司聯絡人</a:t>
            </a:r>
            <a:endParaRPr lang="en-US" altLang="zh-TW" sz="1600" dirty="0">
              <a:solidFill>
                <a:schemeClr val="tx2"/>
              </a:solidFill>
              <a:latin typeface="+mn-ea"/>
            </a:endParaRPr>
          </a:p>
          <a:p>
            <a:pPr lvl="2"/>
            <a:r>
              <a:rPr lang="zh-TW" altLang="en-US" sz="1600" dirty="0">
                <a:solidFill>
                  <a:schemeClr val="tx2"/>
                </a:solidFill>
                <a:latin typeface="+mn-ea"/>
              </a:rPr>
              <a:t>客戶聯絡人電話</a:t>
            </a:r>
            <a:r>
              <a:rPr lang="en-US" altLang="zh-TW" sz="1600" dirty="0">
                <a:solidFill>
                  <a:schemeClr val="tx2"/>
                </a:solidFill>
                <a:latin typeface="+mn-ea"/>
              </a:rPr>
              <a:t>(</a:t>
            </a:r>
            <a:r>
              <a:rPr lang="zh-TW" altLang="en-US" sz="1600" dirty="0">
                <a:solidFill>
                  <a:schemeClr val="tx2"/>
                </a:solidFill>
                <a:latin typeface="+mn-ea"/>
              </a:rPr>
              <a:t>可</a:t>
            </a:r>
            <a:r>
              <a:rPr lang="zh-TW" altLang="en-US" sz="1600" dirty="0" smtClean="0">
                <a:solidFill>
                  <a:schemeClr val="tx2"/>
                </a:solidFill>
                <a:latin typeface="+mn-ea"/>
              </a:rPr>
              <a:t>選市</a:t>
            </a:r>
            <a:r>
              <a:rPr lang="zh-TW" altLang="en-US" sz="1600" dirty="0">
                <a:solidFill>
                  <a:schemeClr val="tx2"/>
                </a:solidFill>
                <a:latin typeface="+mn-ea"/>
              </a:rPr>
              <a:t>話與行動電話</a:t>
            </a:r>
            <a:r>
              <a:rPr lang="en-US" altLang="zh-TW" sz="1600" dirty="0">
                <a:solidFill>
                  <a:schemeClr val="tx2"/>
                </a:solidFill>
                <a:latin typeface="+mn-ea"/>
              </a:rPr>
              <a:t>)</a:t>
            </a:r>
          </a:p>
          <a:p>
            <a:pPr lvl="2"/>
            <a:r>
              <a:rPr lang="zh-TW" altLang="en-US" sz="1600" dirty="0">
                <a:solidFill>
                  <a:schemeClr val="tx2"/>
                </a:solidFill>
                <a:latin typeface="+mn-ea"/>
              </a:rPr>
              <a:t>交貨日期</a:t>
            </a:r>
            <a:endParaRPr lang="en-US" altLang="zh-TW" sz="1600" dirty="0">
              <a:solidFill>
                <a:schemeClr val="tx2"/>
              </a:solidFill>
              <a:latin typeface="+mn-ea"/>
            </a:endParaRPr>
          </a:p>
          <a:p>
            <a:pPr lvl="2"/>
            <a:r>
              <a:rPr lang="zh-TW" altLang="en-US" sz="1600" dirty="0">
                <a:solidFill>
                  <a:schemeClr val="tx2"/>
                </a:solidFill>
                <a:latin typeface="+mn-ea"/>
              </a:rPr>
              <a:t>預算</a:t>
            </a:r>
            <a:endParaRPr lang="en-US" altLang="zh-TW" sz="1600" dirty="0">
              <a:solidFill>
                <a:schemeClr val="tx2"/>
              </a:solidFill>
              <a:latin typeface="+mn-ea"/>
            </a:endParaRPr>
          </a:p>
          <a:p>
            <a:pPr lvl="2"/>
            <a:r>
              <a:rPr lang="zh-TW" altLang="en-US" sz="1600" dirty="0">
                <a:solidFill>
                  <a:schemeClr val="tx2"/>
                </a:solidFill>
                <a:latin typeface="+mn-ea"/>
              </a:rPr>
              <a:t>備註</a:t>
            </a:r>
            <a:endParaRPr lang="en-US" altLang="zh-TW" sz="1600" dirty="0">
              <a:solidFill>
                <a:schemeClr val="tx2"/>
              </a:solidFill>
              <a:latin typeface="+mn-ea"/>
            </a:endParaRPr>
          </a:p>
          <a:p>
            <a:pPr lvl="2"/>
            <a:r>
              <a:rPr lang="zh-TW" altLang="en-US" sz="1600" dirty="0">
                <a:solidFill>
                  <a:schemeClr val="tx2"/>
                </a:solidFill>
                <a:latin typeface="+mn-ea"/>
              </a:rPr>
              <a:t>產品登錄</a:t>
            </a:r>
            <a:r>
              <a:rPr lang="en-US" altLang="zh-TW" sz="1600" dirty="0">
                <a:solidFill>
                  <a:schemeClr val="tx2"/>
                </a:solidFill>
                <a:latin typeface="+mn-ea"/>
              </a:rPr>
              <a:t>(</a:t>
            </a:r>
            <a:r>
              <a:rPr lang="zh-TW" altLang="en-US" sz="1600" dirty="0" smtClean="0">
                <a:solidFill>
                  <a:schemeClr val="tx2"/>
                </a:solidFill>
                <a:latin typeface="+mn-ea"/>
              </a:rPr>
              <a:t>可</a:t>
            </a:r>
            <a:r>
              <a:rPr lang="zh-TW" altLang="en-US" sz="1600" dirty="0">
                <a:solidFill>
                  <a:schemeClr val="tx2"/>
                </a:solidFill>
                <a:latin typeface="+mn-ea"/>
              </a:rPr>
              <a:t>選擇產品與數量</a:t>
            </a:r>
            <a:r>
              <a:rPr lang="en-US" altLang="zh-TW" sz="1600" dirty="0" smtClean="0">
                <a:solidFill>
                  <a:schemeClr val="tx2"/>
                </a:solidFill>
                <a:latin typeface="+mn-ea"/>
              </a:rPr>
              <a:t>)</a:t>
            </a:r>
            <a:endParaRPr lang="en-US" altLang="zh-TW" sz="1600" dirty="0">
              <a:solidFill>
                <a:schemeClr val="tx2"/>
              </a:solidFill>
              <a:latin typeface="+mn-ea"/>
            </a:endParaRPr>
          </a:p>
          <a:p>
            <a:pPr lvl="1"/>
            <a:r>
              <a:rPr lang="zh-TW" altLang="en-US" sz="2000" dirty="0" smtClean="0">
                <a:solidFill>
                  <a:schemeClr val="tx2"/>
                </a:solidFill>
                <a:latin typeface="+mn-ea"/>
              </a:rPr>
              <a:t>已鎖定欄位</a:t>
            </a:r>
            <a:endParaRPr lang="en-US" altLang="zh-TW" sz="2000" dirty="0" smtClean="0">
              <a:solidFill>
                <a:schemeClr val="tx2"/>
              </a:solidFill>
              <a:latin typeface="+mn-ea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solidFill>
                  <a:schemeClr val="tx2"/>
                </a:solidFill>
                <a:latin typeface="+mn-ea"/>
              </a:rPr>
              <a:t>報備日期</a:t>
            </a:r>
            <a:endParaRPr lang="en-US" altLang="zh-TW" sz="1600" dirty="0" smtClean="0">
              <a:solidFill>
                <a:schemeClr val="tx2"/>
              </a:solidFill>
              <a:latin typeface="+mn-ea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600" dirty="0">
                <a:solidFill>
                  <a:schemeClr val="tx2"/>
                </a:solidFill>
                <a:latin typeface="+mn-ea"/>
              </a:rPr>
              <a:t>報備</a:t>
            </a:r>
            <a:r>
              <a:rPr lang="zh-TW" altLang="en-US" sz="1600" dirty="0" smtClean="0">
                <a:solidFill>
                  <a:schemeClr val="tx2"/>
                </a:solidFill>
                <a:latin typeface="+mn-ea"/>
              </a:rPr>
              <a:t>人員</a:t>
            </a:r>
            <a:endParaRPr lang="en-US" altLang="zh-TW" sz="1600" dirty="0" smtClean="0">
              <a:solidFill>
                <a:schemeClr val="tx2"/>
              </a:solidFill>
              <a:latin typeface="+mn-ea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600" dirty="0">
                <a:solidFill>
                  <a:schemeClr val="tx2"/>
                </a:solidFill>
                <a:latin typeface="+mn-ea"/>
              </a:rPr>
              <a:t>經銷商</a:t>
            </a:r>
            <a:r>
              <a:rPr lang="zh-TW" altLang="en-US" sz="1600" dirty="0" smtClean="0">
                <a:solidFill>
                  <a:schemeClr val="tx2"/>
                </a:solidFill>
                <a:latin typeface="+mn-ea"/>
              </a:rPr>
              <a:t>名稱</a:t>
            </a:r>
            <a:endParaRPr lang="en-US" altLang="zh-TW" sz="1600" dirty="0" smtClean="0">
              <a:solidFill>
                <a:schemeClr val="tx2"/>
              </a:solidFill>
              <a:latin typeface="+mn-ea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600" dirty="0">
                <a:solidFill>
                  <a:schemeClr val="tx2"/>
                </a:solidFill>
                <a:latin typeface="+mn-ea"/>
              </a:rPr>
              <a:t>經銷商</a:t>
            </a:r>
            <a:r>
              <a:rPr lang="zh-TW" altLang="en-US" sz="1600" dirty="0" smtClean="0">
                <a:solidFill>
                  <a:schemeClr val="tx2"/>
                </a:solidFill>
                <a:latin typeface="+mn-ea"/>
              </a:rPr>
              <a:t>聯絡人</a:t>
            </a:r>
            <a:endParaRPr lang="en-US" altLang="zh-TW" sz="1600" dirty="0" smtClean="0">
              <a:solidFill>
                <a:schemeClr val="tx2"/>
              </a:solidFill>
              <a:latin typeface="+mn-ea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600" dirty="0">
                <a:solidFill>
                  <a:schemeClr val="tx2"/>
                </a:solidFill>
                <a:latin typeface="+mn-ea"/>
              </a:rPr>
              <a:t>經銷商連絡電話</a:t>
            </a:r>
            <a:endParaRPr lang="en-US" altLang="zh-TW" sz="1600" dirty="0" smtClean="0">
              <a:solidFill>
                <a:schemeClr val="tx2"/>
              </a:solidFill>
              <a:latin typeface="+mn-ea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zh-TW" sz="1600" dirty="0" smtClean="0">
              <a:solidFill>
                <a:schemeClr val="tx2"/>
              </a:solidFill>
              <a:latin typeface="+mn-ea"/>
            </a:endParaRPr>
          </a:p>
          <a:p>
            <a:pPr lvl="1"/>
            <a:endParaRPr lang="en-US" altLang="zh-TW" sz="2000" dirty="0" smtClean="0">
              <a:solidFill>
                <a:schemeClr val="tx2"/>
              </a:solidFill>
              <a:latin typeface="+mn-ea"/>
            </a:endParaRPr>
          </a:p>
          <a:p>
            <a:pPr marL="914400" lvl="2" indent="0">
              <a:buNone/>
            </a:pPr>
            <a:endParaRPr lang="en-US" altLang="zh-TW" sz="2000" dirty="0">
              <a:solidFill>
                <a:schemeClr val="tx2"/>
              </a:solidFill>
              <a:latin typeface="+mn-ea"/>
            </a:endParaRPr>
          </a:p>
          <a:p>
            <a:pPr lvl="3"/>
            <a:endParaRPr lang="zh-TW" altLang="en-US" sz="2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EE7F180D-77C8-4399-9642-17331399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Inventec  Besta Confidential</a:t>
            </a:r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46E31E5A-D24A-4653-AC06-919B789D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報備員</a:t>
            </a:r>
            <a:r>
              <a:rPr kumimoji="1" lang="zh-TW" altLang="en-US" dirty="0" smtClean="0"/>
              <a:t>說明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48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9C8BED5-2127-4BA4-B0D4-8841EEA1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修改資料</a:t>
            </a:r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介面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pPr lvl="1"/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可以修改自己所屬經銷商的</a:t>
            </a:r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資料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pPr lvl="1"/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EE7F180D-77C8-4399-9642-17331399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Inventec  Besta Confidential</a:t>
            </a:r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46E31E5A-D24A-4653-AC06-919B789D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報備員</a:t>
            </a:r>
            <a:r>
              <a:rPr kumimoji="1" lang="zh-TW" altLang="en-US" dirty="0" smtClean="0"/>
              <a:t>說明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76872"/>
            <a:ext cx="6874193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9C8BED5-2127-4BA4-B0D4-8841EEA1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報</a:t>
            </a:r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修頁面</a:t>
            </a:r>
            <a:endParaRPr lang="en-US" altLang="zh-TW" sz="2400" dirty="0">
              <a:solidFill>
                <a:schemeClr val="tx2"/>
              </a:solidFill>
              <a:latin typeface="+mn-ea"/>
            </a:endParaRPr>
          </a:p>
          <a:p>
            <a:pPr lvl="1"/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提供報修單的填寫並可以列印</a:t>
            </a:r>
            <a:endParaRPr lang="en-US" altLang="zh-TW" sz="2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EE7F180D-77C8-4399-9642-17331399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Inventec  Besta Confidential</a:t>
            </a:r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46E31E5A-D24A-4653-AC06-919B789D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報備員</a:t>
            </a:r>
            <a:r>
              <a:rPr kumimoji="1" lang="zh-TW" altLang="en-US" dirty="0" smtClean="0"/>
              <a:t>說明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37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ckground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-10000"/>
            <a:grayscl/>
          </a:blip>
          <a:srcRect/>
          <a:stretch>
            <a:fillRect/>
          </a:stretch>
        </p:blipFill>
        <p:spPr bwMode="auto">
          <a:xfrm>
            <a:off x="351663" y="1124744"/>
            <a:ext cx="8566912" cy="502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E61F51"/>
                </a:solidFill>
              </a:rPr>
              <a:t>Thank you</a:t>
            </a:r>
            <a:r>
              <a:rPr lang="en-US" altLang="zh-TW" dirty="0">
                <a:solidFill>
                  <a:srgbClr val="E61F51"/>
                </a:solidFill>
              </a:rPr>
              <a:t>!</a:t>
            </a:r>
            <a:endParaRPr lang="zh-TW" altLang="en-US" dirty="0">
              <a:solidFill>
                <a:srgbClr val="E61F51"/>
              </a:solidFill>
            </a:endParaRPr>
          </a:p>
        </p:txBody>
      </p:sp>
      <p:sp>
        <p:nvSpPr>
          <p:cNvPr id="24579" name="文字版面配置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Questions and Answers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020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9C8BED5-2127-4BA4-B0D4-8841EEA1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登入頁面</a:t>
            </a:r>
            <a:endParaRPr lang="en-US" altLang="zh-TW" sz="2400" dirty="0">
              <a:solidFill>
                <a:schemeClr val="tx2"/>
              </a:solidFill>
              <a:latin typeface="+mn-ea"/>
            </a:endParaRPr>
          </a:p>
          <a:p>
            <a:pPr lvl="1"/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提供使用者登入功能</a:t>
            </a:r>
            <a:endParaRPr lang="en-US" altLang="zh-TW" sz="2400" dirty="0">
              <a:solidFill>
                <a:schemeClr val="tx2"/>
              </a:solidFill>
              <a:latin typeface="+mn-ea"/>
            </a:endParaRPr>
          </a:p>
          <a:p>
            <a:pPr lvl="1"/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依登入者之角色，顯示可用功能清單</a:t>
            </a:r>
            <a:endParaRPr lang="en-US" altLang="zh-TW" sz="2400" dirty="0">
              <a:solidFill>
                <a:schemeClr val="tx2"/>
              </a:solidFill>
              <a:latin typeface="+mn-ea"/>
            </a:endParaRPr>
          </a:p>
          <a:p>
            <a:pPr lvl="2"/>
            <a:r>
              <a:rPr lang="zh-TW" altLang="en-US" dirty="0">
                <a:solidFill>
                  <a:schemeClr val="tx2"/>
                </a:solidFill>
                <a:latin typeface="+mn-ea"/>
              </a:rPr>
              <a:t>系統管理員</a:t>
            </a:r>
            <a:endParaRPr lang="en-US" altLang="zh-TW" dirty="0">
              <a:solidFill>
                <a:schemeClr val="tx2"/>
              </a:solidFill>
              <a:latin typeface="+mn-ea"/>
            </a:endParaRPr>
          </a:p>
          <a:p>
            <a:pPr lvl="3"/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超級</a:t>
            </a:r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管理員</a:t>
            </a:r>
            <a:endParaRPr lang="en-US" altLang="zh-TW" sz="2400" dirty="0">
              <a:solidFill>
                <a:schemeClr val="tx2"/>
              </a:solidFill>
              <a:latin typeface="+mn-ea"/>
            </a:endParaRPr>
          </a:p>
          <a:p>
            <a:pPr lvl="3"/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一般管理員</a:t>
            </a:r>
            <a:endParaRPr lang="en-US" altLang="zh-TW" sz="2400" dirty="0">
              <a:solidFill>
                <a:schemeClr val="tx2"/>
              </a:solidFill>
              <a:latin typeface="+mn-ea"/>
            </a:endParaRPr>
          </a:p>
          <a:p>
            <a:pPr lvl="2"/>
            <a:r>
              <a:rPr lang="zh-TW" altLang="en-US" dirty="0" smtClean="0">
                <a:solidFill>
                  <a:schemeClr val="tx2"/>
                </a:solidFill>
                <a:latin typeface="+mn-ea"/>
              </a:rPr>
              <a:t>報備</a:t>
            </a:r>
            <a:r>
              <a:rPr lang="zh-TW" altLang="en-US" dirty="0">
                <a:solidFill>
                  <a:schemeClr val="tx2"/>
                </a:solidFill>
                <a:latin typeface="+mn-ea"/>
              </a:rPr>
              <a:t>員</a:t>
            </a:r>
            <a:endParaRPr lang="en-US" altLang="zh-TW" dirty="0">
              <a:solidFill>
                <a:schemeClr val="tx2"/>
              </a:solidFill>
              <a:latin typeface="+mn-ea"/>
            </a:endParaRPr>
          </a:p>
          <a:p>
            <a:pPr lvl="3"/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銷售</a:t>
            </a:r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資料登錄</a:t>
            </a:r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、查詢、報修</a:t>
            </a:r>
            <a:endParaRPr lang="zh-TW" altLang="en-US" sz="2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EE7F180D-77C8-4399-9642-17331399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Inventec  Besta Confidential</a:t>
            </a:r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46E31E5A-D24A-4653-AC06-919B789D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登入頁面</a:t>
            </a:r>
            <a:r>
              <a:rPr kumimoji="1" lang="zh-TW" altLang="en-US" dirty="0" smtClean="0"/>
              <a:t>說明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97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9C8BED5-2127-4BA4-B0D4-8841EEA1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超級使用者</a:t>
            </a:r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介面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endParaRPr lang="en-US" altLang="zh-TW" sz="2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EE7F180D-77C8-4399-9642-17331399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Inventec  Besta Confidential</a:t>
            </a:r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46E31E5A-D24A-4653-AC06-919B789D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超級管理員</a:t>
            </a:r>
            <a:r>
              <a:rPr kumimoji="1" lang="zh-TW" altLang="en-US" dirty="0" smtClean="0"/>
              <a:t>說明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40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9C8BED5-2127-4BA4-B0D4-8841EEA1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超級使用者</a:t>
            </a:r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介面</a:t>
            </a: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功能</a:t>
            </a:r>
            <a:endParaRPr lang="en-US" altLang="zh-TW" sz="2400" dirty="0">
              <a:solidFill>
                <a:schemeClr val="tx2"/>
              </a:solidFill>
              <a:latin typeface="+mn-ea"/>
            </a:endParaRPr>
          </a:p>
          <a:p>
            <a:pPr lvl="1"/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使用者</a:t>
            </a:r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管理（可以看見所有的使用者清單並管理）</a:t>
            </a:r>
            <a:endParaRPr lang="en-US" altLang="zh-TW" sz="2400" dirty="0">
              <a:solidFill>
                <a:schemeClr val="tx2"/>
              </a:solidFill>
              <a:latin typeface="+mn-ea"/>
            </a:endParaRPr>
          </a:p>
          <a:p>
            <a:pPr lvl="1"/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銷售</a:t>
            </a:r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資料管理（可以看見所有的銷售資料清單並管理）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pPr lvl="1"/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報修單管理（可以看見所有的報修單並管理）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pPr lvl="1"/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經銷商</a:t>
            </a:r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管理（可以看見所有經銷商與人員並進行管理）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pPr lvl="1"/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產品項目</a:t>
            </a:r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管理（可以看見所有販賣商品並管理）</a:t>
            </a:r>
            <a:endParaRPr lang="en-US" altLang="zh-TW" sz="2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EE7F180D-77C8-4399-9642-17331399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Inventec  Besta Confidential</a:t>
            </a:r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46E31E5A-D24A-4653-AC06-919B789D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超級管理員</a:t>
            </a:r>
            <a:r>
              <a:rPr kumimoji="1" lang="zh-TW" altLang="en-US" dirty="0" smtClean="0"/>
              <a:t>說明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95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9C8BED5-2127-4BA4-B0D4-8841EEA1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使用者管理</a:t>
            </a:r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清單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endParaRPr lang="en-US" altLang="zh-TW" sz="2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EE7F180D-77C8-4399-9642-17331399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Inventec  Besta Confidential</a:t>
            </a:r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46E31E5A-D24A-4653-AC06-919B789D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超級管理員</a:t>
            </a:r>
            <a:r>
              <a:rPr kumimoji="1" lang="zh-TW" altLang="en-US" dirty="0" smtClean="0"/>
              <a:t>說明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9144000" cy="427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8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9C8BED5-2127-4BA4-B0D4-8841EEA1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新增使用者資料</a:t>
            </a:r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介面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姓名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使用者帳號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密碼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權限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經銷商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連絡電話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電子郵件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是否禁用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</a:pPr>
            <a:endParaRPr lang="en-US" altLang="zh-TW" sz="2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EE7F180D-77C8-4399-9642-17331399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Inventec  Besta Confidential</a:t>
            </a:r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46E31E5A-D24A-4653-AC06-919B789D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超級管理員</a:t>
            </a:r>
            <a:r>
              <a:rPr kumimoji="1" lang="zh-TW" altLang="en-US" dirty="0" smtClean="0"/>
              <a:t>說明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196752"/>
            <a:ext cx="3528392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9C8BED5-2127-4BA4-B0D4-8841EEA1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銷售資料清單介面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endParaRPr lang="en-US" altLang="zh-TW" sz="2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EE7F180D-77C8-4399-9642-17331399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Inventec  Besta Confidential</a:t>
            </a:r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46E31E5A-D24A-4653-AC06-919B789D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超級管理員</a:t>
            </a:r>
            <a:r>
              <a:rPr kumimoji="1" lang="zh-TW" altLang="en-US" dirty="0" smtClean="0"/>
              <a:t>說明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864"/>
            <a:ext cx="9144000" cy="364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8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9C8BED5-2127-4BA4-B0D4-8841EEA1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新增銷售資料</a:t>
            </a:r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介面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endParaRPr lang="en-US" altLang="zh-TW" sz="2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EE7F180D-77C8-4399-9642-17331399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Inventec  Besta Confidential</a:t>
            </a:r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46E31E5A-D24A-4653-AC06-919B789D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超級管理員</a:t>
            </a:r>
            <a:r>
              <a:rPr kumimoji="1" lang="zh-TW" altLang="en-US" dirty="0" smtClean="0"/>
              <a:t>說明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47" y="1854858"/>
            <a:ext cx="6902638" cy="445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C3388"/>
      </a:accent1>
      <a:accent2>
        <a:srgbClr val="0068B7"/>
      </a:accent2>
      <a:accent3>
        <a:srgbClr val="FCC800"/>
      </a:accent3>
      <a:accent4>
        <a:srgbClr val="595757"/>
      </a:accent4>
      <a:accent5>
        <a:srgbClr val="E61F53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5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514</Words>
  <Application>Microsoft Office PowerPoint</Application>
  <PresentationFormat>如螢幕大小 (4:3)</PresentationFormat>
  <Paragraphs>133</Paragraphs>
  <Slides>27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Office 佈景主題</vt:lpstr>
      <vt:lpstr>結案報告</vt:lpstr>
      <vt:lpstr>登入頁面說明</vt:lpstr>
      <vt:lpstr>登入頁面說明</vt:lpstr>
      <vt:lpstr>超級管理員說明</vt:lpstr>
      <vt:lpstr>超級管理員說明</vt:lpstr>
      <vt:lpstr>超級管理員說明</vt:lpstr>
      <vt:lpstr>超級管理員說明</vt:lpstr>
      <vt:lpstr>超級管理員說明</vt:lpstr>
      <vt:lpstr>超級管理員說明</vt:lpstr>
      <vt:lpstr>超級管理員說明</vt:lpstr>
      <vt:lpstr>超級管理員說明</vt:lpstr>
      <vt:lpstr>超級管理員說明</vt:lpstr>
      <vt:lpstr>超級管理員說明</vt:lpstr>
      <vt:lpstr>一般管理員說明</vt:lpstr>
      <vt:lpstr>一般管理員說明</vt:lpstr>
      <vt:lpstr>一般管理員說明</vt:lpstr>
      <vt:lpstr>一般管理員說明</vt:lpstr>
      <vt:lpstr>一般管理員說明</vt:lpstr>
      <vt:lpstr>一般管理員說明</vt:lpstr>
      <vt:lpstr>一般管理員說明</vt:lpstr>
      <vt:lpstr>報備員說明</vt:lpstr>
      <vt:lpstr>報備員說明</vt:lpstr>
      <vt:lpstr>報備員說明</vt:lpstr>
      <vt:lpstr>報備員說明</vt:lpstr>
      <vt:lpstr>報備員說明</vt:lpstr>
      <vt:lpstr>報備員說明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台新銀行 財務報表光學字元辨識 之 概念驗證驗收報告</dc:title>
  <dc:creator>Chiu Jeffrey (邱林盛 Besta)</dc:creator>
  <cp:lastModifiedBy>子寬</cp:lastModifiedBy>
  <cp:revision>70</cp:revision>
  <dcterms:created xsi:type="dcterms:W3CDTF">2020-03-19T03:46:09Z</dcterms:created>
  <dcterms:modified xsi:type="dcterms:W3CDTF">2020-09-03T10:01:38Z</dcterms:modified>
</cp:coreProperties>
</file>